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35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7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6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5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2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E68098-C5F1-40FE-A5AF-2C67C276906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D4E1-C8C9-4096-80BA-910E001E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2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0B4E-E79D-46B7-95F9-C8073681B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PowerPoint Presentation on 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33A69-FF64-46DE-A1D9-18E6C4A49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Emmanuel Vidal in fulfillment of DSC 530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2216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936-0FC3-497A-A9FE-FACBCFA9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Descriptive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EDD4-F41A-4E32-870B-9AEF602A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                                           B.P                                             Chol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4DF3C-1C22-4876-88CC-00B8FB9C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8" y="2585065"/>
            <a:ext cx="2677497" cy="241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BF147-302C-4306-9DFF-3809D28D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010" y="2585065"/>
            <a:ext cx="3725422" cy="241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0C647-8E8A-4A97-9ECF-836D6C65D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33" y="2585065"/>
            <a:ext cx="304835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6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998E-6FC1-4040-AE2D-16D6B72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 CONTD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CD14-1589-445F-B10B-69C3EDAD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Heartrate                                                     Oldpeak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AB556-8DDB-4D5D-968C-8B4AA1AA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7" y="2613644"/>
            <a:ext cx="4829928" cy="2391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84775-683F-455A-A899-318BB250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40" y="2613644"/>
            <a:ext cx="542048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3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F00C-FF85-444D-9EF4-ADB203DC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90048A-E3E3-43BF-9A58-75681F0DB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332" y="2897806"/>
            <a:ext cx="3839111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7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4F2-6844-4867-81EF-7A9917ED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6357"/>
          </a:xfrm>
        </p:spPr>
        <p:txBody>
          <a:bodyPr/>
          <a:lstStyle/>
          <a:p>
            <a:pPr algn="ctr"/>
            <a:r>
              <a:rPr lang="en-US" dirty="0"/>
              <a:t>1 CDF with one of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D1EC-2692-43DD-B648-DD69E243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798"/>
            <a:ext cx="8946541" cy="5050173"/>
          </a:xfrm>
        </p:spPr>
        <p:txBody>
          <a:bodyPr>
            <a:normAutofit/>
          </a:bodyPr>
          <a:lstStyle/>
          <a:p>
            <a:r>
              <a:rPr lang="en-US" sz="2000" dirty="0"/>
              <a:t>The CDF below shows that 20% of patients had a cholesterol levels less than 210mg/dl</a:t>
            </a:r>
          </a:p>
          <a:p>
            <a:r>
              <a:rPr lang="en-US" sz="2000" dirty="0"/>
              <a:t>80% of patients had a cholesterol level that is less than 280mg/dl</a:t>
            </a:r>
          </a:p>
          <a:p>
            <a:r>
              <a:rPr lang="en-US" sz="2000" dirty="0"/>
              <a:t>90% of patients have a cholesterol level less than 320mg/dl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76ACA-07E3-427C-9F0A-31F7170F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26" y="3337556"/>
            <a:ext cx="7278116" cy="296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1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699-7DE5-4E7B-A465-EE091B5D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distribution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4169-7E5F-43AD-B00A-40C3F65C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40161"/>
          </a:xfrm>
        </p:spPr>
        <p:txBody>
          <a:bodyPr/>
          <a:lstStyle/>
          <a:p>
            <a:r>
              <a:rPr lang="en-US" dirty="0"/>
              <a:t>Normal Probability Plot was Constructed</a:t>
            </a:r>
          </a:p>
          <a:p>
            <a:r>
              <a:rPr lang="en-US" dirty="0"/>
              <a:t>The plot below suggest that the normal model describes the distribution well within a few standard deviations from the mean. This is good enough for the purpose intended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2EEA1-4E85-4C0C-A4CB-DCE9B43D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15" y="3603919"/>
            <a:ext cx="384863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3D45-7A20-4291-A3CE-7E5F6485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2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D121-E6FF-4C41-A14B-FCB9D394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634DF-1C4A-480A-8BF6-145FB6DB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49" y="2138182"/>
            <a:ext cx="3991532" cy="258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563B6-52A2-4E48-9AC5-734636FC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42" y="2138181"/>
            <a:ext cx="393437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1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6D6B-0229-4B06-9C32-6238AD87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on Correlation and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9943-024B-4961-8A3A-19A20A013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6" y="2052918"/>
            <a:ext cx="11216080" cy="4195481"/>
          </a:xfrm>
        </p:spPr>
        <p:txBody>
          <a:bodyPr/>
          <a:lstStyle/>
          <a:p>
            <a:r>
              <a:rPr lang="en-US" dirty="0"/>
              <a:t>              Covariance                                     The Coefficient of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9054-51C8-48AA-8613-6F0FBC891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3999"/>
            <a:ext cx="3800912" cy="1225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93C35E-294F-4FB9-AC84-531FC0DF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70" y="2473351"/>
            <a:ext cx="675042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5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4531-C7D0-480D-9AF8-FBC3DE24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the Analysis on Correlation and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A5CC-16E8-45D2-A90C-0E91F1E8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pearson</a:t>
            </a:r>
            <a:r>
              <a:rPr lang="en-US" dirty="0"/>
              <a:t> correlation is near zero, while it is tempting to conclude that there is no relationship between the variables, it is not true</a:t>
            </a:r>
          </a:p>
          <a:p>
            <a:r>
              <a:rPr lang="en-US" dirty="0"/>
              <a:t>The Covariance is positive showing there is a linear relationship between the variables</a:t>
            </a:r>
          </a:p>
        </p:txBody>
      </p:sp>
    </p:spTree>
    <p:extLst>
      <p:ext uri="{BB962C8B-B14F-4D97-AF65-F5344CB8AC3E}">
        <p14:creationId xmlns:p14="http://schemas.microsoft.com/office/powerpoint/2010/main" val="145074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B882-0A23-497E-9B33-167DCAE2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07EA-F929-4C98-B3A2-28BF72A6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33A9-7463-48EA-BC71-28BB1C6D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65" y="2437261"/>
            <a:ext cx="4140244" cy="14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0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2314-2B77-4551-8ABC-8032EE6F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7300"/>
          </a:xfrm>
        </p:spPr>
        <p:txBody>
          <a:bodyPr/>
          <a:lstStyle/>
          <a:p>
            <a:pPr algn="ctr"/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1E22-162C-46A6-AD12-01EEF56D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5008228"/>
          </a:xfrm>
        </p:spPr>
        <p:txBody>
          <a:bodyPr/>
          <a:lstStyle/>
          <a:p>
            <a:r>
              <a:rPr lang="en-US" dirty="0"/>
              <a:t>One dependent and one explanatory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13DC5-0CF8-47EF-AD5C-F85B8F2A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22" y="2172749"/>
            <a:ext cx="6955899" cy="39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3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BC8D-EE3E-46D0-989D-A388B3A6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833A-11DB-483B-8979-9657DD87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predictors of heart diseases in the emergency room</a:t>
            </a:r>
          </a:p>
        </p:txBody>
      </p:sp>
    </p:spTree>
    <p:extLst>
      <p:ext uri="{BB962C8B-B14F-4D97-AF65-F5344CB8AC3E}">
        <p14:creationId xmlns:p14="http://schemas.microsoft.com/office/powerpoint/2010/main" val="320355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0649-98BF-467A-AAF7-DB60BD11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Regression Analysis CONTD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8B5D-0021-4246-A94A-E9B253AE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02"/>
            <a:ext cx="10515600" cy="5187061"/>
          </a:xfrm>
        </p:spPr>
        <p:txBody>
          <a:bodyPr>
            <a:normAutofit/>
          </a:bodyPr>
          <a:lstStyle/>
          <a:p>
            <a:r>
              <a:rPr lang="en-US" sz="2000" dirty="0"/>
              <a:t>One Dependent and multiple explanatory variables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66D5-7F1F-4637-8D95-05806D06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87" y="1515742"/>
            <a:ext cx="7290033" cy="51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7D80-E706-4202-8765-0AB1E422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 in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0136-E335-4D16-A65C-8B755459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Age</a:t>
            </a:r>
          </a:p>
          <a:p>
            <a:r>
              <a:rPr lang="en-US" sz="1600" dirty="0"/>
              <a:t>Sex</a:t>
            </a:r>
          </a:p>
          <a:p>
            <a:pPr lvl="1"/>
            <a:r>
              <a:rPr lang="en-US" sz="1600" dirty="0"/>
              <a:t>0 = Female</a:t>
            </a:r>
          </a:p>
          <a:p>
            <a:pPr lvl="1"/>
            <a:r>
              <a:rPr lang="en-US" sz="1600" dirty="0"/>
              <a:t>1 = Male</a:t>
            </a:r>
          </a:p>
          <a:p>
            <a:r>
              <a:rPr lang="en-US" sz="1600" dirty="0"/>
              <a:t>CP (Chest Pain Type) (4 types)</a:t>
            </a:r>
          </a:p>
          <a:p>
            <a:pPr lvl="1"/>
            <a:r>
              <a:rPr lang="en-US" sz="1600" dirty="0"/>
              <a:t>No Chest Pain</a:t>
            </a:r>
          </a:p>
          <a:p>
            <a:pPr lvl="1"/>
            <a:r>
              <a:rPr lang="en-US" sz="1600" dirty="0"/>
              <a:t>Mild (Slight limitation on ordinary activity) with strenuous exercise</a:t>
            </a:r>
          </a:p>
          <a:p>
            <a:pPr lvl="1"/>
            <a:r>
              <a:rPr lang="en-US" sz="1600" dirty="0"/>
              <a:t>Moderate (Marked limitation on ordinary activity). Moderate exercise causes chest pain</a:t>
            </a:r>
          </a:p>
          <a:p>
            <a:pPr lvl="1"/>
            <a:r>
              <a:rPr lang="en-US" sz="1600" dirty="0"/>
              <a:t>Severe</a:t>
            </a:r>
          </a:p>
          <a:p>
            <a:r>
              <a:rPr lang="en-US" sz="1600" dirty="0"/>
              <a:t>Resting blood pressure on admission to the hospital (</a:t>
            </a:r>
            <a:r>
              <a:rPr lang="en-US" sz="1600" dirty="0" err="1"/>
              <a:t>trestbps</a:t>
            </a:r>
            <a:r>
              <a:rPr lang="en-US" sz="1600" dirty="0"/>
              <a:t>)</a:t>
            </a:r>
          </a:p>
          <a:p>
            <a:r>
              <a:rPr lang="en-US" sz="1600" dirty="0"/>
              <a:t>Serum Cholesterol levels (CHOL)mg/dl</a:t>
            </a:r>
          </a:p>
          <a:p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4A6D-9FE4-4065-9056-A8C26459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 in Dataset CONTD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2DB8-3479-4C44-A77C-DAC60F45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Fasting Blood Sugar (FBS)&gt;120mg/dl</a:t>
            </a:r>
          </a:p>
          <a:p>
            <a:pPr lvl="1"/>
            <a:r>
              <a:rPr lang="en-US" dirty="0"/>
              <a:t>0=False</a:t>
            </a:r>
          </a:p>
          <a:p>
            <a:pPr lvl="1"/>
            <a:r>
              <a:rPr lang="en-US" dirty="0"/>
              <a:t>1=True</a:t>
            </a:r>
          </a:p>
          <a:p>
            <a:r>
              <a:rPr lang="en-US" dirty="0"/>
              <a:t>Resting Electrocardiographic results (</a:t>
            </a:r>
            <a:r>
              <a:rPr lang="en-US" dirty="0" err="1"/>
              <a:t>restECG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 = Normal</a:t>
            </a:r>
          </a:p>
          <a:p>
            <a:pPr lvl="1"/>
            <a:r>
              <a:rPr lang="en-US" dirty="0"/>
              <a:t>1 = Non-specific Repolarization Disturbance/LBBB/PM</a:t>
            </a:r>
          </a:p>
          <a:p>
            <a:pPr lvl="1"/>
            <a:r>
              <a:rPr lang="en-US" dirty="0"/>
              <a:t>2 = Significant ST-deviation</a:t>
            </a:r>
          </a:p>
          <a:p>
            <a:r>
              <a:rPr lang="en-US" dirty="0"/>
              <a:t>Maximum Heartrate achieved (</a:t>
            </a:r>
            <a:r>
              <a:rPr lang="en-US" dirty="0" err="1"/>
              <a:t>thalach</a:t>
            </a:r>
            <a:r>
              <a:rPr lang="en-US" dirty="0"/>
              <a:t>)</a:t>
            </a:r>
          </a:p>
          <a:p>
            <a:r>
              <a:rPr lang="en-US" dirty="0"/>
              <a:t>Exercise induced Angina (</a:t>
            </a:r>
            <a:r>
              <a:rPr lang="en-US" dirty="0" err="1"/>
              <a:t>exang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1=Yes</a:t>
            </a:r>
          </a:p>
          <a:p>
            <a:pPr lvl="1"/>
            <a:r>
              <a:rPr lang="en-US" dirty="0"/>
              <a:t>0=No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7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0CDE-71A6-43BB-A98C-67FFBAC9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 in Dataset CONTD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B645-3AEB-4F1C-9B24-F3DA9328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Oldpeak (ST depression induced by exercise relative to rest)</a:t>
            </a:r>
          </a:p>
          <a:p>
            <a:r>
              <a:rPr lang="en-US" dirty="0"/>
              <a:t>Slope (slope of the peak exercise ST segment)</a:t>
            </a:r>
          </a:p>
          <a:p>
            <a:r>
              <a:rPr lang="en-US" dirty="0"/>
              <a:t>Number of major vessels (0-3) colored by fluoroscopy (CA)</a:t>
            </a:r>
          </a:p>
          <a:p>
            <a:pPr lvl="1"/>
            <a:r>
              <a:rPr lang="en-US" dirty="0"/>
              <a:t>0 = No Major blood vessels affected</a:t>
            </a:r>
          </a:p>
          <a:p>
            <a:pPr lvl="1"/>
            <a:r>
              <a:rPr lang="en-US" dirty="0"/>
              <a:t>1 =One Major Blood Vessels Affected</a:t>
            </a:r>
          </a:p>
          <a:p>
            <a:pPr lvl="1"/>
            <a:r>
              <a:rPr lang="en-US" dirty="0"/>
              <a:t>2 = Two Major Blood Vessels Affected</a:t>
            </a:r>
          </a:p>
          <a:p>
            <a:pPr lvl="1"/>
            <a:r>
              <a:rPr lang="en-US" dirty="0"/>
              <a:t>3 = Three Major Blood Vessels Affected</a:t>
            </a:r>
          </a:p>
          <a:p>
            <a:r>
              <a:rPr lang="en-US" dirty="0" err="1"/>
              <a:t>Thal</a:t>
            </a:r>
            <a:endParaRPr lang="en-US" dirty="0"/>
          </a:p>
          <a:p>
            <a:pPr lvl="1"/>
            <a:r>
              <a:rPr lang="en-US" dirty="0"/>
              <a:t>0=Normal</a:t>
            </a:r>
          </a:p>
          <a:p>
            <a:pPr lvl="1"/>
            <a:r>
              <a:rPr lang="en-US" dirty="0"/>
              <a:t>1=Fixed defect</a:t>
            </a:r>
          </a:p>
          <a:p>
            <a:pPr lvl="1"/>
            <a:r>
              <a:rPr lang="en-US" dirty="0"/>
              <a:t>2=Reversable defect</a:t>
            </a:r>
          </a:p>
          <a:p>
            <a:r>
              <a:rPr lang="en-US" dirty="0"/>
              <a:t>Target</a:t>
            </a:r>
          </a:p>
          <a:p>
            <a:pPr lvl="1"/>
            <a:r>
              <a:rPr lang="en-US" dirty="0"/>
              <a:t>0=No Heart Disease</a:t>
            </a:r>
          </a:p>
          <a:p>
            <a:pPr lvl="1"/>
            <a:r>
              <a:rPr lang="en-US" dirty="0"/>
              <a:t>1= Heart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9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8507-6FA3-46A2-B9D8-2FDE007A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and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709FD5-7C7B-4C57-901A-5F5924F84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91" y="1690688"/>
            <a:ext cx="4946425" cy="160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A46BC-6C6B-4075-BDF7-E4807941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077004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2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47B-7F67-4F8D-B7ED-22487D20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50D2-79E0-4703-8930-8CCA1244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2052918"/>
            <a:ext cx="1043870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Histogram of Age                    Histogram of B.P                        Histogram of Chol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33640-B07F-4C48-85E9-6419897E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7" y="2489802"/>
            <a:ext cx="3020038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45ECD-B150-4F3C-B935-90D3F630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124" y="2489802"/>
            <a:ext cx="3307178" cy="2495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C9FF5-E8DD-48DB-A8F0-80F0DB984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488" y="2489802"/>
            <a:ext cx="316520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7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7B3C-8DD4-45EE-9092-73C4241C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5CD5-5C48-48FA-BF59-69B81F18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0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Maximum Heartrate                                                             SEX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001D4-9168-466E-9FA4-CB3DB336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70" y="2185814"/>
            <a:ext cx="3762900" cy="2486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701DA-0D1D-4181-9A06-E0A82BEF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64" y="2185814"/>
            <a:ext cx="392484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7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6BF1-D27C-4B92-8AEC-1279C452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DFCC-CAB1-433E-B54C-88C0135AE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outliers in the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Cholesterol levels</a:t>
            </a:r>
          </a:p>
          <a:p>
            <a:pPr lvl="1"/>
            <a:r>
              <a:rPr lang="en-US" dirty="0"/>
              <a:t>Blood pressure</a:t>
            </a:r>
          </a:p>
          <a:p>
            <a:pPr lvl="1"/>
            <a:r>
              <a:rPr lang="en-US" dirty="0"/>
              <a:t>Maximum heart rates on both the tails</a:t>
            </a:r>
          </a:p>
          <a:p>
            <a:r>
              <a:rPr lang="en-US" dirty="0"/>
              <a:t>They are outliers because they are at the extreme end of the values and are not with the other values</a:t>
            </a:r>
          </a:p>
          <a:p>
            <a:r>
              <a:rPr lang="en-US" dirty="0"/>
              <a:t>Since the outliers are of normal values they would be left alone</a:t>
            </a:r>
          </a:p>
          <a:p>
            <a:r>
              <a:rPr lang="en-US" dirty="0"/>
              <a:t>No empty observation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95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507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PowerPoint Presentation on Heart Disease</vt:lpstr>
      <vt:lpstr>Statistical Question</vt:lpstr>
      <vt:lpstr>Variables in the data set</vt:lpstr>
      <vt:lpstr>Variables in Dataset CONTD</vt:lpstr>
      <vt:lpstr>Variables in Dataset CONTD</vt:lpstr>
      <vt:lpstr>Summary and Analysis</vt:lpstr>
      <vt:lpstr>Histogram</vt:lpstr>
      <vt:lpstr>Histogram</vt:lpstr>
      <vt:lpstr>PowerPoint Presentation</vt:lpstr>
      <vt:lpstr>Other Descriptive Characteristics</vt:lpstr>
      <vt:lpstr>Descriptive Characteristics CONTD</vt:lpstr>
      <vt:lpstr>PMF</vt:lpstr>
      <vt:lpstr>1 CDF with one of the variables</vt:lpstr>
      <vt:lpstr>Analytical distribution plot</vt:lpstr>
      <vt:lpstr>Create 2 Scatter Plot</vt:lpstr>
      <vt:lpstr>Analysis on Correlation and Causality</vt:lpstr>
      <vt:lpstr>Explanation of the Analysis on Correlation and Causality</vt:lpstr>
      <vt:lpstr>Hypothesis Testing</vt:lpstr>
      <vt:lpstr>Regression Analysis</vt:lpstr>
      <vt:lpstr>Regression Analysis CONTD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on Heart Disease</dc:title>
  <dc:creator>Emmanuel Vidal</dc:creator>
  <cp:lastModifiedBy>Emmanuel Vidal</cp:lastModifiedBy>
  <cp:revision>12</cp:revision>
  <dcterms:created xsi:type="dcterms:W3CDTF">2020-05-30T22:40:12Z</dcterms:created>
  <dcterms:modified xsi:type="dcterms:W3CDTF">2020-05-31T02:11:46Z</dcterms:modified>
</cp:coreProperties>
</file>