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314" r:id="rId5"/>
    <p:sldId id="315" r:id="rId6"/>
    <p:sldId id="316" r:id="rId7"/>
    <p:sldId id="348" r:id="rId8"/>
    <p:sldId id="349" r:id="rId9"/>
    <p:sldId id="350" r:id="rId10"/>
    <p:sldId id="351" r:id="rId11"/>
    <p:sldId id="352" r:id="rId12"/>
    <p:sldId id="329" r:id="rId13"/>
    <p:sldId id="326" r:id="rId14"/>
    <p:sldId id="327" r:id="rId15"/>
    <p:sldId id="333" r:id="rId16"/>
    <p:sldId id="353" r:id="rId17"/>
    <p:sldId id="332" r:id="rId18"/>
    <p:sldId id="322" r:id="rId19"/>
    <p:sldId id="323" r:id="rId20"/>
    <p:sldId id="34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0E4DC4-E439-45A9-AAE1-FEEEB960C859}">
          <p14:sldIdLst>
            <p14:sldId id="314"/>
            <p14:sldId id="315"/>
            <p14:sldId id="316"/>
            <p14:sldId id="348"/>
            <p14:sldId id="349"/>
            <p14:sldId id="350"/>
            <p14:sldId id="351"/>
            <p14:sldId id="352"/>
            <p14:sldId id="329"/>
            <p14:sldId id="326"/>
            <p14:sldId id="327"/>
            <p14:sldId id="333"/>
            <p14:sldId id="353"/>
            <p14:sldId id="332"/>
            <p14:sldId id="322"/>
            <p14:sldId id="323"/>
          </p14:sldIdLst>
        </p14:section>
        <p14:section name="Appendix" id="{B56D26C1-DAD2-4627-888B-6A73C875CB72}">
          <p14:sldIdLst>
            <p14:sldId id="342"/>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81170" autoAdjust="0"/>
  </p:normalViewPr>
  <p:slideViewPr>
    <p:cSldViewPr snapToGrid="0">
      <p:cViewPr>
        <p:scale>
          <a:sx n="75" d="100"/>
          <a:sy n="75" d="100"/>
        </p:scale>
        <p:origin x="2274" y="4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Perceived Understanding Distribution:</a:t>
            </a:r>
            <a:endParaRPr lang="en-US" dirty="0"/>
          </a:p>
          <a:p>
            <a:pPr>
              <a:buFont typeface="Arial" panose="020B0604020202020204" pitchFamily="34" charset="0"/>
              <a:buNone/>
            </a:pPr>
            <a:r>
              <a:rPr lang="en-US" dirty="0"/>
              <a:t>A significant portion of students rate their understanding of AI in the mid-range.</a:t>
            </a:r>
          </a:p>
          <a:p>
            <a:pPr>
              <a:buFont typeface="Arial" panose="020B0604020202020204" pitchFamily="34" charset="0"/>
              <a:buNone/>
            </a:pPr>
            <a:r>
              <a:rPr lang="en-US" dirty="0"/>
              <a:t>The CDF reaches a cumulative probability of 1 at the highest perceived understanding score, showing that all students fall within the range of 1 to 10 in their self-assessed understanding.</a:t>
            </a:r>
          </a:p>
          <a:p>
            <a:pPr>
              <a:buFont typeface="Arial" panose="020B0604020202020204" pitchFamily="34" charset="0"/>
              <a:buNone/>
            </a:pPr>
            <a:endParaRPr lang="en-US" dirty="0"/>
          </a:p>
          <a:p>
            <a:r>
              <a:rPr lang="en-US" b="1" dirty="0"/>
              <a:t>Relation:</a:t>
            </a:r>
            <a:r>
              <a:rPr lang="en-US" dirty="0"/>
              <a:t> How do students perceive their understanding of AI, and how does this perception correlate with other factors such as performance, engagement, and outcomes?</a:t>
            </a:r>
          </a:p>
          <a:p>
            <a:r>
              <a:rPr lang="en-US" dirty="0"/>
              <a:t>The CDF suggests that most students feel they have a moderate to high understanding of AI, with fewer students rating their understanding at the extremes (very low or very high).</a:t>
            </a:r>
          </a:p>
          <a:p>
            <a:r>
              <a:rPr lang="en-US" dirty="0"/>
              <a:t>This distribution can help identify target groups for additional support or resources, especially those with lower self-assessed understanding.</a:t>
            </a:r>
          </a:p>
          <a:p>
            <a:r>
              <a:rPr lang="en-US" dirty="0"/>
              <a:t>The insights from the CDF can guide the development of tailored educational interventions to enhance AI literacy and ensure all students achieve a sufficient understanding level.</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26209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Distribution Fit:</a:t>
            </a:r>
          </a:p>
          <a:p>
            <a:pPr>
              <a:buFont typeface="Arial" panose="020B0604020202020204" pitchFamily="34" charset="0"/>
              <a:buNone/>
            </a:pPr>
            <a:r>
              <a:rPr lang="en-US" dirty="0"/>
              <a:t>The distribution plot shows the analytical distribution (e.g., Normal distribution) overlaid on the histogram of USA_GPA.</a:t>
            </a:r>
          </a:p>
          <a:p>
            <a:pPr>
              <a:buFont typeface="Arial" panose="020B0604020202020204" pitchFamily="34" charset="0"/>
              <a:buNone/>
            </a:pPr>
            <a:r>
              <a:rPr lang="en-US" dirty="0"/>
              <a:t>The mean of the distribution is 2.80, and the standard deviation is 0.80.</a:t>
            </a:r>
          </a:p>
          <a:p>
            <a:pPr>
              <a:buFont typeface="Arial" panose="020B0604020202020204" pitchFamily="34" charset="0"/>
              <a:buNone/>
            </a:pPr>
            <a:endParaRPr lang="en-US" b="1" dirty="0"/>
          </a:p>
          <a:p>
            <a:pPr>
              <a:buFont typeface="Arial" panose="020B0604020202020204" pitchFamily="34" charset="0"/>
              <a:buNone/>
            </a:pPr>
            <a:r>
              <a:rPr lang="en-US" b="1" dirty="0"/>
              <a:t>Fit Assessment:</a:t>
            </a:r>
          </a:p>
          <a:p>
            <a:pPr>
              <a:buFont typeface="Arial" panose="020B0604020202020204" pitchFamily="34" charset="0"/>
              <a:buNone/>
            </a:pPr>
            <a:r>
              <a:rPr lang="en-US" dirty="0"/>
              <a:t>The analytical distribution does not perfectly fit the histogram of USA_GPA, as the data shows multiple peaks that deviate from a typical normal distribution.</a:t>
            </a:r>
          </a:p>
          <a:p>
            <a:pPr>
              <a:buFont typeface="Arial" panose="020B0604020202020204" pitchFamily="34" charset="0"/>
              <a:buNone/>
            </a:pPr>
            <a:r>
              <a:rPr lang="en-US" dirty="0"/>
              <a:t>There is a significant peak at the 2.5-3.0 GPA range, suggesting a higher concentration of students in this GPA bracket than what would be expected in a normal distribution.</a:t>
            </a:r>
          </a:p>
          <a:p>
            <a:pPr>
              <a:buFont typeface="Arial" panose="020B0604020202020204" pitchFamily="34" charset="0"/>
              <a:buNone/>
            </a:pPr>
            <a:r>
              <a:rPr lang="en-US" dirty="0"/>
              <a:t>The presence of several smaller peaks and valleys indicates variability that the normal distribution does not capture well.</a:t>
            </a:r>
          </a:p>
          <a:p>
            <a:pPr>
              <a:buFont typeface="Arial" panose="020B0604020202020204" pitchFamily="34" charset="0"/>
              <a:buNone/>
            </a:pPr>
            <a:endParaRPr lang="en-US" b="1" dirty="0"/>
          </a:p>
          <a:p>
            <a:pPr>
              <a:buFont typeface="Arial" panose="020B0604020202020204" pitchFamily="34" charset="0"/>
              <a:buNone/>
            </a:pPr>
            <a:r>
              <a:rPr lang="en-US" b="1" dirty="0"/>
              <a:t>Insights:</a:t>
            </a:r>
            <a:endParaRPr lang="en-US" b="0" dirty="0"/>
          </a:p>
          <a:p>
            <a:pPr>
              <a:buFont typeface="Arial" panose="020B0604020202020204" pitchFamily="34" charset="0"/>
              <a:buNone/>
            </a:pPr>
            <a:r>
              <a:rPr lang="en-US" b="1" dirty="0"/>
              <a:t>Non-Normal Distribution:</a:t>
            </a:r>
            <a:r>
              <a:rPr lang="en-US" dirty="0"/>
              <a:t> The deviations from the normal distribution suggest that the GPA data is not normally distributed, indicating underlying factors or subpopulations within the student data that affect GPA distribution.</a:t>
            </a:r>
          </a:p>
          <a:p>
            <a:pPr>
              <a:buFont typeface="Arial" panose="020B0604020202020204" pitchFamily="34" charset="0"/>
              <a:buNone/>
            </a:pPr>
            <a:r>
              <a:rPr lang="en-US" b="1" dirty="0"/>
              <a:t>Skewness and Kurtosis:</a:t>
            </a:r>
            <a:r>
              <a:rPr lang="en-US" dirty="0"/>
              <a:t> The distribution shows signs of positive skewness, with a longer tail towards higher GPA values, and higher kurtosis due to the prominent peak around 2.5-3.0.</a:t>
            </a:r>
          </a:p>
          <a:p>
            <a:pPr>
              <a:buFont typeface="Arial" panose="020B0604020202020204" pitchFamily="34" charset="0"/>
              <a:buNone/>
            </a:pPr>
            <a:r>
              <a:rPr lang="en-US" b="1" dirty="0"/>
              <a:t>Actionable Insights:</a:t>
            </a:r>
            <a:r>
              <a:rPr lang="en-US" dirty="0"/>
              <a:t> Understanding that the GPA distribution is non-normal can guide further analysis using more appropriate statistical models or distributions that better capture the data's characteristics.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85262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of </a:t>
            </a:r>
            <a:r>
              <a:rPr lang="en-US" b="1" dirty="0" err="1"/>
              <a:t>Perceived_Understanding</a:t>
            </a:r>
            <a:r>
              <a:rPr lang="en-US" dirty="0"/>
              <a:t> vs. </a:t>
            </a:r>
            <a:r>
              <a:rPr lang="en-US" b="1" dirty="0"/>
              <a:t>USA_GPA</a:t>
            </a:r>
          </a:p>
          <a:p>
            <a:endParaRPr lang="en-US" dirty="0"/>
          </a:p>
          <a:p>
            <a:pPr>
              <a:buFont typeface="Arial" panose="020B0604020202020204" pitchFamily="34" charset="0"/>
              <a:buNone/>
            </a:pPr>
            <a:r>
              <a:rPr lang="en-US" b="1" dirty="0"/>
              <a:t>Analysis of Correlation and Causation:</a:t>
            </a:r>
          </a:p>
          <a:p>
            <a:pPr>
              <a:buFont typeface="Arial" panose="020B0604020202020204" pitchFamily="34" charset="0"/>
              <a:buNone/>
            </a:pPr>
            <a:r>
              <a:rPr lang="en-US" dirty="0"/>
              <a:t>The scatter plot shows the relationship between </a:t>
            </a:r>
            <a:r>
              <a:rPr lang="en-US" dirty="0" err="1"/>
              <a:t>Perceived_Understanding</a:t>
            </a:r>
            <a:r>
              <a:rPr lang="en-US" dirty="0"/>
              <a:t> and USA_GPA, with a trend line indicating the general direction of the relationship.</a:t>
            </a:r>
          </a:p>
          <a:p>
            <a:pPr>
              <a:buFont typeface="Arial" panose="020B0604020202020204" pitchFamily="34" charset="0"/>
              <a:buNone/>
            </a:pPr>
            <a:r>
              <a:rPr lang="en-US" dirty="0"/>
              <a:t>There is a slight positive trend, suggesting that as perceived understanding increases, GPA also tends to increase.</a:t>
            </a:r>
          </a:p>
          <a:p>
            <a:pPr>
              <a:buFont typeface="Arial" panose="020B0604020202020204" pitchFamily="34" charset="0"/>
              <a:buNone/>
            </a:pPr>
            <a:endParaRPr lang="en-US" dirty="0"/>
          </a:p>
          <a:p>
            <a:r>
              <a:rPr lang="en-US" b="1" dirty="0"/>
              <a:t>Discuss Covariance and Pearson’s Correlation:</a:t>
            </a:r>
          </a:p>
          <a:p>
            <a:r>
              <a:rPr lang="en-US" dirty="0"/>
              <a:t>Covariance measures the directional relationship between </a:t>
            </a:r>
            <a:r>
              <a:rPr lang="en-US" dirty="0" err="1"/>
              <a:t>Perceived_Understanding</a:t>
            </a:r>
            <a:r>
              <a:rPr lang="en-US" dirty="0"/>
              <a:t> and USA_GPA.</a:t>
            </a:r>
          </a:p>
          <a:p>
            <a:r>
              <a:rPr lang="en-US" dirty="0"/>
              <a:t>A positive covariance indicates that as </a:t>
            </a:r>
            <a:r>
              <a:rPr lang="en-US" dirty="0" err="1"/>
              <a:t>Perceived_Understanding</a:t>
            </a:r>
            <a:r>
              <a:rPr lang="en-US" dirty="0"/>
              <a:t> increases, USA_GPA also tends to increase.</a:t>
            </a:r>
          </a:p>
          <a:p>
            <a:r>
              <a:rPr lang="en-US" dirty="0"/>
              <a:t>In this dataset, the covariance is positive, suggesting a tendency for higher perceived understanding to be associated with higher GPA scores.</a:t>
            </a:r>
          </a:p>
          <a:p>
            <a:pPr>
              <a:buFont typeface="Arial" panose="020B0604020202020204" pitchFamily="34" charset="0"/>
              <a:buNone/>
            </a:pPr>
            <a:endParaRPr lang="en-US" b="1" dirty="0"/>
          </a:p>
          <a:p>
            <a:pPr>
              <a:buFont typeface="Arial" panose="020B0604020202020204" pitchFamily="34" charset="0"/>
              <a:buNone/>
            </a:pPr>
            <a:r>
              <a:rPr lang="en-US" b="1" dirty="0"/>
              <a:t>Pearson’s Correlation:</a:t>
            </a:r>
          </a:p>
          <a:p>
            <a:pPr>
              <a:buFont typeface="Arial" panose="020B0604020202020204" pitchFamily="34" charset="0"/>
              <a:buNone/>
            </a:pPr>
            <a:r>
              <a:rPr lang="en-US" dirty="0"/>
              <a:t>Pearson’s correlation coefficient quantifies the strength and direction of the linear relationship between </a:t>
            </a:r>
            <a:r>
              <a:rPr lang="en-US" dirty="0" err="1"/>
              <a:t>Perceived_Understanding</a:t>
            </a:r>
            <a:r>
              <a:rPr lang="en-US" dirty="0"/>
              <a:t> and USA_GPA.</a:t>
            </a:r>
          </a:p>
          <a:p>
            <a:pPr>
              <a:buFont typeface="Arial" panose="020B0604020202020204" pitchFamily="34" charset="0"/>
              <a:buNone/>
            </a:pPr>
            <a:r>
              <a:rPr lang="en-US" dirty="0"/>
              <a:t>The value of the correlation coefficient ranges from -1 to 1, where 1 indicates a perfect positive linear relationship, -1 indicates a perfect negative linear relationship, and 0 indicates no linear relationship.</a:t>
            </a:r>
          </a:p>
          <a:p>
            <a:pPr>
              <a:buFont typeface="Arial" panose="020B0604020202020204" pitchFamily="34" charset="0"/>
              <a:buNone/>
            </a:pPr>
            <a:r>
              <a:rPr lang="en-US" dirty="0"/>
              <a:t>In this analysis, the Pearson’s correlation coefficient is positive but relatively low, indicating a weak positive linear relationship between </a:t>
            </a:r>
            <a:r>
              <a:rPr lang="en-US" dirty="0" err="1"/>
              <a:t>Perceived_Understanding</a:t>
            </a:r>
            <a:r>
              <a:rPr lang="en-US" dirty="0"/>
              <a:t> and USA_GPA.</a:t>
            </a:r>
          </a:p>
          <a:p>
            <a:pPr>
              <a:buFont typeface="Arial" panose="020B0604020202020204" pitchFamily="34" charset="0"/>
              <a:buNone/>
            </a:pPr>
            <a:r>
              <a:rPr lang="en-US" dirty="0"/>
              <a:t>This weak correlation suggests that while there is a general trend of higher GPAs with increased perceived understanding, other factors may significantly influence GPA, and the relationship is not strong.</a:t>
            </a:r>
          </a:p>
          <a:p>
            <a:endParaRPr lang="en-US" dirty="0"/>
          </a:p>
          <a:p>
            <a:pPr>
              <a:buFont typeface="Arial" panose="020B0604020202020204" pitchFamily="34" charset="0"/>
              <a:buNone/>
            </a:pPr>
            <a:r>
              <a:rPr lang="en-US" b="1" dirty="0"/>
              <a:t>Slide 16</a:t>
            </a:r>
            <a:r>
              <a:rPr lang="en-US" dirty="0"/>
              <a:t>: Scatter Plot of </a:t>
            </a:r>
            <a:r>
              <a:rPr lang="en-US" b="1" dirty="0" err="1"/>
              <a:t>Primary_Advantage</a:t>
            </a:r>
            <a:r>
              <a:rPr lang="en-US" dirty="0"/>
              <a:t> vs. </a:t>
            </a:r>
            <a:r>
              <a:rPr lang="en-US" b="1" dirty="0"/>
              <a:t>USA_GPA</a:t>
            </a:r>
            <a:endParaRPr lang="en-US" dirty="0"/>
          </a:p>
          <a:p>
            <a:pPr marL="457200" lvl="1" indent="0">
              <a:buFont typeface="Arial" panose="020B0604020202020204" pitchFamily="34" charset="0"/>
              <a:buNone/>
            </a:pPr>
            <a:r>
              <a:rPr lang="en-US" dirty="0"/>
              <a:t>Analysis of correlation and causation.</a:t>
            </a:r>
          </a:p>
          <a:p>
            <a:pPr marL="457200" lvl="1" indent="0">
              <a:buFont typeface="Arial" panose="020B0604020202020204" pitchFamily="34" charset="0"/>
              <a:buNone/>
            </a:pPr>
            <a:r>
              <a:rPr lang="en-US" dirty="0"/>
              <a:t>Discuss covariance and Pearson’s correlation.</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11989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of </a:t>
            </a:r>
            <a:r>
              <a:rPr lang="en-US" b="1" dirty="0" err="1"/>
              <a:t>Perceived_Understanding</a:t>
            </a:r>
            <a:r>
              <a:rPr lang="en-US" dirty="0"/>
              <a:t> vs. </a:t>
            </a:r>
            <a:r>
              <a:rPr lang="en-US" b="1" dirty="0"/>
              <a:t>USA_GPA</a:t>
            </a:r>
          </a:p>
          <a:p>
            <a:endParaRPr lang="en-US" dirty="0"/>
          </a:p>
          <a:p>
            <a:pPr>
              <a:buFont typeface="Arial" panose="020B0604020202020204" pitchFamily="34" charset="0"/>
              <a:buNone/>
            </a:pPr>
            <a:r>
              <a:rPr lang="en-US" b="1" dirty="0"/>
              <a:t>Analysis of Correlation and Causation:</a:t>
            </a:r>
          </a:p>
          <a:p>
            <a:pPr>
              <a:buFont typeface="Arial" panose="020B0604020202020204" pitchFamily="34" charset="0"/>
              <a:buNone/>
            </a:pPr>
            <a:r>
              <a:rPr lang="en-US" dirty="0"/>
              <a:t>The scatter plot shows the relationship between </a:t>
            </a:r>
            <a:r>
              <a:rPr lang="en-US" dirty="0" err="1"/>
              <a:t>Perceived_Understanding</a:t>
            </a:r>
            <a:r>
              <a:rPr lang="en-US" dirty="0"/>
              <a:t> and USA_GPA, with a trend line indicating the general direction of the relationship.</a:t>
            </a:r>
          </a:p>
          <a:p>
            <a:pPr>
              <a:buFont typeface="Arial" panose="020B0604020202020204" pitchFamily="34" charset="0"/>
              <a:buNone/>
            </a:pPr>
            <a:r>
              <a:rPr lang="en-US" dirty="0"/>
              <a:t>There is a slight positive trend, suggesting that as perceived understanding increases, GPA also tends to increase.</a:t>
            </a:r>
          </a:p>
          <a:p>
            <a:pPr>
              <a:buFont typeface="Arial" panose="020B0604020202020204" pitchFamily="34" charset="0"/>
              <a:buNone/>
            </a:pPr>
            <a:endParaRPr lang="en-US" dirty="0"/>
          </a:p>
          <a:p>
            <a:r>
              <a:rPr lang="en-US" b="1" dirty="0"/>
              <a:t>Discuss Covariance and Pearson’s Correlation:</a:t>
            </a:r>
          </a:p>
          <a:p>
            <a:r>
              <a:rPr lang="en-US" dirty="0"/>
              <a:t>Covariance measures the directional relationship between </a:t>
            </a:r>
            <a:r>
              <a:rPr lang="en-US" dirty="0" err="1"/>
              <a:t>Perceived_Understanding</a:t>
            </a:r>
            <a:r>
              <a:rPr lang="en-US" dirty="0"/>
              <a:t> and USA_GPA.</a:t>
            </a:r>
          </a:p>
          <a:p>
            <a:r>
              <a:rPr lang="en-US" dirty="0"/>
              <a:t>A positive covariance indicates that as </a:t>
            </a:r>
            <a:r>
              <a:rPr lang="en-US" dirty="0" err="1"/>
              <a:t>Perceived_Understanding</a:t>
            </a:r>
            <a:r>
              <a:rPr lang="en-US" dirty="0"/>
              <a:t> increases, USA_GPA also tends to increase.</a:t>
            </a:r>
          </a:p>
          <a:p>
            <a:r>
              <a:rPr lang="en-US" dirty="0"/>
              <a:t>In this dataset, the covariance is positive, suggesting a tendency for higher perceived understanding to be associated with higher GPA scores.</a:t>
            </a:r>
          </a:p>
          <a:p>
            <a:pPr>
              <a:buFont typeface="Arial" panose="020B0604020202020204" pitchFamily="34" charset="0"/>
              <a:buNone/>
            </a:pPr>
            <a:endParaRPr lang="en-US" b="1" dirty="0"/>
          </a:p>
          <a:p>
            <a:pPr>
              <a:buFont typeface="Arial" panose="020B0604020202020204" pitchFamily="34" charset="0"/>
              <a:buNone/>
            </a:pPr>
            <a:r>
              <a:rPr lang="en-US" b="1" dirty="0"/>
              <a:t>Pearson’s Correlation:</a:t>
            </a:r>
          </a:p>
          <a:p>
            <a:pPr>
              <a:buFont typeface="Arial" panose="020B0604020202020204" pitchFamily="34" charset="0"/>
              <a:buNone/>
            </a:pPr>
            <a:r>
              <a:rPr lang="en-US" dirty="0"/>
              <a:t>Pearson’s correlation coefficient quantifies the strength and direction of the linear relationship between </a:t>
            </a:r>
            <a:r>
              <a:rPr lang="en-US" dirty="0" err="1"/>
              <a:t>Perceived_Understanding</a:t>
            </a:r>
            <a:r>
              <a:rPr lang="en-US" dirty="0"/>
              <a:t> and USA_GPA.</a:t>
            </a:r>
          </a:p>
          <a:p>
            <a:pPr>
              <a:buFont typeface="Arial" panose="020B0604020202020204" pitchFamily="34" charset="0"/>
              <a:buNone/>
            </a:pPr>
            <a:r>
              <a:rPr lang="en-US" dirty="0"/>
              <a:t>The value of the correlation coefficient ranges from -1 to 1, where 1 indicates a perfect positive linear relationship, -1 indicates a perfect negative linear relationship, and 0 indicates no linear relationship.</a:t>
            </a:r>
          </a:p>
          <a:p>
            <a:pPr>
              <a:buFont typeface="Arial" panose="020B0604020202020204" pitchFamily="34" charset="0"/>
              <a:buNone/>
            </a:pPr>
            <a:r>
              <a:rPr lang="en-US" dirty="0"/>
              <a:t>In this analysis, the Pearson’s correlation coefficient is positive but relatively low, indicating a weak positive linear relationship between </a:t>
            </a:r>
            <a:r>
              <a:rPr lang="en-US" dirty="0" err="1"/>
              <a:t>Perceived_Understanding</a:t>
            </a:r>
            <a:r>
              <a:rPr lang="en-US" dirty="0"/>
              <a:t> and USA_GPA.</a:t>
            </a:r>
          </a:p>
          <a:p>
            <a:pPr>
              <a:buFont typeface="Arial" panose="020B0604020202020204" pitchFamily="34" charset="0"/>
              <a:buNone/>
            </a:pPr>
            <a:r>
              <a:rPr lang="en-US" dirty="0"/>
              <a:t>This weak correlation suggests that while there is a general trend of higher GPAs with increased perceived understanding, other factors may significantly influence GPA, and the relationship is not strong.</a:t>
            </a:r>
          </a:p>
          <a:p>
            <a:endParaRPr lang="en-US" dirty="0"/>
          </a:p>
          <a:p>
            <a:pPr>
              <a:buFont typeface="Arial" panose="020B0604020202020204" pitchFamily="34" charset="0"/>
              <a:buNone/>
            </a:pPr>
            <a:r>
              <a:rPr lang="en-US" b="1" dirty="0"/>
              <a:t>Slide 16</a:t>
            </a:r>
            <a:r>
              <a:rPr lang="en-US" dirty="0"/>
              <a:t>: Scatter Plot of </a:t>
            </a:r>
            <a:r>
              <a:rPr lang="en-US" b="1" dirty="0" err="1"/>
              <a:t>Primary_Advantage</a:t>
            </a:r>
            <a:r>
              <a:rPr lang="en-US" dirty="0"/>
              <a:t> vs. </a:t>
            </a:r>
            <a:r>
              <a:rPr lang="en-US" b="1" dirty="0"/>
              <a:t>USA_GPA</a:t>
            </a:r>
            <a:endParaRPr lang="en-US" dirty="0"/>
          </a:p>
          <a:p>
            <a:pPr marL="457200" lvl="1" indent="0">
              <a:buFont typeface="Arial" panose="020B0604020202020204" pitchFamily="34" charset="0"/>
              <a:buNone/>
            </a:pPr>
            <a:r>
              <a:rPr lang="en-US" dirty="0"/>
              <a:t>Analysis of correlation and causation.</a:t>
            </a:r>
          </a:p>
          <a:p>
            <a:pPr marL="457200" lvl="1" indent="0">
              <a:buFont typeface="Arial" panose="020B0604020202020204" pitchFamily="34" charset="0"/>
              <a:buNone/>
            </a:pPr>
            <a:r>
              <a:rPr lang="en-US" dirty="0"/>
              <a:t>Discuss covariance and Pearson’s correlation.</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23371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a:t>
            </a:r>
            <a:endParaRPr lang="en-US" dirty="0"/>
          </a:p>
          <a:p>
            <a:pPr>
              <a:buFont typeface="Arial" panose="020B0604020202020204" pitchFamily="34" charset="0"/>
              <a:buChar char="•"/>
            </a:pPr>
            <a:r>
              <a:rPr lang="en-US" dirty="0"/>
              <a:t>The model used is an Ordinary Least Squares (OLS) regression to predict USA_GPA based on various independent variables.</a:t>
            </a:r>
          </a:p>
          <a:p>
            <a:r>
              <a:rPr lang="en-US" b="1" dirty="0"/>
              <a:t>Variables:</a:t>
            </a:r>
            <a:endParaRPr lang="en-US" dirty="0"/>
          </a:p>
          <a:p>
            <a:pPr>
              <a:buFont typeface="Arial" panose="020B0604020202020204" pitchFamily="34" charset="0"/>
              <a:buChar char="•"/>
            </a:pPr>
            <a:r>
              <a:rPr lang="en-US" b="1" dirty="0"/>
              <a:t>Dependent Variable:</a:t>
            </a:r>
            <a:r>
              <a:rPr lang="en-US" dirty="0"/>
              <a:t> USA_GPA.</a:t>
            </a:r>
          </a:p>
          <a:p>
            <a:pPr>
              <a:buFont typeface="Arial" panose="020B0604020202020204" pitchFamily="34" charset="0"/>
              <a:buChar char="•"/>
            </a:pPr>
            <a:r>
              <a:rPr lang="en-US" b="1" dirty="0"/>
              <a:t>Independent Variables:</a:t>
            </a:r>
            <a:endParaRPr lang="en-US" dirty="0"/>
          </a:p>
          <a:p>
            <a:pPr marL="742950" lvl="1" indent="-285750">
              <a:buFont typeface="Arial" panose="020B0604020202020204" pitchFamily="34" charset="0"/>
              <a:buChar char="•"/>
            </a:pPr>
            <a:r>
              <a:rPr lang="en-US" dirty="0" err="1"/>
              <a:t>Perceived_Understanding</a:t>
            </a:r>
            <a:endParaRPr lang="en-US" dirty="0"/>
          </a:p>
          <a:p>
            <a:pPr marL="742950" lvl="1" indent="-285750">
              <a:buFont typeface="Arial" panose="020B0604020202020204" pitchFamily="34" charset="0"/>
              <a:buChar char="•"/>
            </a:pPr>
            <a:r>
              <a:rPr lang="en-US" dirty="0" err="1"/>
              <a:t>All_Exams_Passed</a:t>
            </a:r>
            <a:endParaRPr lang="en-US" dirty="0"/>
          </a:p>
          <a:p>
            <a:pPr marL="742950" lvl="1" indent="-285750">
              <a:buFont typeface="Arial" panose="020B0604020202020204" pitchFamily="34" charset="0"/>
              <a:buChar char="•"/>
            </a:pPr>
            <a:r>
              <a:rPr lang="en-US" dirty="0" err="1"/>
              <a:t>Primary_Advantage_Grading</a:t>
            </a:r>
            <a:r>
              <a:rPr lang="en-US" dirty="0"/>
              <a:t> Automation</a:t>
            </a:r>
          </a:p>
          <a:p>
            <a:pPr marL="742950" lvl="1" indent="-285750">
              <a:buFont typeface="Arial" panose="020B0604020202020204" pitchFamily="34" charset="0"/>
              <a:buChar char="•"/>
            </a:pPr>
            <a:r>
              <a:rPr lang="en-US" dirty="0" err="1"/>
              <a:t>Primary_Advantage_Student</a:t>
            </a:r>
            <a:r>
              <a:rPr lang="en-US" dirty="0"/>
              <a:t> Virtual Assistance</a:t>
            </a:r>
          </a:p>
          <a:p>
            <a:pPr marL="742950" lvl="1" indent="-285750">
              <a:buFont typeface="Arial" panose="020B0604020202020204" pitchFamily="34" charset="0"/>
              <a:buChar char="•"/>
            </a:pPr>
            <a:r>
              <a:rPr lang="en-US" dirty="0" err="1"/>
              <a:t>Primary_Disadvantage_Internet</a:t>
            </a:r>
            <a:r>
              <a:rPr lang="en-US" dirty="0"/>
              <a:t> Addiction</a:t>
            </a:r>
          </a:p>
          <a:p>
            <a:pPr marL="742950" lvl="1" indent="-285750">
              <a:buFont typeface="Arial" panose="020B0604020202020204" pitchFamily="34" charset="0"/>
              <a:buChar char="•"/>
            </a:pPr>
            <a:r>
              <a:rPr lang="en-US" dirty="0" err="1"/>
              <a:t>Primary_Disadvantage_Reduced</a:t>
            </a:r>
            <a:r>
              <a:rPr lang="en-US" dirty="0"/>
              <a:t> Teacher-Student Interactions</a:t>
            </a:r>
          </a:p>
          <a:p>
            <a:pPr marL="742950" lvl="1" indent="-285750">
              <a:buFont typeface="Arial" panose="020B0604020202020204" pitchFamily="34" charset="0"/>
              <a:buChar char="•"/>
            </a:pPr>
            <a:r>
              <a:rPr lang="en-US" dirty="0" err="1"/>
              <a:t>Primary_Disadvantage_Teacher</a:t>
            </a:r>
            <a:r>
              <a:rPr lang="en-US" dirty="0"/>
              <a:t>-Student Disconnect</a:t>
            </a:r>
          </a:p>
          <a:p>
            <a:r>
              <a:rPr lang="en-US" b="1" dirty="0"/>
              <a:t>Results:</a:t>
            </a:r>
            <a:endParaRPr lang="en-US" dirty="0"/>
          </a:p>
          <a:p>
            <a:pPr>
              <a:buFont typeface="Arial" panose="020B0604020202020204" pitchFamily="34" charset="0"/>
              <a:buChar char="•"/>
            </a:pPr>
            <a:r>
              <a:rPr lang="en-US" b="1" dirty="0"/>
              <a:t>R-squared:</a:t>
            </a:r>
            <a:r>
              <a:rPr lang="en-US" dirty="0"/>
              <a:t> 0.088, indicating that only 8.8% of the variance in USA_GPA is explained by the model, suggesting a weak fit.</a:t>
            </a:r>
          </a:p>
          <a:p>
            <a:pPr>
              <a:buFont typeface="Arial" panose="020B0604020202020204" pitchFamily="34" charset="0"/>
              <a:buChar char="•"/>
            </a:pPr>
            <a:r>
              <a:rPr lang="en-US" b="1" dirty="0"/>
              <a:t>Adjusted R-squared:</a:t>
            </a:r>
            <a:r>
              <a:rPr lang="en-US" dirty="0"/>
              <a:t> 0.023, further reinforcing the weak explanatory power of the model.</a:t>
            </a:r>
          </a:p>
          <a:p>
            <a:pPr>
              <a:buFont typeface="Arial" panose="020B0604020202020204" pitchFamily="34" charset="0"/>
              <a:buChar char="•"/>
            </a:pPr>
            <a:r>
              <a:rPr lang="en-US" b="1" dirty="0"/>
              <a:t>Significant Predictors:</a:t>
            </a:r>
            <a:endParaRPr lang="en-US" dirty="0"/>
          </a:p>
          <a:p>
            <a:pPr marL="742950" lvl="1" indent="-285750">
              <a:buFont typeface="Arial" panose="020B0604020202020204" pitchFamily="34" charset="0"/>
              <a:buChar char="•"/>
            </a:pPr>
            <a:r>
              <a:rPr lang="en-US" b="1" dirty="0" err="1"/>
              <a:t>Perceived_Understanding</a:t>
            </a:r>
            <a:r>
              <a:rPr lang="en-US" b="1" dirty="0"/>
              <a:t>:</a:t>
            </a:r>
            <a:r>
              <a:rPr lang="en-US" dirty="0"/>
              <a:t> Statistically significant with a p-value of 0.015, suggesting that a higher perceived understanding is positively associated with GPA.</a:t>
            </a:r>
          </a:p>
          <a:p>
            <a:pPr>
              <a:buFont typeface="Arial" panose="020B0604020202020204" pitchFamily="34" charset="0"/>
              <a:buChar char="•"/>
            </a:pPr>
            <a:r>
              <a:rPr lang="en-US" b="1" dirty="0"/>
              <a:t>Non-Significant Predictors:</a:t>
            </a:r>
            <a:endParaRPr lang="en-US" dirty="0"/>
          </a:p>
          <a:p>
            <a:pPr marL="742950" lvl="1" indent="-285750">
              <a:buFont typeface="Arial" panose="020B0604020202020204" pitchFamily="34" charset="0"/>
              <a:buChar char="•"/>
            </a:pPr>
            <a:r>
              <a:rPr lang="en-US" dirty="0"/>
              <a:t>All other variables have high p-values, indicating no statistically significant relationship with USA_GPA.</a:t>
            </a:r>
          </a:p>
          <a:p>
            <a:pPr>
              <a:buFont typeface="Arial" panose="020B0604020202020204" pitchFamily="34" charset="0"/>
              <a:buChar char="•"/>
            </a:pPr>
            <a:r>
              <a:rPr lang="en-US" b="1" dirty="0"/>
              <a:t>Interpretation:</a:t>
            </a:r>
            <a:r>
              <a:rPr lang="en-US" dirty="0"/>
              <a:t> The model reveals that while perceived understanding is positively associated with GPA, the overall model does not provide a strong prediction for GPA, indicating that other factors not included in the model may be more influential.</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061467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Findings:</a:t>
            </a:r>
            <a:endParaRPr lang="en-US" dirty="0"/>
          </a:p>
          <a:p>
            <a:pPr>
              <a:buFont typeface="Arial" panose="020B0604020202020204" pitchFamily="34" charset="0"/>
              <a:buNone/>
            </a:pPr>
            <a:r>
              <a:rPr lang="en-US" dirty="0"/>
              <a:t>The analysis of the USA_GPA data highlighted a complex relationship between perceived understanding, exam performance, and various advantages and disadvantages of AI in education.</a:t>
            </a:r>
          </a:p>
          <a:p>
            <a:pPr>
              <a:buFont typeface="Arial" panose="020B0604020202020204" pitchFamily="34" charset="0"/>
              <a:buNone/>
            </a:pPr>
            <a:r>
              <a:rPr lang="en-US" dirty="0"/>
              <a:t>The PMF and CDF analyses revealed that while there is a general trend of higher GPA scores associated with greater perceived understanding and passing all exams, the distribution of GPA is not normally distributed, suggesting underlying variability in student performance.</a:t>
            </a:r>
          </a:p>
          <a:p>
            <a:pPr>
              <a:buFont typeface="Arial" panose="020B0604020202020204" pitchFamily="34" charset="0"/>
              <a:buNone/>
            </a:pPr>
            <a:r>
              <a:rPr lang="en-US" dirty="0"/>
              <a:t>The OLS regression model indicated that perceived understanding is a significant predictor of GPA, though the model as a whole explained only a small portion of the variance, pointing to the need for a more comprehensive approach to understanding GPA outcomes.</a:t>
            </a:r>
          </a:p>
          <a:p>
            <a:pPr>
              <a:buFont typeface="Arial" panose="020B0604020202020204" pitchFamily="34" charset="0"/>
              <a:buNone/>
            </a:pPr>
            <a:endParaRPr lang="en-US" dirty="0"/>
          </a:p>
          <a:p>
            <a:r>
              <a:rPr lang="en-US" b="1" dirty="0"/>
              <a:t>Implications:</a:t>
            </a:r>
            <a:endParaRPr lang="en-US" dirty="0"/>
          </a:p>
          <a:p>
            <a:pPr>
              <a:buFont typeface="Arial" panose="020B0604020202020204" pitchFamily="34" charset="0"/>
              <a:buNone/>
            </a:pPr>
            <a:r>
              <a:rPr lang="en-US" dirty="0"/>
              <a:t>The findings suggest that while perceived understanding and exam success are important, they are not the sole determinants of academic performance. Other factors, potentially outside the scope of this analysis, may play a crucial role in influencing GPA.</a:t>
            </a:r>
          </a:p>
          <a:p>
            <a:pPr>
              <a:buFont typeface="Arial" panose="020B0604020202020204" pitchFamily="34" charset="0"/>
              <a:buNone/>
            </a:pPr>
            <a:r>
              <a:rPr lang="en-US" dirty="0"/>
              <a:t>The weak fit of the regression model underscores the complexity of academic success and the need for more robust models or additional data to capture the full picture.</a:t>
            </a:r>
          </a:p>
          <a:p>
            <a:pPr>
              <a:buFont typeface="Arial" panose="020B0604020202020204" pitchFamily="34" charset="0"/>
              <a:buNone/>
            </a:pPr>
            <a:endParaRPr lang="en-US" dirty="0"/>
          </a:p>
          <a:p>
            <a:r>
              <a:rPr lang="en-US" b="1" dirty="0"/>
              <a:t>Next Steps:</a:t>
            </a:r>
            <a:endParaRPr lang="en-US" dirty="0"/>
          </a:p>
          <a:p>
            <a:pPr>
              <a:buFont typeface="Arial" panose="020B0604020202020204" pitchFamily="34" charset="0"/>
              <a:buNone/>
            </a:pPr>
            <a:r>
              <a:rPr lang="en-US" dirty="0"/>
              <a:t>Further research is recommended to explore additional variables and to develop more nuanced models that better capture the factors influencing GPA.</a:t>
            </a:r>
          </a:p>
          <a:p>
            <a:pPr>
              <a:buFont typeface="Arial" panose="020B0604020202020204" pitchFamily="34" charset="0"/>
              <a:buNone/>
            </a:pPr>
            <a:r>
              <a:rPr lang="en-US" dirty="0"/>
              <a:t>Educational interventions should be tailored to address both the cognitive (understanding and exam performance) and non-cognitive (motivation, support systems) aspects of student success.</a:t>
            </a:r>
          </a:p>
          <a:p>
            <a:pPr>
              <a:buFont typeface="Arial" panose="020B0604020202020204" pitchFamily="34" charset="0"/>
              <a:buNone/>
            </a:pPr>
            <a:r>
              <a:rPr lang="en-US" dirty="0"/>
              <a:t>Continuous monitoring and refinement of these strategies will be essential to improving educational outcomes and ensuring that students are well-equipped to succeed.</a:t>
            </a:r>
          </a:p>
          <a:p>
            <a:pPr>
              <a:buFont typeface="Arial" panose="020B0604020202020204" pitchFamily="34" charset="0"/>
              <a:buNone/>
            </a:pPr>
            <a:endParaRPr lang="en-US" dirty="0"/>
          </a:p>
          <a:p>
            <a:r>
              <a:rPr lang="en-US" b="1" dirty="0"/>
              <a:t>Final Thought:</a:t>
            </a:r>
            <a:endParaRPr lang="en-US" dirty="0"/>
          </a:p>
          <a:p>
            <a:pPr>
              <a:buFont typeface="Arial" panose="020B0604020202020204" pitchFamily="34" charset="0"/>
              <a:buChar char="•"/>
            </a:pPr>
            <a:r>
              <a:rPr lang="en-US" dirty="0"/>
              <a:t>By leveraging data-driven insights and continually adapting our approach, we can create more effective educational environments that support all students in achieving their academic potential.</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383430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https://www.dimins.com/blog/2023/08/24/artificial-intelligence-debate-education/</a:t>
            </a:r>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306155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problem addressed in this study is understanding the students' perspective of AI in an educational setting. Where possible, a focus is maintained on the impact to critical thinking, problem-solving, and creativity. The study seeks to answer whether AI aids or hinders these crucial competencies, how schools are preparing students to work with AI, and the overall perception of AI in educational settings from both students and teachers. Additionally, the study aims to uncover any demographic influences on AI perception and the correlation between AI usage and academic performance.</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24012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Dataset</a:t>
            </a:r>
            <a:r>
              <a:rPr lang="en-US" dirty="0"/>
              <a:t>: Description of the dataset from Kaggle - Survey on Students' Perceptions of AI in Education.</a:t>
            </a:r>
          </a:p>
          <a:p>
            <a:pPr>
              <a:buFont typeface="Arial" panose="020B0604020202020204" pitchFamily="34" charset="0"/>
              <a:buNone/>
            </a:pPr>
            <a:endParaRPr lang="en-US" dirty="0"/>
          </a:p>
          <a:p>
            <a:pPr>
              <a:buFont typeface="Arial" panose="020B0604020202020204" pitchFamily="34" charset="0"/>
              <a:buNone/>
            </a:pPr>
            <a:r>
              <a:rPr lang="en-US" b="1" dirty="0"/>
              <a:t>Variables</a:t>
            </a:r>
            <a:r>
              <a:rPr lang="en-US" dirty="0"/>
              <a:t>:</a:t>
            </a:r>
          </a:p>
          <a:p>
            <a:pPr>
              <a:buFont typeface="Arial" panose="020B0604020202020204" pitchFamily="34" charset="0"/>
              <a:buNone/>
            </a:pPr>
            <a:r>
              <a:rPr lang="en-US" b="1" dirty="0"/>
              <a:t>USA_GPA</a:t>
            </a:r>
            <a:r>
              <a:rPr lang="en-US" dirty="0"/>
              <a:t>: Students' GPA on a 0-4 scale.</a:t>
            </a:r>
          </a:p>
          <a:p>
            <a:pPr>
              <a:buFont typeface="Arial" panose="020B0604020202020204" pitchFamily="34" charset="0"/>
              <a:buNone/>
            </a:pPr>
            <a:r>
              <a:rPr lang="en-US" b="1" dirty="0" err="1"/>
              <a:t>Perceived_Understanding</a:t>
            </a:r>
            <a:r>
              <a:rPr lang="en-US" dirty="0"/>
              <a:t>: Self-assessed understanding of AI on a scale from 1 to 10.</a:t>
            </a:r>
          </a:p>
          <a:p>
            <a:pPr>
              <a:buFont typeface="Arial" panose="020B0604020202020204" pitchFamily="34" charset="0"/>
              <a:buNone/>
            </a:pPr>
            <a:r>
              <a:rPr lang="en-US" b="1" dirty="0" err="1"/>
              <a:t>Primary_Advantage</a:t>
            </a:r>
            <a:r>
              <a:rPr lang="en-US" dirty="0"/>
              <a:t>: The perceived primary advantage of AI in education.</a:t>
            </a:r>
          </a:p>
          <a:p>
            <a:pPr>
              <a:buFont typeface="Arial" panose="020B0604020202020204" pitchFamily="34" charset="0"/>
              <a:buNone/>
            </a:pPr>
            <a:r>
              <a:rPr lang="en-US" b="1" dirty="0" err="1"/>
              <a:t>Primary_Disadvantage</a:t>
            </a:r>
            <a:r>
              <a:rPr lang="en-US" dirty="0"/>
              <a:t>: The perceived primary disadvantage of AI in education.</a:t>
            </a:r>
          </a:p>
          <a:p>
            <a:pPr>
              <a:buFont typeface="Arial" panose="020B0604020202020204" pitchFamily="34" charset="0"/>
              <a:buNone/>
            </a:pPr>
            <a:r>
              <a:rPr lang="en-US" b="1" dirty="0" err="1"/>
              <a:t>All_Exams_Passed</a:t>
            </a:r>
            <a:r>
              <a:rPr lang="en-US" dirty="0"/>
              <a:t>: Whether the student has passed all exams (Yes/No).</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85165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03488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49570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5603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560848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85813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dirty="0"/>
              <a:t>PMF Comparison:</a:t>
            </a:r>
          </a:p>
          <a:p>
            <a:pPr>
              <a:buFont typeface="Arial" panose="020B0604020202020204" pitchFamily="34" charset="0"/>
              <a:buNone/>
            </a:pPr>
            <a:r>
              <a:rPr lang="en-US" dirty="0"/>
              <a:t>The Probability Mass Function (PMF) of USA_GPA for students who have passed all exams indicates a distribution where GPA scores are predominantly clustered around 3.0 and 4.0, with fewer students in the lower GPA ranges.</a:t>
            </a:r>
          </a:p>
          <a:p>
            <a:pPr>
              <a:buFont typeface="Arial" panose="020B0604020202020204" pitchFamily="34" charset="0"/>
              <a:buNone/>
            </a:pPr>
            <a:r>
              <a:rPr lang="en-US" dirty="0"/>
              <a:t>There is a clear peak at 3.0, suggesting that a significant number of students who passed all exams maintain a GPA at this level, indicating consistent academic performance.</a:t>
            </a:r>
          </a:p>
          <a:p>
            <a:pPr>
              <a:buFont typeface="Arial" panose="020B0604020202020204" pitchFamily="34" charset="0"/>
              <a:buNone/>
            </a:pPr>
            <a:endParaRPr lang="en-US" dirty="0"/>
          </a:p>
          <a:p>
            <a:r>
              <a:rPr lang="en-US" b="1" dirty="0"/>
              <a:t>Analysis: </a:t>
            </a:r>
          </a:p>
          <a:p>
            <a:r>
              <a:rPr lang="en-US" b="1" dirty="0"/>
              <a:t>High GPA Concentration:</a:t>
            </a:r>
            <a:r>
              <a:rPr lang="en-US" dirty="0"/>
              <a:t> The PMF shows a high concentration of GPA scores at 3.0 and 4.0 for students who passed all exams, indicating strong overall academic performance and consistency in exam success.</a:t>
            </a:r>
          </a:p>
          <a:p>
            <a:r>
              <a:rPr lang="en-US" b="1" dirty="0"/>
              <a:t>Lower GPA Representation:</a:t>
            </a:r>
            <a:r>
              <a:rPr lang="en-US" dirty="0"/>
              <a:t> There are very few students with GPA scores below 2.0 among those who passed all exams, suggesting that passing all exams is strongly correlated with maintaining a higher GPA.</a:t>
            </a:r>
          </a:p>
          <a:p>
            <a:r>
              <a:rPr lang="en-US" b="1" dirty="0"/>
              <a:t>Implications:</a:t>
            </a:r>
            <a:r>
              <a:rPr lang="en-US" dirty="0"/>
              <a:t> The dataset implies that students who consistently pass all exams tend to have higher GPAs, which could reflect effective study habits, better understanding of course material, or other positive academic behaviors. This highlights the importance of exam performance as an indicator of overall academic success.</a:t>
            </a:r>
          </a:p>
          <a:p>
            <a:pPr>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42991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28.svg"/><Relationship Id="rId4" Type="http://schemas.openxmlformats.org/officeDocument/2006/relationships/image" Target="../media/image2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solidFill>
                  <a:schemeClr val="bg1"/>
                </a:solidFill>
              </a:defRPr>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solidFill>
                  <a:schemeClr val="bg1"/>
                </a:solidFill>
              </a:defRPr>
            </a:lvl1pPr>
            <a:lvl2pPr>
              <a:spcBef>
                <a:spcPts val="0"/>
              </a:spcBef>
              <a:spcAft>
                <a:spcPts val="1200"/>
              </a:spcAft>
              <a:defRPr sz="1800" b="0">
                <a:solidFill>
                  <a:schemeClr val="bg1"/>
                </a:solidFill>
              </a:defRPr>
            </a:lvl2pPr>
            <a:lvl3pPr>
              <a:spcBef>
                <a:spcPts val="0"/>
              </a:spcBef>
              <a:spcAft>
                <a:spcPts val="1200"/>
              </a:spcAft>
              <a:defRPr sz="1600" b="0">
                <a:solidFill>
                  <a:schemeClr val="bg1"/>
                </a:solidFill>
              </a:defRPr>
            </a:lvl3pPr>
            <a:lvl4pPr>
              <a:spcBef>
                <a:spcPts val="0"/>
              </a:spcBef>
              <a:spcAft>
                <a:spcPts val="1200"/>
              </a:spcAft>
              <a:defRPr sz="1400" b="0">
                <a:solidFill>
                  <a:schemeClr val="bg1"/>
                </a:solidFill>
              </a:defRPr>
            </a:lvl4pPr>
            <a:lvl5pPr>
              <a:spcBef>
                <a:spcPts val="0"/>
              </a:spcBef>
              <a:spcAft>
                <a:spcPts val="1200"/>
              </a:spcAft>
              <a:defRPr sz="1400" b="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solidFill>
                  <a:schemeClr val="bg1"/>
                </a:solidFill>
              </a:defRPr>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solidFill>
                  <a:schemeClr val="bg1"/>
                </a:solidFill>
              </a:defRPr>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solidFill>
                  <a:schemeClr val="bg1"/>
                </a:solidFill>
              </a:defRPr>
            </a:lvl1pPr>
            <a:lvl2pPr marL="228600">
              <a:spcBef>
                <a:spcPts val="0"/>
              </a:spcBef>
              <a:spcAft>
                <a:spcPts val="1200"/>
              </a:spcAft>
              <a:defRPr sz="2000" b="0">
                <a:solidFill>
                  <a:schemeClr val="bg1"/>
                </a:solidFill>
              </a:defRPr>
            </a:lvl2pPr>
            <a:lvl3pPr marL="685800">
              <a:spcBef>
                <a:spcPts val="0"/>
              </a:spcBef>
              <a:spcAft>
                <a:spcPts val="1200"/>
              </a:spcAft>
              <a:defRPr sz="1800" b="0">
                <a:solidFill>
                  <a:schemeClr val="bg1"/>
                </a:solidFill>
              </a:defRPr>
            </a:lvl3pPr>
            <a:lvl4pPr marL="914400">
              <a:spcBef>
                <a:spcPts val="0"/>
              </a:spcBef>
              <a:spcAft>
                <a:spcPts val="1200"/>
              </a:spcAft>
              <a:defRPr sz="1600" b="0">
                <a:solidFill>
                  <a:schemeClr val="bg1"/>
                </a:solidFill>
              </a:defRPr>
            </a:lvl4pPr>
            <a:lvl5pPr marL="1143000">
              <a:spcBef>
                <a:spcPts val="0"/>
              </a:spcBef>
              <a:spcAft>
                <a:spcPts val="1200"/>
              </a:spcAft>
              <a:defRPr sz="1600" b="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solidFill>
                  <a:schemeClr val="bg1"/>
                </a:solidFill>
              </a:defRPr>
            </a:lvl1pPr>
            <a:lvl2pPr marL="411480">
              <a:spcBef>
                <a:spcPts val="0"/>
              </a:spcBef>
              <a:spcAft>
                <a:spcPts val="1200"/>
              </a:spcAft>
              <a:defRPr sz="1800" b="1">
                <a:solidFill>
                  <a:schemeClr val="bg1"/>
                </a:solidFill>
              </a:defRPr>
            </a:lvl2pPr>
            <a:lvl3pPr marL="502920">
              <a:spcBef>
                <a:spcPts val="0"/>
              </a:spcBef>
              <a:spcAft>
                <a:spcPts val="1200"/>
              </a:spcAft>
              <a:defRPr sz="1600" b="1">
                <a:solidFill>
                  <a:schemeClr val="bg1"/>
                </a:solidFill>
              </a:defRPr>
            </a:lvl3pPr>
            <a:lvl4pPr marL="594360">
              <a:spcBef>
                <a:spcPts val="0"/>
              </a:spcBef>
              <a:spcAft>
                <a:spcPts val="1200"/>
              </a:spcAft>
              <a:defRPr sz="1400" b="1">
                <a:solidFill>
                  <a:schemeClr val="bg1"/>
                </a:solidFill>
              </a:defRPr>
            </a:lvl4pPr>
            <a:lvl5pPr marL="685800">
              <a:spcBef>
                <a:spcPts val="0"/>
              </a:spcBef>
              <a:spcAft>
                <a:spcPts val="1200"/>
              </a:spcAft>
              <a:defRPr sz="1400" b="1">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solidFill>
                  <a:schemeClr val="bg1"/>
                </a:solidFill>
              </a:defRPr>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solidFill>
                  <a:schemeClr val="bg1"/>
                </a:solidFill>
              </a:defRPr>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965439" y="-1130528"/>
            <a:ext cx="3096029" cy="5357091"/>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solidFill>
                  <a:schemeClr val="bg1"/>
                </a:solidFill>
              </a:defRPr>
            </a:lvl1pPr>
            <a:lvl2pPr>
              <a:lnSpc>
                <a:spcPct val="120000"/>
              </a:lnSpc>
              <a:defRPr sz="1800">
                <a:solidFill>
                  <a:schemeClr val="bg1"/>
                </a:solidFill>
              </a:defRPr>
            </a:lvl2pPr>
            <a:lvl3pPr>
              <a:lnSpc>
                <a:spcPct val="120000"/>
              </a:lnSpc>
              <a:defRPr sz="16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cxnSp>
        <p:nvCxnSpPr>
          <p:cNvPr id="3" name="Straight Connector 2">
            <a:extLst>
              <a:ext uri="{FF2B5EF4-FFF2-40B4-BE49-F238E27FC236}">
                <a16:creationId xmlns:a16="http://schemas.microsoft.com/office/drawing/2014/main" id="{B2FE6FE1-20BA-3A2E-1013-E82184F1A909}"/>
              </a:ext>
            </a:extLst>
          </p:cNvPr>
          <p:cNvCxnSpPr>
            <a:cxnSpLocks/>
          </p:cNvCxnSpPr>
          <p:nvPr userDrawn="1"/>
        </p:nvCxnSpPr>
        <p:spPr>
          <a:xfrm>
            <a:off x="8071658" y="0"/>
            <a:ext cx="4120342" cy="2394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B856A4C5-5551-2937-427C-75B37E63B2E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rot="10800000">
            <a:off x="7952794" y="3081807"/>
            <a:ext cx="4239206" cy="3776193"/>
          </a:xfrm>
          <a:prstGeom prst="rect">
            <a:avLst/>
          </a:prstGeom>
        </p:spPr>
      </p:pic>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75680" y="-1"/>
            <a:ext cx="6116320" cy="6858001"/>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681F88-BE9E-4CE9-3CE3-24D9E399D08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8424026" y="-2457329"/>
            <a:ext cx="1310635" cy="6225306"/>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solidFill>
                  <a:schemeClr val="bg1"/>
                </a:solidFill>
              </a:defRPr>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0"/>
            <a:ext cx="6096000" cy="684784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solidFill>
                  <a:schemeClr val="bg1"/>
                </a:solidFill>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0F0D6574-F219-9CD4-1A1B-A14BBD4B4703}"/>
              </a:ext>
            </a:extLst>
          </p:cNvPr>
          <p:cNvCxnSpPr>
            <a:cxnSpLocks/>
          </p:cNvCxnSpPr>
          <p:nvPr userDrawn="1"/>
        </p:nvCxnSpPr>
        <p:spPr>
          <a:xfrm>
            <a:off x="7431578" y="-1"/>
            <a:ext cx="4760419" cy="10033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solidFill>
                  <a:schemeClr val="bg1"/>
                </a:solidFill>
              </a:defRPr>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solidFill>
                  <a:schemeClr val="bg1"/>
                </a:solidFill>
              </a:defRPr>
            </a:lvl1pPr>
            <a:lvl2pPr>
              <a:spcBef>
                <a:spcPts val="0"/>
              </a:spcBef>
              <a:spcAft>
                <a:spcPts val="1200"/>
              </a:spcAft>
              <a:defRPr sz="1800">
                <a:solidFill>
                  <a:schemeClr val="bg1"/>
                </a:solidFill>
              </a:defRPr>
            </a:lvl2pPr>
            <a:lvl3pPr>
              <a:spcBef>
                <a:spcPts val="0"/>
              </a:spcBef>
              <a:spcAft>
                <a:spcPts val="1200"/>
              </a:spcAft>
              <a:defRPr sz="1600">
                <a:solidFill>
                  <a:schemeClr val="bg1"/>
                </a:solidFill>
              </a:defRPr>
            </a:lvl3pPr>
            <a:lvl4pPr>
              <a:spcBef>
                <a:spcPts val="0"/>
              </a:spcBef>
              <a:spcAft>
                <a:spcPts val="1200"/>
              </a:spcAft>
              <a:defRPr sz="1400">
                <a:solidFill>
                  <a:schemeClr val="bg1"/>
                </a:solidFill>
              </a:defRPr>
            </a:lvl4pPr>
            <a:lvl5pPr>
              <a:spcBef>
                <a:spcPts val="0"/>
              </a:spcBef>
              <a:spcAft>
                <a:spcPts val="1200"/>
              </a:spcAft>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cxnSp>
        <p:nvCxnSpPr>
          <p:cNvPr id="6" name="Straight Connector 5">
            <a:extLst>
              <a:ext uri="{FF2B5EF4-FFF2-40B4-BE49-F238E27FC236}">
                <a16:creationId xmlns:a16="http://schemas.microsoft.com/office/drawing/2014/main" id="{E48696A8-EAC9-3E2B-05FE-52AEF8E3CB6B}"/>
              </a:ext>
            </a:extLst>
          </p:cNvPr>
          <p:cNvCxnSpPr>
            <a:cxnSpLocks/>
            <a:stCxn id="3" idx="0"/>
          </p:cNvCxnSpPr>
          <p:nvPr userDrawn="1"/>
        </p:nvCxnSpPr>
        <p:spPr>
          <a:xfrm>
            <a:off x="9135414" y="0"/>
            <a:ext cx="3056586" cy="5473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A060A9D-06CE-B091-FCD9-C01025910D9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10800000" flipH="1">
            <a:off x="1" y="2706255"/>
            <a:ext cx="1274617" cy="4145278"/>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solidFill>
                  <a:schemeClr val="bg1"/>
                </a:solidFill>
              </a:defRPr>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solidFill>
                  <a:schemeClr val="bg1"/>
                </a:solidFill>
              </a:defRPr>
            </a:lvl1pPr>
            <a:lvl2pPr>
              <a:spcBef>
                <a:spcPts val="0"/>
              </a:spcBef>
              <a:spcAft>
                <a:spcPts val="1200"/>
              </a:spcAft>
              <a:defRPr sz="1800">
                <a:solidFill>
                  <a:schemeClr val="bg1"/>
                </a:solidFill>
              </a:defRPr>
            </a:lvl2pPr>
            <a:lvl3pPr>
              <a:spcBef>
                <a:spcPts val="0"/>
              </a:spcBef>
              <a:spcAft>
                <a:spcPts val="1200"/>
              </a:spcAft>
              <a:defRPr sz="1600">
                <a:solidFill>
                  <a:schemeClr val="bg1"/>
                </a:solidFill>
              </a:defRPr>
            </a:lvl3pPr>
            <a:lvl4pPr>
              <a:spcBef>
                <a:spcPts val="0"/>
              </a:spcBef>
              <a:spcAft>
                <a:spcPts val="1200"/>
              </a:spcAft>
              <a:defRPr sz="1400">
                <a:solidFill>
                  <a:schemeClr val="bg1"/>
                </a:solidFill>
              </a:defRPr>
            </a:lvl4pPr>
            <a:lvl5pPr>
              <a:spcBef>
                <a:spcPts val="0"/>
              </a:spcBef>
              <a:spcAft>
                <a:spcPts val="1200"/>
              </a:spcAft>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solidFill>
                  <a:schemeClr val="bg1"/>
                </a:solidFill>
              </a:defRPr>
            </a:lvl1pPr>
            <a:lvl2pPr>
              <a:spcBef>
                <a:spcPts val="0"/>
              </a:spcBef>
              <a:spcAft>
                <a:spcPts val="1200"/>
              </a:spcAft>
              <a:defRPr sz="1800">
                <a:solidFill>
                  <a:schemeClr val="bg1"/>
                </a:solidFill>
              </a:defRPr>
            </a:lvl2pPr>
            <a:lvl3pPr>
              <a:spcBef>
                <a:spcPts val="0"/>
              </a:spcBef>
              <a:spcAft>
                <a:spcPts val="1200"/>
              </a:spcAft>
              <a:defRPr sz="1600">
                <a:solidFill>
                  <a:schemeClr val="bg1"/>
                </a:solidFill>
              </a:defRPr>
            </a:lvl3pPr>
            <a:lvl4pPr>
              <a:spcBef>
                <a:spcPts val="0"/>
              </a:spcBef>
              <a:spcAft>
                <a:spcPts val="1200"/>
              </a:spcAft>
              <a:defRPr sz="1400">
                <a:solidFill>
                  <a:schemeClr val="bg1"/>
                </a:solidFill>
              </a:defRPr>
            </a:lvl4pPr>
            <a:lvl5pPr>
              <a:spcBef>
                <a:spcPts val="0"/>
              </a:spcBef>
              <a:spcAft>
                <a:spcPts val="1200"/>
              </a:spcAft>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solidFill>
                  <a:schemeClr val="bg1"/>
                </a:solidFill>
              </a:defRPr>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solidFill>
                  <a:schemeClr val="bg1"/>
                </a:solidFill>
              </a:defRPr>
            </a:lvl1pPr>
            <a:lvl2pPr>
              <a:spcBef>
                <a:spcPts val="0"/>
              </a:spcBef>
              <a:spcAft>
                <a:spcPts val="1200"/>
              </a:spcAft>
              <a:defRPr sz="1800" b="1">
                <a:solidFill>
                  <a:schemeClr val="bg1"/>
                </a:solidFill>
              </a:defRPr>
            </a:lvl2pPr>
            <a:lvl3pPr>
              <a:spcBef>
                <a:spcPts val="0"/>
              </a:spcBef>
              <a:spcAft>
                <a:spcPts val="1200"/>
              </a:spcAft>
              <a:defRPr sz="1600" b="1">
                <a:solidFill>
                  <a:schemeClr val="bg1"/>
                </a:solidFill>
              </a:defRPr>
            </a:lvl3pPr>
            <a:lvl4pPr>
              <a:spcBef>
                <a:spcPts val="0"/>
              </a:spcBef>
              <a:spcAft>
                <a:spcPts val="1200"/>
              </a:spcAft>
              <a:defRPr sz="1400" b="1">
                <a:solidFill>
                  <a:schemeClr val="bg1"/>
                </a:solidFill>
              </a:defRPr>
            </a:lvl4pPr>
            <a:lvl5pPr>
              <a:spcBef>
                <a:spcPts val="0"/>
              </a:spcBef>
              <a:spcAft>
                <a:spcPts val="1200"/>
              </a:spcAft>
              <a:defRPr sz="1400" b="1">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solidFill>
                  <a:schemeClr val="bg1"/>
                </a:solidFill>
              </a:defRPr>
            </a:lvl1pPr>
            <a:lvl2pPr>
              <a:spcBef>
                <a:spcPts val="0"/>
              </a:spcBef>
              <a:spcAft>
                <a:spcPts val="1200"/>
              </a:spcAft>
              <a:defRPr sz="1800">
                <a:solidFill>
                  <a:schemeClr val="bg1"/>
                </a:solidFill>
              </a:defRPr>
            </a:lvl2pPr>
            <a:lvl3pPr>
              <a:spcBef>
                <a:spcPts val="0"/>
              </a:spcBef>
              <a:spcAft>
                <a:spcPts val="1200"/>
              </a:spcAft>
              <a:defRPr sz="1600">
                <a:solidFill>
                  <a:schemeClr val="bg1"/>
                </a:solidFill>
              </a:defRPr>
            </a:lvl3pPr>
            <a:lvl4pPr>
              <a:spcBef>
                <a:spcPts val="0"/>
              </a:spcBef>
              <a:spcAft>
                <a:spcPts val="1200"/>
              </a:spcAft>
              <a:defRPr sz="1400">
                <a:solidFill>
                  <a:schemeClr val="bg1"/>
                </a:solidFill>
              </a:defRPr>
            </a:lvl4pPr>
            <a:lvl5pPr>
              <a:spcBef>
                <a:spcPts val="0"/>
              </a:spcBef>
              <a:spcAft>
                <a:spcPts val="1200"/>
              </a:spcAft>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ACF866E-89CF-5597-1FC7-EA7BCD0632B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10800000">
            <a:off x="10954326" y="2660073"/>
            <a:ext cx="1237672" cy="4208813"/>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solidFill>
                  <a:schemeClr val="bg1"/>
                </a:solidFill>
              </a:defRPr>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solidFill>
                  <a:schemeClr val="bg1"/>
                </a:solidFill>
              </a:defRPr>
            </a:lvl1pPr>
            <a:lvl2pPr>
              <a:spcBef>
                <a:spcPts val="0"/>
              </a:spcBef>
              <a:spcAft>
                <a:spcPts val="1200"/>
              </a:spcAft>
              <a:defRPr sz="1800" b="0">
                <a:solidFill>
                  <a:schemeClr val="bg1"/>
                </a:solidFill>
              </a:defRPr>
            </a:lvl2pPr>
            <a:lvl3pPr>
              <a:spcBef>
                <a:spcPts val="0"/>
              </a:spcBef>
              <a:spcAft>
                <a:spcPts val="1200"/>
              </a:spcAft>
              <a:defRPr sz="1600" b="0">
                <a:solidFill>
                  <a:schemeClr val="bg1"/>
                </a:solidFill>
              </a:defRPr>
            </a:lvl3pPr>
            <a:lvl4pPr>
              <a:spcBef>
                <a:spcPts val="0"/>
              </a:spcBef>
              <a:spcAft>
                <a:spcPts val="1200"/>
              </a:spcAft>
              <a:defRPr sz="1400" b="0">
                <a:solidFill>
                  <a:schemeClr val="bg1"/>
                </a:solidFill>
              </a:defRPr>
            </a:lvl4pPr>
            <a:lvl5pPr>
              <a:spcBef>
                <a:spcPts val="0"/>
              </a:spcBef>
              <a:spcAft>
                <a:spcPts val="1200"/>
              </a:spcAft>
              <a:defRPr sz="1400" b="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bg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gianinamariapetrascu/survey-on-students-perceptions-of-ai-in-education" TargetMode="External"/><Relationship Id="rId2" Type="http://schemas.openxmlformats.org/officeDocument/2006/relationships/hyperlink" Target="https://www.dimins.com/blog/2023/08/24/artificial-intelligence-debate-education/"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1.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ianinamariapetrascu/survey-on-students-perceptions-of-ai-in-educa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215900" y="2926081"/>
            <a:ext cx="5674360" cy="3200400"/>
          </a:xfrm>
        </p:spPr>
        <p:txBody>
          <a:bodyPr>
            <a:normAutofit/>
          </a:bodyPr>
          <a:lstStyle/>
          <a:p>
            <a:r>
              <a:rPr lang="en-US" sz="3600" dirty="0">
                <a:effectLst>
                  <a:outerShdw blurRad="38100" dist="38100" dir="2700000" algn="tl">
                    <a:srgbClr val="000000">
                      <a:alpha val="43137"/>
                    </a:srgbClr>
                  </a:outerShdw>
                </a:effectLst>
              </a:rPr>
              <a:t>Analyzing Students' Perceptions of AI and Academic Performance</a:t>
            </a:r>
          </a:p>
        </p:txBody>
      </p:sp>
      <p:sp>
        <p:nvSpPr>
          <p:cNvPr id="4" name="TextBox 3">
            <a:extLst>
              <a:ext uri="{FF2B5EF4-FFF2-40B4-BE49-F238E27FC236}">
                <a16:creationId xmlns:a16="http://schemas.microsoft.com/office/drawing/2014/main" id="{0525BB55-8874-567C-2358-0C4FD18DEF23}"/>
              </a:ext>
            </a:extLst>
          </p:cNvPr>
          <p:cNvSpPr txBox="1"/>
          <p:nvPr/>
        </p:nvSpPr>
        <p:spPr>
          <a:xfrm>
            <a:off x="215900" y="6126481"/>
            <a:ext cx="6097712" cy="369332"/>
          </a:xfrm>
          <a:prstGeom prst="rect">
            <a:avLst/>
          </a:prstGeom>
          <a:noFill/>
        </p:spPr>
        <p:txBody>
          <a:bodyPr wrap="square">
            <a:spAutoFit/>
          </a:bodyPr>
          <a:lstStyle/>
          <a:p>
            <a:r>
              <a:rPr lang="en-US" dirty="0">
                <a:solidFill>
                  <a:schemeClr val="bg1"/>
                </a:solidFill>
                <a:effectLst>
                  <a:outerShdw blurRad="38100" dist="38100" dir="2700000" algn="tl">
                    <a:srgbClr val="000000">
                      <a:alpha val="43137"/>
                    </a:srgbClr>
                  </a:outerShdw>
                </a:effectLst>
              </a:rPr>
              <a:t>Michael Ferrell</a:t>
            </a:r>
          </a:p>
        </p:txBody>
      </p:sp>
      <p:sp>
        <p:nvSpPr>
          <p:cNvPr id="6" name="Freeform: Shape 5">
            <a:extLst>
              <a:ext uri="{FF2B5EF4-FFF2-40B4-BE49-F238E27FC236}">
                <a16:creationId xmlns:a16="http://schemas.microsoft.com/office/drawing/2014/main" id="{86AC247D-1EAE-F2AD-F2B2-1525E4033E0F}"/>
              </a:ext>
            </a:extLst>
          </p:cNvPr>
          <p:cNvSpPr/>
          <p:nvPr/>
        </p:nvSpPr>
        <p:spPr>
          <a:xfrm>
            <a:off x="5379561" y="-88235"/>
            <a:ext cx="7750427" cy="7034470"/>
          </a:xfrm>
          <a:custGeom>
            <a:avLst/>
            <a:gdLst>
              <a:gd name="connsiteX0" fmla="*/ 7299870 w 9623970"/>
              <a:gd name="connsiteY0" fmla="*/ 2105134 h 8734942"/>
              <a:gd name="connsiteX1" fmla="*/ 8461920 w 9623970"/>
              <a:gd name="connsiteY1" fmla="*/ 101600 h 8734942"/>
              <a:gd name="connsiteX2" fmla="*/ 9623970 w 9623970"/>
              <a:gd name="connsiteY2" fmla="*/ 2105134 h 8734942"/>
              <a:gd name="connsiteX3" fmla="*/ 7299870 w 9623970"/>
              <a:gd name="connsiteY3" fmla="*/ 4315070 h 8734942"/>
              <a:gd name="connsiteX4" fmla="*/ 8461920 w 9623970"/>
              <a:gd name="connsiteY4" fmla="*/ 2311536 h 8734942"/>
              <a:gd name="connsiteX5" fmla="*/ 9623970 w 9623970"/>
              <a:gd name="connsiteY5" fmla="*/ 4315070 h 8734942"/>
              <a:gd name="connsiteX6" fmla="*/ 7299870 w 9623970"/>
              <a:gd name="connsiteY6" fmla="*/ 6525006 h 8734942"/>
              <a:gd name="connsiteX7" fmla="*/ 8461920 w 9623970"/>
              <a:gd name="connsiteY7" fmla="*/ 4521472 h 8734942"/>
              <a:gd name="connsiteX8" fmla="*/ 9623970 w 9623970"/>
              <a:gd name="connsiteY8" fmla="*/ 6525006 h 8734942"/>
              <a:gd name="connsiteX9" fmla="*/ 7299870 w 9623970"/>
              <a:gd name="connsiteY9" fmla="*/ 8734941 h 8734942"/>
              <a:gd name="connsiteX10" fmla="*/ 8461920 w 9623970"/>
              <a:gd name="connsiteY10" fmla="*/ 6731408 h 8734942"/>
              <a:gd name="connsiteX11" fmla="*/ 9623970 w 9623970"/>
              <a:gd name="connsiteY11" fmla="*/ 8734941 h 8734942"/>
              <a:gd name="connsiteX12" fmla="*/ 6084614 w 9623970"/>
              <a:gd name="connsiteY12" fmla="*/ 0 h 8734942"/>
              <a:gd name="connsiteX13" fmla="*/ 8408714 w 9623970"/>
              <a:gd name="connsiteY13" fmla="*/ 0 h 8734942"/>
              <a:gd name="connsiteX14" fmla="*/ 7246664 w 9623970"/>
              <a:gd name="connsiteY14" fmla="*/ 2003534 h 8734942"/>
              <a:gd name="connsiteX15" fmla="*/ 6084614 w 9623970"/>
              <a:gd name="connsiteY15" fmla="*/ 2209936 h 8734942"/>
              <a:gd name="connsiteX16" fmla="*/ 8408714 w 9623970"/>
              <a:gd name="connsiteY16" fmla="*/ 2209936 h 8734942"/>
              <a:gd name="connsiteX17" fmla="*/ 7246664 w 9623970"/>
              <a:gd name="connsiteY17" fmla="*/ 4213470 h 8734942"/>
              <a:gd name="connsiteX18" fmla="*/ 6084614 w 9623970"/>
              <a:gd name="connsiteY18" fmla="*/ 4419872 h 8734942"/>
              <a:gd name="connsiteX19" fmla="*/ 8408714 w 9623970"/>
              <a:gd name="connsiteY19" fmla="*/ 4419872 h 8734942"/>
              <a:gd name="connsiteX20" fmla="*/ 7246664 w 9623970"/>
              <a:gd name="connsiteY20" fmla="*/ 6423406 h 8734942"/>
              <a:gd name="connsiteX21" fmla="*/ 6084614 w 9623970"/>
              <a:gd name="connsiteY21" fmla="*/ 6629808 h 8734942"/>
              <a:gd name="connsiteX22" fmla="*/ 8408714 w 9623970"/>
              <a:gd name="connsiteY22" fmla="*/ 6629808 h 8734942"/>
              <a:gd name="connsiteX23" fmla="*/ 7246664 w 9623970"/>
              <a:gd name="connsiteY23" fmla="*/ 8633341 h 8734942"/>
              <a:gd name="connsiteX24" fmla="*/ 4869354 w 9623970"/>
              <a:gd name="connsiteY24" fmla="*/ 2105134 h 8734942"/>
              <a:gd name="connsiteX25" fmla="*/ 6031404 w 9623970"/>
              <a:gd name="connsiteY25" fmla="*/ 101600 h 8734942"/>
              <a:gd name="connsiteX26" fmla="*/ 7193454 w 9623970"/>
              <a:gd name="connsiteY26" fmla="*/ 2105134 h 8734942"/>
              <a:gd name="connsiteX27" fmla="*/ 4869354 w 9623970"/>
              <a:gd name="connsiteY27" fmla="*/ 4315070 h 8734942"/>
              <a:gd name="connsiteX28" fmla="*/ 6031404 w 9623970"/>
              <a:gd name="connsiteY28" fmla="*/ 2311536 h 8734942"/>
              <a:gd name="connsiteX29" fmla="*/ 7193454 w 9623970"/>
              <a:gd name="connsiteY29" fmla="*/ 4315070 h 8734942"/>
              <a:gd name="connsiteX30" fmla="*/ 4869354 w 9623970"/>
              <a:gd name="connsiteY30" fmla="*/ 6525006 h 8734942"/>
              <a:gd name="connsiteX31" fmla="*/ 6031404 w 9623970"/>
              <a:gd name="connsiteY31" fmla="*/ 4521472 h 8734942"/>
              <a:gd name="connsiteX32" fmla="*/ 7193454 w 9623970"/>
              <a:gd name="connsiteY32" fmla="*/ 6525006 h 8734942"/>
              <a:gd name="connsiteX33" fmla="*/ 4869354 w 9623970"/>
              <a:gd name="connsiteY33" fmla="*/ 8734942 h 8734942"/>
              <a:gd name="connsiteX34" fmla="*/ 6031404 w 9623970"/>
              <a:gd name="connsiteY34" fmla="*/ 6731408 h 8734942"/>
              <a:gd name="connsiteX35" fmla="*/ 7193454 w 9623970"/>
              <a:gd name="connsiteY35" fmla="*/ 8734942 h 8734942"/>
              <a:gd name="connsiteX36" fmla="*/ 3654102 w 9623970"/>
              <a:gd name="connsiteY36" fmla="*/ 0 h 8734942"/>
              <a:gd name="connsiteX37" fmla="*/ 5978197 w 9623970"/>
              <a:gd name="connsiteY37" fmla="*/ 0 h 8734942"/>
              <a:gd name="connsiteX38" fmla="*/ 4816148 w 9623970"/>
              <a:gd name="connsiteY38" fmla="*/ 2003534 h 8734942"/>
              <a:gd name="connsiteX39" fmla="*/ 3654101 w 9623970"/>
              <a:gd name="connsiteY39" fmla="*/ 2209936 h 8734942"/>
              <a:gd name="connsiteX40" fmla="*/ 5978197 w 9623970"/>
              <a:gd name="connsiteY40" fmla="*/ 2209936 h 8734942"/>
              <a:gd name="connsiteX41" fmla="*/ 4816147 w 9623970"/>
              <a:gd name="connsiteY41" fmla="*/ 4213470 h 8734942"/>
              <a:gd name="connsiteX42" fmla="*/ 3654100 w 9623970"/>
              <a:gd name="connsiteY42" fmla="*/ 4419872 h 8734942"/>
              <a:gd name="connsiteX43" fmla="*/ 5978197 w 9623970"/>
              <a:gd name="connsiteY43" fmla="*/ 4419872 h 8734942"/>
              <a:gd name="connsiteX44" fmla="*/ 4816147 w 9623970"/>
              <a:gd name="connsiteY44" fmla="*/ 6423406 h 8734942"/>
              <a:gd name="connsiteX45" fmla="*/ 3654098 w 9623970"/>
              <a:gd name="connsiteY45" fmla="*/ 6629808 h 8734942"/>
              <a:gd name="connsiteX46" fmla="*/ 5978197 w 9623970"/>
              <a:gd name="connsiteY46" fmla="*/ 6629808 h 8734942"/>
              <a:gd name="connsiteX47" fmla="*/ 4816147 w 9623970"/>
              <a:gd name="connsiteY47" fmla="*/ 8633341 h 8734942"/>
              <a:gd name="connsiteX48" fmla="*/ 2438841 w 9623970"/>
              <a:gd name="connsiteY48" fmla="*/ 2105134 h 8734942"/>
              <a:gd name="connsiteX49" fmla="*/ 3600893 w 9623970"/>
              <a:gd name="connsiteY49" fmla="*/ 101600 h 8734942"/>
              <a:gd name="connsiteX50" fmla="*/ 4762943 w 9623970"/>
              <a:gd name="connsiteY50" fmla="*/ 2105134 h 8734942"/>
              <a:gd name="connsiteX51" fmla="*/ 2438840 w 9623970"/>
              <a:gd name="connsiteY51" fmla="*/ 4315070 h 8734942"/>
              <a:gd name="connsiteX52" fmla="*/ 3600892 w 9623970"/>
              <a:gd name="connsiteY52" fmla="*/ 2311536 h 8734942"/>
              <a:gd name="connsiteX53" fmla="*/ 4762941 w 9623970"/>
              <a:gd name="connsiteY53" fmla="*/ 4315070 h 8734942"/>
              <a:gd name="connsiteX54" fmla="*/ 2438839 w 9623970"/>
              <a:gd name="connsiteY54" fmla="*/ 6525006 h 8734942"/>
              <a:gd name="connsiteX55" fmla="*/ 3600890 w 9623970"/>
              <a:gd name="connsiteY55" fmla="*/ 4521472 h 8734942"/>
              <a:gd name="connsiteX56" fmla="*/ 4762940 w 9623970"/>
              <a:gd name="connsiteY56" fmla="*/ 6525006 h 8734942"/>
              <a:gd name="connsiteX57" fmla="*/ 2438838 w 9623970"/>
              <a:gd name="connsiteY57" fmla="*/ 8734941 h 8734942"/>
              <a:gd name="connsiteX58" fmla="*/ 3600889 w 9623970"/>
              <a:gd name="connsiteY58" fmla="*/ 6731408 h 8734942"/>
              <a:gd name="connsiteX59" fmla="*/ 4762939 w 9623970"/>
              <a:gd name="connsiteY59" fmla="*/ 8734941 h 8734942"/>
              <a:gd name="connsiteX60" fmla="*/ 1223584 w 9623970"/>
              <a:gd name="connsiteY60" fmla="*/ 0 h 8734942"/>
              <a:gd name="connsiteX61" fmla="*/ 3547686 w 9623970"/>
              <a:gd name="connsiteY61" fmla="*/ 0 h 8734942"/>
              <a:gd name="connsiteX62" fmla="*/ 2385633 w 9623970"/>
              <a:gd name="connsiteY62" fmla="*/ 2003534 h 8734942"/>
              <a:gd name="connsiteX63" fmla="*/ 1223583 w 9623970"/>
              <a:gd name="connsiteY63" fmla="*/ 2209936 h 8734942"/>
              <a:gd name="connsiteX64" fmla="*/ 3547684 w 9623970"/>
              <a:gd name="connsiteY64" fmla="*/ 2209936 h 8734942"/>
              <a:gd name="connsiteX65" fmla="*/ 2385632 w 9623970"/>
              <a:gd name="connsiteY65" fmla="*/ 4213470 h 8734942"/>
              <a:gd name="connsiteX66" fmla="*/ 1223582 w 9623970"/>
              <a:gd name="connsiteY66" fmla="*/ 4419872 h 8734942"/>
              <a:gd name="connsiteX67" fmla="*/ 3547683 w 9623970"/>
              <a:gd name="connsiteY67" fmla="*/ 4419872 h 8734942"/>
              <a:gd name="connsiteX68" fmla="*/ 2385632 w 9623970"/>
              <a:gd name="connsiteY68" fmla="*/ 6423406 h 8734942"/>
              <a:gd name="connsiteX69" fmla="*/ 1223581 w 9623970"/>
              <a:gd name="connsiteY69" fmla="*/ 6629808 h 8734942"/>
              <a:gd name="connsiteX70" fmla="*/ 3547681 w 9623970"/>
              <a:gd name="connsiteY70" fmla="*/ 6629808 h 8734942"/>
              <a:gd name="connsiteX71" fmla="*/ 2385631 w 9623970"/>
              <a:gd name="connsiteY71" fmla="*/ 8633341 h 8734942"/>
              <a:gd name="connsiteX72" fmla="*/ 3 w 9623970"/>
              <a:gd name="connsiteY72" fmla="*/ 2105134 h 8734942"/>
              <a:gd name="connsiteX73" fmla="*/ 1162053 w 9623970"/>
              <a:gd name="connsiteY73" fmla="*/ 101600 h 8734942"/>
              <a:gd name="connsiteX74" fmla="*/ 2324103 w 9623970"/>
              <a:gd name="connsiteY74" fmla="*/ 2105134 h 8734942"/>
              <a:gd name="connsiteX75" fmla="*/ 2 w 9623970"/>
              <a:gd name="connsiteY75" fmla="*/ 4315070 h 8734942"/>
              <a:gd name="connsiteX76" fmla="*/ 1162052 w 9623970"/>
              <a:gd name="connsiteY76" fmla="*/ 2311536 h 8734942"/>
              <a:gd name="connsiteX77" fmla="*/ 2324102 w 9623970"/>
              <a:gd name="connsiteY77" fmla="*/ 4315070 h 8734942"/>
              <a:gd name="connsiteX78" fmla="*/ 1 w 9623970"/>
              <a:gd name="connsiteY78" fmla="*/ 6525006 h 8734942"/>
              <a:gd name="connsiteX79" fmla="*/ 1162051 w 9623970"/>
              <a:gd name="connsiteY79" fmla="*/ 4521472 h 8734942"/>
              <a:gd name="connsiteX80" fmla="*/ 2324101 w 9623970"/>
              <a:gd name="connsiteY80" fmla="*/ 6525006 h 8734942"/>
              <a:gd name="connsiteX81" fmla="*/ 0 w 9623970"/>
              <a:gd name="connsiteY81" fmla="*/ 8734942 h 8734942"/>
              <a:gd name="connsiteX82" fmla="*/ 1162050 w 9623970"/>
              <a:gd name="connsiteY82" fmla="*/ 6731408 h 8734942"/>
              <a:gd name="connsiteX83" fmla="*/ 2324100 w 9623970"/>
              <a:gd name="connsiteY83" fmla="*/ 8734942 h 873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623970" h="8734942">
                <a:moveTo>
                  <a:pt x="7299870" y="2105134"/>
                </a:moveTo>
                <a:lnTo>
                  <a:pt x="8461920" y="101600"/>
                </a:lnTo>
                <a:lnTo>
                  <a:pt x="9623970" y="2105134"/>
                </a:lnTo>
                <a:close/>
                <a:moveTo>
                  <a:pt x="7299870" y="4315070"/>
                </a:moveTo>
                <a:lnTo>
                  <a:pt x="8461920" y="2311536"/>
                </a:lnTo>
                <a:lnTo>
                  <a:pt x="9623970" y="4315070"/>
                </a:lnTo>
                <a:close/>
                <a:moveTo>
                  <a:pt x="7299870" y="6525006"/>
                </a:moveTo>
                <a:lnTo>
                  <a:pt x="8461920" y="4521472"/>
                </a:lnTo>
                <a:lnTo>
                  <a:pt x="9623970" y="6525006"/>
                </a:lnTo>
                <a:close/>
                <a:moveTo>
                  <a:pt x="7299870" y="8734941"/>
                </a:moveTo>
                <a:lnTo>
                  <a:pt x="8461920" y="6731408"/>
                </a:lnTo>
                <a:lnTo>
                  <a:pt x="9623970" y="8734941"/>
                </a:lnTo>
                <a:close/>
                <a:moveTo>
                  <a:pt x="6084614" y="0"/>
                </a:moveTo>
                <a:lnTo>
                  <a:pt x="8408714" y="0"/>
                </a:lnTo>
                <a:lnTo>
                  <a:pt x="7246664" y="2003534"/>
                </a:lnTo>
                <a:close/>
                <a:moveTo>
                  <a:pt x="6084614" y="2209936"/>
                </a:moveTo>
                <a:lnTo>
                  <a:pt x="8408714" y="2209936"/>
                </a:lnTo>
                <a:lnTo>
                  <a:pt x="7246664" y="4213470"/>
                </a:lnTo>
                <a:close/>
                <a:moveTo>
                  <a:pt x="6084614" y="4419872"/>
                </a:moveTo>
                <a:lnTo>
                  <a:pt x="8408714" y="4419872"/>
                </a:lnTo>
                <a:lnTo>
                  <a:pt x="7246664" y="6423406"/>
                </a:lnTo>
                <a:close/>
                <a:moveTo>
                  <a:pt x="6084614" y="6629808"/>
                </a:moveTo>
                <a:lnTo>
                  <a:pt x="8408714" y="6629808"/>
                </a:lnTo>
                <a:lnTo>
                  <a:pt x="7246664" y="8633341"/>
                </a:lnTo>
                <a:close/>
                <a:moveTo>
                  <a:pt x="4869354" y="2105134"/>
                </a:moveTo>
                <a:lnTo>
                  <a:pt x="6031404" y="101600"/>
                </a:lnTo>
                <a:lnTo>
                  <a:pt x="7193454" y="2105134"/>
                </a:lnTo>
                <a:close/>
                <a:moveTo>
                  <a:pt x="4869354" y="4315070"/>
                </a:moveTo>
                <a:lnTo>
                  <a:pt x="6031404" y="2311536"/>
                </a:lnTo>
                <a:lnTo>
                  <a:pt x="7193454" y="4315070"/>
                </a:lnTo>
                <a:close/>
                <a:moveTo>
                  <a:pt x="4869354" y="6525006"/>
                </a:moveTo>
                <a:lnTo>
                  <a:pt x="6031404" y="4521472"/>
                </a:lnTo>
                <a:lnTo>
                  <a:pt x="7193454" y="6525006"/>
                </a:lnTo>
                <a:close/>
                <a:moveTo>
                  <a:pt x="4869354" y="8734942"/>
                </a:moveTo>
                <a:lnTo>
                  <a:pt x="6031404" y="6731408"/>
                </a:lnTo>
                <a:lnTo>
                  <a:pt x="7193454" y="8734942"/>
                </a:lnTo>
                <a:close/>
                <a:moveTo>
                  <a:pt x="3654102" y="0"/>
                </a:moveTo>
                <a:lnTo>
                  <a:pt x="5978197" y="0"/>
                </a:lnTo>
                <a:lnTo>
                  <a:pt x="4816148" y="2003534"/>
                </a:lnTo>
                <a:close/>
                <a:moveTo>
                  <a:pt x="3654101" y="2209936"/>
                </a:moveTo>
                <a:lnTo>
                  <a:pt x="5978197" y="2209936"/>
                </a:lnTo>
                <a:lnTo>
                  <a:pt x="4816147" y="4213470"/>
                </a:lnTo>
                <a:close/>
                <a:moveTo>
                  <a:pt x="3654100" y="4419872"/>
                </a:moveTo>
                <a:lnTo>
                  <a:pt x="5978197" y="4419872"/>
                </a:lnTo>
                <a:lnTo>
                  <a:pt x="4816147" y="6423406"/>
                </a:lnTo>
                <a:close/>
                <a:moveTo>
                  <a:pt x="3654098" y="6629808"/>
                </a:moveTo>
                <a:lnTo>
                  <a:pt x="5978197" y="6629808"/>
                </a:lnTo>
                <a:lnTo>
                  <a:pt x="4816147" y="8633341"/>
                </a:lnTo>
                <a:close/>
                <a:moveTo>
                  <a:pt x="2438841" y="2105134"/>
                </a:moveTo>
                <a:lnTo>
                  <a:pt x="3600893" y="101600"/>
                </a:lnTo>
                <a:lnTo>
                  <a:pt x="4762943" y="2105134"/>
                </a:lnTo>
                <a:close/>
                <a:moveTo>
                  <a:pt x="2438840" y="4315070"/>
                </a:moveTo>
                <a:lnTo>
                  <a:pt x="3600892" y="2311536"/>
                </a:lnTo>
                <a:lnTo>
                  <a:pt x="4762941" y="4315070"/>
                </a:lnTo>
                <a:close/>
                <a:moveTo>
                  <a:pt x="2438839" y="6525006"/>
                </a:moveTo>
                <a:lnTo>
                  <a:pt x="3600890" y="4521472"/>
                </a:lnTo>
                <a:lnTo>
                  <a:pt x="4762940" y="6525006"/>
                </a:lnTo>
                <a:close/>
                <a:moveTo>
                  <a:pt x="2438838" y="8734941"/>
                </a:moveTo>
                <a:lnTo>
                  <a:pt x="3600889" y="6731408"/>
                </a:lnTo>
                <a:lnTo>
                  <a:pt x="4762939" y="8734941"/>
                </a:lnTo>
                <a:close/>
                <a:moveTo>
                  <a:pt x="1223584" y="0"/>
                </a:moveTo>
                <a:lnTo>
                  <a:pt x="3547686" y="0"/>
                </a:lnTo>
                <a:lnTo>
                  <a:pt x="2385633" y="2003534"/>
                </a:lnTo>
                <a:close/>
                <a:moveTo>
                  <a:pt x="1223583" y="2209936"/>
                </a:moveTo>
                <a:lnTo>
                  <a:pt x="3547684" y="2209936"/>
                </a:lnTo>
                <a:lnTo>
                  <a:pt x="2385632" y="4213470"/>
                </a:lnTo>
                <a:close/>
                <a:moveTo>
                  <a:pt x="1223582" y="4419872"/>
                </a:moveTo>
                <a:lnTo>
                  <a:pt x="3547683" y="4419872"/>
                </a:lnTo>
                <a:lnTo>
                  <a:pt x="2385632" y="6423406"/>
                </a:lnTo>
                <a:close/>
                <a:moveTo>
                  <a:pt x="1223581" y="6629808"/>
                </a:moveTo>
                <a:lnTo>
                  <a:pt x="3547681" y="6629808"/>
                </a:lnTo>
                <a:lnTo>
                  <a:pt x="2385631" y="8633341"/>
                </a:lnTo>
                <a:close/>
                <a:moveTo>
                  <a:pt x="3" y="2105134"/>
                </a:moveTo>
                <a:lnTo>
                  <a:pt x="1162053" y="101600"/>
                </a:lnTo>
                <a:lnTo>
                  <a:pt x="2324103" y="2105134"/>
                </a:lnTo>
                <a:close/>
                <a:moveTo>
                  <a:pt x="2" y="4315070"/>
                </a:moveTo>
                <a:lnTo>
                  <a:pt x="1162052" y="2311536"/>
                </a:lnTo>
                <a:lnTo>
                  <a:pt x="2324102" y="4315070"/>
                </a:lnTo>
                <a:close/>
                <a:moveTo>
                  <a:pt x="1" y="6525006"/>
                </a:moveTo>
                <a:lnTo>
                  <a:pt x="1162051" y="4521472"/>
                </a:lnTo>
                <a:lnTo>
                  <a:pt x="2324101" y="6525006"/>
                </a:lnTo>
                <a:close/>
                <a:moveTo>
                  <a:pt x="0" y="8734942"/>
                </a:moveTo>
                <a:lnTo>
                  <a:pt x="1162050" y="6731408"/>
                </a:lnTo>
                <a:lnTo>
                  <a:pt x="2324100" y="8734942"/>
                </a:lnTo>
                <a:close/>
              </a:path>
            </a:pathLst>
          </a:custGeom>
          <a:blipFill>
            <a:blip r:embed="rId3"/>
            <a:stretch>
              <a:fillRect/>
            </a:stretch>
          </a:blip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45390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3A2E-B15E-F832-9BC4-EA954105A20E}"/>
              </a:ext>
            </a:extLst>
          </p:cNvPr>
          <p:cNvSpPr>
            <a:spLocks noGrp="1"/>
          </p:cNvSpPr>
          <p:nvPr>
            <p:ph type="title"/>
          </p:nvPr>
        </p:nvSpPr>
        <p:spPr>
          <a:xfrm>
            <a:off x="6393180" y="566649"/>
            <a:ext cx="4805997" cy="2689629"/>
          </a:xfrm>
        </p:spPr>
        <p:txBody>
          <a:bodyPr/>
          <a:lstStyle/>
          <a:p>
            <a:r>
              <a:rPr lang="en-US" b="1" dirty="0">
                <a:effectLst>
                  <a:outerShdw blurRad="38100" dist="38100" dir="2700000" algn="tl">
                    <a:srgbClr val="000000">
                      <a:alpha val="43137"/>
                    </a:srgbClr>
                  </a:outerShdw>
                </a:effectLst>
              </a:rPr>
              <a:t>CDF Analysis</a:t>
            </a:r>
            <a:endParaRPr lang="en-US" dirty="0">
              <a:effectLst>
                <a:outerShdw blurRad="38100" dist="38100" dir="2700000" algn="tl">
                  <a:srgbClr val="000000">
                    <a:alpha val="43137"/>
                  </a:srgbClr>
                </a:outerShdw>
              </a:effectLst>
            </a:endParaRPr>
          </a:p>
        </p:txBody>
      </p:sp>
      <p:sp>
        <p:nvSpPr>
          <p:cNvPr id="3" name="Picture Placeholder 2">
            <a:extLst>
              <a:ext uri="{FF2B5EF4-FFF2-40B4-BE49-F238E27FC236}">
                <a16:creationId xmlns:a16="http://schemas.microsoft.com/office/drawing/2014/main" id="{F119A84A-2913-8E28-1E85-9835FA457B46}"/>
              </a:ext>
            </a:extLst>
          </p:cNvPr>
          <p:cNvSpPr>
            <a:spLocks noGrp="1"/>
          </p:cNvSpPr>
          <p:nvPr>
            <p:ph type="pic" sz="quarter" idx="11"/>
          </p:nvPr>
        </p:nvSpPr>
        <p:spPr>
          <a:xfrm>
            <a:off x="-152400" y="-73661"/>
            <a:ext cx="6248400" cy="7012940"/>
          </a:xfrm>
          <a:solidFill>
            <a:schemeClr val="tx1">
              <a:lumMod val="85000"/>
              <a:lumOff val="15000"/>
            </a:schemeClr>
          </a:solidFill>
          <a:ln>
            <a:solidFill>
              <a:schemeClr val="bg1">
                <a:lumMod val="75000"/>
              </a:schemeClr>
            </a:solidFill>
          </a:ln>
        </p:spPr>
      </p:sp>
      <p:sp>
        <p:nvSpPr>
          <p:cNvPr id="4" name="Content Placeholder 3">
            <a:extLst>
              <a:ext uri="{FF2B5EF4-FFF2-40B4-BE49-F238E27FC236}">
                <a16:creationId xmlns:a16="http://schemas.microsoft.com/office/drawing/2014/main" id="{C9114A98-FD2C-1C3C-B559-EC43DCC0287D}"/>
              </a:ext>
            </a:extLst>
          </p:cNvPr>
          <p:cNvSpPr>
            <a:spLocks noGrp="1"/>
          </p:cNvSpPr>
          <p:nvPr>
            <p:ph sz="quarter" idx="10"/>
          </p:nvPr>
        </p:nvSpPr>
        <p:spPr>
          <a:xfrm>
            <a:off x="6392863" y="3429000"/>
            <a:ext cx="4805997" cy="2389736"/>
          </a:xfrm>
        </p:spPr>
        <p:txBody>
          <a:bodyPr/>
          <a:lstStyle/>
          <a:p>
            <a:r>
              <a:rPr lang="en-US" dirty="0"/>
              <a:t>The majority of students feel they have a moderate understanding of AI capabilities.</a:t>
            </a:r>
          </a:p>
          <a:p>
            <a:pPr marL="342900" indent="-34290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8727D947-195C-D901-50CD-9FBF05C1D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180058"/>
            <a:ext cx="5600701" cy="3607546"/>
          </a:xfrm>
          <a:prstGeom prst="rect">
            <a:avLst/>
          </a:prstGeom>
          <a:noFill/>
          <a:ln>
            <a:solidFill>
              <a:schemeClr val="bg1">
                <a:lumMod val="75000"/>
              </a:schemeClr>
            </a:solidFill>
          </a:ln>
        </p:spPr>
      </p:pic>
    </p:spTree>
    <p:extLst>
      <p:ext uri="{BB962C8B-B14F-4D97-AF65-F5344CB8AC3E}">
        <p14:creationId xmlns:p14="http://schemas.microsoft.com/office/powerpoint/2010/main" val="4173088161"/>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B14F97-0790-2F7F-F181-D248F537A4A4}"/>
              </a:ext>
            </a:extLst>
          </p:cNvPr>
          <p:cNvSpPr>
            <a:spLocks noGrp="1"/>
          </p:cNvSpPr>
          <p:nvPr>
            <p:ph type="pic" sz="quarter" idx="11"/>
          </p:nvPr>
        </p:nvSpPr>
        <p:spPr>
          <a:xfrm>
            <a:off x="-139700" y="-139700"/>
            <a:ext cx="6235700" cy="7124700"/>
          </a:xfrm>
          <a:solidFill>
            <a:schemeClr val="tx1">
              <a:lumMod val="95000"/>
              <a:lumOff val="5000"/>
            </a:schemeClr>
          </a:solidFill>
          <a:ln>
            <a:solidFill>
              <a:schemeClr val="bg1">
                <a:lumMod val="75000"/>
              </a:schemeClr>
            </a:solidFill>
          </a:ln>
        </p:spPr>
      </p:sp>
      <p:pic>
        <p:nvPicPr>
          <p:cNvPr id="7" name="Picture 6">
            <a:extLst>
              <a:ext uri="{FF2B5EF4-FFF2-40B4-BE49-F238E27FC236}">
                <a16:creationId xmlns:a16="http://schemas.microsoft.com/office/drawing/2014/main" id="{55401200-D336-7469-C334-0041609553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9949" y="2005996"/>
            <a:ext cx="5600701" cy="3607546"/>
          </a:xfrm>
          <a:prstGeom prst="rect">
            <a:avLst/>
          </a:prstGeom>
          <a:noFill/>
          <a:ln>
            <a:noFill/>
          </a:ln>
        </p:spPr>
      </p:pic>
      <p:sp>
        <p:nvSpPr>
          <p:cNvPr id="2" name="Title 1">
            <a:extLst>
              <a:ext uri="{FF2B5EF4-FFF2-40B4-BE49-F238E27FC236}">
                <a16:creationId xmlns:a16="http://schemas.microsoft.com/office/drawing/2014/main" id="{E1CC6B3C-F9D7-11B7-D60E-1895177A65A5}"/>
              </a:ext>
            </a:extLst>
          </p:cNvPr>
          <p:cNvSpPr>
            <a:spLocks noGrp="1"/>
          </p:cNvSpPr>
          <p:nvPr>
            <p:ph type="title"/>
          </p:nvPr>
        </p:nvSpPr>
        <p:spPr>
          <a:xfrm>
            <a:off x="174211" y="-348209"/>
            <a:ext cx="4896678" cy="3624984"/>
          </a:xfrm>
        </p:spPr>
        <p:txBody>
          <a:bodyPr/>
          <a:lstStyle/>
          <a:p>
            <a:r>
              <a:rPr lang="en-US" b="1" dirty="0">
                <a:effectLst>
                  <a:outerShdw blurRad="38100" dist="38100" dir="2700000" algn="tl">
                    <a:srgbClr val="000000">
                      <a:alpha val="43137"/>
                    </a:srgbClr>
                  </a:outerShdw>
                </a:effectLst>
              </a:rPr>
              <a:t>Analytical Distribution</a:t>
            </a:r>
            <a:endParaRPr lang="en-US"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2CF7480B-3286-07C9-AEC3-B83929371053}"/>
              </a:ext>
            </a:extLst>
          </p:cNvPr>
          <p:cNvSpPr>
            <a:spLocks noGrp="1"/>
          </p:cNvSpPr>
          <p:nvPr>
            <p:ph sz="quarter" idx="10"/>
          </p:nvPr>
        </p:nvSpPr>
        <p:spPr>
          <a:xfrm>
            <a:off x="491711" y="3473508"/>
            <a:ext cx="4896677" cy="2309726"/>
          </a:xfrm>
        </p:spPr>
        <p:txBody>
          <a:bodyPr>
            <a:normAutofit lnSpcReduction="10000"/>
          </a:bodyPr>
          <a:lstStyle/>
          <a:p>
            <a:pPr>
              <a:buFont typeface="Arial" panose="020B0604020202020204" pitchFamily="34" charset="0"/>
              <a:buNone/>
            </a:pPr>
            <a:r>
              <a:rPr lang="en-US" b="1" dirty="0"/>
              <a:t>Distribution Analysis: </a:t>
            </a:r>
            <a:r>
              <a:rPr lang="en-US" dirty="0"/>
              <a:t>The USA_GPA histogram shows multiple peaks, especially around 2.5-3.0, deviating from the normal distribution.</a:t>
            </a:r>
          </a:p>
          <a:p>
            <a:pPr>
              <a:buFont typeface="Arial" panose="020B0604020202020204" pitchFamily="34" charset="0"/>
              <a:buNone/>
            </a:pPr>
            <a:r>
              <a:rPr lang="en-US" b="1" dirty="0"/>
              <a:t>Fit Assessment: </a:t>
            </a:r>
            <a:r>
              <a:rPr lang="en-US" dirty="0"/>
              <a:t>The normal distribution doesn’t fully capture the variability in GPA data, suggesting a more complex model may be needed.</a:t>
            </a:r>
            <a:endParaRPr lang="en-US" dirty="0">
              <a:solidFill>
                <a:srgbClr val="FF3300"/>
              </a:solidFill>
            </a:endParaRPr>
          </a:p>
        </p:txBody>
      </p:sp>
    </p:spTree>
    <p:extLst>
      <p:ext uri="{BB962C8B-B14F-4D97-AF65-F5344CB8AC3E}">
        <p14:creationId xmlns:p14="http://schemas.microsoft.com/office/powerpoint/2010/main" val="4020179250"/>
      </p:ext>
    </p:extLst>
  </p:cSld>
  <p:clrMapOvr>
    <a:masterClrMapping/>
  </p:clrMapOvr>
  <p:transition spd="slow">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C795324-B981-E24B-370E-2B72ACB29D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03914"/>
            <a:ext cx="5943600" cy="3048635"/>
          </a:xfrm>
          <a:prstGeom prst="rect">
            <a:avLst/>
          </a:prstGeom>
          <a:noFill/>
          <a:ln>
            <a:solidFill>
              <a:schemeClr val="bg1">
                <a:lumMod val="75000"/>
              </a:schemeClr>
            </a:solidFill>
          </a:ln>
        </p:spPr>
      </p:pic>
      <p:pic>
        <p:nvPicPr>
          <p:cNvPr id="33" name="Picture 32">
            <a:extLst>
              <a:ext uri="{FF2B5EF4-FFF2-40B4-BE49-F238E27FC236}">
                <a16:creationId xmlns:a16="http://schemas.microsoft.com/office/drawing/2014/main" id="{FF1FCAB6-0244-A983-32BA-42A0DBFACE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6352" y="115496"/>
            <a:ext cx="5943600" cy="3048635"/>
          </a:xfrm>
          <a:prstGeom prst="rect">
            <a:avLst/>
          </a:prstGeom>
          <a:noFill/>
          <a:ln>
            <a:solidFill>
              <a:schemeClr val="bg1">
                <a:lumMod val="75000"/>
              </a:schemeClr>
            </a:solidFill>
          </a:ln>
        </p:spPr>
      </p:pic>
      <p:sp>
        <p:nvSpPr>
          <p:cNvPr id="23" name="Title 22">
            <a:extLst>
              <a:ext uri="{FF2B5EF4-FFF2-40B4-BE49-F238E27FC236}">
                <a16:creationId xmlns:a16="http://schemas.microsoft.com/office/drawing/2014/main" id="{E1CE5136-1604-738E-7834-14C84DD6DB94}"/>
              </a:ext>
            </a:extLst>
          </p:cNvPr>
          <p:cNvSpPr>
            <a:spLocks noGrp="1"/>
          </p:cNvSpPr>
          <p:nvPr>
            <p:ph type="title"/>
          </p:nvPr>
        </p:nvSpPr>
        <p:spPr>
          <a:xfrm>
            <a:off x="994685" y="-598605"/>
            <a:ext cx="5181600" cy="3368819"/>
          </a:xfrm>
        </p:spPr>
        <p:txBody>
          <a:bodyPr/>
          <a:lstStyle/>
          <a:p>
            <a:r>
              <a:rPr lang="en-US" sz="4800" b="1" dirty="0">
                <a:solidFill>
                  <a:schemeClr val="bg1"/>
                </a:solidFill>
                <a:effectLst>
                  <a:outerShdw blurRad="38100" dist="38100" dir="2700000" algn="tl">
                    <a:srgbClr val="000000">
                      <a:alpha val="43137"/>
                    </a:srgbClr>
                  </a:outerShdw>
                </a:effectLst>
              </a:rPr>
              <a:t>Scatter Plot Analysis</a:t>
            </a:r>
            <a:endParaRPr lang="en-US" dirty="0">
              <a:effectLst>
                <a:outerShdw blurRad="38100" dist="38100" dir="2700000" algn="tl">
                  <a:srgbClr val="000000">
                    <a:alpha val="43137"/>
                  </a:srgbClr>
                </a:outerShdw>
              </a:effectLst>
            </a:endParaRPr>
          </a:p>
        </p:txBody>
      </p:sp>
      <p:sp>
        <p:nvSpPr>
          <p:cNvPr id="32" name="Title 22">
            <a:extLst>
              <a:ext uri="{FF2B5EF4-FFF2-40B4-BE49-F238E27FC236}">
                <a16:creationId xmlns:a16="http://schemas.microsoft.com/office/drawing/2014/main" id="{08AC52D6-48DE-4616-A20D-A264E76C12D5}"/>
              </a:ext>
            </a:extLst>
          </p:cNvPr>
          <p:cNvSpPr txBox="1">
            <a:spLocks/>
          </p:cNvSpPr>
          <p:nvPr/>
        </p:nvSpPr>
        <p:spPr>
          <a:xfrm>
            <a:off x="6816090" y="2770214"/>
            <a:ext cx="5181600" cy="33688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cap="all"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Scatter Plot Analysis</a:t>
            </a:r>
          </a:p>
        </p:txBody>
      </p:sp>
      <p:sp>
        <p:nvSpPr>
          <p:cNvPr id="27" name="Parallelogram 26">
            <a:extLst>
              <a:ext uri="{FF2B5EF4-FFF2-40B4-BE49-F238E27FC236}">
                <a16:creationId xmlns:a16="http://schemas.microsoft.com/office/drawing/2014/main" id="{32A9EE88-0E54-F33A-BB5B-094A2BE1AC30}"/>
              </a:ext>
            </a:extLst>
          </p:cNvPr>
          <p:cNvSpPr/>
          <p:nvPr/>
        </p:nvSpPr>
        <p:spPr>
          <a:xfrm flipH="1">
            <a:off x="5207000" y="-165100"/>
            <a:ext cx="9314180" cy="7188200"/>
          </a:xfrm>
          <a:prstGeom prst="parallelogram">
            <a:avLst/>
          </a:prstGeom>
          <a:solidFill>
            <a:schemeClr val="tx1">
              <a:lumMod val="85000"/>
              <a:lumOff val="1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E992C6-F7B8-48E3-3EFE-D4E80059970E}"/>
              </a:ext>
            </a:extLst>
          </p:cNvPr>
          <p:cNvSpPr txBox="1"/>
          <p:nvPr/>
        </p:nvSpPr>
        <p:spPr>
          <a:xfrm>
            <a:off x="6616700" y="1258534"/>
            <a:ext cx="5575300" cy="4678204"/>
          </a:xfrm>
          <a:prstGeom prst="rect">
            <a:avLst/>
          </a:prstGeom>
          <a:noFill/>
        </p:spPr>
        <p:txBody>
          <a:bodyPr wrap="square" rtlCol="0">
            <a:spAutoFit/>
          </a:bodyPr>
          <a:lstStyle/>
          <a:p>
            <a:pPr>
              <a:buFont typeface="Arial" panose="020B0604020202020204" pitchFamily="34" charset="0"/>
              <a:buNone/>
            </a:pPr>
            <a:r>
              <a:rPr lang="en-US" b="1" dirty="0" err="1">
                <a:solidFill>
                  <a:schemeClr val="bg1"/>
                </a:solidFill>
              </a:rPr>
              <a:t>Perceived_Understanding</a:t>
            </a:r>
            <a:r>
              <a:rPr lang="en-US" dirty="0">
                <a:solidFill>
                  <a:schemeClr val="bg1"/>
                </a:solidFill>
              </a:rPr>
              <a:t> vs. </a:t>
            </a:r>
            <a:r>
              <a:rPr lang="en-US" b="1" dirty="0">
                <a:solidFill>
                  <a:schemeClr val="bg1"/>
                </a:solidFill>
              </a:rPr>
              <a:t>USA_GPA</a:t>
            </a: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Positive Trend</a:t>
            </a:r>
            <a:r>
              <a:rPr lang="en-US" dirty="0">
                <a:solidFill>
                  <a:schemeClr val="bg1"/>
                </a:solidFill>
              </a:rPr>
              <a:t>: A slight positive correlation exists between perceived understanding and GPA.</a:t>
            </a:r>
          </a:p>
          <a:p>
            <a:pPr marL="285750" indent="-285750">
              <a:buFont typeface="Arial" panose="020B0604020202020204" pitchFamily="34" charset="0"/>
              <a:buChar char="•"/>
            </a:pPr>
            <a:r>
              <a:rPr lang="en-US" b="1" dirty="0">
                <a:solidFill>
                  <a:schemeClr val="bg1"/>
                </a:solidFill>
              </a:rPr>
              <a:t>High Variability</a:t>
            </a:r>
            <a:r>
              <a:rPr lang="en-US" dirty="0">
                <a:solidFill>
                  <a:schemeClr val="bg1"/>
                </a:solidFill>
              </a:rPr>
              <a:t>: GPAs vary widely at similar perceived understanding levels.</a:t>
            </a:r>
          </a:p>
          <a:p>
            <a:pPr marL="285750" indent="-285750">
              <a:buFont typeface="Arial" panose="020B0604020202020204" pitchFamily="34" charset="0"/>
              <a:buChar char="•"/>
            </a:pPr>
            <a:r>
              <a:rPr lang="en-US" b="1" dirty="0">
                <a:solidFill>
                  <a:schemeClr val="bg1"/>
                </a:solidFill>
              </a:rPr>
              <a:t>Weak Correlation</a:t>
            </a:r>
            <a:r>
              <a:rPr lang="en-US" dirty="0">
                <a:solidFill>
                  <a:schemeClr val="bg1"/>
                </a:solidFill>
              </a:rPr>
              <a:t>: The broad confidence interval indicates a weak relationship.</a:t>
            </a:r>
          </a:p>
          <a:p>
            <a:pPr>
              <a:spcBef>
                <a:spcPts val="1200"/>
              </a:spcBef>
              <a:buFont typeface="Arial" panose="020B0604020202020204" pitchFamily="34" charset="0"/>
              <a:buNone/>
            </a:pPr>
            <a:r>
              <a:rPr lang="en-US" b="1" dirty="0" err="1">
                <a:solidFill>
                  <a:schemeClr val="tx1">
                    <a:lumMod val="85000"/>
                    <a:lumOff val="15000"/>
                  </a:schemeClr>
                </a:solidFill>
              </a:rPr>
              <a:t>Primary_Advantage</a:t>
            </a:r>
            <a:r>
              <a:rPr lang="en-US" dirty="0">
                <a:solidFill>
                  <a:schemeClr val="tx1">
                    <a:lumMod val="85000"/>
                    <a:lumOff val="15000"/>
                  </a:schemeClr>
                </a:solidFill>
              </a:rPr>
              <a:t> vs. </a:t>
            </a:r>
            <a:r>
              <a:rPr lang="en-US" b="1" dirty="0">
                <a:solidFill>
                  <a:schemeClr val="tx1">
                    <a:lumMod val="85000"/>
                    <a:lumOff val="15000"/>
                  </a:schemeClr>
                </a:solidFill>
              </a:rPr>
              <a:t>USA_GPA</a:t>
            </a:r>
          </a:p>
          <a:p>
            <a:pPr marL="285750" indent="-285750">
              <a:buFont typeface="Arial" panose="020B0604020202020204" pitchFamily="34" charset="0"/>
              <a:buChar char="•"/>
            </a:pPr>
            <a:r>
              <a:rPr lang="en-US" b="1" dirty="0">
                <a:solidFill>
                  <a:schemeClr val="tx1">
                    <a:lumMod val="85000"/>
                    <a:lumOff val="15000"/>
                  </a:schemeClr>
                </a:solidFill>
              </a:rPr>
              <a:t>Slight Negative Trend</a:t>
            </a:r>
            <a:r>
              <a:rPr lang="en-US" dirty="0">
                <a:solidFill>
                  <a:schemeClr val="tx1">
                    <a:lumMod val="85000"/>
                    <a:lumOff val="15000"/>
                  </a:schemeClr>
                </a:solidFill>
              </a:rPr>
              <a:t>: A minimal negative correlation is observed between grading automation as a primary advantage and GPA.</a:t>
            </a:r>
          </a:p>
          <a:p>
            <a:pPr marL="285750" indent="-285750">
              <a:buFont typeface="Arial" panose="020B0604020202020204" pitchFamily="34" charset="0"/>
              <a:buChar char="•"/>
            </a:pPr>
            <a:r>
              <a:rPr lang="en-US" b="1" dirty="0">
                <a:solidFill>
                  <a:schemeClr val="tx1">
                    <a:lumMod val="85000"/>
                    <a:lumOff val="15000"/>
                  </a:schemeClr>
                </a:solidFill>
              </a:rPr>
              <a:t>Clustered Data</a:t>
            </a:r>
            <a:r>
              <a:rPr lang="en-US" dirty="0">
                <a:solidFill>
                  <a:schemeClr val="tx1">
                    <a:lumMod val="85000"/>
                    <a:lumOff val="15000"/>
                  </a:schemeClr>
                </a:solidFill>
              </a:rPr>
              <a:t>: Most data points are clustered at the extremes (0 and 1) with little variation in GPA.</a:t>
            </a:r>
          </a:p>
          <a:p>
            <a:pPr marL="285750" indent="-285750">
              <a:buFont typeface="Arial" panose="020B0604020202020204" pitchFamily="34" charset="0"/>
              <a:buChar char="•"/>
            </a:pPr>
            <a:r>
              <a:rPr lang="en-US" b="1" dirty="0">
                <a:solidFill>
                  <a:schemeClr val="tx1">
                    <a:lumMod val="85000"/>
                    <a:lumOff val="15000"/>
                  </a:schemeClr>
                </a:solidFill>
              </a:rPr>
              <a:t>Weak Relationship</a:t>
            </a:r>
            <a:r>
              <a:rPr lang="en-US" dirty="0">
                <a:solidFill>
                  <a:schemeClr val="tx1">
                    <a:lumMod val="85000"/>
                    <a:lumOff val="15000"/>
                  </a:schemeClr>
                </a:solidFill>
              </a:rPr>
              <a:t>: The flat trend line and wide confidence interval suggest grading automation has little to no impact on GPA.</a:t>
            </a:r>
          </a:p>
        </p:txBody>
      </p:sp>
    </p:spTree>
    <p:extLst>
      <p:ext uri="{BB962C8B-B14F-4D97-AF65-F5344CB8AC3E}">
        <p14:creationId xmlns:p14="http://schemas.microsoft.com/office/powerpoint/2010/main" val="578551217"/>
      </p:ext>
    </p:extLst>
  </p:cSld>
  <p:clrMapOvr>
    <a:masterClrMapping/>
  </p:clrMapOvr>
  <p:transition spd="slow">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22">
            <a:extLst>
              <a:ext uri="{FF2B5EF4-FFF2-40B4-BE49-F238E27FC236}">
                <a16:creationId xmlns:a16="http://schemas.microsoft.com/office/drawing/2014/main" id="{08AC52D6-48DE-4616-A20D-A264E76C12D5}"/>
              </a:ext>
            </a:extLst>
          </p:cNvPr>
          <p:cNvSpPr txBox="1">
            <a:spLocks/>
          </p:cNvSpPr>
          <p:nvPr/>
        </p:nvSpPr>
        <p:spPr>
          <a:xfrm>
            <a:off x="6816090" y="2770214"/>
            <a:ext cx="5181600" cy="33688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cap="all"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rPr>
              <a:t>Scatter Plot Analysis</a:t>
            </a:r>
          </a:p>
        </p:txBody>
      </p:sp>
      <p:pic>
        <p:nvPicPr>
          <p:cNvPr id="31" name="Picture 30">
            <a:extLst>
              <a:ext uri="{FF2B5EF4-FFF2-40B4-BE49-F238E27FC236}">
                <a16:creationId xmlns:a16="http://schemas.microsoft.com/office/drawing/2014/main" id="{8612E317-1560-6C28-074D-98CBC0453B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6352" y="115496"/>
            <a:ext cx="5943600" cy="3048635"/>
          </a:xfrm>
          <a:prstGeom prst="rect">
            <a:avLst/>
          </a:prstGeom>
          <a:noFill/>
          <a:ln>
            <a:solidFill>
              <a:schemeClr val="bg1">
                <a:lumMod val="75000"/>
              </a:schemeClr>
            </a:solidFill>
          </a:ln>
        </p:spPr>
      </p:pic>
      <p:sp>
        <p:nvSpPr>
          <p:cNvPr id="23" name="Title 22">
            <a:extLst>
              <a:ext uri="{FF2B5EF4-FFF2-40B4-BE49-F238E27FC236}">
                <a16:creationId xmlns:a16="http://schemas.microsoft.com/office/drawing/2014/main" id="{E1CE5136-1604-738E-7834-14C84DD6DB94}"/>
              </a:ext>
            </a:extLst>
          </p:cNvPr>
          <p:cNvSpPr>
            <a:spLocks noGrp="1"/>
          </p:cNvSpPr>
          <p:nvPr>
            <p:ph type="title"/>
          </p:nvPr>
        </p:nvSpPr>
        <p:spPr>
          <a:xfrm>
            <a:off x="994685" y="-598605"/>
            <a:ext cx="5181600" cy="3368819"/>
          </a:xfrm>
        </p:spPr>
        <p:txBody>
          <a:bodyPr/>
          <a:lstStyle/>
          <a:p>
            <a:r>
              <a:rPr lang="en-US" sz="4800" b="1" dirty="0">
                <a:solidFill>
                  <a:schemeClr val="bg1"/>
                </a:solidFill>
                <a:effectLst>
                  <a:outerShdw blurRad="38100" dist="38100" dir="2700000" algn="tl">
                    <a:srgbClr val="000000">
                      <a:alpha val="43137"/>
                    </a:srgbClr>
                  </a:outerShdw>
                </a:effectLst>
              </a:rPr>
              <a:t>Scatter Plot Analysis</a:t>
            </a:r>
            <a:endParaRPr lang="en-US" dirty="0">
              <a:effectLst>
                <a:outerShdw blurRad="38100" dist="38100" dir="2700000" algn="tl">
                  <a:srgbClr val="000000">
                    <a:alpha val="43137"/>
                  </a:srgbClr>
                </a:outerShdw>
              </a:effectLst>
            </a:endParaRPr>
          </a:p>
        </p:txBody>
      </p:sp>
      <p:pic>
        <p:nvPicPr>
          <p:cNvPr id="30" name="Picture 29">
            <a:extLst>
              <a:ext uri="{FF2B5EF4-FFF2-40B4-BE49-F238E27FC236}">
                <a16:creationId xmlns:a16="http://schemas.microsoft.com/office/drawing/2014/main" id="{3C795324-B981-E24B-370E-2B72ACB29D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501" y="3657282"/>
            <a:ext cx="5943600" cy="3048635"/>
          </a:xfrm>
          <a:prstGeom prst="rect">
            <a:avLst/>
          </a:prstGeom>
          <a:noFill/>
          <a:ln>
            <a:solidFill>
              <a:schemeClr val="bg1">
                <a:lumMod val="75000"/>
              </a:schemeClr>
            </a:solidFill>
          </a:ln>
        </p:spPr>
      </p:pic>
      <p:sp>
        <p:nvSpPr>
          <p:cNvPr id="27" name="Parallelogram 26">
            <a:extLst>
              <a:ext uri="{FF2B5EF4-FFF2-40B4-BE49-F238E27FC236}">
                <a16:creationId xmlns:a16="http://schemas.microsoft.com/office/drawing/2014/main" id="{32A9EE88-0E54-F33A-BB5B-094A2BE1AC30}"/>
              </a:ext>
            </a:extLst>
          </p:cNvPr>
          <p:cNvSpPr/>
          <p:nvPr/>
        </p:nvSpPr>
        <p:spPr>
          <a:xfrm flipH="1">
            <a:off x="-2299698" y="-165100"/>
            <a:ext cx="9314180" cy="7188200"/>
          </a:xfrm>
          <a:prstGeom prst="parallelogram">
            <a:avLst/>
          </a:prstGeom>
          <a:solidFill>
            <a:schemeClr val="tx1">
              <a:lumMod val="85000"/>
              <a:lumOff val="1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63AE92-B7E1-D5B1-84CB-CC5D825D16E4}"/>
              </a:ext>
            </a:extLst>
          </p:cNvPr>
          <p:cNvSpPr txBox="1"/>
          <p:nvPr/>
        </p:nvSpPr>
        <p:spPr>
          <a:xfrm>
            <a:off x="127000" y="1258534"/>
            <a:ext cx="5575300" cy="4678204"/>
          </a:xfrm>
          <a:prstGeom prst="rect">
            <a:avLst/>
          </a:prstGeom>
          <a:noFill/>
        </p:spPr>
        <p:txBody>
          <a:bodyPr wrap="square" rtlCol="0">
            <a:spAutoFit/>
          </a:bodyPr>
          <a:lstStyle/>
          <a:p>
            <a:pPr>
              <a:buFont typeface="Arial" panose="020B0604020202020204" pitchFamily="34" charset="0"/>
              <a:buNone/>
            </a:pPr>
            <a:r>
              <a:rPr lang="en-US" b="1" dirty="0" err="1">
                <a:solidFill>
                  <a:schemeClr val="tx1">
                    <a:lumMod val="85000"/>
                    <a:lumOff val="15000"/>
                  </a:schemeClr>
                </a:solidFill>
              </a:rPr>
              <a:t>Perceived_Understanding</a:t>
            </a:r>
            <a:r>
              <a:rPr lang="en-US" dirty="0">
                <a:solidFill>
                  <a:schemeClr val="tx1">
                    <a:lumMod val="85000"/>
                    <a:lumOff val="15000"/>
                  </a:schemeClr>
                </a:solidFill>
              </a:rPr>
              <a:t> vs. </a:t>
            </a:r>
            <a:r>
              <a:rPr lang="en-US" b="1" dirty="0">
                <a:solidFill>
                  <a:schemeClr val="tx1">
                    <a:lumMod val="85000"/>
                    <a:lumOff val="15000"/>
                  </a:schemeClr>
                </a:solidFill>
              </a:rPr>
              <a:t>USA_GPA</a:t>
            </a:r>
            <a:endParaRPr lang="en-US" dirty="0">
              <a:solidFill>
                <a:schemeClr val="tx1">
                  <a:lumMod val="85000"/>
                  <a:lumOff val="15000"/>
                </a:schemeClr>
              </a:solidFill>
            </a:endParaRPr>
          </a:p>
          <a:p>
            <a:pPr marL="285750" indent="-285750">
              <a:buFont typeface="Arial" panose="020B0604020202020204" pitchFamily="34" charset="0"/>
              <a:buChar char="•"/>
            </a:pPr>
            <a:r>
              <a:rPr lang="en-US" b="1" dirty="0">
                <a:solidFill>
                  <a:schemeClr val="tx1">
                    <a:lumMod val="85000"/>
                    <a:lumOff val="15000"/>
                  </a:schemeClr>
                </a:solidFill>
              </a:rPr>
              <a:t>Positive Trend</a:t>
            </a:r>
            <a:r>
              <a:rPr lang="en-US" dirty="0">
                <a:solidFill>
                  <a:schemeClr val="tx1">
                    <a:lumMod val="85000"/>
                    <a:lumOff val="15000"/>
                  </a:schemeClr>
                </a:solidFill>
              </a:rPr>
              <a:t>: A slight positive correlation exists between perceived understanding and GPA.</a:t>
            </a:r>
          </a:p>
          <a:p>
            <a:pPr marL="285750" indent="-285750">
              <a:buFont typeface="Arial" panose="020B0604020202020204" pitchFamily="34" charset="0"/>
              <a:buChar char="•"/>
            </a:pPr>
            <a:r>
              <a:rPr lang="en-US" b="1" dirty="0">
                <a:solidFill>
                  <a:schemeClr val="tx1">
                    <a:lumMod val="85000"/>
                    <a:lumOff val="15000"/>
                  </a:schemeClr>
                </a:solidFill>
              </a:rPr>
              <a:t>High Variability</a:t>
            </a:r>
            <a:r>
              <a:rPr lang="en-US" dirty="0">
                <a:solidFill>
                  <a:schemeClr val="tx1">
                    <a:lumMod val="85000"/>
                    <a:lumOff val="15000"/>
                  </a:schemeClr>
                </a:solidFill>
              </a:rPr>
              <a:t>: GPAs vary widely at similar perceived understanding levels.</a:t>
            </a:r>
          </a:p>
          <a:p>
            <a:pPr marL="285750" indent="-285750">
              <a:buFont typeface="Arial" panose="020B0604020202020204" pitchFamily="34" charset="0"/>
              <a:buChar char="•"/>
            </a:pPr>
            <a:r>
              <a:rPr lang="en-US" b="1" dirty="0">
                <a:solidFill>
                  <a:schemeClr val="tx1">
                    <a:lumMod val="85000"/>
                    <a:lumOff val="15000"/>
                  </a:schemeClr>
                </a:solidFill>
              </a:rPr>
              <a:t>Weak Correlation</a:t>
            </a:r>
            <a:r>
              <a:rPr lang="en-US" dirty="0">
                <a:solidFill>
                  <a:schemeClr val="tx1">
                    <a:lumMod val="85000"/>
                    <a:lumOff val="15000"/>
                  </a:schemeClr>
                </a:solidFill>
              </a:rPr>
              <a:t>: The broad confidence interval indicates a weak relationship.</a:t>
            </a:r>
          </a:p>
          <a:p>
            <a:pPr>
              <a:spcBef>
                <a:spcPts val="1200"/>
              </a:spcBef>
              <a:buFont typeface="Arial" panose="020B0604020202020204" pitchFamily="34" charset="0"/>
              <a:buNone/>
            </a:pPr>
            <a:r>
              <a:rPr lang="en-US" b="1" dirty="0" err="1">
                <a:solidFill>
                  <a:schemeClr val="bg1"/>
                </a:solidFill>
              </a:rPr>
              <a:t>Primary_Advantage</a:t>
            </a:r>
            <a:r>
              <a:rPr lang="en-US" dirty="0">
                <a:solidFill>
                  <a:schemeClr val="bg1"/>
                </a:solidFill>
              </a:rPr>
              <a:t> vs. </a:t>
            </a:r>
            <a:r>
              <a:rPr lang="en-US" b="1" dirty="0">
                <a:solidFill>
                  <a:schemeClr val="bg1"/>
                </a:solidFill>
              </a:rPr>
              <a:t>USA_GPA</a:t>
            </a:r>
          </a:p>
          <a:p>
            <a:pPr marL="285750" indent="-285750">
              <a:buFont typeface="Arial" panose="020B0604020202020204" pitchFamily="34" charset="0"/>
              <a:buChar char="•"/>
            </a:pPr>
            <a:r>
              <a:rPr lang="en-US" b="1" dirty="0">
                <a:solidFill>
                  <a:schemeClr val="bg1"/>
                </a:solidFill>
              </a:rPr>
              <a:t>Slight Negative Trend</a:t>
            </a:r>
            <a:r>
              <a:rPr lang="en-US" dirty="0">
                <a:solidFill>
                  <a:schemeClr val="bg1"/>
                </a:solidFill>
              </a:rPr>
              <a:t>: A minimal negative correlation is observed between grading automation as a primary advantage and GPA.</a:t>
            </a:r>
          </a:p>
          <a:p>
            <a:pPr marL="285750" indent="-285750">
              <a:buFont typeface="Arial" panose="020B0604020202020204" pitchFamily="34" charset="0"/>
              <a:buChar char="•"/>
            </a:pPr>
            <a:r>
              <a:rPr lang="en-US" b="1" dirty="0">
                <a:solidFill>
                  <a:schemeClr val="bg1"/>
                </a:solidFill>
              </a:rPr>
              <a:t>Clustered Data</a:t>
            </a:r>
            <a:r>
              <a:rPr lang="en-US" dirty="0">
                <a:solidFill>
                  <a:schemeClr val="bg1"/>
                </a:solidFill>
              </a:rPr>
              <a:t>: Most data points are clustered at the extremes (0 and 1) with little variation in GPA.</a:t>
            </a:r>
          </a:p>
          <a:p>
            <a:pPr marL="285750" indent="-285750">
              <a:buFont typeface="Arial" panose="020B0604020202020204" pitchFamily="34" charset="0"/>
              <a:buChar char="•"/>
            </a:pPr>
            <a:r>
              <a:rPr lang="en-US" b="1" dirty="0">
                <a:solidFill>
                  <a:schemeClr val="bg1"/>
                </a:solidFill>
              </a:rPr>
              <a:t>Weak Relationship</a:t>
            </a:r>
            <a:r>
              <a:rPr lang="en-US" dirty="0">
                <a:solidFill>
                  <a:schemeClr val="bg1"/>
                </a:solidFill>
              </a:rPr>
              <a:t>: The flat trend line and wide confidence interval suggest grading automation has little to no impact on GPA.</a:t>
            </a:r>
          </a:p>
        </p:txBody>
      </p:sp>
    </p:spTree>
    <p:extLst>
      <p:ext uri="{BB962C8B-B14F-4D97-AF65-F5344CB8AC3E}">
        <p14:creationId xmlns:p14="http://schemas.microsoft.com/office/powerpoint/2010/main" val="4034843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ECCE-EDC9-5F59-3A7F-CA8846EF6A6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Regression Analysis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ED7A822-F7D0-BE04-C2F7-6F2F692CBD39}"/>
              </a:ext>
            </a:extLst>
          </p:cNvPr>
          <p:cNvSpPr>
            <a:spLocks noGrp="1"/>
          </p:cNvSpPr>
          <p:nvPr>
            <p:ph sz="quarter" idx="10"/>
          </p:nvPr>
        </p:nvSpPr>
        <p:spPr>
          <a:xfrm>
            <a:off x="200027" y="2011363"/>
            <a:ext cx="2632074" cy="4155757"/>
          </a:xfrm>
        </p:spPr>
        <p:txBody>
          <a:bodyPr>
            <a:normAutofit lnSpcReduction="10000"/>
          </a:bodyPr>
          <a:lstStyle/>
          <a:p>
            <a:pPr>
              <a:buFont typeface="Arial" panose="020B0604020202020204" pitchFamily="34" charset="0"/>
              <a:buNone/>
            </a:pPr>
            <a:r>
              <a:rPr lang="en-US" b="1" dirty="0"/>
              <a:t>Model: </a:t>
            </a:r>
            <a:r>
              <a:rPr lang="en-US" dirty="0"/>
              <a:t>OLS regression predicts USA_GPA using several factors.</a:t>
            </a:r>
          </a:p>
          <a:p>
            <a:pPr>
              <a:buFont typeface="Arial" panose="020B0604020202020204" pitchFamily="34" charset="0"/>
              <a:buNone/>
            </a:pPr>
            <a:r>
              <a:rPr lang="en-US" b="1" dirty="0"/>
              <a:t>Key Result: </a:t>
            </a:r>
            <a:r>
              <a:rPr lang="en-US" dirty="0"/>
              <a:t>Perceived understanding positively impacts GPA (p = 0.015).</a:t>
            </a:r>
          </a:p>
          <a:p>
            <a:pPr>
              <a:buFont typeface="Arial" panose="020B0604020202020204" pitchFamily="34" charset="0"/>
              <a:buNone/>
            </a:pPr>
            <a:r>
              <a:rPr lang="en-US" b="1" dirty="0"/>
              <a:t>Fit: </a:t>
            </a:r>
            <a:r>
              <a:rPr lang="en-US" dirty="0"/>
              <a:t>The model poorly explains GPA variance indicating other factors are likely more influential.</a:t>
            </a:r>
            <a:endParaRPr lang="en-US" dirty="0">
              <a:solidFill>
                <a:srgbClr val="FF3300"/>
              </a:solidFill>
            </a:endParaRPr>
          </a:p>
        </p:txBody>
      </p:sp>
      <p:sp>
        <p:nvSpPr>
          <p:cNvPr id="4" name="Slide Number Placeholder 3">
            <a:extLst>
              <a:ext uri="{FF2B5EF4-FFF2-40B4-BE49-F238E27FC236}">
                <a16:creationId xmlns:a16="http://schemas.microsoft.com/office/drawing/2014/main" id="{E418276D-E8F7-BD3C-5E84-4DC92BD7F73F}"/>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6" name="Picture 5">
            <a:extLst>
              <a:ext uri="{FF2B5EF4-FFF2-40B4-BE49-F238E27FC236}">
                <a16:creationId xmlns:a16="http://schemas.microsoft.com/office/drawing/2014/main" id="{45EC75FD-723C-4359-461B-5963E7B9EAB0}"/>
              </a:ext>
            </a:extLst>
          </p:cNvPr>
          <p:cNvPicPr>
            <a:picLocks noChangeAspect="1"/>
          </p:cNvPicPr>
          <p:nvPr/>
        </p:nvPicPr>
        <p:blipFill>
          <a:blip r:embed="rId3"/>
          <a:stretch>
            <a:fillRect/>
          </a:stretch>
        </p:blipFill>
        <p:spPr>
          <a:xfrm>
            <a:off x="2984499" y="1917863"/>
            <a:ext cx="9007475" cy="4724077"/>
          </a:xfrm>
          <a:prstGeom prst="rect">
            <a:avLst/>
          </a:prstGeom>
          <a:ln>
            <a:solidFill>
              <a:schemeClr val="bg1">
                <a:lumMod val="75000"/>
              </a:schemeClr>
            </a:solidFill>
          </a:ln>
        </p:spPr>
      </p:pic>
    </p:spTree>
    <p:extLst>
      <p:ext uri="{BB962C8B-B14F-4D97-AF65-F5344CB8AC3E}">
        <p14:creationId xmlns:p14="http://schemas.microsoft.com/office/powerpoint/2010/main" val="2105220483"/>
      </p:ext>
    </p:extLst>
  </p:cSld>
  <p:clrMapOvr>
    <a:masterClrMapping/>
  </p:clrMapOvr>
  <p:transition spd="slow">
    <p:strips dir="rd"/>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E74E-A68D-8AD4-169D-971E567176B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4AE7A4C7-8D89-3E3E-2EFB-76557DA7DB53}"/>
              </a:ext>
            </a:extLst>
          </p:cNvPr>
          <p:cNvSpPr>
            <a:spLocks noGrp="1"/>
          </p:cNvSpPr>
          <p:nvPr>
            <p:ph idx="1"/>
          </p:nvPr>
        </p:nvSpPr>
        <p:spPr/>
        <p:txBody>
          <a:bodyPr>
            <a:normAutofit fontScale="92500" lnSpcReduction="10000"/>
          </a:bodyPr>
          <a:lstStyle/>
          <a:p>
            <a:pPr>
              <a:buFont typeface="Arial" panose="020B0604020202020204" pitchFamily="34" charset="0"/>
              <a:buNone/>
            </a:pPr>
            <a:r>
              <a:rPr lang="en-US" dirty="0"/>
              <a:t>Findings suggest higher performing students also perceive having a higher understanding of AI.</a:t>
            </a:r>
          </a:p>
          <a:p>
            <a:pPr>
              <a:buFont typeface="Arial" panose="020B0604020202020204" pitchFamily="34" charset="0"/>
              <a:buNone/>
            </a:pPr>
            <a:endParaRPr lang="en-US" dirty="0"/>
          </a:p>
          <a:p>
            <a:pPr>
              <a:buFont typeface="Arial" panose="020B0604020202020204" pitchFamily="34" charset="0"/>
              <a:buNone/>
            </a:pPr>
            <a:r>
              <a:rPr lang="en-US" dirty="0"/>
              <a:t>Likewise, these students tend to pass all exams and are not reliant on AI.</a:t>
            </a:r>
          </a:p>
          <a:p>
            <a:pPr>
              <a:buFont typeface="Arial" panose="020B0604020202020204" pitchFamily="34" charset="0"/>
              <a:buNone/>
            </a:pPr>
            <a:endParaRPr lang="en-US" dirty="0"/>
          </a:p>
          <a:p>
            <a:pPr>
              <a:buFont typeface="Arial" panose="020B0604020202020204" pitchFamily="34" charset="0"/>
              <a:buNone/>
            </a:pPr>
            <a:r>
              <a:rPr lang="en-US" dirty="0"/>
              <a:t>More research is needed to understand how high performing students use AI today and how students prepare to use it in the future.</a:t>
            </a:r>
          </a:p>
        </p:txBody>
      </p:sp>
    </p:spTree>
    <p:extLst>
      <p:ext uri="{BB962C8B-B14F-4D97-AF65-F5344CB8AC3E}">
        <p14:creationId xmlns:p14="http://schemas.microsoft.com/office/powerpoint/2010/main" val="11882720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45C2-6F6D-9881-A7E4-A286EAC7A42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Citations</a:t>
            </a:r>
          </a:p>
        </p:txBody>
      </p:sp>
      <p:sp>
        <p:nvSpPr>
          <p:cNvPr id="4" name="Slide Number Placeholder 3">
            <a:extLst>
              <a:ext uri="{FF2B5EF4-FFF2-40B4-BE49-F238E27FC236}">
                <a16:creationId xmlns:a16="http://schemas.microsoft.com/office/drawing/2014/main" id="{A60CAA98-F9D2-FC07-FA0A-75A63348C5BC}"/>
              </a:ext>
            </a:extLst>
          </p:cNvPr>
          <p:cNvSpPr>
            <a:spLocks noGrp="1"/>
          </p:cNvSpPr>
          <p:nvPr>
            <p:ph type="sldNum" sz="quarter" idx="4"/>
          </p:nvPr>
        </p:nvSpPr>
        <p:spPr/>
        <p:txBody>
          <a:bodyPr/>
          <a:lstStyle/>
          <a:p>
            <a:fld id="{B5CEABB6-07DC-46E8-9B57-56EC44A396E5}" type="slidenum">
              <a:rPr lang="en-US" smtClean="0"/>
              <a:pPr/>
              <a:t>16</a:t>
            </a:fld>
            <a:endParaRPr lang="en-US" dirty="0"/>
          </a:p>
        </p:txBody>
      </p:sp>
      <p:sp>
        <p:nvSpPr>
          <p:cNvPr id="10" name="Rectangle 3">
            <a:extLst>
              <a:ext uri="{FF2B5EF4-FFF2-40B4-BE49-F238E27FC236}">
                <a16:creationId xmlns:a16="http://schemas.microsoft.com/office/drawing/2014/main" id="{B25267BE-AFC7-CD99-784B-FCE3FC03B06D}"/>
              </a:ext>
            </a:extLst>
          </p:cNvPr>
          <p:cNvSpPr>
            <a:spLocks noChangeArrowheads="1"/>
          </p:cNvSpPr>
          <p:nvPr/>
        </p:nvSpPr>
        <p:spPr bwMode="auto">
          <a:xfrm>
            <a:off x="1545465" y="2274839"/>
            <a:ext cx="9118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bg1"/>
                </a:solidFill>
                <a:effectLst/>
                <a:latin typeface="Arial" panose="020B0604020202020204" pitchFamily="34" charset="0"/>
              </a:rPr>
              <a:t>Dimensional Insight. (2023, August 24). </a:t>
            </a:r>
            <a:r>
              <a:rPr kumimoji="0" lang="en-US" altLang="en-US" sz="1800" b="0" i="1" u="none" strike="noStrike" cap="none" normalizeH="0" baseline="0" dirty="0">
                <a:ln>
                  <a:noFill/>
                </a:ln>
                <a:solidFill>
                  <a:schemeClr val="bg1"/>
                </a:solidFill>
                <a:effectLst/>
                <a:latin typeface="Arial" panose="020B0604020202020204" pitchFamily="34" charset="0"/>
              </a:rPr>
              <a:t>The artificial intelligence debate in education</a:t>
            </a:r>
            <a:r>
              <a:rPr kumimoji="0" lang="en-US" altLang="en-US" sz="1800" b="0" i="0" u="none" strike="noStrike" cap="none" normalizeH="0" baseline="0" dirty="0">
                <a:ln>
                  <a:noFill/>
                </a:ln>
                <a:solidFill>
                  <a:schemeClr val="bg1"/>
                </a:solidFill>
                <a:effectLst/>
                <a:latin typeface="Arial" panose="020B0604020202020204" pitchFamily="34" charset="0"/>
              </a:rPr>
              <a:t>. Dimensional Insight.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https://www.dimins.com/blog/2023/08/24/artificial-intelligence-debate-education/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chemeClr val="bg1"/>
                </a:solidFill>
                <a:effectLst/>
                <a:latin typeface="Arial" panose="020B0604020202020204" pitchFamily="34" charset="0"/>
              </a:rPr>
              <a:t>Petrascu</a:t>
            </a:r>
            <a:r>
              <a:rPr kumimoji="0" lang="en-US" altLang="en-US" sz="1800" b="0" i="0" u="none" strike="noStrike" cap="none" normalizeH="0" baseline="0" dirty="0">
                <a:ln>
                  <a:noFill/>
                </a:ln>
                <a:solidFill>
                  <a:schemeClr val="bg1"/>
                </a:solidFill>
                <a:effectLst/>
                <a:latin typeface="Arial" panose="020B0604020202020204" pitchFamily="34" charset="0"/>
              </a:rPr>
              <a:t>, G. M. (n.d.). </a:t>
            </a:r>
            <a:r>
              <a:rPr kumimoji="0" lang="en-US" altLang="en-US" sz="1800" b="0" i="1" u="none" strike="noStrike" cap="none" normalizeH="0" baseline="0" dirty="0">
                <a:ln>
                  <a:noFill/>
                </a:ln>
                <a:solidFill>
                  <a:schemeClr val="bg1"/>
                </a:solidFill>
                <a:effectLst/>
                <a:latin typeface="Arial" panose="020B0604020202020204" pitchFamily="34" charset="0"/>
              </a:rPr>
              <a:t>Survey on students' perceptions of AI in education</a:t>
            </a:r>
            <a:r>
              <a:rPr kumimoji="0" lang="en-US" altLang="en-US" sz="1800" b="0" i="0" u="none" strike="noStrike" cap="none" normalizeH="0" baseline="0" dirty="0">
                <a:ln>
                  <a:noFill/>
                </a:ln>
                <a:solidFill>
                  <a:schemeClr val="bg1"/>
                </a:solidFill>
                <a:effectLst/>
                <a:latin typeface="Arial" panose="020B0604020202020204" pitchFamily="34" charset="0"/>
              </a:rPr>
              <a:t>. Kaggle.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https://www.kaggle.com/datasets/gianinamariapetrascu/survey-on-students-perceptions-of-ai-in-education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943866"/>
      </p:ext>
    </p:extLst>
  </p:cSld>
  <p:clrMapOvr>
    <a:masterClrMapping/>
  </p:clrMapOvr>
  <p:transition spd="slow">
    <p:strips dir="ld"/>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40" name="Picture 4">
            <a:extLst>
              <a:ext uri="{FF2B5EF4-FFF2-40B4-BE49-F238E27FC236}">
                <a16:creationId xmlns:a16="http://schemas.microsoft.com/office/drawing/2014/main" id="{264356FC-0B17-9522-0503-A10F326147E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864"/>
          <a:stretch/>
        </p:blipFill>
        <p:spPr bwMode="auto">
          <a:xfrm>
            <a:off x="-2032000" y="-292100"/>
            <a:ext cx="8248732" cy="6858000"/>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Shape 33">
            <a:extLst>
              <a:ext uri="{FF2B5EF4-FFF2-40B4-BE49-F238E27FC236}">
                <a16:creationId xmlns:a16="http://schemas.microsoft.com/office/drawing/2014/main" id="{95D8727B-9894-B24F-3323-C4D33BB0C301}"/>
              </a:ext>
            </a:extLst>
          </p:cNvPr>
          <p:cNvSpPr/>
          <p:nvPr/>
        </p:nvSpPr>
        <p:spPr>
          <a:xfrm>
            <a:off x="6751161" y="-380335"/>
            <a:ext cx="7750427" cy="7034470"/>
          </a:xfrm>
          <a:custGeom>
            <a:avLst/>
            <a:gdLst>
              <a:gd name="connsiteX0" fmla="*/ 7299870 w 9623970"/>
              <a:gd name="connsiteY0" fmla="*/ 2105134 h 8734942"/>
              <a:gd name="connsiteX1" fmla="*/ 8461920 w 9623970"/>
              <a:gd name="connsiteY1" fmla="*/ 101600 h 8734942"/>
              <a:gd name="connsiteX2" fmla="*/ 9623970 w 9623970"/>
              <a:gd name="connsiteY2" fmla="*/ 2105134 h 8734942"/>
              <a:gd name="connsiteX3" fmla="*/ 7299870 w 9623970"/>
              <a:gd name="connsiteY3" fmla="*/ 4315070 h 8734942"/>
              <a:gd name="connsiteX4" fmla="*/ 8461920 w 9623970"/>
              <a:gd name="connsiteY4" fmla="*/ 2311536 h 8734942"/>
              <a:gd name="connsiteX5" fmla="*/ 9623970 w 9623970"/>
              <a:gd name="connsiteY5" fmla="*/ 4315070 h 8734942"/>
              <a:gd name="connsiteX6" fmla="*/ 7299870 w 9623970"/>
              <a:gd name="connsiteY6" fmla="*/ 6525006 h 8734942"/>
              <a:gd name="connsiteX7" fmla="*/ 8461920 w 9623970"/>
              <a:gd name="connsiteY7" fmla="*/ 4521472 h 8734942"/>
              <a:gd name="connsiteX8" fmla="*/ 9623970 w 9623970"/>
              <a:gd name="connsiteY8" fmla="*/ 6525006 h 8734942"/>
              <a:gd name="connsiteX9" fmla="*/ 7299870 w 9623970"/>
              <a:gd name="connsiteY9" fmla="*/ 8734941 h 8734942"/>
              <a:gd name="connsiteX10" fmla="*/ 8461920 w 9623970"/>
              <a:gd name="connsiteY10" fmla="*/ 6731408 h 8734942"/>
              <a:gd name="connsiteX11" fmla="*/ 9623970 w 9623970"/>
              <a:gd name="connsiteY11" fmla="*/ 8734941 h 8734942"/>
              <a:gd name="connsiteX12" fmla="*/ 6084614 w 9623970"/>
              <a:gd name="connsiteY12" fmla="*/ 0 h 8734942"/>
              <a:gd name="connsiteX13" fmla="*/ 8408714 w 9623970"/>
              <a:gd name="connsiteY13" fmla="*/ 0 h 8734942"/>
              <a:gd name="connsiteX14" fmla="*/ 7246664 w 9623970"/>
              <a:gd name="connsiteY14" fmla="*/ 2003534 h 8734942"/>
              <a:gd name="connsiteX15" fmla="*/ 6084614 w 9623970"/>
              <a:gd name="connsiteY15" fmla="*/ 2209936 h 8734942"/>
              <a:gd name="connsiteX16" fmla="*/ 8408714 w 9623970"/>
              <a:gd name="connsiteY16" fmla="*/ 2209936 h 8734942"/>
              <a:gd name="connsiteX17" fmla="*/ 7246664 w 9623970"/>
              <a:gd name="connsiteY17" fmla="*/ 4213470 h 8734942"/>
              <a:gd name="connsiteX18" fmla="*/ 6084614 w 9623970"/>
              <a:gd name="connsiteY18" fmla="*/ 4419872 h 8734942"/>
              <a:gd name="connsiteX19" fmla="*/ 8408714 w 9623970"/>
              <a:gd name="connsiteY19" fmla="*/ 4419872 h 8734942"/>
              <a:gd name="connsiteX20" fmla="*/ 7246664 w 9623970"/>
              <a:gd name="connsiteY20" fmla="*/ 6423406 h 8734942"/>
              <a:gd name="connsiteX21" fmla="*/ 6084614 w 9623970"/>
              <a:gd name="connsiteY21" fmla="*/ 6629808 h 8734942"/>
              <a:gd name="connsiteX22" fmla="*/ 8408714 w 9623970"/>
              <a:gd name="connsiteY22" fmla="*/ 6629808 h 8734942"/>
              <a:gd name="connsiteX23" fmla="*/ 7246664 w 9623970"/>
              <a:gd name="connsiteY23" fmla="*/ 8633341 h 8734942"/>
              <a:gd name="connsiteX24" fmla="*/ 4869354 w 9623970"/>
              <a:gd name="connsiteY24" fmla="*/ 2105134 h 8734942"/>
              <a:gd name="connsiteX25" fmla="*/ 6031404 w 9623970"/>
              <a:gd name="connsiteY25" fmla="*/ 101600 h 8734942"/>
              <a:gd name="connsiteX26" fmla="*/ 7193454 w 9623970"/>
              <a:gd name="connsiteY26" fmla="*/ 2105134 h 8734942"/>
              <a:gd name="connsiteX27" fmla="*/ 4869354 w 9623970"/>
              <a:gd name="connsiteY27" fmla="*/ 4315070 h 8734942"/>
              <a:gd name="connsiteX28" fmla="*/ 6031404 w 9623970"/>
              <a:gd name="connsiteY28" fmla="*/ 2311536 h 8734942"/>
              <a:gd name="connsiteX29" fmla="*/ 7193454 w 9623970"/>
              <a:gd name="connsiteY29" fmla="*/ 4315070 h 8734942"/>
              <a:gd name="connsiteX30" fmla="*/ 4869354 w 9623970"/>
              <a:gd name="connsiteY30" fmla="*/ 6525006 h 8734942"/>
              <a:gd name="connsiteX31" fmla="*/ 6031404 w 9623970"/>
              <a:gd name="connsiteY31" fmla="*/ 4521472 h 8734942"/>
              <a:gd name="connsiteX32" fmla="*/ 7193454 w 9623970"/>
              <a:gd name="connsiteY32" fmla="*/ 6525006 h 8734942"/>
              <a:gd name="connsiteX33" fmla="*/ 4869354 w 9623970"/>
              <a:gd name="connsiteY33" fmla="*/ 8734942 h 8734942"/>
              <a:gd name="connsiteX34" fmla="*/ 6031404 w 9623970"/>
              <a:gd name="connsiteY34" fmla="*/ 6731408 h 8734942"/>
              <a:gd name="connsiteX35" fmla="*/ 7193454 w 9623970"/>
              <a:gd name="connsiteY35" fmla="*/ 8734942 h 8734942"/>
              <a:gd name="connsiteX36" fmla="*/ 3654102 w 9623970"/>
              <a:gd name="connsiteY36" fmla="*/ 0 h 8734942"/>
              <a:gd name="connsiteX37" fmla="*/ 5978197 w 9623970"/>
              <a:gd name="connsiteY37" fmla="*/ 0 h 8734942"/>
              <a:gd name="connsiteX38" fmla="*/ 4816148 w 9623970"/>
              <a:gd name="connsiteY38" fmla="*/ 2003534 h 8734942"/>
              <a:gd name="connsiteX39" fmla="*/ 3654101 w 9623970"/>
              <a:gd name="connsiteY39" fmla="*/ 2209936 h 8734942"/>
              <a:gd name="connsiteX40" fmla="*/ 5978197 w 9623970"/>
              <a:gd name="connsiteY40" fmla="*/ 2209936 h 8734942"/>
              <a:gd name="connsiteX41" fmla="*/ 4816147 w 9623970"/>
              <a:gd name="connsiteY41" fmla="*/ 4213470 h 8734942"/>
              <a:gd name="connsiteX42" fmla="*/ 3654100 w 9623970"/>
              <a:gd name="connsiteY42" fmla="*/ 4419872 h 8734942"/>
              <a:gd name="connsiteX43" fmla="*/ 5978197 w 9623970"/>
              <a:gd name="connsiteY43" fmla="*/ 4419872 h 8734942"/>
              <a:gd name="connsiteX44" fmla="*/ 4816147 w 9623970"/>
              <a:gd name="connsiteY44" fmla="*/ 6423406 h 8734942"/>
              <a:gd name="connsiteX45" fmla="*/ 3654098 w 9623970"/>
              <a:gd name="connsiteY45" fmla="*/ 6629808 h 8734942"/>
              <a:gd name="connsiteX46" fmla="*/ 5978197 w 9623970"/>
              <a:gd name="connsiteY46" fmla="*/ 6629808 h 8734942"/>
              <a:gd name="connsiteX47" fmla="*/ 4816147 w 9623970"/>
              <a:gd name="connsiteY47" fmla="*/ 8633341 h 8734942"/>
              <a:gd name="connsiteX48" fmla="*/ 2438841 w 9623970"/>
              <a:gd name="connsiteY48" fmla="*/ 2105134 h 8734942"/>
              <a:gd name="connsiteX49" fmla="*/ 3600893 w 9623970"/>
              <a:gd name="connsiteY49" fmla="*/ 101600 h 8734942"/>
              <a:gd name="connsiteX50" fmla="*/ 4762943 w 9623970"/>
              <a:gd name="connsiteY50" fmla="*/ 2105134 h 8734942"/>
              <a:gd name="connsiteX51" fmla="*/ 2438840 w 9623970"/>
              <a:gd name="connsiteY51" fmla="*/ 4315070 h 8734942"/>
              <a:gd name="connsiteX52" fmla="*/ 3600892 w 9623970"/>
              <a:gd name="connsiteY52" fmla="*/ 2311536 h 8734942"/>
              <a:gd name="connsiteX53" fmla="*/ 4762941 w 9623970"/>
              <a:gd name="connsiteY53" fmla="*/ 4315070 h 8734942"/>
              <a:gd name="connsiteX54" fmla="*/ 2438839 w 9623970"/>
              <a:gd name="connsiteY54" fmla="*/ 6525006 h 8734942"/>
              <a:gd name="connsiteX55" fmla="*/ 3600890 w 9623970"/>
              <a:gd name="connsiteY55" fmla="*/ 4521472 h 8734942"/>
              <a:gd name="connsiteX56" fmla="*/ 4762940 w 9623970"/>
              <a:gd name="connsiteY56" fmla="*/ 6525006 h 8734942"/>
              <a:gd name="connsiteX57" fmla="*/ 2438838 w 9623970"/>
              <a:gd name="connsiteY57" fmla="*/ 8734941 h 8734942"/>
              <a:gd name="connsiteX58" fmla="*/ 3600889 w 9623970"/>
              <a:gd name="connsiteY58" fmla="*/ 6731408 h 8734942"/>
              <a:gd name="connsiteX59" fmla="*/ 4762939 w 9623970"/>
              <a:gd name="connsiteY59" fmla="*/ 8734941 h 8734942"/>
              <a:gd name="connsiteX60" fmla="*/ 1223584 w 9623970"/>
              <a:gd name="connsiteY60" fmla="*/ 0 h 8734942"/>
              <a:gd name="connsiteX61" fmla="*/ 3547686 w 9623970"/>
              <a:gd name="connsiteY61" fmla="*/ 0 h 8734942"/>
              <a:gd name="connsiteX62" fmla="*/ 2385633 w 9623970"/>
              <a:gd name="connsiteY62" fmla="*/ 2003534 h 8734942"/>
              <a:gd name="connsiteX63" fmla="*/ 1223583 w 9623970"/>
              <a:gd name="connsiteY63" fmla="*/ 2209936 h 8734942"/>
              <a:gd name="connsiteX64" fmla="*/ 3547684 w 9623970"/>
              <a:gd name="connsiteY64" fmla="*/ 2209936 h 8734942"/>
              <a:gd name="connsiteX65" fmla="*/ 2385632 w 9623970"/>
              <a:gd name="connsiteY65" fmla="*/ 4213470 h 8734942"/>
              <a:gd name="connsiteX66" fmla="*/ 1223582 w 9623970"/>
              <a:gd name="connsiteY66" fmla="*/ 4419872 h 8734942"/>
              <a:gd name="connsiteX67" fmla="*/ 3547683 w 9623970"/>
              <a:gd name="connsiteY67" fmla="*/ 4419872 h 8734942"/>
              <a:gd name="connsiteX68" fmla="*/ 2385632 w 9623970"/>
              <a:gd name="connsiteY68" fmla="*/ 6423406 h 8734942"/>
              <a:gd name="connsiteX69" fmla="*/ 1223581 w 9623970"/>
              <a:gd name="connsiteY69" fmla="*/ 6629808 h 8734942"/>
              <a:gd name="connsiteX70" fmla="*/ 3547681 w 9623970"/>
              <a:gd name="connsiteY70" fmla="*/ 6629808 h 8734942"/>
              <a:gd name="connsiteX71" fmla="*/ 2385631 w 9623970"/>
              <a:gd name="connsiteY71" fmla="*/ 8633341 h 8734942"/>
              <a:gd name="connsiteX72" fmla="*/ 3 w 9623970"/>
              <a:gd name="connsiteY72" fmla="*/ 2105134 h 8734942"/>
              <a:gd name="connsiteX73" fmla="*/ 1162053 w 9623970"/>
              <a:gd name="connsiteY73" fmla="*/ 101600 h 8734942"/>
              <a:gd name="connsiteX74" fmla="*/ 2324103 w 9623970"/>
              <a:gd name="connsiteY74" fmla="*/ 2105134 h 8734942"/>
              <a:gd name="connsiteX75" fmla="*/ 2 w 9623970"/>
              <a:gd name="connsiteY75" fmla="*/ 4315070 h 8734942"/>
              <a:gd name="connsiteX76" fmla="*/ 1162052 w 9623970"/>
              <a:gd name="connsiteY76" fmla="*/ 2311536 h 8734942"/>
              <a:gd name="connsiteX77" fmla="*/ 2324102 w 9623970"/>
              <a:gd name="connsiteY77" fmla="*/ 4315070 h 8734942"/>
              <a:gd name="connsiteX78" fmla="*/ 1 w 9623970"/>
              <a:gd name="connsiteY78" fmla="*/ 6525006 h 8734942"/>
              <a:gd name="connsiteX79" fmla="*/ 1162051 w 9623970"/>
              <a:gd name="connsiteY79" fmla="*/ 4521472 h 8734942"/>
              <a:gd name="connsiteX80" fmla="*/ 2324101 w 9623970"/>
              <a:gd name="connsiteY80" fmla="*/ 6525006 h 8734942"/>
              <a:gd name="connsiteX81" fmla="*/ 0 w 9623970"/>
              <a:gd name="connsiteY81" fmla="*/ 8734942 h 8734942"/>
              <a:gd name="connsiteX82" fmla="*/ 1162050 w 9623970"/>
              <a:gd name="connsiteY82" fmla="*/ 6731408 h 8734942"/>
              <a:gd name="connsiteX83" fmla="*/ 2324100 w 9623970"/>
              <a:gd name="connsiteY83" fmla="*/ 8734942 h 873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623970" h="8734942">
                <a:moveTo>
                  <a:pt x="7299870" y="2105134"/>
                </a:moveTo>
                <a:lnTo>
                  <a:pt x="8461920" y="101600"/>
                </a:lnTo>
                <a:lnTo>
                  <a:pt x="9623970" y="2105134"/>
                </a:lnTo>
                <a:close/>
                <a:moveTo>
                  <a:pt x="7299870" y="4315070"/>
                </a:moveTo>
                <a:lnTo>
                  <a:pt x="8461920" y="2311536"/>
                </a:lnTo>
                <a:lnTo>
                  <a:pt x="9623970" y="4315070"/>
                </a:lnTo>
                <a:close/>
                <a:moveTo>
                  <a:pt x="7299870" y="6525006"/>
                </a:moveTo>
                <a:lnTo>
                  <a:pt x="8461920" y="4521472"/>
                </a:lnTo>
                <a:lnTo>
                  <a:pt x="9623970" y="6525006"/>
                </a:lnTo>
                <a:close/>
                <a:moveTo>
                  <a:pt x="7299870" y="8734941"/>
                </a:moveTo>
                <a:lnTo>
                  <a:pt x="8461920" y="6731408"/>
                </a:lnTo>
                <a:lnTo>
                  <a:pt x="9623970" y="8734941"/>
                </a:lnTo>
                <a:close/>
                <a:moveTo>
                  <a:pt x="6084614" y="0"/>
                </a:moveTo>
                <a:lnTo>
                  <a:pt x="8408714" y="0"/>
                </a:lnTo>
                <a:lnTo>
                  <a:pt x="7246664" y="2003534"/>
                </a:lnTo>
                <a:close/>
                <a:moveTo>
                  <a:pt x="6084614" y="2209936"/>
                </a:moveTo>
                <a:lnTo>
                  <a:pt x="8408714" y="2209936"/>
                </a:lnTo>
                <a:lnTo>
                  <a:pt x="7246664" y="4213470"/>
                </a:lnTo>
                <a:close/>
                <a:moveTo>
                  <a:pt x="6084614" y="4419872"/>
                </a:moveTo>
                <a:lnTo>
                  <a:pt x="8408714" y="4419872"/>
                </a:lnTo>
                <a:lnTo>
                  <a:pt x="7246664" y="6423406"/>
                </a:lnTo>
                <a:close/>
                <a:moveTo>
                  <a:pt x="6084614" y="6629808"/>
                </a:moveTo>
                <a:lnTo>
                  <a:pt x="8408714" y="6629808"/>
                </a:lnTo>
                <a:lnTo>
                  <a:pt x="7246664" y="8633341"/>
                </a:lnTo>
                <a:close/>
                <a:moveTo>
                  <a:pt x="4869354" y="2105134"/>
                </a:moveTo>
                <a:lnTo>
                  <a:pt x="6031404" y="101600"/>
                </a:lnTo>
                <a:lnTo>
                  <a:pt x="7193454" y="2105134"/>
                </a:lnTo>
                <a:close/>
                <a:moveTo>
                  <a:pt x="4869354" y="4315070"/>
                </a:moveTo>
                <a:lnTo>
                  <a:pt x="6031404" y="2311536"/>
                </a:lnTo>
                <a:lnTo>
                  <a:pt x="7193454" y="4315070"/>
                </a:lnTo>
                <a:close/>
                <a:moveTo>
                  <a:pt x="4869354" y="6525006"/>
                </a:moveTo>
                <a:lnTo>
                  <a:pt x="6031404" y="4521472"/>
                </a:lnTo>
                <a:lnTo>
                  <a:pt x="7193454" y="6525006"/>
                </a:lnTo>
                <a:close/>
                <a:moveTo>
                  <a:pt x="4869354" y="8734942"/>
                </a:moveTo>
                <a:lnTo>
                  <a:pt x="6031404" y="6731408"/>
                </a:lnTo>
                <a:lnTo>
                  <a:pt x="7193454" y="8734942"/>
                </a:lnTo>
                <a:close/>
                <a:moveTo>
                  <a:pt x="3654102" y="0"/>
                </a:moveTo>
                <a:lnTo>
                  <a:pt x="5978197" y="0"/>
                </a:lnTo>
                <a:lnTo>
                  <a:pt x="4816148" y="2003534"/>
                </a:lnTo>
                <a:close/>
                <a:moveTo>
                  <a:pt x="3654101" y="2209936"/>
                </a:moveTo>
                <a:lnTo>
                  <a:pt x="5978197" y="2209936"/>
                </a:lnTo>
                <a:lnTo>
                  <a:pt x="4816147" y="4213470"/>
                </a:lnTo>
                <a:close/>
                <a:moveTo>
                  <a:pt x="3654100" y="4419872"/>
                </a:moveTo>
                <a:lnTo>
                  <a:pt x="5978197" y="4419872"/>
                </a:lnTo>
                <a:lnTo>
                  <a:pt x="4816147" y="6423406"/>
                </a:lnTo>
                <a:close/>
                <a:moveTo>
                  <a:pt x="3654098" y="6629808"/>
                </a:moveTo>
                <a:lnTo>
                  <a:pt x="5978197" y="6629808"/>
                </a:lnTo>
                <a:lnTo>
                  <a:pt x="4816147" y="8633341"/>
                </a:lnTo>
                <a:close/>
                <a:moveTo>
                  <a:pt x="2438841" y="2105134"/>
                </a:moveTo>
                <a:lnTo>
                  <a:pt x="3600893" y="101600"/>
                </a:lnTo>
                <a:lnTo>
                  <a:pt x="4762943" y="2105134"/>
                </a:lnTo>
                <a:close/>
                <a:moveTo>
                  <a:pt x="2438840" y="4315070"/>
                </a:moveTo>
                <a:lnTo>
                  <a:pt x="3600892" y="2311536"/>
                </a:lnTo>
                <a:lnTo>
                  <a:pt x="4762941" y="4315070"/>
                </a:lnTo>
                <a:close/>
                <a:moveTo>
                  <a:pt x="2438839" y="6525006"/>
                </a:moveTo>
                <a:lnTo>
                  <a:pt x="3600890" y="4521472"/>
                </a:lnTo>
                <a:lnTo>
                  <a:pt x="4762940" y="6525006"/>
                </a:lnTo>
                <a:close/>
                <a:moveTo>
                  <a:pt x="2438838" y="8734941"/>
                </a:moveTo>
                <a:lnTo>
                  <a:pt x="3600889" y="6731408"/>
                </a:lnTo>
                <a:lnTo>
                  <a:pt x="4762939" y="8734941"/>
                </a:lnTo>
                <a:close/>
                <a:moveTo>
                  <a:pt x="1223584" y="0"/>
                </a:moveTo>
                <a:lnTo>
                  <a:pt x="3547686" y="0"/>
                </a:lnTo>
                <a:lnTo>
                  <a:pt x="2385633" y="2003534"/>
                </a:lnTo>
                <a:close/>
                <a:moveTo>
                  <a:pt x="1223583" y="2209936"/>
                </a:moveTo>
                <a:lnTo>
                  <a:pt x="3547684" y="2209936"/>
                </a:lnTo>
                <a:lnTo>
                  <a:pt x="2385632" y="4213470"/>
                </a:lnTo>
                <a:close/>
                <a:moveTo>
                  <a:pt x="1223582" y="4419872"/>
                </a:moveTo>
                <a:lnTo>
                  <a:pt x="3547683" y="4419872"/>
                </a:lnTo>
                <a:lnTo>
                  <a:pt x="2385632" y="6423406"/>
                </a:lnTo>
                <a:close/>
                <a:moveTo>
                  <a:pt x="1223581" y="6629808"/>
                </a:moveTo>
                <a:lnTo>
                  <a:pt x="3547681" y="6629808"/>
                </a:lnTo>
                <a:lnTo>
                  <a:pt x="2385631" y="8633341"/>
                </a:lnTo>
                <a:close/>
                <a:moveTo>
                  <a:pt x="3" y="2105134"/>
                </a:moveTo>
                <a:lnTo>
                  <a:pt x="1162053" y="101600"/>
                </a:lnTo>
                <a:lnTo>
                  <a:pt x="2324103" y="2105134"/>
                </a:lnTo>
                <a:close/>
                <a:moveTo>
                  <a:pt x="2" y="4315070"/>
                </a:moveTo>
                <a:lnTo>
                  <a:pt x="1162052" y="2311536"/>
                </a:lnTo>
                <a:lnTo>
                  <a:pt x="2324102" y="4315070"/>
                </a:lnTo>
                <a:close/>
                <a:moveTo>
                  <a:pt x="1" y="6525006"/>
                </a:moveTo>
                <a:lnTo>
                  <a:pt x="1162051" y="4521472"/>
                </a:lnTo>
                <a:lnTo>
                  <a:pt x="2324101" y="6525006"/>
                </a:lnTo>
                <a:close/>
                <a:moveTo>
                  <a:pt x="0" y="8734942"/>
                </a:moveTo>
                <a:lnTo>
                  <a:pt x="1162050" y="6731408"/>
                </a:lnTo>
                <a:lnTo>
                  <a:pt x="2324100" y="8734942"/>
                </a:lnTo>
                <a:close/>
              </a:path>
            </a:pathLst>
          </a:custGeom>
          <a:blipFill>
            <a:blip r:embed="rId5"/>
            <a:stretch>
              <a:fillRect/>
            </a:stretch>
          </a:blip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091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34D9-5085-0D4E-47CB-A4BAD953982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Problem</a:t>
            </a:r>
          </a:p>
        </p:txBody>
      </p:sp>
      <p:sp>
        <p:nvSpPr>
          <p:cNvPr id="3" name="Content Placeholder 2">
            <a:extLst>
              <a:ext uri="{FF2B5EF4-FFF2-40B4-BE49-F238E27FC236}">
                <a16:creationId xmlns:a16="http://schemas.microsoft.com/office/drawing/2014/main" id="{D876BBAE-FBCF-C9D4-8DF9-FFAA5BEB1F63}"/>
              </a:ext>
            </a:extLst>
          </p:cNvPr>
          <p:cNvSpPr>
            <a:spLocks noGrp="1"/>
          </p:cNvSpPr>
          <p:nvPr>
            <p:ph sz="quarter" idx="10"/>
          </p:nvPr>
        </p:nvSpPr>
        <p:spPr/>
        <p:txBody>
          <a:bodyPr/>
          <a:lstStyle/>
          <a:p>
            <a:pPr marL="342900" indent="-342900">
              <a:buFont typeface="Arial" panose="020B0604020202020204" pitchFamily="34" charset="0"/>
              <a:buChar char="•"/>
            </a:pPr>
            <a:r>
              <a:rPr lang="en-US" dirty="0"/>
              <a:t>How does AI impact the performance of students?</a:t>
            </a:r>
          </a:p>
          <a:p>
            <a:pPr marL="342900" indent="-342900">
              <a:buFont typeface="Arial" panose="020B0604020202020204" pitchFamily="34" charset="0"/>
              <a:buChar char="•"/>
            </a:pPr>
            <a:r>
              <a:rPr lang="en-US" dirty="0"/>
              <a:t>Is this influenced by their knowledge or feelings towards AI?</a:t>
            </a:r>
          </a:p>
          <a:p>
            <a:pPr marL="342900" indent="-342900">
              <a:buFont typeface="Arial" panose="020B0604020202020204" pitchFamily="34" charset="0"/>
              <a:buChar char="•"/>
            </a:pPr>
            <a:r>
              <a:rPr lang="en-US" dirty="0"/>
              <a:t>Are key competencies such as critical thinking, problem-solving, or creativity impacted?</a:t>
            </a:r>
          </a:p>
        </p:txBody>
      </p:sp>
      <p:sp>
        <p:nvSpPr>
          <p:cNvPr id="4" name="Slide Number Placeholder 3">
            <a:extLst>
              <a:ext uri="{FF2B5EF4-FFF2-40B4-BE49-F238E27FC236}">
                <a16:creationId xmlns:a16="http://schemas.microsoft.com/office/drawing/2014/main" id="{6023B757-8E7C-E3F6-CD3F-D358583D1133}"/>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56588865"/>
      </p:ext>
    </p:extLst>
  </p:cSld>
  <p:clrMapOvr>
    <a:masterClrMapping/>
  </p:clrMapOvr>
  <mc:AlternateContent xmlns:mc="http://schemas.openxmlformats.org/markup-compatibility/2006">
    <mc:Choice xmlns:p14="http://schemas.microsoft.com/office/powerpoint/2010/main" Requires="p14">
      <p:transition spd="slow" p14:dur="1500">
        <p:strips dir="ru"/>
      </p:transition>
    </mc:Choice>
    <mc:Fallback>
      <p:transition spd="slow">
        <p:strips dir="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ECCE-EDC9-5F59-3A7F-CA8846EF6A64}"/>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Dataset and Variables</a:t>
            </a:r>
          </a:p>
        </p:txBody>
      </p:sp>
      <p:sp>
        <p:nvSpPr>
          <p:cNvPr id="3" name="Content Placeholder 2">
            <a:extLst>
              <a:ext uri="{FF2B5EF4-FFF2-40B4-BE49-F238E27FC236}">
                <a16:creationId xmlns:a16="http://schemas.microsoft.com/office/drawing/2014/main" id="{BED7A822-F7D0-BE04-C2F7-6F2F692CBD39}"/>
              </a:ext>
            </a:extLst>
          </p:cNvPr>
          <p:cNvSpPr>
            <a:spLocks noGrp="1"/>
          </p:cNvSpPr>
          <p:nvPr>
            <p:ph sz="quarter" idx="10"/>
          </p:nvPr>
        </p:nvSpPr>
        <p:spPr/>
        <p:txBody>
          <a:bodyPr>
            <a:normAutofit/>
          </a:bodyPr>
          <a:lstStyle/>
          <a:p>
            <a:pPr>
              <a:buFont typeface="Arial" panose="020B0604020202020204" pitchFamily="34" charset="0"/>
              <a:buNone/>
            </a:pPr>
            <a:r>
              <a:rPr lang="en-US" dirty="0">
                <a:hlinkClick r:id="rId3"/>
              </a:rPr>
              <a:t>Survey on Students' Perceptions of AI in Education</a:t>
            </a:r>
            <a:r>
              <a:rPr lang="en-US" dirty="0"/>
              <a:t> - Kaggle</a:t>
            </a:r>
          </a:p>
          <a:p>
            <a:pPr marL="742950" lvl="1" indent="-285750">
              <a:buFont typeface="Arial" panose="020B0604020202020204" pitchFamily="34" charset="0"/>
              <a:buChar char="•"/>
            </a:pPr>
            <a:r>
              <a:rPr lang="en-US" b="1" dirty="0"/>
              <a:t>USA_GPA</a:t>
            </a:r>
            <a:r>
              <a:rPr lang="en-US" dirty="0"/>
              <a:t>: Students' GPA on a 0-4 scale.</a:t>
            </a:r>
          </a:p>
          <a:p>
            <a:pPr marL="742950" lvl="1" indent="-285750">
              <a:buFont typeface="Arial" panose="020B0604020202020204" pitchFamily="34" charset="0"/>
              <a:buChar char="•"/>
            </a:pPr>
            <a:r>
              <a:rPr lang="en-US" b="1" dirty="0" err="1"/>
              <a:t>Perceived_Understanding</a:t>
            </a:r>
            <a:r>
              <a:rPr lang="en-US" dirty="0"/>
              <a:t>: Self-assessed understanding of AI on a scale from 1 to 10.</a:t>
            </a:r>
          </a:p>
          <a:p>
            <a:pPr marL="742950" lvl="1" indent="-285750">
              <a:buFont typeface="Arial" panose="020B0604020202020204" pitchFamily="34" charset="0"/>
              <a:buChar char="•"/>
            </a:pPr>
            <a:r>
              <a:rPr lang="en-US" b="1" dirty="0" err="1"/>
              <a:t>Primary_Advantage</a:t>
            </a:r>
            <a:r>
              <a:rPr lang="en-US" dirty="0"/>
              <a:t>: Grading automation/Grading accuracy/Student virtual assistance/Other.</a:t>
            </a:r>
          </a:p>
          <a:p>
            <a:pPr marL="742950" lvl="1" indent="-285750">
              <a:buFont typeface="Arial" panose="020B0604020202020204" pitchFamily="34" charset="0"/>
              <a:buChar char="•"/>
            </a:pPr>
            <a:r>
              <a:rPr lang="en-US" b="1" dirty="0" err="1"/>
              <a:t>Primary_Disadvantage</a:t>
            </a:r>
            <a:r>
              <a:rPr lang="en-US" dirty="0"/>
              <a:t>: Teacher-student disconnect/Internet addiction/Reduced teacher-student interactions/Information loss.</a:t>
            </a:r>
          </a:p>
          <a:p>
            <a:pPr marL="742950" lvl="1" indent="-285750">
              <a:buFont typeface="Arial" panose="020B0604020202020204" pitchFamily="34" charset="0"/>
              <a:buChar char="•"/>
            </a:pPr>
            <a:r>
              <a:rPr lang="en-US" b="1" dirty="0" err="1"/>
              <a:t>All_Exams_Passed</a:t>
            </a:r>
            <a:r>
              <a:rPr lang="en-US" dirty="0"/>
              <a:t>: Whether the student has passed all exams (Yes/No).</a:t>
            </a:r>
          </a:p>
          <a:p>
            <a:endParaRPr lang="en-US" dirty="0"/>
          </a:p>
        </p:txBody>
      </p:sp>
      <p:sp>
        <p:nvSpPr>
          <p:cNvPr id="4" name="Slide Number Placeholder 3">
            <a:extLst>
              <a:ext uri="{FF2B5EF4-FFF2-40B4-BE49-F238E27FC236}">
                <a16:creationId xmlns:a16="http://schemas.microsoft.com/office/drawing/2014/main" id="{E418276D-E8F7-BD3C-5E84-4DC92BD7F73F}"/>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51522597"/>
      </p:ext>
    </p:extLst>
  </p:cSld>
  <p:clrMapOvr>
    <a:masterClrMapping/>
  </p:clrMapOvr>
  <mc:AlternateContent xmlns:mc="http://schemas.openxmlformats.org/markup-compatibility/2006">
    <mc:Choice xmlns:p14="http://schemas.microsoft.com/office/powerpoint/2010/main" Requires="p14">
      <p:transition spd="slow" p14:dur="1500">
        <p:strips dir="ld"/>
      </p:transition>
    </mc:Choice>
    <mc:Fallback>
      <p:transition spd="slow">
        <p:strips dir="l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6209E17-E9E1-B329-5D4B-D1F43158A529}"/>
              </a:ext>
            </a:extLst>
          </p:cNvPr>
          <p:cNvGrpSpPr/>
          <p:nvPr/>
        </p:nvGrpSpPr>
        <p:grpSpPr>
          <a:xfrm>
            <a:off x="-11266801" y="0"/>
            <a:ext cx="11758824" cy="6858000"/>
            <a:chOff x="433176" y="0"/>
            <a:chExt cx="11758824" cy="6858000"/>
          </a:xfrm>
        </p:grpSpPr>
        <p:sp>
          <p:nvSpPr>
            <p:cNvPr id="4" name="Rectangle 3">
              <a:extLst>
                <a:ext uri="{FF2B5EF4-FFF2-40B4-BE49-F238E27FC236}">
                  <a16:creationId xmlns:a16="http://schemas.microsoft.com/office/drawing/2014/main" id="{2936847C-AEED-6687-71FA-6CA6FBA59E29}"/>
                </a:ext>
              </a:extLst>
            </p:cNvPr>
            <p:cNvSpPr/>
            <p:nvPr/>
          </p:nvSpPr>
          <p:spPr>
            <a:xfrm>
              <a:off x="433176" y="0"/>
              <a:ext cx="11758824"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USA GPA</a:t>
              </a:r>
            </a:p>
            <a:p>
              <a:pPr marL="91440">
                <a:buFont typeface="Arial" panose="020B0604020202020204" pitchFamily="34" charset="0"/>
                <a:buNone/>
              </a:pPr>
              <a:r>
                <a:rPr lang="en-US" dirty="0"/>
                <a:t>Mean: 2.80</a:t>
              </a:r>
            </a:p>
            <a:p>
              <a:pPr marL="91440" lvl="1"/>
              <a:r>
                <a:rPr lang="en-US" dirty="0"/>
                <a:t>Mode: 2.8</a:t>
              </a:r>
            </a:p>
            <a:p>
              <a:pPr marL="91440" lvl="1"/>
              <a:r>
                <a:rPr lang="en-US" dirty="0"/>
                <a:t>Standard Deviation: 0.80</a:t>
              </a:r>
            </a:p>
            <a:p>
              <a:pPr marL="91440" lvl="1"/>
              <a:r>
                <a:rPr lang="en-US" dirty="0"/>
                <a:t>This histogram indicates that most students' GPAs are clustered around the 2.8 mark, suggesting a central </a:t>
              </a:r>
            </a:p>
            <a:p>
              <a:pPr marL="91440" lvl="1"/>
              <a:r>
                <a:rPr lang="en-US" dirty="0"/>
                <a:t>tendency towards average performance, with a notable number of lower GPA outliers, highlighting areas for potential academic support.</a:t>
              </a:r>
              <a:endParaRPr lang="en-US" b="1" dirty="0">
                <a:solidFill>
                  <a:srgbClr val="FF3300"/>
                </a:solidFill>
              </a:endParaRPr>
            </a:p>
            <a:p>
              <a:pPr marL="91440" lvl="1"/>
              <a:r>
                <a:rPr lang="en-US" b="1" dirty="0">
                  <a:solidFill>
                    <a:srgbClr val="FF3300"/>
                  </a:solidFill>
                </a:rPr>
                <a:t>	</a:t>
              </a:r>
              <a:r>
                <a:rPr lang="en-US" dirty="0"/>
                <a:t>	</a:t>
              </a:r>
            </a:p>
          </p:txBody>
        </p:sp>
        <p:pic>
          <p:nvPicPr>
            <p:cNvPr id="9" name="Picture 8">
              <a:extLst>
                <a:ext uri="{FF2B5EF4-FFF2-40B4-BE49-F238E27FC236}">
                  <a16:creationId xmlns:a16="http://schemas.microsoft.com/office/drawing/2014/main" id="{32E3CD10-6A33-470B-B812-D0C71A56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092" y="2457132"/>
              <a:ext cx="5943600" cy="3848735"/>
            </a:xfrm>
            <a:prstGeom prst="rect">
              <a:avLst/>
            </a:prstGeom>
            <a:noFill/>
            <a:ln>
              <a:noFill/>
            </a:ln>
          </p:spPr>
        </p:pic>
      </p:grpSp>
      <p:grpSp>
        <p:nvGrpSpPr>
          <p:cNvPr id="19" name="Group 18">
            <a:extLst>
              <a:ext uri="{FF2B5EF4-FFF2-40B4-BE49-F238E27FC236}">
                <a16:creationId xmlns:a16="http://schemas.microsoft.com/office/drawing/2014/main" id="{A2192284-2299-1CE9-ABAE-A2E6F35271B4}"/>
              </a:ext>
            </a:extLst>
          </p:cNvPr>
          <p:cNvGrpSpPr/>
          <p:nvPr/>
        </p:nvGrpSpPr>
        <p:grpSpPr>
          <a:xfrm>
            <a:off x="-11408261" y="0"/>
            <a:ext cx="11758824" cy="6858000"/>
            <a:chOff x="-11319345" y="0"/>
            <a:chExt cx="11758824" cy="6858000"/>
          </a:xfrm>
        </p:grpSpPr>
        <p:sp>
          <p:nvSpPr>
            <p:cNvPr id="5" name="Rectangle 4">
              <a:extLst>
                <a:ext uri="{FF2B5EF4-FFF2-40B4-BE49-F238E27FC236}">
                  <a16:creationId xmlns:a16="http://schemas.microsoft.com/office/drawing/2014/main" id="{D64B0010-3726-5514-E963-383159E83A04}"/>
                </a:ext>
              </a:extLst>
            </p:cNvPr>
            <p:cNvSpPr/>
            <p:nvPr/>
          </p:nvSpPr>
          <p:spPr>
            <a:xfrm>
              <a:off x="-11319345" y="0"/>
              <a:ext cx="1175882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Perceived Understanding</a:t>
              </a:r>
            </a:p>
            <a:p>
              <a:pPr marL="91440">
                <a:buFont typeface="Arial" panose="020B0604020202020204" pitchFamily="34" charset="0"/>
                <a:buNone/>
              </a:pPr>
              <a:r>
                <a:rPr lang="en-US" dirty="0"/>
                <a:t>Mean: 5.91</a:t>
              </a:r>
            </a:p>
            <a:p>
              <a:pPr marL="91440">
                <a:buFont typeface="Arial" panose="020B0604020202020204" pitchFamily="34" charset="0"/>
                <a:buNone/>
              </a:pPr>
              <a:r>
                <a:rPr lang="en-US" dirty="0"/>
                <a:t>Mode: 5.0</a:t>
              </a:r>
            </a:p>
            <a:p>
              <a:pPr marL="91440">
                <a:buFont typeface="Arial" panose="020B0604020202020204" pitchFamily="34" charset="0"/>
                <a:buNone/>
              </a:pPr>
              <a:r>
                <a:rPr lang="en-US" dirty="0"/>
                <a:t>Standard Deviation: 1.97</a:t>
              </a:r>
            </a:p>
            <a:p>
              <a:pPr marL="91440">
                <a:buFont typeface="Arial" panose="020B0604020202020204" pitchFamily="34" charset="0"/>
                <a:buNone/>
              </a:pPr>
              <a:r>
                <a:rPr lang="en-US" dirty="0"/>
                <a:t>It is clear that the majority of students rate their understanding around a moderate to high level, with a peak around the mid-point, reflecting a generally positive self-assessment of comprehension, though there are some </a:t>
              </a:r>
            </a:p>
            <a:p>
              <a:pPr marL="91440">
                <a:buFont typeface="Arial" panose="020B0604020202020204" pitchFamily="34" charset="0"/>
                <a:buNone/>
              </a:pPr>
              <a:r>
                <a:rPr lang="en-US" dirty="0"/>
                <a:t>who feel less confident.</a:t>
              </a:r>
            </a:p>
          </p:txBody>
        </p:sp>
        <p:pic>
          <p:nvPicPr>
            <p:cNvPr id="11" name="Picture 10">
              <a:extLst>
                <a:ext uri="{FF2B5EF4-FFF2-40B4-BE49-F238E27FC236}">
                  <a16:creationId xmlns:a16="http://schemas.microsoft.com/office/drawing/2014/main" id="{A9310F11-EB38-EE56-52DD-5AA7953F46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9732" y="2457132"/>
              <a:ext cx="5943600" cy="3848735"/>
            </a:xfrm>
            <a:prstGeom prst="rect">
              <a:avLst/>
            </a:prstGeom>
            <a:noFill/>
            <a:ln>
              <a:noFill/>
            </a:ln>
          </p:spPr>
        </p:pic>
      </p:grpSp>
      <p:grpSp>
        <p:nvGrpSpPr>
          <p:cNvPr id="15" name="Group 14">
            <a:extLst>
              <a:ext uri="{FF2B5EF4-FFF2-40B4-BE49-F238E27FC236}">
                <a16:creationId xmlns:a16="http://schemas.microsoft.com/office/drawing/2014/main" id="{568345B6-BDF4-7D95-F4AD-DDCD09123E3B}"/>
              </a:ext>
            </a:extLst>
          </p:cNvPr>
          <p:cNvGrpSpPr/>
          <p:nvPr/>
        </p:nvGrpSpPr>
        <p:grpSpPr>
          <a:xfrm>
            <a:off x="-11530169" y="0"/>
            <a:ext cx="11758824" cy="6858000"/>
            <a:chOff x="-11535261" y="0"/>
            <a:chExt cx="11758824" cy="6858000"/>
          </a:xfrm>
        </p:grpSpPr>
        <p:sp>
          <p:nvSpPr>
            <p:cNvPr id="6" name="Rectangle 5">
              <a:extLst>
                <a:ext uri="{FF2B5EF4-FFF2-40B4-BE49-F238E27FC236}">
                  <a16:creationId xmlns:a16="http://schemas.microsoft.com/office/drawing/2014/main" id="{CA1D8294-2D5B-2458-029A-EC1F37FF8BF8}"/>
                </a:ext>
              </a:extLst>
            </p:cNvPr>
            <p:cNvSpPr/>
            <p:nvPr/>
          </p:nvSpPr>
          <p:spPr>
            <a:xfrm>
              <a:off x="-11535261" y="0"/>
              <a:ext cx="1175882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Advantage Grading Automation</a:t>
              </a:r>
            </a:p>
            <a:p>
              <a:pPr marL="91440" lvl="1"/>
              <a:r>
                <a:rPr lang="en-US" dirty="0"/>
                <a:t>Mean: 0.24</a:t>
              </a:r>
            </a:p>
            <a:p>
              <a:pPr marL="91440" lvl="1"/>
              <a:r>
                <a:rPr lang="en-US" dirty="0"/>
                <a:t>Mode: 0</a:t>
              </a:r>
            </a:p>
            <a:p>
              <a:pPr marL="91440" lvl="1"/>
              <a:r>
                <a:rPr lang="en-US" dirty="0"/>
                <a:t>Standard Deviation: 0.43</a:t>
              </a:r>
            </a:p>
            <a:p>
              <a:pPr marL="91440" lvl="1"/>
              <a:r>
                <a:rPr lang="en-US" dirty="0"/>
                <a:t>The results reveal most respondents do not perceive grading automation as a significant advantage, as evidenced by the high frequency of responses at zero, indicating skepticism or lack of awareness about its benefits. This may be situationally beneficial, but not desirable in all cases.</a:t>
              </a:r>
            </a:p>
          </p:txBody>
        </p:sp>
        <p:pic>
          <p:nvPicPr>
            <p:cNvPr id="14" name="Picture 13">
              <a:extLst>
                <a:ext uri="{FF2B5EF4-FFF2-40B4-BE49-F238E27FC236}">
                  <a16:creationId xmlns:a16="http://schemas.microsoft.com/office/drawing/2014/main" id="{470CF682-5CA6-0B69-628E-93E1FA8A45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22231" y="2457132"/>
              <a:ext cx="5943600" cy="3848735"/>
            </a:xfrm>
            <a:prstGeom prst="rect">
              <a:avLst/>
            </a:prstGeom>
            <a:noFill/>
            <a:ln>
              <a:noFill/>
            </a:ln>
          </p:spPr>
        </p:pic>
      </p:grpSp>
      <p:grpSp>
        <p:nvGrpSpPr>
          <p:cNvPr id="18" name="Group 17">
            <a:extLst>
              <a:ext uri="{FF2B5EF4-FFF2-40B4-BE49-F238E27FC236}">
                <a16:creationId xmlns:a16="http://schemas.microsoft.com/office/drawing/2014/main" id="{2B401677-25A9-E275-7307-B621B5F01447}"/>
              </a:ext>
            </a:extLst>
          </p:cNvPr>
          <p:cNvGrpSpPr/>
          <p:nvPr/>
        </p:nvGrpSpPr>
        <p:grpSpPr>
          <a:xfrm>
            <a:off x="-11638127" y="0"/>
            <a:ext cx="11758824" cy="6858000"/>
            <a:chOff x="-11765127" y="0"/>
            <a:chExt cx="11758824" cy="6858000"/>
          </a:xfrm>
        </p:grpSpPr>
        <p:sp>
          <p:nvSpPr>
            <p:cNvPr id="12" name="Rectangle 11">
              <a:extLst>
                <a:ext uri="{FF2B5EF4-FFF2-40B4-BE49-F238E27FC236}">
                  <a16:creationId xmlns:a16="http://schemas.microsoft.com/office/drawing/2014/main" id="{900D8571-E1B7-7587-9A7A-6E73785C1A55}"/>
                </a:ext>
              </a:extLst>
            </p:cNvPr>
            <p:cNvSpPr/>
            <p:nvPr/>
          </p:nvSpPr>
          <p:spPr>
            <a:xfrm>
              <a:off x="-11765127" y="0"/>
              <a:ext cx="1175882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Disadvantage:</a:t>
              </a:r>
              <a:r>
                <a:rPr lang="en-US" sz="2400" dirty="0"/>
                <a:t> </a:t>
              </a:r>
              <a:r>
                <a:rPr lang="en-US" sz="2400" b="1" dirty="0"/>
                <a:t>Internet Addiction</a:t>
              </a:r>
            </a:p>
            <a:p>
              <a:pPr marL="91440" lvl="1"/>
              <a:r>
                <a:rPr lang="en-US" dirty="0"/>
                <a:t>Mean: 0.26</a:t>
              </a:r>
            </a:p>
            <a:p>
              <a:pPr marL="91440" lvl="1"/>
              <a:r>
                <a:rPr lang="en-US" dirty="0"/>
                <a:t>Mode: 0</a:t>
              </a:r>
            </a:p>
            <a:p>
              <a:pPr marL="91440" lvl="1"/>
              <a:r>
                <a:rPr lang="en-US" dirty="0"/>
                <a:t>Standard Deviation: 0.44</a:t>
              </a:r>
            </a:p>
            <a:p>
              <a:pPr marL="91440" lvl="1"/>
              <a:r>
                <a:rPr lang="en-US" dirty="0"/>
                <a:t>Much like the advantages in grading automation, a disadvantage being internet addiction is not widely shared. </a:t>
              </a:r>
            </a:p>
          </p:txBody>
        </p:sp>
        <p:pic>
          <p:nvPicPr>
            <p:cNvPr id="17" name="Picture 16">
              <a:extLst>
                <a:ext uri="{FF2B5EF4-FFF2-40B4-BE49-F238E27FC236}">
                  <a16:creationId xmlns:a16="http://schemas.microsoft.com/office/drawing/2014/main" id="{00F5F242-BEF2-2EAC-056E-E2F679D31C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35261" y="2457131"/>
              <a:ext cx="5943600" cy="3848735"/>
            </a:xfrm>
            <a:prstGeom prst="rect">
              <a:avLst/>
            </a:prstGeom>
            <a:noFill/>
            <a:ln>
              <a:solidFill>
                <a:schemeClr val="bg1">
                  <a:lumMod val="75000"/>
                </a:schemeClr>
              </a:solidFill>
            </a:ln>
          </p:spPr>
        </p:pic>
      </p:grpSp>
      <p:sp>
        <p:nvSpPr>
          <p:cNvPr id="2" name="Title 1">
            <a:extLst>
              <a:ext uri="{FF2B5EF4-FFF2-40B4-BE49-F238E27FC236}">
                <a16:creationId xmlns:a16="http://schemas.microsoft.com/office/drawing/2014/main" id="{3079F4AE-AAD8-7782-3834-6DB8C1B84865}"/>
              </a:ext>
            </a:extLst>
          </p:cNvPr>
          <p:cNvSpPr>
            <a:spLocks noGrp="1"/>
          </p:cNvSpPr>
          <p:nvPr>
            <p:ph type="title"/>
          </p:nvPr>
        </p:nvSpPr>
        <p:spPr>
          <a:xfrm>
            <a:off x="6570921" y="3080370"/>
            <a:ext cx="5181600" cy="3368819"/>
          </a:xfrm>
        </p:spPr>
        <p:txBody>
          <a:bodyPr/>
          <a:lstStyle/>
          <a:p>
            <a:r>
              <a:rPr lang="en-US" dirty="0">
                <a:effectLst>
                  <a:outerShdw blurRad="38100" dist="38100" dir="2700000" algn="tl">
                    <a:srgbClr val="000000">
                      <a:alpha val="43137"/>
                    </a:srgbClr>
                  </a:outerShdw>
                </a:effectLst>
              </a:rPr>
              <a:t>Histograms and Descriptive Statistics</a:t>
            </a:r>
          </a:p>
        </p:txBody>
      </p:sp>
    </p:spTree>
    <p:extLst>
      <p:ext uri="{BB962C8B-B14F-4D97-AF65-F5344CB8AC3E}">
        <p14:creationId xmlns:p14="http://schemas.microsoft.com/office/powerpoint/2010/main" val="2243473679"/>
      </p:ext>
    </p:extLst>
  </p:cSld>
  <p:clrMapOvr>
    <a:masterClrMapping/>
  </p:clrMapOvr>
  <p:transition spd="slow">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6209E17-E9E1-B329-5D4B-D1F43158A529}"/>
              </a:ext>
            </a:extLst>
          </p:cNvPr>
          <p:cNvGrpSpPr/>
          <p:nvPr/>
        </p:nvGrpSpPr>
        <p:grpSpPr>
          <a:xfrm>
            <a:off x="347146" y="0"/>
            <a:ext cx="11758824" cy="6858000"/>
            <a:chOff x="433176" y="0"/>
            <a:chExt cx="11758824" cy="6858000"/>
          </a:xfrm>
        </p:grpSpPr>
        <p:sp>
          <p:nvSpPr>
            <p:cNvPr id="4" name="Rectangle 3">
              <a:extLst>
                <a:ext uri="{FF2B5EF4-FFF2-40B4-BE49-F238E27FC236}">
                  <a16:creationId xmlns:a16="http://schemas.microsoft.com/office/drawing/2014/main" id="{2936847C-AEED-6687-71FA-6CA6FBA59E29}"/>
                </a:ext>
              </a:extLst>
            </p:cNvPr>
            <p:cNvSpPr/>
            <p:nvPr/>
          </p:nvSpPr>
          <p:spPr>
            <a:xfrm>
              <a:off x="433176" y="0"/>
              <a:ext cx="11758824"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USA GPA</a:t>
              </a:r>
            </a:p>
            <a:p>
              <a:pPr marL="91440">
                <a:buFont typeface="Arial" panose="020B0604020202020204" pitchFamily="34" charset="0"/>
                <a:buNone/>
              </a:pPr>
              <a:r>
                <a:rPr lang="en-US" dirty="0"/>
                <a:t>Mean: 2.80</a:t>
              </a:r>
            </a:p>
            <a:p>
              <a:pPr marL="91440" lvl="1"/>
              <a:r>
                <a:rPr lang="en-US" dirty="0"/>
                <a:t>Mode: 2.8</a:t>
              </a:r>
            </a:p>
            <a:p>
              <a:pPr marL="91440" lvl="1"/>
              <a:r>
                <a:rPr lang="en-US" dirty="0"/>
                <a:t>Standard Deviation: 0.80</a:t>
              </a:r>
            </a:p>
            <a:p>
              <a:pPr marL="91440" lvl="1"/>
              <a:r>
                <a:rPr lang="en-US" dirty="0"/>
                <a:t>This histogram indicates that most students' GPAs are clustered around the 2.8 mark, suggesting a central </a:t>
              </a:r>
            </a:p>
            <a:p>
              <a:pPr marL="91440" lvl="1"/>
              <a:r>
                <a:rPr lang="en-US" dirty="0"/>
                <a:t>tendency towards average performance, with a notable number of lower GPA outliers, highlighting areas for potential academic support.</a:t>
              </a:r>
              <a:endParaRPr lang="en-US" b="1" dirty="0">
                <a:solidFill>
                  <a:srgbClr val="FF3300"/>
                </a:solidFill>
              </a:endParaRPr>
            </a:p>
            <a:p>
              <a:pPr marL="91440" lvl="1"/>
              <a:r>
                <a:rPr lang="en-US" b="1" dirty="0">
                  <a:solidFill>
                    <a:srgbClr val="FF3300"/>
                  </a:solidFill>
                </a:rPr>
                <a:t>	</a:t>
              </a:r>
              <a:r>
                <a:rPr lang="en-US" dirty="0"/>
                <a:t>	</a:t>
              </a:r>
            </a:p>
          </p:txBody>
        </p:sp>
        <p:pic>
          <p:nvPicPr>
            <p:cNvPr id="9" name="Picture 8">
              <a:extLst>
                <a:ext uri="{FF2B5EF4-FFF2-40B4-BE49-F238E27FC236}">
                  <a16:creationId xmlns:a16="http://schemas.microsoft.com/office/drawing/2014/main" id="{32E3CD10-6A33-470B-B812-D0C71A56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092" y="2457132"/>
              <a:ext cx="5943600" cy="3848735"/>
            </a:xfrm>
            <a:prstGeom prst="rect">
              <a:avLst/>
            </a:prstGeom>
            <a:noFill/>
            <a:ln>
              <a:solidFill>
                <a:schemeClr val="bg1">
                  <a:lumMod val="75000"/>
                </a:schemeClr>
              </a:solidFill>
            </a:ln>
          </p:spPr>
        </p:pic>
      </p:grpSp>
      <p:grpSp>
        <p:nvGrpSpPr>
          <p:cNvPr id="19" name="Group 18">
            <a:extLst>
              <a:ext uri="{FF2B5EF4-FFF2-40B4-BE49-F238E27FC236}">
                <a16:creationId xmlns:a16="http://schemas.microsoft.com/office/drawing/2014/main" id="{A2192284-2299-1CE9-ABAE-A2E6F35271B4}"/>
              </a:ext>
            </a:extLst>
          </p:cNvPr>
          <p:cNvGrpSpPr/>
          <p:nvPr/>
        </p:nvGrpSpPr>
        <p:grpSpPr>
          <a:xfrm>
            <a:off x="-11408261" y="0"/>
            <a:ext cx="11758824" cy="6858000"/>
            <a:chOff x="-11319345" y="0"/>
            <a:chExt cx="11758824" cy="6858000"/>
          </a:xfrm>
        </p:grpSpPr>
        <p:sp>
          <p:nvSpPr>
            <p:cNvPr id="5" name="Rectangle 4">
              <a:extLst>
                <a:ext uri="{FF2B5EF4-FFF2-40B4-BE49-F238E27FC236}">
                  <a16:creationId xmlns:a16="http://schemas.microsoft.com/office/drawing/2014/main" id="{D64B0010-3726-5514-E963-383159E83A04}"/>
                </a:ext>
              </a:extLst>
            </p:cNvPr>
            <p:cNvSpPr/>
            <p:nvPr/>
          </p:nvSpPr>
          <p:spPr>
            <a:xfrm>
              <a:off x="-11319345" y="0"/>
              <a:ext cx="1175882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Perceived Understanding</a:t>
              </a:r>
            </a:p>
            <a:p>
              <a:pPr marL="91440">
                <a:buFont typeface="Arial" panose="020B0604020202020204" pitchFamily="34" charset="0"/>
                <a:buNone/>
              </a:pPr>
              <a:r>
                <a:rPr lang="en-US" dirty="0"/>
                <a:t>Mean: 5.91</a:t>
              </a:r>
            </a:p>
            <a:p>
              <a:pPr marL="91440">
                <a:buFont typeface="Arial" panose="020B0604020202020204" pitchFamily="34" charset="0"/>
                <a:buNone/>
              </a:pPr>
              <a:r>
                <a:rPr lang="en-US" dirty="0"/>
                <a:t>Mode: 5.0</a:t>
              </a:r>
            </a:p>
            <a:p>
              <a:pPr marL="91440">
                <a:buFont typeface="Arial" panose="020B0604020202020204" pitchFamily="34" charset="0"/>
                <a:buNone/>
              </a:pPr>
              <a:r>
                <a:rPr lang="en-US" dirty="0"/>
                <a:t>Standard Deviation: 1.97</a:t>
              </a:r>
            </a:p>
            <a:p>
              <a:pPr marL="91440">
                <a:buFont typeface="Arial" panose="020B0604020202020204" pitchFamily="34" charset="0"/>
                <a:buNone/>
              </a:pPr>
              <a:r>
                <a:rPr lang="en-US" dirty="0"/>
                <a:t>It is clear that the majority of students rate their understanding around a moderate to high level, with a peak around the mid-point, reflecting a generally positive self-assessment of comprehension, though there are some </a:t>
              </a:r>
            </a:p>
            <a:p>
              <a:pPr marL="91440">
                <a:buFont typeface="Arial" panose="020B0604020202020204" pitchFamily="34" charset="0"/>
                <a:buNone/>
              </a:pPr>
              <a:r>
                <a:rPr lang="en-US" dirty="0"/>
                <a:t>who feel less confident.</a:t>
              </a:r>
            </a:p>
          </p:txBody>
        </p:sp>
        <p:pic>
          <p:nvPicPr>
            <p:cNvPr id="11" name="Picture 10">
              <a:extLst>
                <a:ext uri="{FF2B5EF4-FFF2-40B4-BE49-F238E27FC236}">
                  <a16:creationId xmlns:a16="http://schemas.microsoft.com/office/drawing/2014/main" id="{A9310F11-EB38-EE56-52DD-5AA7953F46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9732" y="2457132"/>
              <a:ext cx="5943600" cy="3848735"/>
            </a:xfrm>
            <a:prstGeom prst="rect">
              <a:avLst/>
            </a:prstGeom>
            <a:noFill/>
            <a:ln>
              <a:noFill/>
            </a:ln>
          </p:spPr>
        </p:pic>
      </p:grpSp>
      <p:grpSp>
        <p:nvGrpSpPr>
          <p:cNvPr id="15" name="Group 14">
            <a:extLst>
              <a:ext uri="{FF2B5EF4-FFF2-40B4-BE49-F238E27FC236}">
                <a16:creationId xmlns:a16="http://schemas.microsoft.com/office/drawing/2014/main" id="{568345B6-BDF4-7D95-F4AD-DDCD09123E3B}"/>
              </a:ext>
            </a:extLst>
          </p:cNvPr>
          <p:cNvGrpSpPr/>
          <p:nvPr/>
        </p:nvGrpSpPr>
        <p:grpSpPr>
          <a:xfrm>
            <a:off x="-11530169" y="0"/>
            <a:ext cx="11758824" cy="6858000"/>
            <a:chOff x="-11535261" y="0"/>
            <a:chExt cx="11758824" cy="6858000"/>
          </a:xfrm>
        </p:grpSpPr>
        <p:sp>
          <p:nvSpPr>
            <p:cNvPr id="6" name="Rectangle 5">
              <a:extLst>
                <a:ext uri="{FF2B5EF4-FFF2-40B4-BE49-F238E27FC236}">
                  <a16:creationId xmlns:a16="http://schemas.microsoft.com/office/drawing/2014/main" id="{CA1D8294-2D5B-2458-029A-EC1F37FF8BF8}"/>
                </a:ext>
              </a:extLst>
            </p:cNvPr>
            <p:cNvSpPr/>
            <p:nvPr/>
          </p:nvSpPr>
          <p:spPr>
            <a:xfrm>
              <a:off x="-11535261" y="0"/>
              <a:ext cx="1175882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Advantage Grading Automation</a:t>
              </a:r>
            </a:p>
            <a:p>
              <a:pPr marL="91440" lvl="1"/>
              <a:r>
                <a:rPr lang="en-US" dirty="0"/>
                <a:t>Mean: 0.24</a:t>
              </a:r>
            </a:p>
            <a:p>
              <a:pPr marL="91440" lvl="1"/>
              <a:r>
                <a:rPr lang="en-US" dirty="0"/>
                <a:t>Mode: 0</a:t>
              </a:r>
            </a:p>
            <a:p>
              <a:pPr marL="91440" lvl="1"/>
              <a:r>
                <a:rPr lang="en-US" dirty="0"/>
                <a:t>Standard Deviation: 0.43</a:t>
              </a:r>
            </a:p>
            <a:p>
              <a:pPr marL="91440" lvl="1"/>
              <a:r>
                <a:rPr lang="en-US" dirty="0"/>
                <a:t>The results reveal most respondents do not perceive grading automation as a significant advantage, as evidenced by the high frequency of responses at zero, indicating skepticism or lack of awareness about its benefits. This may be situationally beneficial, but not desirable in all cases.</a:t>
              </a:r>
            </a:p>
          </p:txBody>
        </p:sp>
        <p:pic>
          <p:nvPicPr>
            <p:cNvPr id="14" name="Picture 13">
              <a:extLst>
                <a:ext uri="{FF2B5EF4-FFF2-40B4-BE49-F238E27FC236}">
                  <a16:creationId xmlns:a16="http://schemas.microsoft.com/office/drawing/2014/main" id="{470CF682-5CA6-0B69-628E-93E1FA8A45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22231" y="2457132"/>
              <a:ext cx="5943600" cy="3848735"/>
            </a:xfrm>
            <a:prstGeom prst="rect">
              <a:avLst/>
            </a:prstGeom>
            <a:noFill/>
            <a:ln>
              <a:noFill/>
            </a:ln>
          </p:spPr>
        </p:pic>
      </p:grpSp>
      <p:grpSp>
        <p:nvGrpSpPr>
          <p:cNvPr id="18" name="Group 17">
            <a:extLst>
              <a:ext uri="{FF2B5EF4-FFF2-40B4-BE49-F238E27FC236}">
                <a16:creationId xmlns:a16="http://schemas.microsoft.com/office/drawing/2014/main" id="{2B401677-25A9-E275-7307-B621B5F01447}"/>
              </a:ext>
            </a:extLst>
          </p:cNvPr>
          <p:cNvGrpSpPr/>
          <p:nvPr/>
        </p:nvGrpSpPr>
        <p:grpSpPr>
          <a:xfrm>
            <a:off x="-11638127" y="0"/>
            <a:ext cx="11758824" cy="6858000"/>
            <a:chOff x="-11765127" y="0"/>
            <a:chExt cx="11758824" cy="6858000"/>
          </a:xfrm>
        </p:grpSpPr>
        <p:sp>
          <p:nvSpPr>
            <p:cNvPr id="12" name="Rectangle 11">
              <a:extLst>
                <a:ext uri="{FF2B5EF4-FFF2-40B4-BE49-F238E27FC236}">
                  <a16:creationId xmlns:a16="http://schemas.microsoft.com/office/drawing/2014/main" id="{900D8571-E1B7-7587-9A7A-6E73785C1A55}"/>
                </a:ext>
              </a:extLst>
            </p:cNvPr>
            <p:cNvSpPr/>
            <p:nvPr/>
          </p:nvSpPr>
          <p:spPr>
            <a:xfrm>
              <a:off x="-11765127" y="0"/>
              <a:ext cx="1175882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Disadvantage:</a:t>
              </a:r>
              <a:r>
                <a:rPr lang="en-US" sz="2400" dirty="0"/>
                <a:t> </a:t>
              </a:r>
              <a:r>
                <a:rPr lang="en-US" sz="2400" b="1" dirty="0"/>
                <a:t>Internet Addiction</a:t>
              </a:r>
            </a:p>
            <a:p>
              <a:pPr marL="91440" lvl="1"/>
              <a:r>
                <a:rPr lang="en-US" dirty="0"/>
                <a:t>Mean: 0.26</a:t>
              </a:r>
            </a:p>
            <a:p>
              <a:pPr marL="91440" lvl="1"/>
              <a:r>
                <a:rPr lang="en-US" dirty="0"/>
                <a:t>Mode: 0</a:t>
              </a:r>
            </a:p>
            <a:p>
              <a:pPr marL="91440" lvl="1"/>
              <a:r>
                <a:rPr lang="en-US" dirty="0"/>
                <a:t>Standard Deviation: 0.44</a:t>
              </a:r>
            </a:p>
            <a:p>
              <a:pPr marL="91440" lvl="1"/>
              <a:r>
                <a:rPr lang="en-US" dirty="0"/>
                <a:t>Much like the advantages in grading automation, a disadvantage being internet addiction is not widely shared. </a:t>
              </a:r>
            </a:p>
          </p:txBody>
        </p:sp>
        <p:pic>
          <p:nvPicPr>
            <p:cNvPr id="17" name="Picture 16">
              <a:extLst>
                <a:ext uri="{FF2B5EF4-FFF2-40B4-BE49-F238E27FC236}">
                  <a16:creationId xmlns:a16="http://schemas.microsoft.com/office/drawing/2014/main" id="{00F5F242-BEF2-2EAC-056E-E2F679D31C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35261" y="2457131"/>
              <a:ext cx="5943600" cy="3848735"/>
            </a:xfrm>
            <a:prstGeom prst="rect">
              <a:avLst/>
            </a:prstGeom>
            <a:noFill/>
            <a:ln>
              <a:solidFill>
                <a:schemeClr val="bg1">
                  <a:lumMod val="75000"/>
                </a:schemeClr>
              </a:solidFill>
            </a:ln>
          </p:spPr>
        </p:pic>
      </p:grpSp>
      <p:sp>
        <p:nvSpPr>
          <p:cNvPr id="2" name="Title 1">
            <a:extLst>
              <a:ext uri="{FF2B5EF4-FFF2-40B4-BE49-F238E27FC236}">
                <a16:creationId xmlns:a16="http://schemas.microsoft.com/office/drawing/2014/main" id="{3079F4AE-AAD8-7782-3834-6DB8C1B84865}"/>
              </a:ext>
            </a:extLst>
          </p:cNvPr>
          <p:cNvSpPr>
            <a:spLocks noGrp="1"/>
          </p:cNvSpPr>
          <p:nvPr>
            <p:ph type="title"/>
          </p:nvPr>
        </p:nvSpPr>
        <p:spPr>
          <a:xfrm>
            <a:off x="6570921" y="3080370"/>
            <a:ext cx="5181600" cy="3368819"/>
          </a:xfrm>
        </p:spPr>
        <p:txBody>
          <a:bodyPr/>
          <a:lstStyle/>
          <a:p>
            <a:r>
              <a:rPr lang="en-US" dirty="0">
                <a:effectLst>
                  <a:outerShdw blurRad="38100" dist="38100" dir="2700000" algn="tl">
                    <a:srgbClr val="000000">
                      <a:alpha val="43137"/>
                    </a:srgbClr>
                  </a:outerShdw>
                </a:effectLst>
              </a:rPr>
              <a:t>Histograms and Descriptive Statistics</a:t>
            </a:r>
          </a:p>
        </p:txBody>
      </p:sp>
    </p:spTree>
    <p:extLst>
      <p:ext uri="{BB962C8B-B14F-4D97-AF65-F5344CB8AC3E}">
        <p14:creationId xmlns:p14="http://schemas.microsoft.com/office/powerpoint/2010/main" val="1492929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6209E17-E9E1-B329-5D4B-D1F43158A529}"/>
              </a:ext>
            </a:extLst>
          </p:cNvPr>
          <p:cNvGrpSpPr/>
          <p:nvPr/>
        </p:nvGrpSpPr>
        <p:grpSpPr>
          <a:xfrm>
            <a:off x="347146" y="0"/>
            <a:ext cx="11758824" cy="6858000"/>
            <a:chOff x="433176" y="0"/>
            <a:chExt cx="11758824" cy="6858000"/>
          </a:xfrm>
        </p:grpSpPr>
        <p:sp>
          <p:nvSpPr>
            <p:cNvPr id="4" name="Rectangle 3">
              <a:extLst>
                <a:ext uri="{FF2B5EF4-FFF2-40B4-BE49-F238E27FC236}">
                  <a16:creationId xmlns:a16="http://schemas.microsoft.com/office/drawing/2014/main" id="{2936847C-AEED-6687-71FA-6CA6FBA59E29}"/>
                </a:ext>
              </a:extLst>
            </p:cNvPr>
            <p:cNvSpPr/>
            <p:nvPr/>
          </p:nvSpPr>
          <p:spPr>
            <a:xfrm>
              <a:off x="433176" y="0"/>
              <a:ext cx="11758824"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USA GPA</a:t>
              </a:r>
            </a:p>
            <a:p>
              <a:pPr marL="91440">
                <a:buFont typeface="Arial" panose="020B0604020202020204" pitchFamily="34" charset="0"/>
                <a:buNone/>
              </a:pPr>
              <a:r>
                <a:rPr lang="en-US" dirty="0"/>
                <a:t>Mean: 2.80</a:t>
              </a:r>
            </a:p>
            <a:p>
              <a:pPr marL="91440" lvl="1"/>
              <a:r>
                <a:rPr lang="en-US" dirty="0"/>
                <a:t>Mode: 2.8</a:t>
              </a:r>
            </a:p>
            <a:p>
              <a:pPr marL="91440" lvl="1"/>
              <a:r>
                <a:rPr lang="en-US" dirty="0"/>
                <a:t>Standard Deviation: 0.80</a:t>
              </a:r>
            </a:p>
            <a:p>
              <a:pPr marL="91440" lvl="1"/>
              <a:r>
                <a:rPr lang="en-US" dirty="0"/>
                <a:t>This histogram indicates that most students' GPAs are clustered around the 2.8 mark, suggesting a central </a:t>
              </a:r>
            </a:p>
            <a:p>
              <a:pPr marL="91440" lvl="1"/>
              <a:r>
                <a:rPr lang="en-US" dirty="0"/>
                <a:t>tendency towards average performance, with a notable number of lower GPA outliers, highlighting areas for potential academic support.</a:t>
              </a:r>
              <a:endParaRPr lang="en-US" b="1" dirty="0">
                <a:solidFill>
                  <a:srgbClr val="FF3300"/>
                </a:solidFill>
              </a:endParaRPr>
            </a:p>
            <a:p>
              <a:pPr marL="91440" lvl="1"/>
              <a:r>
                <a:rPr lang="en-US" b="1" dirty="0">
                  <a:solidFill>
                    <a:srgbClr val="FF3300"/>
                  </a:solidFill>
                </a:rPr>
                <a:t>	</a:t>
              </a:r>
              <a:r>
                <a:rPr lang="en-US" dirty="0"/>
                <a:t>	</a:t>
              </a:r>
            </a:p>
          </p:txBody>
        </p:sp>
        <p:pic>
          <p:nvPicPr>
            <p:cNvPr id="9" name="Picture 8">
              <a:extLst>
                <a:ext uri="{FF2B5EF4-FFF2-40B4-BE49-F238E27FC236}">
                  <a16:creationId xmlns:a16="http://schemas.microsoft.com/office/drawing/2014/main" id="{32E3CD10-6A33-470B-B812-D0C71A56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092" y="2457132"/>
              <a:ext cx="5943600" cy="3848735"/>
            </a:xfrm>
            <a:prstGeom prst="rect">
              <a:avLst/>
            </a:prstGeom>
            <a:noFill/>
            <a:ln>
              <a:noFill/>
            </a:ln>
          </p:spPr>
        </p:pic>
      </p:grpSp>
      <p:grpSp>
        <p:nvGrpSpPr>
          <p:cNvPr id="19" name="Group 18">
            <a:extLst>
              <a:ext uri="{FF2B5EF4-FFF2-40B4-BE49-F238E27FC236}">
                <a16:creationId xmlns:a16="http://schemas.microsoft.com/office/drawing/2014/main" id="{A2192284-2299-1CE9-ABAE-A2E6F35271B4}"/>
              </a:ext>
            </a:extLst>
          </p:cNvPr>
          <p:cNvGrpSpPr/>
          <p:nvPr/>
        </p:nvGrpSpPr>
        <p:grpSpPr>
          <a:xfrm>
            <a:off x="228655" y="0"/>
            <a:ext cx="11758824" cy="6858000"/>
            <a:chOff x="-11319345" y="0"/>
            <a:chExt cx="11758824" cy="6858000"/>
          </a:xfrm>
        </p:grpSpPr>
        <p:sp>
          <p:nvSpPr>
            <p:cNvPr id="5" name="Rectangle 4">
              <a:extLst>
                <a:ext uri="{FF2B5EF4-FFF2-40B4-BE49-F238E27FC236}">
                  <a16:creationId xmlns:a16="http://schemas.microsoft.com/office/drawing/2014/main" id="{D64B0010-3726-5514-E963-383159E83A04}"/>
                </a:ext>
              </a:extLst>
            </p:cNvPr>
            <p:cNvSpPr/>
            <p:nvPr/>
          </p:nvSpPr>
          <p:spPr>
            <a:xfrm>
              <a:off x="-11319345" y="0"/>
              <a:ext cx="1175882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Perceived Understanding</a:t>
              </a:r>
            </a:p>
            <a:p>
              <a:pPr marL="91440">
                <a:buFont typeface="Arial" panose="020B0604020202020204" pitchFamily="34" charset="0"/>
                <a:buNone/>
              </a:pPr>
              <a:r>
                <a:rPr lang="en-US" dirty="0"/>
                <a:t>Mean: 5.91</a:t>
              </a:r>
            </a:p>
            <a:p>
              <a:pPr marL="91440">
                <a:buFont typeface="Arial" panose="020B0604020202020204" pitchFamily="34" charset="0"/>
                <a:buNone/>
              </a:pPr>
              <a:r>
                <a:rPr lang="en-US" dirty="0"/>
                <a:t>Mode: 5.0</a:t>
              </a:r>
            </a:p>
            <a:p>
              <a:pPr marL="91440">
                <a:buFont typeface="Arial" panose="020B0604020202020204" pitchFamily="34" charset="0"/>
                <a:buNone/>
              </a:pPr>
              <a:r>
                <a:rPr lang="en-US" dirty="0"/>
                <a:t>Standard Deviation: 1.97</a:t>
              </a:r>
            </a:p>
            <a:p>
              <a:pPr marL="91440">
                <a:buFont typeface="Arial" panose="020B0604020202020204" pitchFamily="34" charset="0"/>
                <a:buNone/>
              </a:pPr>
              <a:r>
                <a:rPr lang="en-US" dirty="0"/>
                <a:t>It is clear that the majority of students rate their understanding around a moderate to high level, with a peak around the mid-point, reflecting a generally positive self-assessment of comprehension, though there are some </a:t>
              </a:r>
            </a:p>
            <a:p>
              <a:pPr marL="91440">
                <a:buFont typeface="Arial" panose="020B0604020202020204" pitchFamily="34" charset="0"/>
                <a:buNone/>
              </a:pPr>
              <a:r>
                <a:rPr lang="en-US" dirty="0"/>
                <a:t>who feel less confident.</a:t>
              </a:r>
            </a:p>
          </p:txBody>
        </p:sp>
        <p:pic>
          <p:nvPicPr>
            <p:cNvPr id="11" name="Picture 10">
              <a:extLst>
                <a:ext uri="{FF2B5EF4-FFF2-40B4-BE49-F238E27FC236}">
                  <a16:creationId xmlns:a16="http://schemas.microsoft.com/office/drawing/2014/main" id="{A9310F11-EB38-EE56-52DD-5AA7953F46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9732" y="2457132"/>
              <a:ext cx="5943600" cy="3848735"/>
            </a:xfrm>
            <a:prstGeom prst="rect">
              <a:avLst/>
            </a:prstGeom>
            <a:noFill/>
            <a:ln>
              <a:solidFill>
                <a:schemeClr val="bg1">
                  <a:lumMod val="75000"/>
                </a:schemeClr>
              </a:solidFill>
            </a:ln>
          </p:spPr>
        </p:pic>
      </p:grpSp>
      <p:grpSp>
        <p:nvGrpSpPr>
          <p:cNvPr id="15" name="Group 14">
            <a:extLst>
              <a:ext uri="{FF2B5EF4-FFF2-40B4-BE49-F238E27FC236}">
                <a16:creationId xmlns:a16="http://schemas.microsoft.com/office/drawing/2014/main" id="{568345B6-BDF4-7D95-F4AD-DDCD09123E3B}"/>
              </a:ext>
            </a:extLst>
          </p:cNvPr>
          <p:cNvGrpSpPr/>
          <p:nvPr/>
        </p:nvGrpSpPr>
        <p:grpSpPr>
          <a:xfrm>
            <a:off x="-11530169" y="0"/>
            <a:ext cx="11758824" cy="6858000"/>
            <a:chOff x="-11535261" y="0"/>
            <a:chExt cx="11758824" cy="6858000"/>
          </a:xfrm>
        </p:grpSpPr>
        <p:sp>
          <p:nvSpPr>
            <p:cNvPr id="6" name="Rectangle 5">
              <a:extLst>
                <a:ext uri="{FF2B5EF4-FFF2-40B4-BE49-F238E27FC236}">
                  <a16:creationId xmlns:a16="http://schemas.microsoft.com/office/drawing/2014/main" id="{CA1D8294-2D5B-2458-029A-EC1F37FF8BF8}"/>
                </a:ext>
              </a:extLst>
            </p:cNvPr>
            <p:cNvSpPr/>
            <p:nvPr/>
          </p:nvSpPr>
          <p:spPr>
            <a:xfrm>
              <a:off x="-11535261" y="0"/>
              <a:ext cx="1175882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Advantage Grading Automation</a:t>
              </a:r>
            </a:p>
            <a:p>
              <a:pPr marL="91440" lvl="1"/>
              <a:r>
                <a:rPr lang="en-US" dirty="0"/>
                <a:t>Mean: 0.24</a:t>
              </a:r>
            </a:p>
            <a:p>
              <a:pPr marL="91440" lvl="1"/>
              <a:r>
                <a:rPr lang="en-US" dirty="0"/>
                <a:t>Mode: 0</a:t>
              </a:r>
            </a:p>
            <a:p>
              <a:pPr marL="91440" lvl="1"/>
              <a:r>
                <a:rPr lang="en-US" dirty="0"/>
                <a:t>Standard Deviation: 0.43</a:t>
              </a:r>
            </a:p>
            <a:p>
              <a:pPr marL="91440" lvl="1"/>
              <a:r>
                <a:rPr lang="en-US" dirty="0"/>
                <a:t>The results reveal most respondents do not perceive grading automation as a significant advantage, as evidenced by the high frequency of responses at zero, indicating skepticism or lack of awareness about its benefits. This may be situationally beneficial, but not desirable in all cases.</a:t>
              </a:r>
            </a:p>
          </p:txBody>
        </p:sp>
        <p:pic>
          <p:nvPicPr>
            <p:cNvPr id="14" name="Picture 13">
              <a:extLst>
                <a:ext uri="{FF2B5EF4-FFF2-40B4-BE49-F238E27FC236}">
                  <a16:creationId xmlns:a16="http://schemas.microsoft.com/office/drawing/2014/main" id="{470CF682-5CA6-0B69-628E-93E1FA8A45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22231" y="2457132"/>
              <a:ext cx="5943600" cy="3848735"/>
            </a:xfrm>
            <a:prstGeom prst="rect">
              <a:avLst/>
            </a:prstGeom>
            <a:noFill/>
            <a:ln>
              <a:noFill/>
            </a:ln>
          </p:spPr>
        </p:pic>
      </p:grpSp>
      <p:grpSp>
        <p:nvGrpSpPr>
          <p:cNvPr id="18" name="Group 17">
            <a:extLst>
              <a:ext uri="{FF2B5EF4-FFF2-40B4-BE49-F238E27FC236}">
                <a16:creationId xmlns:a16="http://schemas.microsoft.com/office/drawing/2014/main" id="{2B401677-25A9-E275-7307-B621B5F01447}"/>
              </a:ext>
            </a:extLst>
          </p:cNvPr>
          <p:cNvGrpSpPr/>
          <p:nvPr/>
        </p:nvGrpSpPr>
        <p:grpSpPr>
          <a:xfrm>
            <a:off x="-11638127" y="0"/>
            <a:ext cx="11758824" cy="6858000"/>
            <a:chOff x="-11765127" y="0"/>
            <a:chExt cx="11758824" cy="6858000"/>
          </a:xfrm>
        </p:grpSpPr>
        <p:sp>
          <p:nvSpPr>
            <p:cNvPr id="12" name="Rectangle 11">
              <a:extLst>
                <a:ext uri="{FF2B5EF4-FFF2-40B4-BE49-F238E27FC236}">
                  <a16:creationId xmlns:a16="http://schemas.microsoft.com/office/drawing/2014/main" id="{900D8571-E1B7-7587-9A7A-6E73785C1A55}"/>
                </a:ext>
              </a:extLst>
            </p:cNvPr>
            <p:cNvSpPr/>
            <p:nvPr/>
          </p:nvSpPr>
          <p:spPr>
            <a:xfrm>
              <a:off x="-11765127" y="0"/>
              <a:ext cx="1175882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Disadvantage:</a:t>
              </a:r>
              <a:r>
                <a:rPr lang="en-US" sz="2400" dirty="0"/>
                <a:t> </a:t>
              </a:r>
              <a:r>
                <a:rPr lang="en-US" sz="2400" b="1" dirty="0"/>
                <a:t>Internet Addiction</a:t>
              </a:r>
            </a:p>
            <a:p>
              <a:pPr marL="91440" lvl="1"/>
              <a:r>
                <a:rPr lang="en-US" dirty="0"/>
                <a:t>Mean: 0.26</a:t>
              </a:r>
            </a:p>
            <a:p>
              <a:pPr marL="91440" lvl="1"/>
              <a:r>
                <a:rPr lang="en-US" dirty="0"/>
                <a:t>Mode: 0</a:t>
              </a:r>
            </a:p>
            <a:p>
              <a:pPr marL="91440" lvl="1"/>
              <a:r>
                <a:rPr lang="en-US" dirty="0"/>
                <a:t>Standard Deviation: 0.44</a:t>
              </a:r>
            </a:p>
            <a:p>
              <a:pPr marL="91440" lvl="1"/>
              <a:r>
                <a:rPr lang="en-US" dirty="0"/>
                <a:t>Much like the advantages in grading automation, a disadvantage being internet addiction is not widely shared. </a:t>
              </a:r>
            </a:p>
          </p:txBody>
        </p:sp>
        <p:pic>
          <p:nvPicPr>
            <p:cNvPr id="17" name="Picture 16">
              <a:extLst>
                <a:ext uri="{FF2B5EF4-FFF2-40B4-BE49-F238E27FC236}">
                  <a16:creationId xmlns:a16="http://schemas.microsoft.com/office/drawing/2014/main" id="{00F5F242-BEF2-2EAC-056E-E2F679D31C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35261" y="2457131"/>
              <a:ext cx="5943600" cy="3848735"/>
            </a:xfrm>
            <a:prstGeom prst="rect">
              <a:avLst/>
            </a:prstGeom>
            <a:noFill/>
            <a:ln>
              <a:solidFill>
                <a:schemeClr val="bg1">
                  <a:lumMod val="75000"/>
                </a:schemeClr>
              </a:solidFill>
            </a:ln>
          </p:spPr>
        </p:pic>
      </p:grpSp>
      <p:sp>
        <p:nvSpPr>
          <p:cNvPr id="2" name="Title 1">
            <a:extLst>
              <a:ext uri="{FF2B5EF4-FFF2-40B4-BE49-F238E27FC236}">
                <a16:creationId xmlns:a16="http://schemas.microsoft.com/office/drawing/2014/main" id="{3079F4AE-AAD8-7782-3834-6DB8C1B84865}"/>
              </a:ext>
            </a:extLst>
          </p:cNvPr>
          <p:cNvSpPr>
            <a:spLocks noGrp="1"/>
          </p:cNvSpPr>
          <p:nvPr>
            <p:ph type="title"/>
          </p:nvPr>
        </p:nvSpPr>
        <p:spPr>
          <a:xfrm>
            <a:off x="6570921" y="3080370"/>
            <a:ext cx="5181600" cy="3368819"/>
          </a:xfrm>
        </p:spPr>
        <p:txBody>
          <a:bodyPr/>
          <a:lstStyle/>
          <a:p>
            <a:r>
              <a:rPr lang="en-US" dirty="0">
                <a:effectLst>
                  <a:outerShdw blurRad="38100" dist="38100" dir="2700000" algn="tl">
                    <a:srgbClr val="000000">
                      <a:alpha val="43137"/>
                    </a:srgbClr>
                  </a:outerShdw>
                </a:effectLst>
              </a:rPr>
              <a:t>Histograms and Descriptive Statistics</a:t>
            </a:r>
          </a:p>
        </p:txBody>
      </p:sp>
    </p:spTree>
    <p:extLst>
      <p:ext uri="{BB962C8B-B14F-4D97-AF65-F5344CB8AC3E}">
        <p14:creationId xmlns:p14="http://schemas.microsoft.com/office/powerpoint/2010/main" val="3204297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6209E17-E9E1-B329-5D4B-D1F43158A529}"/>
              </a:ext>
            </a:extLst>
          </p:cNvPr>
          <p:cNvGrpSpPr/>
          <p:nvPr/>
        </p:nvGrpSpPr>
        <p:grpSpPr>
          <a:xfrm>
            <a:off x="347146" y="0"/>
            <a:ext cx="11758824" cy="6858000"/>
            <a:chOff x="433176" y="0"/>
            <a:chExt cx="11758824" cy="6858000"/>
          </a:xfrm>
        </p:grpSpPr>
        <p:sp>
          <p:nvSpPr>
            <p:cNvPr id="4" name="Rectangle 3">
              <a:extLst>
                <a:ext uri="{FF2B5EF4-FFF2-40B4-BE49-F238E27FC236}">
                  <a16:creationId xmlns:a16="http://schemas.microsoft.com/office/drawing/2014/main" id="{2936847C-AEED-6687-71FA-6CA6FBA59E29}"/>
                </a:ext>
              </a:extLst>
            </p:cNvPr>
            <p:cNvSpPr/>
            <p:nvPr/>
          </p:nvSpPr>
          <p:spPr>
            <a:xfrm>
              <a:off x="433176" y="0"/>
              <a:ext cx="11758824"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USA GPA</a:t>
              </a:r>
            </a:p>
            <a:p>
              <a:pPr marL="91440">
                <a:buFont typeface="Arial" panose="020B0604020202020204" pitchFamily="34" charset="0"/>
                <a:buNone/>
              </a:pPr>
              <a:r>
                <a:rPr lang="en-US" dirty="0"/>
                <a:t>Mean: 2.80</a:t>
              </a:r>
            </a:p>
            <a:p>
              <a:pPr marL="91440" lvl="1"/>
              <a:r>
                <a:rPr lang="en-US" dirty="0"/>
                <a:t>Mode: 2.8</a:t>
              </a:r>
            </a:p>
            <a:p>
              <a:pPr marL="91440" lvl="1"/>
              <a:r>
                <a:rPr lang="en-US" dirty="0"/>
                <a:t>Standard Deviation: 0.80</a:t>
              </a:r>
            </a:p>
            <a:p>
              <a:pPr marL="91440" lvl="1"/>
              <a:r>
                <a:rPr lang="en-US" dirty="0"/>
                <a:t>This histogram indicates that most students' GPAs are clustered around the 2.8 mark, suggesting a central </a:t>
              </a:r>
            </a:p>
            <a:p>
              <a:pPr marL="91440" lvl="1"/>
              <a:r>
                <a:rPr lang="en-US" dirty="0"/>
                <a:t>tendency towards average performance, with a notable number of lower GPA outliers, highlighting areas for potential academic support.</a:t>
              </a:r>
              <a:endParaRPr lang="en-US" b="1" dirty="0">
                <a:solidFill>
                  <a:srgbClr val="FF3300"/>
                </a:solidFill>
              </a:endParaRPr>
            </a:p>
            <a:p>
              <a:pPr marL="91440" lvl="1"/>
              <a:r>
                <a:rPr lang="en-US" b="1" dirty="0">
                  <a:solidFill>
                    <a:srgbClr val="FF3300"/>
                  </a:solidFill>
                </a:rPr>
                <a:t>	</a:t>
              </a:r>
              <a:r>
                <a:rPr lang="en-US" dirty="0"/>
                <a:t>	</a:t>
              </a:r>
            </a:p>
          </p:txBody>
        </p:sp>
        <p:pic>
          <p:nvPicPr>
            <p:cNvPr id="9" name="Picture 8">
              <a:extLst>
                <a:ext uri="{FF2B5EF4-FFF2-40B4-BE49-F238E27FC236}">
                  <a16:creationId xmlns:a16="http://schemas.microsoft.com/office/drawing/2014/main" id="{32E3CD10-6A33-470B-B812-D0C71A56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092" y="2457132"/>
              <a:ext cx="5943600" cy="3848735"/>
            </a:xfrm>
            <a:prstGeom prst="rect">
              <a:avLst/>
            </a:prstGeom>
            <a:noFill/>
            <a:ln>
              <a:noFill/>
            </a:ln>
          </p:spPr>
        </p:pic>
      </p:grpSp>
      <p:grpSp>
        <p:nvGrpSpPr>
          <p:cNvPr id="19" name="Group 18">
            <a:extLst>
              <a:ext uri="{FF2B5EF4-FFF2-40B4-BE49-F238E27FC236}">
                <a16:creationId xmlns:a16="http://schemas.microsoft.com/office/drawing/2014/main" id="{A2192284-2299-1CE9-ABAE-A2E6F35271B4}"/>
              </a:ext>
            </a:extLst>
          </p:cNvPr>
          <p:cNvGrpSpPr/>
          <p:nvPr/>
        </p:nvGrpSpPr>
        <p:grpSpPr>
          <a:xfrm>
            <a:off x="228655" y="0"/>
            <a:ext cx="11758824" cy="6858000"/>
            <a:chOff x="-11319345" y="0"/>
            <a:chExt cx="11758824" cy="6858000"/>
          </a:xfrm>
        </p:grpSpPr>
        <p:sp>
          <p:nvSpPr>
            <p:cNvPr id="5" name="Rectangle 4">
              <a:extLst>
                <a:ext uri="{FF2B5EF4-FFF2-40B4-BE49-F238E27FC236}">
                  <a16:creationId xmlns:a16="http://schemas.microsoft.com/office/drawing/2014/main" id="{D64B0010-3726-5514-E963-383159E83A04}"/>
                </a:ext>
              </a:extLst>
            </p:cNvPr>
            <p:cNvSpPr/>
            <p:nvPr/>
          </p:nvSpPr>
          <p:spPr>
            <a:xfrm>
              <a:off x="-11319345" y="0"/>
              <a:ext cx="1175882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Perceived Understanding</a:t>
              </a:r>
            </a:p>
            <a:p>
              <a:pPr marL="91440">
                <a:buFont typeface="Arial" panose="020B0604020202020204" pitchFamily="34" charset="0"/>
                <a:buNone/>
              </a:pPr>
              <a:r>
                <a:rPr lang="en-US" dirty="0"/>
                <a:t>Mean: 5.91</a:t>
              </a:r>
            </a:p>
            <a:p>
              <a:pPr marL="91440">
                <a:buFont typeface="Arial" panose="020B0604020202020204" pitchFamily="34" charset="0"/>
                <a:buNone/>
              </a:pPr>
              <a:r>
                <a:rPr lang="en-US" dirty="0"/>
                <a:t>Mode: 5.0</a:t>
              </a:r>
            </a:p>
            <a:p>
              <a:pPr marL="91440">
                <a:buFont typeface="Arial" panose="020B0604020202020204" pitchFamily="34" charset="0"/>
                <a:buNone/>
              </a:pPr>
              <a:r>
                <a:rPr lang="en-US" dirty="0"/>
                <a:t>Standard Deviation: 1.97</a:t>
              </a:r>
            </a:p>
            <a:p>
              <a:pPr marL="91440">
                <a:buFont typeface="Arial" panose="020B0604020202020204" pitchFamily="34" charset="0"/>
                <a:buNone/>
              </a:pPr>
              <a:r>
                <a:rPr lang="en-US" dirty="0"/>
                <a:t>It is clear that the majority of students rate their understanding around a moderate to high level, with a peak around the mid-point, reflecting a generally positive self-assessment of comprehension, though there are some </a:t>
              </a:r>
            </a:p>
            <a:p>
              <a:pPr marL="91440">
                <a:buFont typeface="Arial" panose="020B0604020202020204" pitchFamily="34" charset="0"/>
                <a:buNone/>
              </a:pPr>
              <a:r>
                <a:rPr lang="en-US" dirty="0"/>
                <a:t>who feel less confident.</a:t>
              </a:r>
            </a:p>
          </p:txBody>
        </p:sp>
        <p:pic>
          <p:nvPicPr>
            <p:cNvPr id="11" name="Picture 10">
              <a:extLst>
                <a:ext uri="{FF2B5EF4-FFF2-40B4-BE49-F238E27FC236}">
                  <a16:creationId xmlns:a16="http://schemas.microsoft.com/office/drawing/2014/main" id="{A9310F11-EB38-EE56-52DD-5AA7953F46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9732" y="2457132"/>
              <a:ext cx="5943600" cy="3848735"/>
            </a:xfrm>
            <a:prstGeom prst="rect">
              <a:avLst/>
            </a:prstGeom>
            <a:noFill/>
            <a:ln>
              <a:noFill/>
            </a:ln>
          </p:spPr>
        </p:pic>
      </p:grpSp>
      <p:grpSp>
        <p:nvGrpSpPr>
          <p:cNvPr id="15" name="Group 14">
            <a:extLst>
              <a:ext uri="{FF2B5EF4-FFF2-40B4-BE49-F238E27FC236}">
                <a16:creationId xmlns:a16="http://schemas.microsoft.com/office/drawing/2014/main" id="{568345B6-BDF4-7D95-F4AD-DDCD09123E3B}"/>
              </a:ext>
            </a:extLst>
          </p:cNvPr>
          <p:cNvGrpSpPr/>
          <p:nvPr/>
        </p:nvGrpSpPr>
        <p:grpSpPr>
          <a:xfrm>
            <a:off x="111485" y="0"/>
            <a:ext cx="11758824" cy="6858000"/>
            <a:chOff x="-11535261" y="0"/>
            <a:chExt cx="11758824" cy="6858000"/>
          </a:xfrm>
        </p:grpSpPr>
        <p:sp>
          <p:nvSpPr>
            <p:cNvPr id="6" name="Rectangle 5">
              <a:extLst>
                <a:ext uri="{FF2B5EF4-FFF2-40B4-BE49-F238E27FC236}">
                  <a16:creationId xmlns:a16="http://schemas.microsoft.com/office/drawing/2014/main" id="{CA1D8294-2D5B-2458-029A-EC1F37FF8BF8}"/>
                </a:ext>
              </a:extLst>
            </p:cNvPr>
            <p:cNvSpPr/>
            <p:nvPr/>
          </p:nvSpPr>
          <p:spPr>
            <a:xfrm>
              <a:off x="-11535261" y="0"/>
              <a:ext cx="1175882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Advantage Grading Automation</a:t>
              </a:r>
            </a:p>
            <a:p>
              <a:pPr marL="91440" lvl="1"/>
              <a:r>
                <a:rPr lang="en-US" dirty="0"/>
                <a:t>Mean: 0.24</a:t>
              </a:r>
            </a:p>
            <a:p>
              <a:pPr marL="91440" lvl="1"/>
              <a:r>
                <a:rPr lang="en-US" dirty="0"/>
                <a:t>Mode: 0</a:t>
              </a:r>
            </a:p>
            <a:p>
              <a:pPr marL="91440" lvl="1"/>
              <a:r>
                <a:rPr lang="en-US" dirty="0"/>
                <a:t>Standard Deviation: 0.43</a:t>
              </a:r>
            </a:p>
            <a:p>
              <a:pPr marL="91440" lvl="1"/>
              <a:r>
                <a:rPr lang="en-US" dirty="0"/>
                <a:t>The results reveal most respondents do not perceive grading automation as a significant advantage, as evidenced by the high frequency of responses at zero, indicating skepticism or lack of awareness about its benefits. This may be situationally beneficial, but not desirable in all cases.</a:t>
              </a:r>
            </a:p>
          </p:txBody>
        </p:sp>
        <p:pic>
          <p:nvPicPr>
            <p:cNvPr id="14" name="Picture 13">
              <a:extLst>
                <a:ext uri="{FF2B5EF4-FFF2-40B4-BE49-F238E27FC236}">
                  <a16:creationId xmlns:a16="http://schemas.microsoft.com/office/drawing/2014/main" id="{470CF682-5CA6-0B69-628E-93E1FA8A45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22231" y="2457132"/>
              <a:ext cx="5943600" cy="3848735"/>
            </a:xfrm>
            <a:prstGeom prst="rect">
              <a:avLst/>
            </a:prstGeom>
            <a:noFill/>
            <a:ln>
              <a:solidFill>
                <a:schemeClr val="bg1">
                  <a:lumMod val="75000"/>
                </a:schemeClr>
              </a:solidFill>
            </a:ln>
          </p:spPr>
        </p:pic>
      </p:grpSp>
      <p:grpSp>
        <p:nvGrpSpPr>
          <p:cNvPr id="18" name="Group 17">
            <a:extLst>
              <a:ext uri="{FF2B5EF4-FFF2-40B4-BE49-F238E27FC236}">
                <a16:creationId xmlns:a16="http://schemas.microsoft.com/office/drawing/2014/main" id="{2B401677-25A9-E275-7307-B621B5F01447}"/>
              </a:ext>
            </a:extLst>
          </p:cNvPr>
          <p:cNvGrpSpPr/>
          <p:nvPr/>
        </p:nvGrpSpPr>
        <p:grpSpPr>
          <a:xfrm>
            <a:off x="-11638127" y="0"/>
            <a:ext cx="11758824" cy="6858000"/>
            <a:chOff x="-11765127" y="0"/>
            <a:chExt cx="11758824" cy="6858000"/>
          </a:xfrm>
        </p:grpSpPr>
        <p:sp>
          <p:nvSpPr>
            <p:cNvPr id="12" name="Rectangle 11">
              <a:extLst>
                <a:ext uri="{FF2B5EF4-FFF2-40B4-BE49-F238E27FC236}">
                  <a16:creationId xmlns:a16="http://schemas.microsoft.com/office/drawing/2014/main" id="{900D8571-E1B7-7587-9A7A-6E73785C1A55}"/>
                </a:ext>
              </a:extLst>
            </p:cNvPr>
            <p:cNvSpPr/>
            <p:nvPr/>
          </p:nvSpPr>
          <p:spPr>
            <a:xfrm>
              <a:off x="-11765127" y="0"/>
              <a:ext cx="1175882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Disadvantage:</a:t>
              </a:r>
              <a:r>
                <a:rPr lang="en-US" sz="2400" dirty="0"/>
                <a:t> </a:t>
              </a:r>
              <a:r>
                <a:rPr lang="en-US" sz="2400" b="1" dirty="0"/>
                <a:t>Internet Addiction</a:t>
              </a:r>
            </a:p>
            <a:p>
              <a:pPr marL="91440" lvl="1"/>
              <a:r>
                <a:rPr lang="en-US" dirty="0"/>
                <a:t>Mean: 0.26</a:t>
              </a:r>
            </a:p>
            <a:p>
              <a:pPr marL="91440" lvl="1"/>
              <a:r>
                <a:rPr lang="en-US" dirty="0"/>
                <a:t>Mode: 0</a:t>
              </a:r>
            </a:p>
            <a:p>
              <a:pPr marL="91440" lvl="1"/>
              <a:r>
                <a:rPr lang="en-US" dirty="0"/>
                <a:t>Standard Deviation: 0.44</a:t>
              </a:r>
            </a:p>
            <a:p>
              <a:pPr marL="91440" lvl="1"/>
              <a:r>
                <a:rPr lang="en-US" dirty="0"/>
                <a:t>Much like the advantages in grading automation, a disadvantage being internet addiction is not widely shared. </a:t>
              </a:r>
            </a:p>
          </p:txBody>
        </p:sp>
        <p:pic>
          <p:nvPicPr>
            <p:cNvPr id="17" name="Picture 16">
              <a:extLst>
                <a:ext uri="{FF2B5EF4-FFF2-40B4-BE49-F238E27FC236}">
                  <a16:creationId xmlns:a16="http://schemas.microsoft.com/office/drawing/2014/main" id="{00F5F242-BEF2-2EAC-056E-E2F679D31C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35261" y="2457131"/>
              <a:ext cx="5943600" cy="3848735"/>
            </a:xfrm>
            <a:prstGeom prst="rect">
              <a:avLst/>
            </a:prstGeom>
            <a:noFill/>
            <a:ln>
              <a:solidFill>
                <a:schemeClr val="bg1">
                  <a:lumMod val="75000"/>
                </a:schemeClr>
              </a:solidFill>
            </a:ln>
          </p:spPr>
        </p:pic>
      </p:grpSp>
      <p:sp>
        <p:nvSpPr>
          <p:cNvPr id="2" name="Title 1">
            <a:extLst>
              <a:ext uri="{FF2B5EF4-FFF2-40B4-BE49-F238E27FC236}">
                <a16:creationId xmlns:a16="http://schemas.microsoft.com/office/drawing/2014/main" id="{3079F4AE-AAD8-7782-3834-6DB8C1B84865}"/>
              </a:ext>
            </a:extLst>
          </p:cNvPr>
          <p:cNvSpPr>
            <a:spLocks noGrp="1"/>
          </p:cNvSpPr>
          <p:nvPr>
            <p:ph type="title"/>
          </p:nvPr>
        </p:nvSpPr>
        <p:spPr>
          <a:xfrm>
            <a:off x="6570921" y="3080370"/>
            <a:ext cx="5181600" cy="3368819"/>
          </a:xfrm>
        </p:spPr>
        <p:txBody>
          <a:bodyPr/>
          <a:lstStyle/>
          <a:p>
            <a:r>
              <a:rPr lang="en-US" dirty="0">
                <a:effectLst>
                  <a:outerShdw blurRad="38100" dist="38100" dir="2700000" algn="tl">
                    <a:srgbClr val="000000">
                      <a:alpha val="43137"/>
                    </a:srgbClr>
                  </a:outerShdw>
                </a:effectLst>
              </a:rPr>
              <a:t>Histograms and Descriptive Statistics</a:t>
            </a:r>
          </a:p>
        </p:txBody>
      </p:sp>
    </p:spTree>
    <p:extLst>
      <p:ext uri="{BB962C8B-B14F-4D97-AF65-F5344CB8AC3E}">
        <p14:creationId xmlns:p14="http://schemas.microsoft.com/office/powerpoint/2010/main" val="613402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6209E17-E9E1-B329-5D4B-D1F43158A529}"/>
              </a:ext>
            </a:extLst>
          </p:cNvPr>
          <p:cNvGrpSpPr/>
          <p:nvPr/>
        </p:nvGrpSpPr>
        <p:grpSpPr>
          <a:xfrm>
            <a:off x="347146" y="0"/>
            <a:ext cx="11758824" cy="6858000"/>
            <a:chOff x="433176" y="0"/>
            <a:chExt cx="11758824" cy="6858000"/>
          </a:xfrm>
        </p:grpSpPr>
        <p:sp>
          <p:nvSpPr>
            <p:cNvPr id="4" name="Rectangle 3">
              <a:extLst>
                <a:ext uri="{FF2B5EF4-FFF2-40B4-BE49-F238E27FC236}">
                  <a16:creationId xmlns:a16="http://schemas.microsoft.com/office/drawing/2014/main" id="{2936847C-AEED-6687-71FA-6CA6FBA59E29}"/>
                </a:ext>
              </a:extLst>
            </p:cNvPr>
            <p:cNvSpPr/>
            <p:nvPr/>
          </p:nvSpPr>
          <p:spPr>
            <a:xfrm>
              <a:off x="433176" y="0"/>
              <a:ext cx="11758824"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USA GPA</a:t>
              </a:r>
            </a:p>
            <a:p>
              <a:pPr marL="91440">
                <a:buFont typeface="Arial" panose="020B0604020202020204" pitchFamily="34" charset="0"/>
                <a:buNone/>
              </a:pPr>
              <a:r>
                <a:rPr lang="en-US" dirty="0"/>
                <a:t>Mean: 2.80</a:t>
              </a:r>
            </a:p>
            <a:p>
              <a:pPr marL="91440" lvl="1"/>
              <a:r>
                <a:rPr lang="en-US" dirty="0"/>
                <a:t>Mode: 2.8</a:t>
              </a:r>
            </a:p>
            <a:p>
              <a:pPr marL="91440" lvl="1"/>
              <a:r>
                <a:rPr lang="en-US" dirty="0"/>
                <a:t>Standard Deviation: 0.80</a:t>
              </a:r>
            </a:p>
            <a:p>
              <a:pPr marL="91440" lvl="1"/>
              <a:r>
                <a:rPr lang="en-US" dirty="0"/>
                <a:t>This histogram indicates that most students' GPAs are clustered around the 2.8 mark, suggesting a central </a:t>
              </a:r>
            </a:p>
            <a:p>
              <a:pPr marL="91440" lvl="1"/>
              <a:r>
                <a:rPr lang="en-US" dirty="0"/>
                <a:t>tendency towards average performance, with a notable number of lower GPA outliers, highlighting areas for potential academic support.</a:t>
              </a:r>
              <a:endParaRPr lang="en-US" b="1" dirty="0">
                <a:solidFill>
                  <a:srgbClr val="FF3300"/>
                </a:solidFill>
              </a:endParaRPr>
            </a:p>
            <a:p>
              <a:pPr marL="91440" lvl="1"/>
              <a:r>
                <a:rPr lang="en-US" b="1" dirty="0">
                  <a:solidFill>
                    <a:srgbClr val="FF3300"/>
                  </a:solidFill>
                </a:rPr>
                <a:t>	</a:t>
              </a:r>
              <a:r>
                <a:rPr lang="en-US" dirty="0"/>
                <a:t>	</a:t>
              </a:r>
            </a:p>
          </p:txBody>
        </p:sp>
        <p:pic>
          <p:nvPicPr>
            <p:cNvPr id="9" name="Picture 8">
              <a:extLst>
                <a:ext uri="{FF2B5EF4-FFF2-40B4-BE49-F238E27FC236}">
                  <a16:creationId xmlns:a16="http://schemas.microsoft.com/office/drawing/2014/main" id="{32E3CD10-6A33-470B-B812-D0C71A56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092" y="2457132"/>
              <a:ext cx="5943600" cy="3848735"/>
            </a:xfrm>
            <a:prstGeom prst="rect">
              <a:avLst/>
            </a:prstGeom>
            <a:noFill/>
            <a:ln>
              <a:noFill/>
            </a:ln>
          </p:spPr>
        </p:pic>
      </p:grpSp>
      <p:grpSp>
        <p:nvGrpSpPr>
          <p:cNvPr id="19" name="Group 18">
            <a:extLst>
              <a:ext uri="{FF2B5EF4-FFF2-40B4-BE49-F238E27FC236}">
                <a16:creationId xmlns:a16="http://schemas.microsoft.com/office/drawing/2014/main" id="{A2192284-2299-1CE9-ABAE-A2E6F35271B4}"/>
              </a:ext>
            </a:extLst>
          </p:cNvPr>
          <p:cNvGrpSpPr/>
          <p:nvPr/>
        </p:nvGrpSpPr>
        <p:grpSpPr>
          <a:xfrm>
            <a:off x="228655" y="0"/>
            <a:ext cx="11758824" cy="6858000"/>
            <a:chOff x="-11319345" y="0"/>
            <a:chExt cx="11758824" cy="6858000"/>
          </a:xfrm>
        </p:grpSpPr>
        <p:sp>
          <p:nvSpPr>
            <p:cNvPr id="5" name="Rectangle 4">
              <a:extLst>
                <a:ext uri="{FF2B5EF4-FFF2-40B4-BE49-F238E27FC236}">
                  <a16:creationId xmlns:a16="http://schemas.microsoft.com/office/drawing/2014/main" id="{D64B0010-3726-5514-E963-383159E83A04}"/>
                </a:ext>
              </a:extLst>
            </p:cNvPr>
            <p:cNvSpPr/>
            <p:nvPr/>
          </p:nvSpPr>
          <p:spPr>
            <a:xfrm>
              <a:off x="-11319345" y="0"/>
              <a:ext cx="1175882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Perceived Understanding</a:t>
              </a:r>
            </a:p>
            <a:p>
              <a:pPr marL="91440">
                <a:buFont typeface="Arial" panose="020B0604020202020204" pitchFamily="34" charset="0"/>
                <a:buNone/>
              </a:pPr>
              <a:r>
                <a:rPr lang="en-US" dirty="0"/>
                <a:t>Mean: 5.91</a:t>
              </a:r>
            </a:p>
            <a:p>
              <a:pPr marL="91440">
                <a:buFont typeface="Arial" panose="020B0604020202020204" pitchFamily="34" charset="0"/>
                <a:buNone/>
              </a:pPr>
              <a:r>
                <a:rPr lang="en-US" dirty="0"/>
                <a:t>Mode: 5.0</a:t>
              </a:r>
            </a:p>
            <a:p>
              <a:pPr marL="91440">
                <a:buFont typeface="Arial" panose="020B0604020202020204" pitchFamily="34" charset="0"/>
                <a:buNone/>
              </a:pPr>
              <a:r>
                <a:rPr lang="en-US" dirty="0"/>
                <a:t>Standard Deviation: 1.97</a:t>
              </a:r>
            </a:p>
            <a:p>
              <a:pPr marL="91440">
                <a:buFont typeface="Arial" panose="020B0604020202020204" pitchFamily="34" charset="0"/>
                <a:buNone/>
              </a:pPr>
              <a:r>
                <a:rPr lang="en-US" dirty="0"/>
                <a:t>It is clear that the majority of students rate their understanding around a moderate to high level, with a peak around the mid-point, reflecting a generally positive self-assessment of comprehension, though there are some </a:t>
              </a:r>
            </a:p>
            <a:p>
              <a:pPr marL="91440">
                <a:buFont typeface="Arial" panose="020B0604020202020204" pitchFamily="34" charset="0"/>
                <a:buNone/>
              </a:pPr>
              <a:r>
                <a:rPr lang="en-US" dirty="0"/>
                <a:t>who feel less confident.</a:t>
              </a:r>
            </a:p>
          </p:txBody>
        </p:sp>
        <p:pic>
          <p:nvPicPr>
            <p:cNvPr id="11" name="Picture 10">
              <a:extLst>
                <a:ext uri="{FF2B5EF4-FFF2-40B4-BE49-F238E27FC236}">
                  <a16:creationId xmlns:a16="http://schemas.microsoft.com/office/drawing/2014/main" id="{A9310F11-EB38-EE56-52DD-5AA7953F46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9732" y="2457132"/>
              <a:ext cx="5943600" cy="3848735"/>
            </a:xfrm>
            <a:prstGeom prst="rect">
              <a:avLst/>
            </a:prstGeom>
            <a:noFill/>
            <a:ln>
              <a:noFill/>
            </a:ln>
          </p:spPr>
        </p:pic>
      </p:grpSp>
      <p:grpSp>
        <p:nvGrpSpPr>
          <p:cNvPr id="15" name="Group 14">
            <a:extLst>
              <a:ext uri="{FF2B5EF4-FFF2-40B4-BE49-F238E27FC236}">
                <a16:creationId xmlns:a16="http://schemas.microsoft.com/office/drawing/2014/main" id="{568345B6-BDF4-7D95-F4AD-DDCD09123E3B}"/>
              </a:ext>
            </a:extLst>
          </p:cNvPr>
          <p:cNvGrpSpPr/>
          <p:nvPr/>
        </p:nvGrpSpPr>
        <p:grpSpPr>
          <a:xfrm>
            <a:off x="111485" y="0"/>
            <a:ext cx="11758824" cy="6858000"/>
            <a:chOff x="-11535261" y="0"/>
            <a:chExt cx="11758824" cy="6858000"/>
          </a:xfrm>
        </p:grpSpPr>
        <p:sp>
          <p:nvSpPr>
            <p:cNvPr id="6" name="Rectangle 5">
              <a:extLst>
                <a:ext uri="{FF2B5EF4-FFF2-40B4-BE49-F238E27FC236}">
                  <a16:creationId xmlns:a16="http://schemas.microsoft.com/office/drawing/2014/main" id="{CA1D8294-2D5B-2458-029A-EC1F37FF8BF8}"/>
                </a:ext>
              </a:extLst>
            </p:cNvPr>
            <p:cNvSpPr/>
            <p:nvPr/>
          </p:nvSpPr>
          <p:spPr>
            <a:xfrm>
              <a:off x="-11535261" y="0"/>
              <a:ext cx="1175882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Advantage Grading Automation</a:t>
              </a:r>
            </a:p>
            <a:p>
              <a:pPr marL="91440" lvl="1"/>
              <a:r>
                <a:rPr lang="en-US" dirty="0"/>
                <a:t>Mean: 0.24</a:t>
              </a:r>
            </a:p>
            <a:p>
              <a:pPr marL="91440" lvl="1"/>
              <a:r>
                <a:rPr lang="en-US" dirty="0"/>
                <a:t>Mode: 0</a:t>
              </a:r>
            </a:p>
            <a:p>
              <a:pPr marL="91440" lvl="1"/>
              <a:r>
                <a:rPr lang="en-US" dirty="0"/>
                <a:t>Standard Deviation: 0.43</a:t>
              </a:r>
            </a:p>
            <a:p>
              <a:pPr marL="91440" lvl="1"/>
              <a:r>
                <a:rPr lang="en-US" dirty="0"/>
                <a:t>The results reveal most respondents do not perceive grading automation as a significant advantage, as evidenced by the high frequency of responses at zero, indicating skepticism or lack of awareness about its benefits. This may be situationally beneficial, but not desirable in all cases.</a:t>
              </a:r>
            </a:p>
          </p:txBody>
        </p:sp>
        <p:pic>
          <p:nvPicPr>
            <p:cNvPr id="14" name="Picture 13">
              <a:extLst>
                <a:ext uri="{FF2B5EF4-FFF2-40B4-BE49-F238E27FC236}">
                  <a16:creationId xmlns:a16="http://schemas.microsoft.com/office/drawing/2014/main" id="{470CF682-5CA6-0B69-628E-93E1FA8A45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22231" y="2457132"/>
              <a:ext cx="5943600" cy="3848735"/>
            </a:xfrm>
            <a:prstGeom prst="rect">
              <a:avLst/>
            </a:prstGeom>
            <a:noFill/>
            <a:ln>
              <a:noFill/>
            </a:ln>
          </p:spPr>
        </p:pic>
      </p:grpSp>
      <p:grpSp>
        <p:nvGrpSpPr>
          <p:cNvPr id="18" name="Group 17">
            <a:extLst>
              <a:ext uri="{FF2B5EF4-FFF2-40B4-BE49-F238E27FC236}">
                <a16:creationId xmlns:a16="http://schemas.microsoft.com/office/drawing/2014/main" id="{2B401677-25A9-E275-7307-B621B5F01447}"/>
              </a:ext>
            </a:extLst>
          </p:cNvPr>
          <p:cNvGrpSpPr/>
          <p:nvPr/>
        </p:nvGrpSpPr>
        <p:grpSpPr>
          <a:xfrm>
            <a:off x="0" y="0"/>
            <a:ext cx="11758824" cy="6858000"/>
            <a:chOff x="-11765127" y="0"/>
            <a:chExt cx="11758824" cy="6858000"/>
          </a:xfrm>
        </p:grpSpPr>
        <p:sp>
          <p:nvSpPr>
            <p:cNvPr id="12" name="Rectangle 11">
              <a:extLst>
                <a:ext uri="{FF2B5EF4-FFF2-40B4-BE49-F238E27FC236}">
                  <a16:creationId xmlns:a16="http://schemas.microsoft.com/office/drawing/2014/main" id="{900D8571-E1B7-7587-9A7A-6E73785C1A55}"/>
                </a:ext>
              </a:extLst>
            </p:cNvPr>
            <p:cNvSpPr/>
            <p:nvPr/>
          </p:nvSpPr>
          <p:spPr>
            <a:xfrm>
              <a:off x="-11765127" y="0"/>
              <a:ext cx="1175882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91440">
                <a:buFont typeface="Arial" panose="020B0604020202020204" pitchFamily="34" charset="0"/>
                <a:buNone/>
              </a:pPr>
              <a:endParaRPr lang="en-US" sz="2400" b="1" dirty="0"/>
            </a:p>
            <a:p>
              <a:pPr marL="91440">
                <a:buFont typeface="Arial" panose="020B0604020202020204" pitchFamily="34" charset="0"/>
                <a:buNone/>
              </a:pPr>
              <a:r>
                <a:rPr lang="en-US" sz="2400" b="1" dirty="0"/>
                <a:t>Histogram of Primary Disadvantage:</a:t>
              </a:r>
              <a:r>
                <a:rPr lang="en-US" sz="2400" dirty="0"/>
                <a:t> </a:t>
              </a:r>
              <a:r>
                <a:rPr lang="en-US" sz="2400" b="1" dirty="0"/>
                <a:t>Internet Addiction</a:t>
              </a:r>
            </a:p>
            <a:p>
              <a:pPr marL="91440" lvl="1"/>
              <a:r>
                <a:rPr lang="en-US" dirty="0"/>
                <a:t>Mean: 0.26</a:t>
              </a:r>
            </a:p>
            <a:p>
              <a:pPr marL="91440" lvl="1"/>
              <a:r>
                <a:rPr lang="en-US" dirty="0"/>
                <a:t>Mode: 0</a:t>
              </a:r>
            </a:p>
            <a:p>
              <a:pPr marL="91440" lvl="1"/>
              <a:r>
                <a:rPr lang="en-US" dirty="0"/>
                <a:t>Standard Deviation: 0.44</a:t>
              </a:r>
            </a:p>
            <a:p>
              <a:pPr marL="91440" lvl="1"/>
              <a:r>
                <a:rPr lang="en-US" dirty="0"/>
                <a:t>Much like the advantages in grading automation, a disadvantage being internet addiction is not widely shared. </a:t>
              </a:r>
            </a:p>
          </p:txBody>
        </p:sp>
        <p:pic>
          <p:nvPicPr>
            <p:cNvPr id="17" name="Picture 16">
              <a:extLst>
                <a:ext uri="{FF2B5EF4-FFF2-40B4-BE49-F238E27FC236}">
                  <a16:creationId xmlns:a16="http://schemas.microsoft.com/office/drawing/2014/main" id="{00F5F242-BEF2-2EAC-056E-E2F679D31C5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35261" y="2457131"/>
              <a:ext cx="5943600" cy="3848735"/>
            </a:xfrm>
            <a:prstGeom prst="rect">
              <a:avLst/>
            </a:prstGeom>
            <a:noFill/>
            <a:ln>
              <a:solidFill>
                <a:schemeClr val="bg1">
                  <a:lumMod val="75000"/>
                </a:schemeClr>
              </a:solidFill>
            </a:ln>
          </p:spPr>
        </p:pic>
      </p:grpSp>
      <p:sp>
        <p:nvSpPr>
          <p:cNvPr id="2" name="Title 1">
            <a:extLst>
              <a:ext uri="{FF2B5EF4-FFF2-40B4-BE49-F238E27FC236}">
                <a16:creationId xmlns:a16="http://schemas.microsoft.com/office/drawing/2014/main" id="{3079F4AE-AAD8-7782-3834-6DB8C1B84865}"/>
              </a:ext>
            </a:extLst>
          </p:cNvPr>
          <p:cNvSpPr>
            <a:spLocks noGrp="1"/>
          </p:cNvSpPr>
          <p:nvPr>
            <p:ph type="title"/>
          </p:nvPr>
        </p:nvSpPr>
        <p:spPr>
          <a:xfrm>
            <a:off x="6570921" y="3080370"/>
            <a:ext cx="5181600" cy="3368819"/>
          </a:xfrm>
        </p:spPr>
        <p:txBody>
          <a:bodyPr/>
          <a:lstStyle/>
          <a:p>
            <a:r>
              <a:rPr lang="en-US" dirty="0">
                <a:effectLst>
                  <a:outerShdw blurRad="38100" dist="38100" dir="2700000" algn="tl">
                    <a:srgbClr val="000000">
                      <a:alpha val="43137"/>
                    </a:srgbClr>
                  </a:outerShdw>
                </a:effectLst>
              </a:rPr>
              <a:t>Histograms and Descriptive Statistics</a:t>
            </a:r>
          </a:p>
        </p:txBody>
      </p:sp>
    </p:spTree>
    <p:extLst>
      <p:ext uri="{BB962C8B-B14F-4D97-AF65-F5344CB8AC3E}">
        <p14:creationId xmlns:p14="http://schemas.microsoft.com/office/powerpoint/2010/main" val="3574650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EC8EC-9F4F-3A4D-4718-DC20B021239C}"/>
              </a:ext>
            </a:extLst>
          </p:cNvPr>
          <p:cNvSpPr>
            <a:spLocks noGrp="1"/>
          </p:cNvSpPr>
          <p:nvPr>
            <p:ph sz="quarter" idx="10"/>
          </p:nvPr>
        </p:nvSpPr>
        <p:spPr>
          <a:xfrm>
            <a:off x="-50800" y="-95250"/>
            <a:ext cx="6257925" cy="7048500"/>
          </a:xfrm>
          <a:custGeom>
            <a:avLst/>
            <a:gdLst>
              <a:gd name="connsiteX0" fmla="*/ 0 w 7171765"/>
              <a:gd name="connsiteY0" fmla="*/ 6858000 h 6858000"/>
              <a:gd name="connsiteX1" fmla="*/ 1714500 w 7171765"/>
              <a:gd name="connsiteY1" fmla="*/ 0 h 6858000"/>
              <a:gd name="connsiteX2" fmla="*/ 7171765 w 7171765"/>
              <a:gd name="connsiteY2" fmla="*/ 0 h 6858000"/>
              <a:gd name="connsiteX3" fmla="*/ 5457265 w 7171765"/>
              <a:gd name="connsiteY3" fmla="*/ 6858000 h 6858000"/>
              <a:gd name="connsiteX4" fmla="*/ 0 w 7171765"/>
              <a:gd name="connsiteY4" fmla="*/ 6858000 h 6858000"/>
              <a:gd name="connsiteX0" fmla="*/ 9525 w 7181290"/>
              <a:gd name="connsiteY0" fmla="*/ 6858000 h 6858000"/>
              <a:gd name="connsiteX1" fmla="*/ 0 w 7181290"/>
              <a:gd name="connsiteY1" fmla="*/ 0 h 6858000"/>
              <a:gd name="connsiteX2" fmla="*/ 7181290 w 7181290"/>
              <a:gd name="connsiteY2" fmla="*/ 0 h 6858000"/>
              <a:gd name="connsiteX3" fmla="*/ 5466790 w 7181290"/>
              <a:gd name="connsiteY3" fmla="*/ 6858000 h 6858000"/>
              <a:gd name="connsiteX4" fmla="*/ 9525 w 71812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290" h="6858000">
                <a:moveTo>
                  <a:pt x="9525" y="6858000"/>
                </a:moveTo>
                <a:lnTo>
                  <a:pt x="0" y="0"/>
                </a:lnTo>
                <a:lnTo>
                  <a:pt x="7181290" y="0"/>
                </a:lnTo>
                <a:lnTo>
                  <a:pt x="5466790" y="6858000"/>
                </a:lnTo>
                <a:lnTo>
                  <a:pt x="9525" y="6858000"/>
                </a:lnTo>
                <a:close/>
              </a:path>
            </a:pathLst>
          </a:custGeom>
          <a:solidFill>
            <a:schemeClr val="tx1"/>
          </a:solidFill>
          <a:ln>
            <a:solidFill>
              <a:schemeClr val="bg1">
                <a:lumMod val="75000"/>
              </a:schemeClr>
            </a:solidFill>
          </a:ln>
        </p:spPr>
        <p:txBody>
          <a:bodyPr/>
          <a:lstStyle/>
          <a:p>
            <a:pPr marL="182880">
              <a:buFont typeface="Arial" panose="020B0604020202020204" pitchFamily="34" charset="0"/>
              <a:buNone/>
            </a:pPr>
            <a:endParaRPr lang="en-US" b="1" dirty="0"/>
          </a:p>
          <a:p>
            <a:pPr marL="182880">
              <a:buFont typeface="Arial" panose="020B0604020202020204" pitchFamily="34" charset="0"/>
              <a:buNone/>
            </a:pPr>
            <a:endParaRPr lang="en-US" b="1" dirty="0"/>
          </a:p>
          <a:p>
            <a:pPr marL="182880">
              <a:buFont typeface="Arial" panose="020B0604020202020204" pitchFamily="34" charset="0"/>
              <a:buNone/>
            </a:pPr>
            <a:endParaRPr lang="en-US" b="1" dirty="0"/>
          </a:p>
          <a:p>
            <a:pPr marL="182880">
              <a:lnSpc>
                <a:spcPct val="150000"/>
              </a:lnSpc>
              <a:buFont typeface="Arial" panose="020B0604020202020204" pitchFamily="34" charset="0"/>
              <a:buNone/>
            </a:pPr>
            <a:endParaRPr lang="en-US" b="1" dirty="0"/>
          </a:p>
          <a:p>
            <a:pPr marL="182880">
              <a:lnSpc>
                <a:spcPct val="150000"/>
              </a:lnSpc>
              <a:spcAft>
                <a:spcPts val="0"/>
              </a:spcAft>
              <a:buFont typeface="Arial" panose="020B0604020202020204" pitchFamily="34" charset="0"/>
              <a:buNone/>
            </a:pPr>
            <a:r>
              <a:rPr lang="en-US" b="1" dirty="0"/>
              <a:t>PMF Analysis</a:t>
            </a:r>
            <a:r>
              <a:rPr lang="en-US" dirty="0"/>
              <a:t>: Peak of students passing </a:t>
            </a:r>
          </a:p>
          <a:p>
            <a:pPr marL="182880">
              <a:lnSpc>
                <a:spcPct val="150000"/>
              </a:lnSpc>
              <a:spcAft>
                <a:spcPts val="0"/>
              </a:spcAft>
              <a:buFont typeface="Arial" panose="020B0604020202020204" pitchFamily="34" charset="0"/>
              <a:buNone/>
            </a:pPr>
            <a:r>
              <a:rPr lang="en-US" dirty="0"/>
              <a:t>exams peaks at 3.0 followed by 4.0. </a:t>
            </a:r>
          </a:p>
          <a:p>
            <a:pPr marL="182880">
              <a:lnSpc>
                <a:spcPct val="150000"/>
              </a:lnSpc>
              <a:spcAft>
                <a:spcPts val="0"/>
              </a:spcAft>
              <a:buFont typeface="Arial" panose="020B0604020202020204" pitchFamily="34" charset="0"/>
              <a:buNone/>
            </a:pPr>
            <a:r>
              <a:rPr lang="en-US" dirty="0"/>
              <a:t>This indicates that students </a:t>
            </a:r>
          </a:p>
          <a:p>
            <a:pPr marL="182880">
              <a:lnSpc>
                <a:spcPct val="150000"/>
              </a:lnSpc>
              <a:spcAft>
                <a:spcPts val="0"/>
              </a:spcAft>
              <a:buFont typeface="Arial" panose="020B0604020202020204" pitchFamily="34" charset="0"/>
              <a:buNone/>
            </a:pPr>
            <a:r>
              <a:rPr lang="en-US" dirty="0"/>
              <a:t>passing exams are not </a:t>
            </a:r>
          </a:p>
          <a:p>
            <a:pPr marL="182880">
              <a:lnSpc>
                <a:spcPct val="150000"/>
              </a:lnSpc>
              <a:spcAft>
                <a:spcPts val="0"/>
              </a:spcAft>
              <a:buFont typeface="Arial" panose="020B0604020202020204" pitchFamily="34" charset="0"/>
              <a:buNone/>
            </a:pPr>
            <a:r>
              <a:rPr lang="en-US" dirty="0"/>
              <a:t>reliant on AI resources.</a:t>
            </a:r>
          </a:p>
        </p:txBody>
      </p:sp>
      <p:sp>
        <p:nvSpPr>
          <p:cNvPr id="2" name="Title 1">
            <a:extLst>
              <a:ext uri="{FF2B5EF4-FFF2-40B4-BE49-F238E27FC236}">
                <a16:creationId xmlns:a16="http://schemas.microsoft.com/office/drawing/2014/main" id="{64E4ED6F-0BB0-6F7D-6840-54795D52C0C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PMF Comparison</a:t>
            </a:r>
            <a:endParaRPr lang="en-US"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50D331FB-D762-ABA0-A5F8-04017D4418E5}"/>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12" name="Content Placeholder 11">
            <a:extLst>
              <a:ext uri="{FF2B5EF4-FFF2-40B4-BE49-F238E27FC236}">
                <a16:creationId xmlns:a16="http://schemas.microsoft.com/office/drawing/2014/main" id="{0D53D854-8A26-1CEB-49C7-375B1515A722}"/>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6096000" y="2198813"/>
            <a:ext cx="5600700" cy="3570036"/>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808321"/>
      </p:ext>
    </p:extLst>
  </p:cSld>
  <p:clrMapOvr>
    <a:masterClrMapping/>
  </p:clrMapOvr>
  <p:transition spd="slow">
    <p:wipe/>
  </p:transition>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2860</TotalTime>
  <Words>3597</Words>
  <Application>Microsoft Office PowerPoint</Application>
  <PresentationFormat>Widescreen</PresentationFormat>
  <Paragraphs>338</Paragraphs>
  <Slides>17</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Custom</vt:lpstr>
      <vt:lpstr>Analyzing Students' Perceptions of AI and Academic Performance</vt:lpstr>
      <vt:lpstr>Problem</vt:lpstr>
      <vt:lpstr>Dataset and Variables</vt:lpstr>
      <vt:lpstr>Histograms and Descriptive Statistics</vt:lpstr>
      <vt:lpstr>Histograms and Descriptive Statistics</vt:lpstr>
      <vt:lpstr>Histograms and Descriptive Statistics</vt:lpstr>
      <vt:lpstr>Histograms and Descriptive Statistics</vt:lpstr>
      <vt:lpstr>Histograms and Descriptive Statistics</vt:lpstr>
      <vt:lpstr>PMF Comparison</vt:lpstr>
      <vt:lpstr>CDF Analysis</vt:lpstr>
      <vt:lpstr>Analytical Distribution</vt:lpstr>
      <vt:lpstr>Scatter Plot Analysis</vt:lpstr>
      <vt:lpstr>Scatter Plot Analysis</vt:lpstr>
      <vt:lpstr>Regression Analysis</vt:lpstr>
      <vt:lpstr>Conclusion</vt:lpstr>
      <vt:lpstr>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Ferrell</dc:creator>
  <cp:lastModifiedBy>Michael Ferrell</cp:lastModifiedBy>
  <cp:revision>3</cp:revision>
  <dcterms:created xsi:type="dcterms:W3CDTF">2024-08-07T21:04:34Z</dcterms:created>
  <dcterms:modified xsi:type="dcterms:W3CDTF">2024-08-09T20:45:16Z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