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257" r:id="rId3"/>
    <p:sldId id="261" r:id="rId4"/>
    <p:sldId id="274" r:id="rId5"/>
    <p:sldId id="259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5" r:id="rId14"/>
    <p:sldId id="276" r:id="rId15"/>
    <p:sldId id="266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8E1F8-2BB6-45DC-A6F5-03CFDFDDE760}" type="datetimeFigureOut">
              <a:rPr lang="lt-LT" smtClean="0"/>
              <a:t>2017-11-28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3613F-01F3-4ABB-BA60-C9B9C199DDBB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978980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8E1F8-2BB6-45DC-A6F5-03CFDFDDE760}" type="datetimeFigureOut">
              <a:rPr lang="lt-LT" smtClean="0"/>
              <a:t>2017-11-28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3613F-01F3-4ABB-BA60-C9B9C199DDBB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520542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8E1F8-2BB6-45DC-A6F5-03CFDFDDE760}" type="datetimeFigureOut">
              <a:rPr lang="lt-LT" smtClean="0"/>
              <a:t>2017-11-28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3613F-01F3-4ABB-BA60-C9B9C199DDBB}" type="slidenum">
              <a:rPr lang="lt-LT" smtClean="0"/>
              <a:t>‹#›</a:t>
            </a:fld>
            <a:endParaRPr lang="lt-LT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562211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8E1F8-2BB6-45DC-A6F5-03CFDFDDE760}" type="datetimeFigureOut">
              <a:rPr lang="lt-LT" smtClean="0"/>
              <a:t>2017-11-28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3613F-01F3-4ABB-BA60-C9B9C199DDBB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0451926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8E1F8-2BB6-45DC-A6F5-03CFDFDDE760}" type="datetimeFigureOut">
              <a:rPr lang="lt-LT" smtClean="0"/>
              <a:t>2017-11-28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3613F-01F3-4ABB-BA60-C9B9C199DDBB}" type="slidenum">
              <a:rPr lang="lt-LT" smtClean="0"/>
              <a:t>‹#›</a:t>
            </a:fld>
            <a:endParaRPr lang="lt-LT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651022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8E1F8-2BB6-45DC-A6F5-03CFDFDDE760}" type="datetimeFigureOut">
              <a:rPr lang="lt-LT" smtClean="0"/>
              <a:t>2017-11-28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3613F-01F3-4ABB-BA60-C9B9C199DDBB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0755308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8E1F8-2BB6-45DC-A6F5-03CFDFDDE760}" type="datetimeFigureOut">
              <a:rPr lang="lt-LT" smtClean="0"/>
              <a:t>2017-11-28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3613F-01F3-4ABB-BA60-C9B9C199DDBB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3671225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8E1F8-2BB6-45DC-A6F5-03CFDFDDE760}" type="datetimeFigureOut">
              <a:rPr lang="lt-LT" smtClean="0"/>
              <a:t>2017-11-28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3613F-01F3-4ABB-BA60-C9B9C199DDBB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394084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8E1F8-2BB6-45DC-A6F5-03CFDFDDE760}" type="datetimeFigureOut">
              <a:rPr lang="lt-LT" smtClean="0"/>
              <a:t>2017-11-28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3613F-01F3-4ABB-BA60-C9B9C199DDBB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251694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8E1F8-2BB6-45DC-A6F5-03CFDFDDE760}" type="datetimeFigureOut">
              <a:rPr lang="lt-LT" smtClean="0"/>
              <a:t>2017-11-28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3613F-01F3-4ABB-BA60-C9B9C199DDBB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396089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8E1F8-2BB6-45DC-A6F5-03CFDFDDE760}" type="datetimeFigureOut">
              <a:rPr lang="lt-LT" smtClean="0"/>
              <a:t>2017-11-28</a:t>
            </a:fld>
            <a:endParaRPr lang="lt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3613F-01F3-4ABB-BA60-C9B9C199DDBB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862035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8E1F8-2BB6-45DC-A6F5-03CFDFDDE760}" type="datetimeFigureOut">
              <a:rPr lang="lt-LT" smtClean="0"/>
              <a:t>2017-11-28</a:t>
            </a:fld>
            <a:endParaRPr lang="lt-L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3613F-01F3-4ABB-BA60-C9B9C199DDBB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685052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8E1F8-2BB6-45DC-A6F5-03CFDFDDE760}" type="datetimeFigureOut">
              <a:rPr lang="lt-LT" smtClean="0"/>
              <a:t>2017-11-28</a:t>
            </a:fld>
            <a:endParaRPr lang="lt-L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3613F-01F3-4ABB-BA60-C9B9C199DDBB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330300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8E1F8-2BB6-45DC-A6F5-03CFDFDDE760}" type="datetimeFigureOut">
              <a:rPr lang="lt-LT" smtClean="0"/>
              <a:t>2017-11-28</a:t>
            </a:fld>
            <a:endParaRPr lang="lt-L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3613F-01F3-4ABB-BA60-C9B9C199DDBB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997542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8E1F8-2BB6-45DC-A6F5-03CFDFDDE760}" type="datetimeFigureOut">
              <a:rPr lang="lt-LT" smtClean="0"/>
              <a:t>2017-11-28</a:t>
            </a:fld>
            <a:endParaRPr lang="lt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3613F-01F3-4ABB-BA60-C9B9C199DDBB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097708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8E1F8-2BB6-45DC-A6F5-03CFDFDDE760}" type="datetimeFigureOut">
              <a:rPr lang="lt-LT" smtClean="0"/>
              <a:t>2017-11-28</a:t>
            </a:fld>
            <a:endParaRPr lang="lt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3613F-01F3-4ABB-BA60-C9B9C199DDBB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630833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8E1F8-2BB6-45DC-A6F5-03CFDFDDE760}" type="datetimeFigureOut">
              <a:rPr lang="lt-LT" smtClean="0"/>
              <a:t>2017-11-28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2B3613F-01F3-4ABB-BA60-C9B9C199DDBB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930467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2DB14-CF7C-40DE-9875-7C69908424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lt-LT" dirty="0"/>
              <a:t>Kolumbijos darnios raidos analizė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1F8A37-7C89-4FA7-AC0E-07D3A1786F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lt-LT" dirty="0"/>
              <a:t>Darbą parengė: Žilvinas Abromavičius IFF-4/3</a:t>
            </a:r>
          </a:p>
          <a:p>
            <a:r>
              <a:rPr lang="lt-LT" dirty="0"/>
              <a:t>		        Šarūnas </a:t>
            </a:r>
            <a:r>
              <a:rPr lang="lt-LT" dirty="0" err="1"/>
              <a:t>Pukys</a:t>
            </a:r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42896086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C1693-6E08-4A85-B6BA-6498FF77F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Darbingo amžiaus populiacija procentais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877EB6-FD26-43F2-9639-54CE3872AE8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54685" y="1270000"/>
            <a:ext cx="10082630" cy="5305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3248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8E6FC-FFF1-4AF6-8391-C13AA43D8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Senyvo amžiaus populiacija procentais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C70C90-75FB-4AE8-A816-E8B1DDF8A5B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196919" y="1387357"/>
            <a:ext cx="9798161" cy="5145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7274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AD3D8-A04F-46A4-BCD4-01A4AAADA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Jaunimo populiacija procentais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3DF5B4-5398-4EA6-9E0E-A70D05CC8E0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309214" y="1559058"/>
            <a:ext cx="9573571" cy="5043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4359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3D7D8-4F1E-4156-A081-062E0DAC8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Kolumbijos švietimas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8EF1C-B1B1-45ED-8AD0-6B783171E7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40261630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B55B4E6-BF4D-487A-BA93-9CECBB09D7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4229072"/>
              </p:ext>
            </p:extLst>
          </p:nvPr>
        </p:nvGraphicFramePr>
        <p:xfrm>
          <a:off x="483422" y="600826"/>
          <a:ext cx="10900557" cy="580529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24291">
                  <a:extLst>
                    <a:ext uri="{9D8B030D-6E8A-4147-A177-3AD203B41FA5}">
                      <a16:colId xmlns:a16="http://schemas.microsoft.com/office/drawing/2014/main" val="1754050782"/>
                    </a:ext>
                  </a:extLst>
                </a:gridCol>
                <a:gridCol w="1273174">
                  <a:extLst>
                    <a:ext uri="{9D8B030D-6E8A-4147-A177-3AD203B41FA5}">
                      <a16:colId xmlns:a16="http://schemas.microsoft.com/office/drawing/2014/main" val="3691867523"/>
                    </a:ext>
                  </a:extLst>
                </a:gridCol>
                <a:gridCol w="1273174">
                  <a:extLst>
                    <a:ext uri="{9D8B030D-6E8A-4147-A177-3AD203B41FA5}">
                      <a16:colId xmlns:a16="http://schemas.microsoft.com/office/drawing/2014/main" val="3348591308"/>
                    </a:ext>
                  </a:extLst>
                </a:gridCol>
                <a:gridCol w="954131">
                  <a:extLst>
                    <a:ext uri="{9D8B030D-6E8A-4147-A177-3AD203B41FA5}">
                      <a16:colId xmlns:a16="http://schemas.microsoft.com/office/drawing/2014/main" val="663500623"/>
                    </a:ext>
                  </a:extLst>
                </a:gridCol>
                <a:gridCol w="1139155">
                  <a:extLst>
                    <a:ext uri="{9D8B030D-6E8A-4147-A177-3AD203B41FA5}">
                      <a16:colId xmlns:a16="http://schemas.microsoft.com/office/drawing/2014/main" val="3508972722"/>
                    </a:ext>
                  </a:extLst>
                </a:gridCol>
                <a:gridCol w="177058">
                  <a:extLst>
                    <a:ext uri="{9D8B030D-6E8A-4147-A177-3AD203B41FA5}">
                      <a16:colId xmlns:a16="http://schemas.microsoft.com/office/drawing/2014/main" val="3245299284"/>
                    </a:ext>
                  </a:extLst>
                </a:gridCol>
                <a:gridCol w="1376188">
                  <a:extLst>
                    <a:ext uri="{9D8B030D-6E8A-4147-A177-3AD203B41FA5}">
                      <a16:colId xmlns:a16="http://schemas.microsoft.com/office/drawing/2014/main" val="2599617444"/>
                    </a:ext>
                  </a:extLst>
                </a:gridCol>
                <a:gridCol w="1376188">
                  <a:extLst>
                    <a:ext uri="{9D8B030D-6E8A-4147-A177-3AD203B41FA5}">
                      <a16:colId xmlns:a16="http://schemas.microsoft.com/office/drawing/2014/main" val="1209339178"/>
                    </a:ext>
                  </a:extLst>
                </a:gridCol>
                <a:gridCol w="1030140">
                  <a:extLst>
                    <a:ext uri="{9D8B030D-6E8A-4147-A177-3AD203B41FA5}">
                      <a16:colId xmlns:a16="http://schemas.microsoft.com/office/drawing/2014/main" val="319544403"/>
                    </a:ext>
                  </a:extLst>
                </a:gridCol>
                <a:gridCol w="177058">
                  <a:extLst>
                    <a:ext uri="{9D8B030D-6E8A-4147-A177-3AD203B41FA5}">
                      <a16:colId xmlns:a16="http://schemas.microsoft.com/office/drawing/2014/main" val="12273684"/>
                    </a:ext>
                  </a:extLst>
                </a:gridCol>
              </a:tblGrid>
              <a:tr h="315954">
                <a:tc rowSpan="4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lt-LT" sz="1800" dirty="0">
                          <a:effectLst/>
                        </a:rPr>
                        <a:t> </a:t>
                      </a:r>
                      <a:endParaRPr lang="lt-LT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1658" marR="151658" marT="75829" marB="75829" anchor="b"/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lt-LT" sz="1800">
                          <a:effectLst/>
                        </a:rPr>
                        <a:t>Raštingumas</a:t>
                      </a:r>
                      <a:endParaRPr lang="lt-L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1658" marR="151658" marT="75829" marB="75829" anchor="b"/>
                </a:tc>
                <a:tc hMerge="1">
                  <a:txBody>
                    <a:bodyPr/>
                    <a:lstStyle/>
                    <a:p>
                      <a:endParaRPr lang="lt-L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lt-L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lt-LT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lt-LT" sz="1800">
                          <a:effectLst/>
                        </a:rPr>
                        <a:t> </a:t>
                      </a:r>
                      <a:endParaRPr lang="lt-L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1658" marR="151658" marT="75829" marB="75829" anchor="b"/>
                </a:tc>
                <a:tc hMerge="1">
                  <a:txBody>
                    <a:bodyPr/>
                    <a:lstStyle/>
                    <a:p>
                      <a:endParaRPr lang="lt-L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lt-L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lt-L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lt-L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2301278"/>
                  </a:ext>
                </a:extLst>
              </a:tr>
              <a:tr h="1579769">
                <a:tc vMerge="1">
                  <a:txBody>
                    <a:bodyPr/>
                    <a:lstStyle/>
                    <a:p>
                      <a:endParaRPr lang="lt-L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lt-LT" sz="1800">
                          <a:effectLst/>
                        </a:rPr>
                        <a:t>(% 15 m. ir vyresni)</a:t>
                      </a:r>
                      <a:endParaRPr lang="lt-L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743" marR="113743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lt-LT" sz="1800" dirty="0">
                          <a:effectLst/>
                        </a:rPr>
                        <a:t>Jaunimas (% 15-24 m.)</a:t>
                      </a:r>
                      <a:endParaRPr lang="lt-LT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1658" marR="151658" marT="75829" marB="75829" anchor="ctr"/>
                </a:tc>
                <a:tc hMerge="1">
                  <a:txBody>
                    <a:bodyPr/>
                    <a:lstStyle/>
                    <a:p>
                      <a:endParaRPr lang="lt-L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lt-LT" sz="1800">
                          <a:effectLst/>
                        </a:rPr>
                        <a:t>Populiacija su bent antruoju išsilavinimu</a:t>
                      </a:r>
                      <a:endParaRPr lang="lt-L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1658" marR="151658" marT="75829" marB="75829" anchor="ctr"/>
                </a:tc>
                <a:tc hMerge="1">
                  <a:txBody>
                    <a:bodyPr/>
                    <a:lstStyle/>
                    <a:p>
                      <a:endParaRPr lang="lt-L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lt-LT" sz="1800">
                          <a:effectLst/>
                        </a:rPr>
                        <a:t>Pradinės mokyklos mokytojai išmokyti mokyti</a:t>
                      </a:r>
                      <a:endParaRPr lang="lt-L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743" marR="1137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lt-LT" sz="1800">
                          <a:effectLst/>
                        </a:rPr>
                        <a:t>Mokinys - Mokytojas santykis, pradinė mokykla</a:t>
                      </a:r>
                      <a:endParaRPr lang="lt-L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743" marR="1137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lt-LT" sz="1800">
                          <a:effectLst/>
                        </a:rPr>
                        <a:t>Valdžios išlaidos švietimui</a:t>
                      </a:r>
                      <a:endParaRPr lang="lt-L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743" marR="11374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lt-LT" sz="1800">
                          <a:effectLst/>
                        </a:rPr>
                        <a:t> </a:t>
                      </a:r>
                      <a:endParaRPr lang="lt-L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9957964"/>
                  </a:ext>
                </a:extLst>
              </a:tr>
              <a:tr h="947861">
                <a:tc vMerge="1">
                  <a:txBody>
                    <a:bodyPr/>
                    <a:lstStyle/>
                    <a:p>
                      <a:endParaRPr lang="lt-L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lt-LT" sz="1800">
                          <a:effectLst/>
                        </a:rPr>
                        <a:t> </a:t>
                      </a:r>
                      <a:endParaRPr lang="lt-L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743" marR="11374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lt-LT" sz="1800">
                          <a:effectLst/>
                        </a:rPr>
                        <a:t>Moterys</a:t>
                      </a:r>
                      <a:endParaRPr lang="lt-L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743" marR="1137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lt-LT" sz="1800">
                          <a:effectLst/>
                        </a:rPr>
                        <a:t>Vyrai</a:t>
                      </a:r>
                      <a:endParaRPr lang="lt-L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743" marR="113743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lt-LT" sz="1800">
                          <a:effectLst/>
                        </a:rPr>
                        <a:t>(% nuo 25 m.)</a:t>
                      </a:r>
                      <a:endParaRPr lang="lt-L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1658" marR="151658" marT="75829" marB="75829" anchor="ctr"/>
                </a:tc>
                <a:tc hMerge="1">
                  <a:txBody>
                    <a:bodyPr/>
                    <a:lstStyle/>
                    <a:p>
                      <a:endParaRPr lang="lt-L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lt-LT" sz="1800">
                          <a:effectLst/>
                        </a:rPr>
                        <a:t>(%)</a:t>
                      </a:r>
                      <a:endParaRPr lang="lt-L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743" marR="1137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lt-LT" sz="1800">
                          <a:effectLst/>
                        </a:rPr>
                        <a:t>(mokinių skaičius 1 mokytojui)</a:t>
                      </a:r>
                      <a:endParaRPr lang="lt-L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743" marR="1137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lt-LT" sz="1800">
                          <a:effectLst/>
                        </a:rPr>
                        <a:t>(% nuo BVP)</a:t>
                      </a:r>
                      <a:endParaRPr lang="lt-L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743" marR="11374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lt-LT" sz="1800">
                          <a:effectLst/>
                        </a:rPr>
                        <a:t> </a:t>
                      </a:r>
                      <a:endParaRPr lang="lt-L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686109048"/>
                  </a:ext>
                </a:extLst>
              </a:tr>
              <a:tr h="877720">
                <a:tc vMerge="1">
                  <a:txBody>
                    <a:bodyPr/>
                    <a:lstStyle/>
                    <a:p>
                      <a:endParaRPr lang="lt-L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lt-LT" sz="1800">
                          <a:effectLst/>
                        </a:rPr>
                        <a:t>2005 - 2015 m.</a:t>
                      </a:r>
                      <a:endParaRPr lang="lt-L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743" marR="1137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lt-LT" sz="1800">
                          <a:effectLst/>
                        </a:rPr>
                        <a:t>2005 - 2015 m.</a:t>
                      </a:r>
                      <a:endParaRPr lang="lt-L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743" marR="1137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lt-LT" sz="1800">
                          <a:effectLst/>
                        </a:rPr>
                        <a:t>2005 - 2015 m.</a:t>
                      </a:r>
                      <a:endParaRPr lang="lt-L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743" marR="113743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lt-LT" sz="1800">
                          <a:effectLst/>
                        </a:rPr>
                        <a:t>2005 - 2015 m.</a:t>
                      </a:r>
                      <a:endParaRPr lang="lt-L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1658" marR="151658" marT="75829" marB="75829" anchor="ctr"/>
                </a:tc>
                <a:tc hMerge="1">
                  <a:txBody>
                    <a:bodyPr/>
                    <a:lstStyle/>
                    <a:p>
                      <a:endParaRPr lang="lt-L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lt-LT" sz="1800">
                          <a:effectLst/>
                        </a:rPr>
                        <a:t>2005 - 2015 m.</a:t>
                      </a:r>
                      <a:endParaRPr lang="lt-L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743" marR="1137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lt-LT" sz="1800">
                          <a:effectLst/>
                        </a:rPr>
                        <a:t>2010 - 2015 m.</a:t>
                      </a:r>
                      <a:endParaRPr lang="lt-L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743" marR="1137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lt-LT" sz="1800">
                          <a:effectLst/>
                        </a:rPr>
                        <a:t>2010 - 2014 m.</a:t>
                      </a:r>
                      <a:endParaRPr lang="lt-L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743" marR="11374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lt-LT" sz="1800">
                          <a:effectLst/>
                        </a:rPr>
                        <a:t> </a:t>
                      </a:r>
                      <a:endParaRPr lang="lt-L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786858159"/>
                  </a:ext>
                </a:extLst>
              </a:tr>
              <a:tr h="31595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lt-LT" sz="1800">
                          <a:effectLst/>
                        </a:rPr>
                        <a:t>Kolumbija</a:t>
                      </a:r>
                      <a:endParaRPr lang="lt-L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743" marR="1137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lt-LT" sz="1800">
                          <a:effectLst/>
                        </a:rPr>
                        <a:t>94,7</a:t>
                      </a:r>
                      <a:endParaRPr lang="lt-L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743" marR="1137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lt-LT" sz="1800">
                          <a:effectLst/>
                        </a:rPr>
                        <a:t>99,1</a:t>
                      </a:r>
                      <a:endParaRPr lang="lt-L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743" marR="1137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lt-LT" sz="1800">
                          <a:effectLst/>
                        </a:rPr>
                        <a:t>98,2</a:t>
                      </a:r>
                      <a:endParaRPr lang="lt-L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743" marR="113743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lt-LT" sz="1800" dirty="0">
                          <a:effectLst/>
                        </a:rPr>
                        <a:t>54,9</a:t>
                      </a:r>
                      <a:endParaRPr lang="lt-LT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1658" marR="151658" marT="75829" marB="75829" anchor="ctr"/>
                </a:tc>
                <a:tc hMerge="1">
                  <a:txBody>
                    <a:bodyPr/>
                    <a:lstStyle/>
                    <a:p>
                      <a:endParaRPr lang="lt-L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lt-LT" sz="1800">
                          <a:effectLst/>
                        </a:rPr>
                        <a:t>98</a:t>
                      </a:r>
                      <a:endParaRPr lang="lt-L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743" marR="1137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lt-LT" sz="1800">
                          <a:effectLst/>
                        </a:rPr>
                        <a:t>24</a:t>
                      </a:r>
                      <a:endParaRPr lang="lt-L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743" marR="1137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lt-LT" sz="1800">
                          <a:effectLst/>
                        </a:rPr>
                        <a:t>4,7</a:t>
                      </a:r>
                      <a:endParaRPr lang="lt-L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743" marR="11374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lt-LT" sz="1800">
                          <a:effectLst/>
                        </a:rPr>
                        <a:t> </a:t>
                      </a:r>
                      <a:endParaRPr lang="lt-L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629571376"/>
                  </a:ext>
                </a:extLst>
              </a:tr>
              <a:tr h="58019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lt-LT" sz="1800">
                          <a:effectLst/>
                        </a:rPr>
                        <a:t>Aukšto išsivystymo šalys</a:t>
                      </a:r>
                      <a:endParaRPr lang="lt-L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743" marR="1137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lt-LT" sz="1800">
                          <a:effectLst/>
                        </a:rPr>
                        <a:t>95,3</a:t>
                      </a:r>
                      <a:endParaRPr lang="lt-L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743" marR="1137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lt-LT" sz="1800">
                          <a:effectLst/>
                        </a:rPr>
                        <a:t>99,3</a:t>
                      </a:r>
                      <a:endParaRPr lang="lt-L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743" marR="1137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lt-LT" sz="1800">
                          <a:effectLst/>
                        </a:rPr>
                        <a:t>99,2</a:t>
                      </a:r>
                      <a:endParaRPr lang="lt-L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743" marR="113743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lt-LT" sz="1800">
                          <a:effectLst/>
                        </a:rPr>
                        <a:t>70,6</a:t>
                      </a:r>
                      <a:endParaRPr lang="lt-L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1658" marR="151658" marT="75829" marB="75829" anchor="ctr"/>
                </a:tc>
                <a:tc hMerge="1">
                  <a:txBody>
                    <a:bodyPr/>
                    <a:lstStyle/>
                    <a:p>
                      <a:endParaRPr lang="lt-L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lt-LT" sz="1800">
                          <a:effectLst/>
                        </a:rPr>
                        <a:t>..</a:t>
                      </a:r>
                      <a:endParaRPr lang="lt-L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743" marR="1137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lt-LT" sz="1800">
                          <a:effectLst/>
                        </a:rPr>
                        <a:t>18</a:t>
                      </a:r>
                      <a:endParaRPr lang="lt-L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743" marR="1137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lt-LT" sz="1800">
                          <a:effectLst/>
                        </a:rPr>
                        <a:t>..</a:t>
                      </a:r>
                      <a:endParaRPr lang="lt-L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743" marR="11374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lt-LT" sz="1800">
                          <a:effectLst/>
                        </a:rPr>
                        <a:t> </a:t>
                      </a:r>
                      <a:endParaRPr lang="lt-L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872972067"/>
                  </a:ext>
                </a:extLst>
              </a:tr>
              <a:tr h="87772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lt-LT" sz="1800">
                          <a:effectLst/>
                        </a:rPr>
                        <a:t>Lotynų Amerikos ir Karibų regionas</a:t>
                      </a:r>
                      <a:endParaRPr lang="lt-L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743" marR="1137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lt-LT" sz="1800">
                          <a:effectLst/>
                        </a:rPr>
                        <a:t>93,2</a:t>
                      </a:r>
                      <a:endParaRPr lang="lt-L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743" marR="1137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lt-LT" sz="1800">
                          <a:effectLst/>
                        </a:rPr>
                        <a:t>98,4</a:t>
                      </a:r>
                      <a:endParaRPr lang="lt-L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743" marR="1137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lt-LT" sz="1800">
                          <a:effectLst/>
                        </a:rPr>
                        <a:t>98</a:t>
                      </a:r>
                      <a:endParaRPr lang="lt-L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743" marR="113743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lt-LT" sz="1800">
                          <a:effectLst/>
                        </a:rPr>
                        <a:t>58,1</a:t>
                      </a:r>
                      <a:endParaRPr lang="lt-L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1658" marR="151658" marT="75829" marB="75829" anchor="ctr"/>
                </a:tc>
                <a:tc hMerge="1">
                  <a:txBody>
                    <a:bodyPr/>
                    <a:lstStyle/>
                    <a:p>
                      <a:endParaRPr lang="lt-L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lt-LT" sz="1800">
                          <a:effectLst/>
                        </a:rPr>
                        <a:t>..</a:t>
                      </a:r>
                      <a:endParaRPr lang="lt-L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743" marR="1137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lt-LT" sz="1800">
                          <a:effectLst/>
                        </a:rPr>
                        <a:t>22</a:t>
                      </a:r>
                      <a:endParaRPr lang="lt-L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743" marR="1137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lt-LT" sz="1800">
                          <a:effectLst/>
                        </a:rPr>
                        <a:t>5,4</a:t>
                      </a:r>
                      <a:endParaRPr lang="lt-L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743" marR="11374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lt-LT" sz="1800" dirty="0">
                          <a:effectLst/>
                        </a:rPr>
                        <a:t> </a:t>
                      </a:r>
                      <a:endParaRPr lang="lt-LT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0070440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5139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613DF-EEF4-4884-B9D2-7FEFCE5A5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Išvados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9CD9FB6-9CBC-411D-B897-DF7BE6093D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sz="2400" dirty="0"/>
              <a:t>Išvados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lt-L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2726633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07DC2-C6CB-4831-B197-8555115B3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Turinys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34390-B47E-4429-8945-28B50A73EE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lt-LT" sz="2400" dirty="0"/>
              <a:t>Tikslai</a:t>
            </a:r>
          </a:p>
          <a:p>
            <a:r>
              <a:rPr lang="lt-LT" sz="2400" dirty="0"/>
              <a:t>Kolumbijos ekonomika</a:t>
            </a:r>
          </a:p>
          <a:p>
            <a:r>
              <a:rPr lang="lt-LT" sz="2400" dirty="0"/>
              <a:t>Kolumbijos demografija</a:t>
            </a:r>
          </a:p>
          <a:p>
            <a:r>
              <a:rPr lang="lt-LT" sz="2400" dirty="0"/>
              <a:t>Kolumbijos ekologija</a:t>
            </a:r>
          </a:p>
          <a:p>
            <a:r>
              <a:rPr lang="lt-LT" sz="2400" dirty="0"/>
              <a:t>Kolumbijos socialinė situacija</a:t>
            </a:r>
          </a:p>
          <a:p>
            <a:r>
              <a:rPr lang="lt-LT" sz="2400" dirty="0"/>
              <a:t>Kolumbijos politika</a:t>
            </a:r>
          </a:p>
          <a:p>
            <a:r>
              <a:rPr lang="lt-LT" sz="2400" dirty="0"/>
              <a:t>Kolumbijos švietimas</a:t>
            </a:r>
          </a:p>
          <a:p>
            <a:r>
              <a:rPr lang="lt-LT" sz="2400" dirty="0"/>
              <a:t>Išvados</a:t>
            </a:r>
          </a:p>
        </p:txBody>
      </p:sp>
    </p:spTree>
    <p:extLst>
      <p:ext uri="{BB962C8B-B14F-4D97-AF65-F5344CB8AC3E}">
        <p14:creationId xmlns:p14="http://schemas.microsoft.com/office/powerpoint/2010/main" val="1426520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339E7-6F7E-4BE2-8970-4DA344481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Tikslai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8ED7035-28C0-4790-9C45-5960315DD06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6968" y="2130664"/>
            <a:ext cx="4938712" cy="3293503"/>
          </a:xfr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2781C57-EE85-47FE-9EE4-0DABD1DD49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9647" y="1909904"/>
            <a:ext cx="4937760" cy="4539022"/>
          </a:xfrm>
        </p:spPr>
        <p:txBody>
          <a:bodyPr>
            <a:normAutofit lnSpcReduction="10000"/>
          </a:bodyPr>
          <a:lstStyle/>
          <a:p>
            <a:pPr marL="252000" indent="-252000">
              <a:buFont typeface="Arial" panose="020B0604020202020204" pitchFamily="34" charset="0"/>
              <a:buChar char="•"/>
            </a:pPr>
            <a:r>
              <a:rPr lang="lt-LT" sz="2400" dirty="0"/>
              <a:t>Nustatyti ir įvertinti Kolumbijos ekonomikos lygį</a:t>
            </a:r>
          </a:p>
          <a:p>
            <a:pPr marL="252000" indent="-252000">
              <a:buFont typeface="Arial" panose="020B0604020202020204" pitchFamily="34" charset="0"/>
              <a:buChar char="•"/>
            </a:pPr>
            <a:r>
              <a:rPr lang="lt-LT" sz="2400" dirty="0"/>
              <a:t>Įvertinti šalies demografinę situaciją ir pokyčius</a:t>
            </a:r>
          </a:p>
          <a:p>
            <a:pPr marL="252000" indent="-252000">
              <a:buFont typeface="Arial" panose="020B0604020202020204" pitchFamily="34" charset="0"/>
              <a:buChar char="•"/>
            </a:pPr>
            <a:r>
              <a:rPr lang="lt-LT" sz="2400" dirty="0"/>
              <a:t>Įvertinti žmonių sveikatos Kolumbijoje rodiklius</a:t>
            </a:r>
          </a:p>
          <a:p>
            <a:pPr marL="252000" indent="-252000">
              <a:buFont typeface="Arial" panose="020B0604020202020204" pitchFamily="34" charset="0"/>
              <a:buChar char="•"/>
            </a:pPr>
            <a:r>
              <a:rPr lang="lt-LT" sz="2400" dirty="0"/>
              <a:t>Apžvelgti Kolumbijos politiką</a:t>
            </a:r>
          </a:p>
          <a:p>
            <a:pPr marL="252000" indent="-252000">
              <a:buFont typeface="Arial" panose="020B0604020202020204" pitchFamily="34" charset="0"/>
              <a:buChar char="•"/>
            </a:pPr>
            <a:r>
              <a:rPr lang="lt-LT" sz="2400" dirty="0"/>
              <a:t>Nustatyti ir įvertinti šalies ekologinį lygį</a:t>
            </a:r>
          </a:p>
          <a:p>
            <a:pPr marL="252000" indent="-252000">
              <a:buFont typeface="Arial" panose="020B0604020202020204" pitchFamily="34" charset="0"/>
              <a:buChar char="•"/>
            </a:pPr>
            <a:r>
              <a:rPr lang="lt-LT" sz="2400" dirty="0"/>
              <a:t>Įvertinti Kolumbijos švietimo rodiklius</a:t>
            </a:r>
          </a:p>
          <a:p>
            <a:pPr marL="252000" indent="-252000">
              <a:buFont typeface="Arial" panose="020B0604020202020204" pitchFamily="34" charset="0"/>
              <a:buChar char="•"/>
            </a:pPr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405937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2D880-0031-491A-9FE6-9FBD34C9E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Trumpai apie šalį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26680-46E5-4071-A702-D2600E5B65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6461403" cy="3880772"/>
          </a:xfrm>
        </p:spPr>
        <p:txBody>
          <a:bodyPr>
            <a:normAutofit/>
          </a:bodyPr>
          <a:lstStyle/>
          <a:p>
            <a:r>
              <a:rPr lang="lt-LT" sz="2400" dirty="0"/>
              <a:t>Valstybė Pietų Amerikos šiaurės vakaruose.</a:t>
            </a:r>
          </a:p>
          <a:p>
            <a:r>
              <a:rPr lang="lt-LT" sz="2400" dirty="0"/>
              <a:t>Plotas - 1 138 910 km</a:t>
            </a:r>
            <a:r>
              <a:rPr lang="lt-LT" sz="2400" baseline="30000" dirty="0"/>
              <a:t>2 </a:t>
            </a:r>
            <a:r>
              <a:rPr lang="lt-LT" sz="2400" dirty="0"/>
              <a:t>(25 pasaulio šalis)</a:t>
            </a:r>
          </a:p>
          <a:p>
            <a:r>
              <a:rPr lang="lt-LT" sz="2400" dirty="0"/>
              <a:t>49 milijonai gyventojų (28 pasaulio šalis)</a:t>
            </a:r>
          </a:p>
          <a:p>
            <a:r>
              <a:rPr lang="lt-LT" sz="2400" dirty="0"/>
              <a:t>Valstybinė kalba – ispanų</a:t>
            </a:r>
          </a:p>
          <a:p>
            <a:r>
              <a:rPr lang="lt-LT" sz="2400" dirty="0"/>
              <a:t>Sostinė - Bogota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E3D491-F243-4BE6-AC5A-9801DCE04D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2180" y="1270000"/>
            <a:ext cx="4282486" cy="4298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451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613DF-EEF4-4884-B9D2-7FEFCE5A5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Kolumbijos ekonomika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9CD9FB6-9CBC-411D-B897-DF7BE6093D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sz="2400" dirty="0"/>
              <a:t>BVP vienam gyventojui – vidutinis, lyginant su viso pasaulio šalimis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sz="2400" dirty="0"/>
              <a:t>Valiuta – Kolumbijos pesas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sz="2400" dirty="0"/>
              <a:t>Nafta – ekonomikos augimo šaltinis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sz="2400" dirty="0"/>
              <a:t>Vidutinis nedarbingumo lygis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sz="2400" dirty="0"/>
              <a:t>Darbo našumas dažniausiai kyla, kartais nežymiai leidžiasi</a:t>
            </a:r>
          </a:p>
        </p:txBody>
      </p:sp>
    </p:spTree>
    <p:extLst>
      <p:ext uri="{BB962C8B-B14F-4D97-AF65-F5344CB8AC3E}">
        <p14:creationId xmlns:p14="http://schemas.microsoft.com/office/powerpoint/2010/main" val="2771845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E5DE7-AF6E-4534-9D58-8C2691A46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BVP JAV doleriais vienam gyventojui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CD3385-0D89-48DD-86E2-AD5B4FD2BC7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375527" y="1930400"/>
            <a:ext cx="8329947" cy="4580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615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23A9F-D3E8-4B9C-AC6F-9A914B2F3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Kolumbijos demografija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E9556-7C6F-45BF-936C-75A87F638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/>
              <a:t>Kolumbijoje šiuo metu (2017 metų duomenimis) gyvena 49 067 981 gyventojų.</a:t>
            </a:r>
          </a:p>
          <a:p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33874060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0A40E-13BE-45E9-A9FF-382224159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Populiacija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3A99E8-E7CA-431A-A2EE-4F6874C4636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124730" y="1410385"/>
            <a:ext cx="9942540" cy="5197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2851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AD35C-6624-4AAF-BE16-6341E4501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Vaikų gimstamumas vienai moteriai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7092C3-7DF3-484A-8BD8-534C3919D2C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77334" y="1270000"/>
            <a:ext cx="10038792" cy="5246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47189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548</TotalTime>
  <Words>279</Words>
  <Application>Microsoft Office PowerPoint</Application>
  <PresentationFormat>Widescreen</PresentationFormat>
  <Paragraphs>95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Times New Roman</vt:lpstr>
      <vt:lpstr>Trebuchet MS</vt:lpstr>
      <vt:lpstr>Wingdings 3</vt:lpstr>
      <vt:lpstr>Facet</vt:lpstr>
      <vt:lpstr>Kolumbijos darnios raidos analizė</vt:lpstr>
      <vt:lpstr>Turinys</vt:lpstr>
      <vt:lpstr>Tikslai</vt:lpstr>
      <vt:lpstr>Trumpai apie šalį</vt:lpstr>
      <vt:lpstr>Kolumbijos ekonomika</vt:lpstr>
      <vt:lpstr>BVP JAV doleriais vienam gyventojui</vt:lpstr>
      <vt:lpstr>Kolumbijos demografija</vt:lpstr>
      <vt:lpstr>Populiacija</vt:lpstr>
      <vt:lpstr>Vaikų gimstamumas vienai moteriai</vt:lpstr>
      <vt:lpstr>Darbingo amžiaus populiacija procentais</vt:lpstr>
      <vt:lpstr>Senyvo amžiaus populiacija procentais</vt:lpstr>
      <vt:lpstr>Jaunimo populiacija procentais</vt:lpstr>
      <vt:lpstr>Kolumbijos švietimas</vt:lpstr>
      <vt:lpstr>PowerPoint Presentation</vt:lpstr>
      <vt:lpstr>Išvados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Šveicarijos darnios raidos analizė</dc:title>
  <dc:creator>Ernestas Venckus</dc:creator>
  <cp:lastModifiedBy>Žilvinas Abromavičius</cp:lastModifiedBy>
  <cp:revision>26</cp:revision>
  <dcterms:created xsi:type="dcterms:W3CDTF">2017-11-20T18:16:37Z</dcterms:created>
  <dcterms:modified xsi:type="dcterms:W3CDTF">2017-11-28T20:07:55Z</dcterms:modified>
</cp:coreProperties>
</file>