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7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Pukys IFZm-5</a:t>
            </a:r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00" y="131428"/>
            <a:ext cx="8596668" cy="1320800"/>
          </a:xfrm>
        </p:spPr>
        <p:txBody>
          <a:bodyPr/>
          <a:lstStyle/>
          <a:p>
            <a:r>
              <a:rPr lang="lt-LT" dirty="0"/>
              <a:t>Kolumbijos švietimas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47ADBC-CCA5-412F-BF29-89602851A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95314"/>
              </p:ext>
            </p:extLst>
          </p:nvPr>
        </p:nvGraphicFramePr>
        <p:xfrm>
          <a:off x="240140" y="704674"/>
          <a:ext cx="11462506" cy="6083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735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330377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330377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97000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90337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22110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438020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438020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76424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22110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96003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Raštingumas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701455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Pradinės mokyklos mokytojai išmokyti mokyti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1044362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Moterys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(mokinių skaičius 1 mokytojui)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78327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2005 - 2015 m.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2010 - 2015 m.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96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78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78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Lotynų Amerikos ir Karibų regionas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ECA3-3918-41B8-9DB9-0FA8AF4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Ekosistemos reitingai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B17-6809-4A82-BD98-652EB7DD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/>
              <a:t>Pirma pasaulyje pagal paukščių rūšių kiekį</a:t>
            </a:r>
          </a:p>
          <a:p>
            <a:r>
              <a:rPr lang="lt-LT" sz="2000" dirty="0"/>
              <a:t>Antra pasaulyje pagal augalų rūšių kiekį</a:t>
            </a:r>
          </a:p>
          <a:p>
            <a:r>
              <a:rPr lang="lt-LT" sz="2000" dirty="0"/>
              <a:t>Trečia pasaulyje pagal roplių rūšių kiekį</a:t>
            </a:r>
          </a:p>
          <a:p>
            <a:r>
              <a:rPr lang="lt-LT" sz="2000" dirty="0"/>
              <a:t>Ketvirta pasaulyje pagal žinduolių rūšių kiekį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6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4229-D741-4C8F-B1BC-C883BE77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Ekologinės problemos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801-4F0D-4D33-A26D-39093E21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Miškų naikinimas</a:t>
            </a:r>
          </a:p>
          <a:p>
            <a:r>
              <a:rPr lang="lt-LT" sz="2800" dirty="0"/>
              <a:t>Biologinės įvairovės mažėjimas</a:t>
            </a:r>
          </a:p>
          <a:p>
            <a:r>
              <a:rPr lang="lt-LT" sz="2800" dirty="0"/>
              <a:t>Oro tarša</a:t>
            </a:r>
          </a:p>
          <a:p>
            <a:r>
              <a:rPr lang="lt-LT" sz="2800" dirty="0"/>
              <a:t>Vandens tarša</a:t>
            </a:r>
          </a:p>
        </p:txBody>
      </p:sp>
    </p:spTree>
    <p:extLst>
      <p:ext uri="{BB962C8B-B14F-4D97-AF65-F5344CB8AC3E}">
        <p14:creationId xmlns:p14="http://schemas.microsoft.com/office/powerpoint/2010/main" val="24835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A3CC-58CA-43B7-B500-DBF8C073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CO2 emisija gyventojui (2013)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5BBD5-02BF-4CA4-84E8-9BFB432FF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86408237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4224542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6577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Valstybė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CO2 emisija gyventojui tonomis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HDI reitingas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Kolumbija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0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Brazilija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9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Peru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3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51E-0911-403B-9668-F814A56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1" y="503583"/>
            <a:ext cx="8596668" cy="1320800"/>
          </a:xfrm>
        </p:spPr>
        <p:txBody>
          <a:bodyPr/>
          <a:lstStyle/>
          <a:p>
            <a:r>
              <a:rPr lang="lt-LT" dirty="0"/>
              <a:t>Kolumbijos ekologinis pėdsakas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D1070-D282-40F6-95A3-C206E236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1163983"/>
            <a:ext cx="6658010" cy="41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sveikatos gerovė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51E-0911-403B-9668-F814A56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1" y="503583"/>
            <a:ext cx="8596668" cy="1320800"/>
          </a:xfrm>
        </p:spPr>
        <p:txBody>
          <a:bodyPr/>
          <a:lstStyle/>
          <a:p>
            <a:r>
              <a:rPr lang="lt-LT" dirty="0"/>
              <a:t>Kolumbijos socialinės raidos indeksas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C6FC-CDDF-4454-A6E9-2154194ED289}"/>
              </a:ext>
            </a:extLst>
          </p:cNvPr>
          <p:cNvSpPr txBox="1"/>
          <p:nvPr/>
        </p:nvSpPr>
        <p:spPr>
          <a:xfrm>
            <a:off x="1166191" y="1391478"/>
            <a:ext cx="79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Kolumbijos socialinės raidos indeksas – 0.727.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018C7-82F6-4177-BE05-167B9E64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2037809"/>
            <a:ext cx="9163459" cy="40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94A0-8CFB-4BB2-92F1-8C204C1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Lyčių nelygybė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DEE-BC55-4ECF-A171-90C047C0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lt-LT" dirty="0"/>
              <a:t>Kolumbijos lyčių nelygybės indeksas – 0.393</a:t>
            </a:r>
          </a:p>
          <a:p>
            <a:pPr algn="just"/>
            <a:r>
              <a:rPr lang="lt-LT" dirty="0"/>
              <a:t>Visame Pietų Amerikos žemyne lyčių nelygybės indeksas yra panšus</a:t>
            </a:r>
          </a:p>
          <a:p>
            <a:pPr algn="just"/>
            <a:r>
              <a:rPr lang="lt-LT" dirty="0"/>
              <a:t>Vos 20% Kolumbijos parlamento sudaro moterys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6AEC9-BCC1-4836-829F-CB7FA7D9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50" y="2809413"/>
            <a:ext cx="7382435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7164-A3A8-45E9-8953-314B8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Tikėtina gyvenimo trukmė Kolumbijoje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3075-75CB-4A02-9B6B-C6A52D45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99" y="1510630"/>
            <a:ext cx="8596669" cy="38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1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C6F9-1E18-422C-8EB6-9B272F7C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Mirtingumas iki penkerių metų (iš 1000 gimusių)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193A-9FC3-404E-B192-FE86B9DE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6" y="1786497"/>
            <a:ext cx="9696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707"/>
            <a:ext cx="8596668" cy="388077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Lyginant su didžiosiomis Pietų Amerikos šalimis, Kolumbijos ekonominė padėtis yra viena prasčiausių.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Populiacija didėja ir sensta, daugėja darbingo amžiaus žmonių.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Švietimo rodikliai nežymiai prastesni nei aukšto išsivystymo šalių ir Lotynų Amerikos ir Karibų regiono.</a:t>
            </a:r>
            <a:endParaRPr lang="lt-L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3DCC-BC5D-4D2B-AC59-444A2872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3056-AA81-4939-9103-C2CB451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Kolumbija pasižymi maža CO2 emisija tiek Lotynų Amerikos ir Karibų regione, tiek visame pasaulyje.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Kolumbija yra turtinga savo ekosistemos įvairove.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Nepaisant sveikatos apsaugos reformų, Kolumbijos sveikatos apsauga yra viena prasčiausių tarp aukšto išsivystimo šalių Pietų Amerikoje.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Kolumbijos socialinės raidos indeksas nors ir lėtai, tačiau kyla.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7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– Bogota</a:t>
            </a:r>
          </a:p>
          <a:p>
            <a:r>
              <a:rPr lang="lt-LT" sz="2400" dirty="0"/>
              <a:t>95 vietoje pagal HDI reitingą šalis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Aukštas nedarbingumo lygis, lyginant su regiono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E9-21BF-4503-B27A-D3E434B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Nedarbingumo lygis,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73116-B275-4228-8A77-DE539C4A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583" y="1270000"/>
            <a:ext cx="10054834" cy="5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r>
              <a:rPr lang="lt-LT" dirty="0"/>
              <a:t>Gyventojų didėja kasmet po 1,27%</a:t>
            </a:r>
          </a:p>
          <a:p>
            <a:r>
              <a:rPr lang="lt-LT" dirty="0"/>
              <a:t>Gyvenimo trukmė – 79 metai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248-DD92-4327-8D71-56948BE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Gyventojų tankis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90FD-CC55-4AFE-ADE7-EA16AD12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14" y="80210"/>
            <a:ext cx="5213174" cy="6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813</TotalTime>
  <Words>498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Nedarbingumo lygis, procentais</vt:lpstr>
      <vt:lpstr>Kolumbijos demografija</vt:lpstr>
      <vt:lpstr>Gyventojų tankis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Ekosistemos reitingai</vt:lpstr>
      <vt:lpstr>Ekologinės problemos</vt:lpstr>
      <vt:lpstr>CO2 emisija gyventojui (2013)</vt:lpstr>
      <vt:lpstr>Kolumbijos ekologinis pėdsakas</vt:lpstr>
      <vt:lpstr>Kolumbijos socialinės raidos indeksas</vt:lpstr>
      <vt:lpstr>Lyčių nelygybė</vt:lpstr>
      <vt:lpstr>Tikėtina gyvenimo trukmė Kolumbijoje</vt:lpstr>
      <vt:lpstr>Mirtingumas iki penkerių metų (iš 1000 gimusių)</vt:lpstr>
      <vt:lpstr>Išvados</vt:lpstr>
      <vt:lpstr>Išvados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42</cp:revision>
  <dcterms:created xsi:type="dcterms:W3CDTF">2017-11-20T18:16:37Z</dcterms:created>
  <dcterms:modified xsi:type="dcterms:W3CDTF">2017-11-30T13:11:16Z</dcterms:modified>
</cp:coreProperties>
</file>