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74" r:id="rId5"/>
    <p:sldId id="259" r:id="rId6"/>
    <p:sldId id="267" r:id="rId7"/>
    <p:sldId id="27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2017-11-29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</a:t>
            </a:r>
            <a:r>
              <a:rPr lang="lt-LT" dirty="0" err="1"/>
              <a:t>Pukys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7D8-4F1E-4156-A081-062E0DAC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švietimas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EF1C-B1B1-45ED-8AD0-6B783171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616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5B4E6-BF4D-487A-BA93-9CECBB09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29072"/>
              </p:ext>
            </p:extLst>
          </p:nvPr>
        </p:nvGraphicFramePr>
        <p:xfrm>
          <a:off x="483422" y="600826"/>
          <a:ext cx="10900557" cy="5805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291">
                  <a:extLst>
                    <a:ext uri="{9D8B030D-6E8A-4147-A177-3AD203B41FA5}">
                      <a16:colId xmlns:a16="http://schemas.microsoft.com/office/drawing/2014/main" val="1754050782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691867523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348591308"/>
                    </a:ext>
                  </a:extLst>
                </a:gridCol>
                <a:gridCol w="954131">
                  <a:extLst>
                    <a:ext uri="{9D8B030D-6E8A-4147-A177-3AD203B41FA5}">
                      <a16:colId xmlns:a16="http://schemas.microsoft.com/office/drawing/2014/main" val="663500623"/>
                    </a:ext>
                  </a:extLst>
                </a:gridCol>
                <a:gridCol w="1139155">
                  <a:extLst>
                    <a:ext uri="{9D8B030D-6E8A-4147-A177-3AD203B41FA5}">
                      <a16:colId xmlns:a16="http://schemas.microsoft.com/office/drawing/2014/main" val="3508972722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324529928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59961744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1209339178"/>
                    </a:ext>
                  </a:extLst>
                </a:gridCol>
                <a:gridCol w="1030140">
                  <a:extLst>
                    <a:ext uri="{9D8B030D-6E8A-4147-A177-3AD203B41FA5}">
                      <a16:colId xmlns:a16="http://schemas.microsoft.com/office/drawing/2014/main" val="319544403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12273684"/>
                    </a:ext>
                  </a:extLst>
                </a:gridCol>
              </a:tblGrid>
              <a:tr h="3159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Raštingumas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01278"/>
                  </a:ext>
                </a:extLst>
              </a:tr>
              <a:tr h="1579769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15 m. ir vyresni)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Jaunimas (% 15-24 m.)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Populiacija su bent antruoju išsilavinimu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Pradinės mokyklos mokytojai išmokyti mokyti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Mokinys - Mokytojas santykis, pradinė mokykla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Valdžios išlaidos švietimui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957964"/>
                  </a:ext>
                </a:extLst>
              </a:tr>
              <a:tr h="947861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Moterys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Vyrai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25 m.)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(mokinių skaičius 1 mokytojui)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BVP)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6109048"/>
                  </a:ext>
                </a:extLst>
              </a:tr>
              <a:tr h="877720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2010 - 2014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858159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Kolumbija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54,9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9571376"/>
                  </a:ext>
                </a:extLst>
              </a:tr>
              <a:tr h="580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Aukšto išsivystymo šalys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95,3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70,6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18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972067"/>
                  </a:ext>
                </a:extLst>
              </a:tr>
              <a:tr h="877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Lotynų Amerikos ir Karibų regionas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93,2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58,1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704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Išvados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politika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Apžvelgti Kolumbijos politiką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880-0031-491A-9FE6-9FBD34C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 apie šalį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6680-46E5-4071-A702-D2600E5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461403" cy="3880772"/>
          </a:xfrm>
        </p:spPr>
        <p:txBody>
          <a:bodyPr>
            <a:normAutofit/>
          </a:bodyPr>
          <a:lstStyle/>
          <a:p>
            <a:r>
              <a:rPr lang="lt-LT" sz="2400" dirty="0"/>
              <a:t>Valstybė Pietų Amerikos šiaurės vakaruose.</a:t>
            </a:r>
          </a:p>
          <a:p>
            <a:r>
              <a:rPr lang="lt-LT" sz="2400" dirty="0"/>
              <a:t>Plotas - 1 138 910 km</a:t>
            </a:r>
            <a:r>
              <a:rPr lang="lt-LT" sz="2400" baseline="30000" dirty="0"/>
              <a:t>2 </a:t>
            </a:r>
            <a:r>
              <a:rPr lang="lt-LT" sz="2400" dirty="0"/>
              <a:t>(25 pasaulio šalis)</a:t>
            </a:r>
          </a:p>
          <a:p>
            <a:r>
              <a:rPr lang="lt-LT" sz="2400" dirty="0"/>
              <a:t>49 milijonai gyventojų (28 pasaulio šalis)</a:t>
            </a:r>
          </a:p>
          <a:p>
            <a:r>
              <a:rPr lang="lt-LT" sz="2400" dirty="0"/>
              <a:t>Valstybinė kalba – ispanų</a:t>
            </a:r>
          </a:p>
          <a:p>
            <a:r>
              <a:rPr lang="lt-LT" sz="2400" dirty="0"/>
              <a:t>Sostinė – Bogota</a:t>
            </a:r>
          </a:p>
          <a:p>
            <a:r>
              <a:rPr lang="lt-LT" sz="2400" dirty="0"/>
              <a:t>95 vietoje pagal HDI reitingą šalis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D491-F243-4BE6-AC5A-9801DCE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80" y="1270000"/>
            <a:ext cx="4282486" cy="42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Aukštas nedarbingumo lygis, lyginant su regiono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7E9-21BF-4503-B27A-D3E434BD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Nedarbingumo lygis,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73116-B275-4228-8A77-DE539C4AE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583" y="1270000"/>
            <a:ext cx="10054834" cy="52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289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Kolumbijos darnios raidos analizė</vt:lpstr>
      <vt:lpstr>Turinys</vt:lpstr>
      <vt:lpstr>Tikslai</vt:lpstr>
      <vt:lpstr>Trumpai apie šalį</vt:lpstr>
      <vt:lpstr>Kolumbijos ekonomika</vt:lpstr>
      <vt:lpstr>BVP JAV doleriais vienam gyventojui</vt:lpstr>
      <vt:lpstr>Nedarbingumo lygis, procentais</vt:lpstr>
      <vt:lpstr>Kolumbijos demografija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Kolumbijos švietimas</vt:lpstr>
      <vt:lpstr>PowerPoint Presentation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30</cp:revision>
  <dcterms:created xsi:type="dcterms:W3CDTF">2017-11-20T18:16:37Z</dcterms:created>
  <dcterms:modified xsi:type="dcterms:W3CDTF">2017-11-29T18:46:09Z</dcterms:modified>
</cp:coreProperties>
</file>