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77" r:id="rId8"/>
    <p:sldId id="268" r:id="rId9"/>
    <p:sldId id="27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2017-11-30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Pukys IFZm-5</a:t>
            </a:r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D8-4F1E-4156-A081-062E0DAC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švietimas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EF1C-B1B1-45ED-8AD0-6B78317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61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4E6-BF4D-487A-BA93-9CECBB09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29072"/>
              </p:ext>
            </p:extLst>
          </p:nvPr>
        </p:nvGraphicFramePr>
        <p:xfrm>
          <a:off x="483422" y="600826"/>
          <a:ext cx="10900557" cy="5748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291">
                  <a:extLst>
                    <a:ext uri="{9D8B030D-6E8A-4147-A177-3AD203B41FA5}">
                      <a16:colId xmlns:a16="http://schemas.microsoft.com/office/drawing/2014/main" val="1754050782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691867523"/>
                    </a:ext>
                  </a:extLst>
                </a:gridCol>
                <a:gridCol w="1273174">
                  <a:extLst>
                    <a:ext uri="{9D8B030D-6E8A-4147-A177-3AD203B41FA5}">
                      <a16:colId xmlns:a16="http://schemas.microsoft.com/office/drawing/2014/main" val="3348591308"/>
                    </a:ext>
                  </a:extLst>
                </a:gridCol>
                <a:gridCol w="954131">
                  <a:extLst>
                    <a:ext uri="{9D8B030D-6E8A-4147-A177-3AD203B41FA5}">
                      <a16:colId xmlns:a16="http://schemas.microsoft.com/office/drawing/2014/main" val="663500623"/>
                    </a:ext>
                  </a:extLst>
                </a:gridCol>
                <a:gridCol w="1139155">
                  <a:extLst>
                    <a:ext uri="{9D8B030D-6E8A-4147-A177-3AD203B41FA5}">
                      <a16:colId xmlns:a16="http://schemas.microsoft.com/office/drawing/2014/main" val="3508972722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324529928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2599617444"/>
                    </a:ext>
                  </a:extLst>
                </a:gridCol>
                <a:gridCol w="1376188">
                  <a:extLst>
                    <a:ext uri="{9D8B030D-6E8A-4147-A177-3AD203B41FA5}">
                      <a16:colId xmlns:a16="http://schemas.microsoft.com/office/drawing/2014/main" val="1209339178"/>
                    </a:ext>
                  </a:extLst>
                </a:gridCol>
                <a:gridCol w="1030140">
                  <a:extLst>
                    <a:ext uri="{9D8B030D-6E8A-4147-A177-3AD203B41FA5}">
                      <a16:colId xmlns:a16="http://schemas.microsoft.com/office/drawing/2014/main" val="319544403"/>
                    </a:ext>
                  </a:extLst>
                </a:gridCol>
                <a:gridCol w="177058">
                  <a:extLst>
                    <a:ext uri="{9D8B030D-6E8A-4147-A177-3AD203B41FA5}">
                      <a16:colId xmlns:a16="http://schemas.microsoft.com/office/drawing/2014/main" val="12273684"/>
                    </a:ext>
                  </a:extLst>
                </a:gridCol>
              </a:tblGrid>
              <a:tr h="3159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Raštingumas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b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01278"/>
                  </a:ext>
                </a:extLst>
              </a:tr>
              <a:tr h="1579769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15 m. ir vyresni)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Jaunimas (% 15-24 m.)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Populiacija su bent antruoju išsilavinimu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Pradinės mokyklos mokytojai išmokyti mokyti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Mokinys - Mokytojas santykis, pradinė mokykla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Valdžios išlaidos švietimui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957964"/>
                  </a:ext>
                </a:extLst>
              </a:tr>
              <a:tr h="947861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Moterys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Vyrai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25 m.)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(mokinių skaičius 1 mokytojui)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(% nuo BVP)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109048"/>
                  </a:ext>
                </a:extLst>
              </a:tr>
              <a:tr h="877720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2005 - 2015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2010 - 2015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2010 - 2014 m.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858159"/>
                  </a:ext>
                </a:extLst>
              </a:tr>
              <a:tr h="315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Kolumbija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 dirty="0">
                          <a:effectLst/>
                        </a:rPr>
                        <a:t>54,9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4,7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9571376"/>
                  </a:ext>
                </a:extLst>
              </a:tr>
              <a:tr h="580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Aukšto išsivystymo šalys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95,3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99,3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99,2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70,6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18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>
                          <a:effectLst/>
                        </a:rPr>
                        <a:t> 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972067"/>
                  </a:ext>
                </a:extLst>
              </a:tr>
              <a:tr h="877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Lotynų Amerikos ir Karibų regionas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93,2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98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58,1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1658" marR="151658" marT="75829" marB="75829" anchor="ctr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..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22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t-LT" sz="1800">
                          <a:effectLst/>
                        </a:rPr>
                        <a:t>5,4</a:t>
                      </a:r>
                      <a:endParaRPr lang="lt-L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743" marR="1137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lt-LT" sz="1800" dirty="0">
                          <a:effectLst/>
                        </a:rPr>
                        <a:t> </a:t>
                      </a:r>
                      <a:endParaRPr lang="lt-LT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704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ECA3-3918-41B8-9DB9-0FA8AF4E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Ekosistemos reitingai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9B17-6809-4A82-BD98-652EB7DD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/>
              <a:t>Pirma pasaulyje pagal paukščių rūšių kiekį</a:t>
            </a:r>
          </a:p>
          <a:p>
            <a:r>
              <a:rPr lang="lt-LT" sz="2000" dirty="0"/>
              <a:t>Antra pasaulyje pagal augalų rūšių kiekį</a:t>
            </a:r>
          </a:p>
          <a:p>
            <a:r>
              <a:rPr lang="lt-LT" sz="2000" dirty="0"/>
              <a:t>Trečia pasaulyje pagal roplių rūšių kiekį</a:t>
            </a:r>
          </a:p>
          <a:p>
            <a:r>
              <a:rPr lang="lt-LT" sz="2000" dirty="0"/>
              <a:t>Ketvirta pasaulyje pagal žinduolių rūšių kiekį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6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4229-D741-4C8F-B1BC-C883BE77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Ekologinės problemos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801-4F0D-4D33-A26D-39093E21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Miškų naikinimas</a:t>
            </a:r>
          </a:p>
          <a:p>
            <a:r>
              <a:rPr lang="lt-LT" sz="2800" dirty="0"/>
              <a:t>Biologinės įvairovės mažėjimas</a:t>
            </a:r>
          </a:p>
          <a:p>
            <a:r>
              <a:rPr lang="lt-LT" sz="2800" dirty="0"/>
              <a:t>Oro tarša</a:t>
            </a:r>
          </a:p>
          <a:p>
            <a:r>
              <a:rPr lang="lt-LT" sz="2800" dirty="0"/>
              <a:t>Vandens tarša</a:t>
            </a:r>
          </a:p>
        </p:txBody>
      </p:sp>
    </p:spTree>
    <p:extLst>
      <p:ext uri="{BB962C8B-B14F-4D97-AF65-F5344CB8AC3E}">
        <p14:creationId xmlns:p14="http://schemas.microsoft.com/office/powerpoint/2010/main" val="24835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A3CC-58CA-43B7-B500-DBF8C073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CO2 emisija gyventojui (2013)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5BBD5-02BF-4CA4-84E8-9BFB432FF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86408237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44224542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6577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Valstybė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CO2 emisija gyventojui tonomis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HDI reitingas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Kolumbija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5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0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Brazilija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9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Peru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sveikatos gerovė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51E-0911-403B-9668-F814A56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1" y="503583"/>
            <a:ext cx="8596668" cy="1320800"/>
          </a:xfrm>
        </p:spPr>
        <p:txBody>
          <a:bodyPr/>
          <a:lstStyle/>
          <a:p>
            <a:r>
              <a:rPr lang="lt-LT" dirty="0"/>
              <a:t>Kolumbijos ekologinis pėdsakas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D1070-D282-40F6-95A3-C206E236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1163983"/>
            <a:ext cx="6658010" cy="41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51E-0911-403B-9668-F814A56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1" y="503583"/>
            <a:ext cx="8596668" cy="1320800"/>
          </a:xfrm>
        </p:spPr>
        <p:txBody>
          <a:bodyPr/>
          <a:lstStyle/>
          <a:p>
            <a:r>
              <a:rPr lang="lt-LT" dirty="0"/>
              <a:t>Kolumbijos socialinės raidos indeksas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C6FC-CDDF-4454-A6E9-2154194ED289}"/>
              </a:ext>
            </a:extLst>
          </p:cNvPr>
          <p:cNvSpPr txBox="1"/>
          <p:nvPr/>
        </p:nvSpPr>
        <p:spPr>
          <a:xfrm>
            <a:off x="1166191" y="1391478"/>
            <a:ext cx="791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Kolumbijos socialinės raidos indeksas – 0.727.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018C7-82F6-4177-BE05-167B9E64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2037809"/>
            <a:ext cx="9163459" cy="40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94A0-8CFB-4BB2-92F1-8C204C1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Lyčių nelygybė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DEE-BC55-4ECF-A171-90C047C0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lt-LT" dirty="0"/>
              <a:t>Kolumbijos lyčių nelygybės indeksas – 0.393</a:t>
            </a:r>
          </a:p>
          <a:p>
            <a:pPr algn="just"/>
            <a:r>
              <a:rPr lang="lt-LT" dirty="0"/>
              <a:t>Visame Pietų Amerikos žemyne lyčių nelygybės indeksas yra panšus</a:t>
            </a:r>
          </a:p>
          <a:p>
            <a:pPr algn="just"/>
            <a:r>
              <a:rPr lang="lt-LT" dirty="0"/>
              <a:t>Vos 20% Kolumbijos parlamento sudaro moterys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6AEC9-BCC1-4836-829F-CB7FA7D9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50" y="2809413"/>
            <a:ext cx="7382435" cy="32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3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7164-A3A8-45E9-8953-314B864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Tikėtina gyvenimo trukmė Kolumbijoje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3075-75CB-4A02-9B6B-C6A52D45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99" y="1510630"/>
            <a:ext cx="8596669" cy="38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1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C6F9-1E18-422C-8EB6-9B272F7C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Mirtingumas iki penkerių metų (iš 1000 gimusių)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193A-9FC3-404E-B192-FE86B9DE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6" y="1786497"/>
            <a:ext cx="9696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707"/>
            <a:ext cx="8596668" cy="388077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Lyginant su didžiosiomis Pietų Amerikos šalimis, Kolumbijos ekonominė padėtis yra viena prasčiausių.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Populiacija didėja ir sensta, daugėja darbingo amžiaus žmonių.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400" dirty="0"/>
              <a:t>Švietimo rodikliai nežymiai prastesni nei aukšto išsivystymo šalių ir Lotynų Amerikos ir Karibų regiono.</a:t>
            </a:r>
            <a:endParaRPr lang="lt-L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3DCC-BC5D-4D2B-AC59-444A2872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3056-AA81-4939-9103-C2CB451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Kolumbija pasižymi maža CO2 emisija tiek Lotynų Amerikos ir Karibų regione, tiek visame pasaulyje.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Kolumbija yra turtinga savo ekosistemos įvairove.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Nepaisant sveikatos apsaugos reformų, Kolumbijos sveikatos apsauga yra viena prasčiausių tarp aukšto išsivystimo šalių Pietų Amerikoje.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t-LT" sz="2000" dirty="0"/>
              <a:t>Kolumbijos socialinės raidos indeksas nors ir lėtai, tačiau kyla.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7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– Bogota</a:t>
            </a:r>
          </a:p>
          <a:p>
            <a:r>
              <a:rPr lang="lt-LT" sz="2400" dirty="0"/>
              <a:t>95 vietoje pagal HDI reitingą šalis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Aukštas nedarbingumo lygis, lyginant su regiono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E9-21BF-4503-B27A-D3E434B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Nedarbingumo lygis,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73116-B275-4228-8A77-DE539C4A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583" y="1270000"/>
            <a:ext cx="10054834" cy="5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r>
              <a:rPr lang="lt-LT" dirty="0"/>
              <a:t>Gyventojų didėja kasmet po 1,27%</a:t>
            </a:r>
          </a:p>
          <a:p>
            <a:r>
              <a:rPr lang="lt-LT" dirty="0"/>
              <a:t>Gyvenimo trukmė – 79 metai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248-DD92-4327-8D71-56948BE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Gyventojų tankis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90FD-CC55-4AFE-ADE7-EA16AD12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14" y="80210"/>
            <a:ext cx="5213174" cy="66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810</TotalTime>
  <Words>498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Nedarbingumo lygis, procentais</vt:lpstr>
      <vt:lpstr>Kolumbijos demografija</vt:lpstr>
      <vt:lpstr>Gyventojų tankis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Kolumbijos švietimas</vt:lpstr>
      <vt:lpstr>PowerPoint Presentation</vt:lpstr>
      <vt:lpstr>Ekosistemos reitingai</vt:lpstr>
      <vt:lpstr>Ekologinės problemos</vt:lpstr>
      <vt:lpstr>CO2 emisija gyventojui (2013)</vt:lpstr>
      <vt:lpstr>Kolumbijos ekologinis pėdsakas</vt:lpstr>
      <vt:lpstr>Kolumbijos socialinės raidos indeksas</vt:lpstr>
      <vt:lpstr>Lyčių nelygybė</vt:lpstr>
      <vt:lpstr>Tikėtina gyvenimo trukmė Kolumbijoje</vt:lpstr>
      <vt:lpstr>Mirtingumas iki penkerių metų (iš 1000 gimusių)</vt:lpstr>
      <vt:lpstr>Išvados</vt:lpstr>
      <vt:lpstr>Išvados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Šarūnas Pukys</cp:lastModifiedBy>
  <cp:revision>41</cp:revision>
  <dcterms:created xsi:type="dcterms:W3CDTF">2017-11-20T18:16:37Z</dcterms:created>
  <dcterms:modified xsi:type="dcterms:W3CDTF">2017-11-30T09:48:57Z</dcterms:modified>
</cp:coreProperties>
</file>