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61" r:id="rId4"/>
    <p:sldId id="274" r:id="rId5"/>
    <p:sldId id="259" r:id="rId6"/>
    <p:sldId id="267" r:id="rId7"/>
    <p:sldId id="277" r:id="rId8"/>
    <p:sldId id="268" r:id="rId9"/>
    <p:sldId id="278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7898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2054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6221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45192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5102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75530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67122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9408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5169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9608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6203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8505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3030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9754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9770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3083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3046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DB14-CF7C-40DE-9875-7C69908424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/>
              <a:t>Kolumbijos darnios raidos analizė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F8A37-7C89-4FA7-AC0E-07D3A1786F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/>
              <a:t>Darbą parengė: Žilvinas Abromavičius IFF-4/3</a:t>
            </a:r>
          </a:p>
          <a:p>
            <a:r>
              <a:rPr lang="lt-LT" dirty="0"/>
              <a:t>		        Šarūnas </a:t>
            </a:r>
            <a:r>
              <a:rPr lang="lt-LT" dirty="0" err="1"/>
              <a:t>Pukys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289608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A40E-13BE-45E9-A9FF-38222415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Populiacija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A99E8-E7CA-431A-A2EE-4F6874C463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24730" y="1410385"/>
            <a:ext cx="9942540" cy="519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85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D35C-6624-4AAF-BE16-6341E450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Vaikų gimstamumas vienai moteriai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7092C3-7DF3-484A-8BD8-534C3919D2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10038792" cy="524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71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1693-6E08-4A85-B6BA-6498FF77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Darbingo amžiaus populiacija procentais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877EB6-FD26-43F2-9639-54CE3872AE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54685" y="1270000"/>
            <a:ext cx="10082630" cy="530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24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E6FC-FFF1-4AF6-8391-C13AA43D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Senyvo amžiaus populiacija procentais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70C90-75FB-4AE8-A816-E8B1DDF8A5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6919" y="1387357"/>
            <a:ext cx="9798161" cy="514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2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D3D8-A04F-46A4-BCD4-01A4AAAD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Jaunimo populiacija procentais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3DF5B4-5398-4EA6-9E0E-A70D05CC8E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09214" y="1559058"/>
            <a:ext cx="9573571" cy="504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35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D7D8-4F1E-4156-A081-062E0DAC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Kolumbijos švietimas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8EF1C-B1B1-45ED-8AD0-6B783171E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26163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55B4E6-BF4D-487A-BA93-9CECBB09D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29072"/>
              </p:ext>
            </p:extLst>
          </p:nvPr>
        </p:nvGraphicFramePr>
        <p:xfrm>
          <a:off x="483422" y="600826"/>
          <a:ext cx="10900557" cy="58052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4291">
                  <a:extLst>
                    <a:ext uri="{9D8B030D-6E8A-4147-A177-3AD203B41FA5}">
                      <a16:colId xmlns:a16="http://schemas.microsoft.com/office/drawing/2014/main" val="1754050782"/>
                    </a:ext>
                  </a:extLst>
                </a:gridCol>
                <a:gridCol w="1273174">
                  <a:extLst>
                    <a:ext uri="{9D8B030D-6E8A-4147-A177-3AD203B41FA5}">
                      <a16:colId xmlns:a16="http://schemas.microsoft.com/office/drawing/2014/main" val="3691867523"/>
                    </a:ext>
                  </a:extLst>
                </a:gridCol>
                <a:gridCol w="1273174">
                  <a:extLst>
                    <a:ext uri="{9D8B030D-6E8A-4147-A177-3AD203B41FA5}">
                      <a16:colId xmlns:a16="http://schemas.microsoft.com/office/drawing/2014/main" val="3348591308"/>
                    </a:ext>
                  </a:extLst>
                </a:gridCol>
                <a:gridCol w="954131">
                  <a:extLst>
                    <a:ext uri="{9D8B030D-6E8A-4147-A177-3AD203B41FA5}">
                      <a16:colId xmlns:a16="http://schemas.microsoft.com/office/drawing/2014/main" val="663500623"/>
                    </a:ext>
                  </a:extLst>
                </a:gridCol>
                <a:gridCol w="1139155">
                  <a:extLst>
                    <a:ext uri="{9D8B030D-6E8A-4147-A177-3AD203B41FA5}">
                      <a16:colId xmlns:a16="http://schemas.microsoft.com/office/drawing/2014/main" val="3508972722"/>
                    </a:ext>
                  </a:extLst>
                </a:gridCol>
                <a:gridCol w="177058">
                  <a:extLst>
                    <a:ext uri="{9D8B030D-6E8A-4147-A177-3AD203B41FA5}">
                      <a16:colId xmlns:a16="http://schemas.microsoft.com/office/drawing/2014/main" val="3245299284"/>
                    </a:ext>
                  </a:extLst>
                </a:gridCol>
                <a:gridCol w="1376188">
                  <a:extLst>
                    <a:ext uri="{9D8B030D-6E8A-4147-A177-3AD203B41FA5}">
                      <a16:colId xmlns:a16="http://schemas.microsoft.com/office/drawing/2014/main" val="2599617444"/>
                    </a:ext>
                  </a:extLst>
                </a:gridCol>
                <a:gridCol w="1376188">
                  <a:extLst>
                    <a:ext uri="{9D8B030D-6E8A-4147-A177-3AD203B41FA5}">
                      <a16:colId xmlns:a16="http://schemas.microsoft.com/office/drawing/2014/main" val="1209339178"/>
                    </a:ext>
                  </a:extLst>
                </a:gridCol>
                <a:gridCol w="1030140">
                  <a:extLst>
                    <a:ext uri="{9D8B030D-6E8A-4147-A177-3AD203B41FA5}">
                      <a16:colId xmlns:a16="http://schemas.microsoft.com/office/drawing/2014/main" val="319544403"/>
                    </a:ext>
                  </a:extLst>
                </a:gridCol>
                <a:gridCol w="177058">
                  <a:extLst>
                    <a:ext uri="{9D8B030D-6E8A-4147-A177-3AD203B41FA5}">
                      <a16:colId xmlns:a16="http://schemas.microsoft.com/office/drawing/2014/main" val="12273684"/>
                    </a:ext>
                  </a:extLst>
                </a:gridCol>
              </a:tblGrid>
              <a:tr h="315954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 dirty="0">
                          <a:effectLst/>
                        </a:rPr>
                        <a:t> </a:t>
                      </a:r>
                      <a:endParaRPr lang="lt-LT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b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Raštingumas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b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 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b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01278"/>
                  </a:ext>
                </a:extLst>
              </a:tr>
              <a:tr h="1579769">
                <a:tc v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(% 15 m. ir vyresni)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 dirty="0">
                          <a:effectLst/>
                        </a:rPr>
                        <a:t>Jaunimas (% 15-24 m.)</a:t>
                      </a:r>
                      <a:endParaRPr lang="lt-LT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ctr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Populiacija su bent antruoju išsilavinimu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ctr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Pradinės mokyklos mokytojai išmokyti mokyti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Mokinys - Mokytojas santykis, pradinė mokykla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Valdžios išlaidos švietimui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800">
                          <a:effectLst/>
                        </a:rPr>
                        <a:t> 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9957964"/>
                  </a:ext>
                </a:extLst>
              </a:tr>
              <a:tr h="947861">
                <a:tc v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 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Moterys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Vyrai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(% nuo 25 m.)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ctr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(%)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(mokinių skaičius 1 mokytojui)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(% nuo BVP)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800">
                          <a:effectLst/>
                        </a:rPr>
                        <a:t> 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86109048"/>
                  </a:ext>
                </a:extLst>
              </a:tr>
              <a:tr h="877720">
                <a:tc v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2005 - 2015 m.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2005 - 2015 m.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2005 - 2015 m.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2005 - 2015 m.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ctr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2005 - 2015 m.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2010 - 2015 m.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2010 - 2014 m.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800">
                          <a:effectLst/>
                        </a:rPr>
                        <a:t> 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86858159"/>
                  </a:ext>
                </a:extLst>
              </a:tr>
              <a:tr h="3159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Kolumbija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94,7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99,1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98,2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 dirty="0">
                          <a:effectLst/>
                        </a:rPr>
                        <a:t>54,9</a:t>
                      </a:r>
                      <a:endParaRPr lang="lt-LT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ctr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98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24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4,7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800">
                          <a:effectLst/>
                        </a:rPr>
                        <a:t> 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29571376"/>
                  </a:ext>
                </a:extLst>
              </a:tr>
              <a:tr h="5801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Aukšto išsivystymo šalys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95,3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99,3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99,2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70,6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ctr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..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18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..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800">
                          <a:effectLst/>
                        </a:rPr>
                        <a:t> 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72972067"/>
                  </a:ext>
                </a:extLst>
              </a:tr>
              <a:tr h="877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Lotynų Amerikos ir Karibų regionas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93,2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98,4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98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58,1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ctr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..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22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5,4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800" dirty="0">
                          <a:effectLst/>
                        </a:rPr>
                        <a:t> </a:t>
                      </a:r>
                      <a:endParaRPr lang="lt-LT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07044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13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13DF-EEF4-4884-B9D2-7FEFCE5A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Išvados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CD9FB6-9CBC-411D-B897-DF7BE6093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Lyginant su didžiosiomis Pietų Amerikos šalimis, Kolumbijos ekonominė padėtis yra viena prasčiausių.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Populiacija didėja ir sensta, daugėja darbingo amžiaus žmonių.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/>
              <a:t>Švietimo rodikliai nežymiai prastesni nei aukšto išsivystymo šalių ir Lotynų Amerikos ir Karibų regiono.</a:t>
            </a:r>
            <a:endParaRPr lang="lt-L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72663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7DC2-C6CB-4831-B197-8555115B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Turinys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4390-B47E-4429-8945-28B50A73E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t-LT" sz="2400" dirty="0"/>
              <a:t>Tikslai</a:t>
            </a:r>
          </a:p>
          <a:p>
            <a:r>
              <a:rPr lang="lt-LT" sz="2400" dirty="0"/>
              <a:t>Kolumbijos ekonomika</a:t>
            </a:r>
          </a:p>
          <a:p>
            <a:r>
              <a:rPr lang="lt-LT" sz="2400" dirty="0"/>
              <a:t>Kolumbijos demografija</a:t>
            </a:r>
          </a:p>
          <a:p>
            <a:r>
              <a:rPr lang="lt-LT" sz="2400" dirty="0"/>
              <a:t>Kolumbijos ekologija</a:t>
            </a:r>
          </a:p>
          <a:p>
            <a:r>
              <a:rPr lang="lt-LT" sz="2400" dirty="0"/>
              <a:t>Kolumbijos socialinė situacija</a:t>
            </a:r>
          </a:p>
          <a:p>
            <a:r>
              <a:rPr lang="lt-LT" sz="2400" dirty="0"/>
              <a:t>Kolumbijos politika</a:t>
            </a:r>
          </a:p>
          <a:p>
            <a:r>
              <a:rPr lang="lt-LT" sz="2400" dirty="0"/>
              <a:t>Kolumbijos švietimas</a:t>
            </a:r>
          </a:p>
          <a:p>
            <a:r>
              <a:rPr lang="lt-LT" sz="2400" dirty="0"/>
              <a:t>Išvados</a:t>
            </a:r>
          </a:p>
        </p:txBody>
      </p:sp>
    </p:spTree>
    <p:extLst>
      <p:ext uri="{BB962C8B-B14F-4D97-AF65-F5344CB8AC3E}">
        <p14:creationId xmlns:p14="http://schemas.microsoft.com/office/powerpoint/2010/main" val="142652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39E7-6F7E-4BE2-8970-4DA34448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Tikslai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ED7035-28C0-4790-9C45-5960315DD0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968" y="2130664"/>
            <a:ext cx="4938712" cy="3293503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781C57-EE85-47FE-9EE4-0DABD1DD4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9647" y="1909904"/>
            <a:ext cx="4937760" cy="4539022"/>
          </a:xfrm>
        </p:spPr>
        <p:txBody>
          <a:bodyPr>
            <a:normAutofit lnSpcReduction="10000"/>
          </a:bodyPr>
          <a:lstStyle/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Nustatyti ir įvertinti Kolumbijos ekonomikos lygį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Įvertinti šalies demografinę situaciją ir pokyčius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Įvertinti žmonių sveikatos Kolumbijoje rodiklius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Apžvelgti Kolumbijos politiką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Nustatyti ir įvertinti šalies ekologinį lygį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Įvertinti Kolumbijos švietimo rodiklius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0593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D880-0031-491A-9FE6-9FBD34C9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Trumpai apie šalį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6680-46E5-4071-A702-D2600E5B6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461403" cy="3880772"/>
          </a:xfrm>
        </p:spPr>
        <p:txBody>
          <a:bodyPr>
            <a:normAutofit/>
          </a:bodyPr>
          <a:lstStyle/>
          <a:p>
            <a:r>
              <a:rPr lang="lt-LT" sz="2400" dirty="0"/>
              <a:t>Valstybė Pietų Amerikos šiaurės vakaruose.</a:t>
            </a:r>
          </a:p>
          <a:p>
            <a:r>
              <a:rPr lang="lt-LT" sz="2400" dirty="0"/>
              <a:t>Plotas - 1 138 910 km</a:t>
            </a:r>
            <a:r>
              <a:rPr lang="lt-LT" sz="2400" baseline="30000" dirty="0"/>
              <a:t>2 </a:t>
            </a:r>
            <a:r>
              <a:rPr lang="lt-LT" sz="2400" dirty="0"/>
              <a:t>(25 pasaulio šalis)</a:t>
            </a:r>
          </a:p>
          <a:p>
            <a:r>
              <a:rPr lang="lt-LT" sz="2400" dirty="0"/>
              <a:t>49 milijonai gyventojų (28 pasaulio šalis)</a:t>
            </a:r>
          </a:p>
          <a:p>
            <a:r>
              <a:rPr lang="lt-LT" sz="2400" dirty="0"/>
              <a:t>Valstybinė kalba – ispanų</a:t>
            </a:r>
          </a:p>
          <a:p>
            <a:r>
              <a:rPr lang="lt-LT" sz="2400" dirty="0"/>
              <a:t>Sostinė – Bogota</a:t>
            </a:r>
          </a:p>
          <a:p>
            <a:r>
              <a:rPr lang="lt-LT" sz="2400" dirty="0"/>
              <a:t>95 vietoje pagal HDI reitingą šalis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3D491-F243-4BE6-AC5A-9801DCE04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180" y="1270000"/>
            <a:ext cx="4282486" cy="429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5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13DF-EEF4-4884-B9D2-7FEFCE5A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Kolumbijos ekonomika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CD9FB6-9CBC-411D-B897-DF7BE6093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BVP vienam gyventojui – vidutinis, lyginant su viso pasaulio šalimis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Valiuta – Kolumbijos pesas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Aukštas nedarbingumo lygis, lyginant su regiono šalimis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Darbo našumas dažniausiai kyla, kartais nežymiai leidžiasi</a:t>
            </a:r>
          </a:p>
        </p:txBody>
      </p:sp>
    </p:spTree>
    <p:extLst>
      <p:ext uri="{BB962C8B-B14F-4D97-AF65-F5344CB8AC3E}">
        <p14:creationId xmlns:p14="http://schemas.microsoft.com/office/powerpoint/2010/main" val="277184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5DE7-AF6E-4534-9D58-8C2691A4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BVP JAV doleriais vienam gyventojui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D3385-0D89-48DD-86E2-AD5B4FD2BC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5527" y="1930400"/>
            <a:ext cx="8329947" cy="458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1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F7E9-21BF-4503-B27A-D3E434BD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Nedarbingumo lygis, procentais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D73116-B275-4228-8A77-DE539C4AEE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8583" y="1270000"/>
            <a:ext cx="10054834" cy="524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1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3A9F-D3E8-4B9C-AC6F-9A914B2F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Kolumbijos demografija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E9556-7C6F-45BF-936C-75A87F638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Kolumbijoje šiuo metu (2017 metų duomenimis) gyvena 49 067 981 gyventojų.</a:t>
            </a:r>
          </a:p>
          <a:p>
            <a:r>
              <a:rPr lang="lt-LT" dirty="0"/>
              <a:t>Gyventojų didėja kasmet po 1,27%</a:t>
            </a:r>
          </a:p>
          <a:p>
            <a:r>
              <a:rPr lang="lt-LT" dirty="0"/>
              <a:t>Gyvenimo trukmė – 79 metai</a:t>
            </a:r>
          </a:p>
          <a:p>
            <a:endParaRPr lang="lt-LT" dirty="0"/>
          </a:p>
          <a:p>
            <a:endParaRPr lang="lt-LT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387406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8248-DD92-4327-8D71-56948BEC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Gyventojų tankis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090FD-CC55-4AFE-ADE7-EA16AD122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414" y="80210"/>
            <a:ext cx="5213174" cy="669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583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739</TotalTime>
  <Words>329</Words>
  <Application>Microsoft Office PowerPoint</Application>
  <PresentationFormat>Widescreen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Wingdings 3</vt:lpstr>
      <vt:lpstr>Facet</vt:lpstr>
      <vt:lpstr>Kolumbijos darnios raidos analizė</vt:lpstr>
      <vt:lpstr>Turinys</vt:lpstr>
      <vt:lpstr>Tikslai</vt:lpstr>
      <vt:lpstr>Trumpai apie šalį</vt:lpstr>
      <vt:lpstr>Kolumbijos ekonomika</vt:lpstr>
      <vt:lpstr>BVP JAV doleriais vienam gyventojui</vt:lpstr>
      <vt:lpstr>Nedarbingumo lygis, procentais</vt:lpstr>
      <vt:lpstr>Kolumbijos demografija</vt:lpstr>
      <vt:lpstr>Gyventojų tankis</vt:lpstr>
      <vt:lpstr>Populiacija</vt:lpstr>
      <vt:lpstr>Vaikų gimstamumas vienai moteriai</vt:lpstr>
      <vt:lpstr>Darbingo amžiaus populiacija procentais</vt:lpstr>
      <vt:lpstr>Senyvo amžiaus populiacija procentais</vt:lpstr>
      <vt:lpstr>Jaunimo populiacija procentais</vt:lpstr>
      <vt:lpstr>Kolumbijos švietimas</vt:lpstr>
      <vt:lpstr>PowerPoint Presentation</vt:lpstr>
      <vt:lpstr>Išvados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Šveicarijos darnios raidos analizė</dc:title>
  <dc:creator>Ernestas Venckus</dc:creator>
  <cp:lastModifiedBy>Žilvinas Abromavičius</cp:lastModifiedBy>
  <cp:revision>34</cp:revision>
  <dcterms:created xsi:type="dcterms:W3CDTF">2017-11-20T18:16:37Z</dcterms:created>
  <dcterms:modified xsi:type="dcterms:W3CDTF">2017-11-29T20:49:19Z</dcterms:modified>
</cp:coreProperties>
</file>