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74" r:id="rId5"/>
    <p:sldId id="259" r:id="rId6"/>
    <p:sldId id="267" r:id="rId7"/>
    <p:sldId id="277" r:id="rId8"/>
    <p:sldId id="268" r:id="rId9"/>
    <p:sldId id="27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9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19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0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5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1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4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60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03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75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77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08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B14-CF7C-40DE-9875-7C6990842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Kolumbijos darnios raidos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A37-7C89-4FA7-AC0E-07D3A1786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Darbą parengė: Žilvinas Abromavičius IFF-4/3</a:t>
            </a:r>
          </a:p>
          <a:p>
            <a:r>
              <a:rPr lang="lt-LT" dirty="0"/>
              <a:t>		        Šarūnas </a:t>
            </a:r>
            <a:r>
              <a:rPr lang="lt-LT" dirty="0" err="1"/>
              <a:t>Pukys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89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40E-13BE-45E9-A9FF-38222415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Populiacija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A99E8-E7CA-431A-A2EE-4F6874C46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4730" y="1410385"/>
            <a:ext cx="9942540" cy="5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35C-6624-4AAF-BE16-6341E45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Vaikų gimstamumas vienai moteriai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092C3-7DF3-484A-8BD8-534C3919D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38792" cy="52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693-6E08-4A85-B6BA-6498FF77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Darbingo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77EB6-FD26-43F2-9639-54CE3872AE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685" y="1270000"/>
            <a:ext cx="10082630" cy="53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E6FC-FFF1-4AF6-8391-C13AA43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Senyvo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0C90-75FB-4AE8-A816-E8B1DDF8A5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919" y="1387357"/>
            <a:ext cx="9798161" cy="5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3D8-A04F-46A4-BCD4-01A4AAAD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Jaunimo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DF5B4-5398-4EA6-9E0E-A70D05CC8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9214" y="1559058"/>
            <a:ext cx="9573571" cy="50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7D8-4F1E-4156-A081-062E0DAC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švietimas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EF1C-B1B1-45ED-8AD0-6B783171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616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5B4E6-BF4D-487A-BA93-9CECBB09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29072"/>
              </p:ext>
            </p:extLst>
          </p:nvPr>
        </p:nvGraphicFramePr>
        <p:xfrm>
          <a:off x="483422" y="600826"/>
          <a:ext cx="10900557" cy="5805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291">
                  <a:extLst>
                    <a:ext uri="{9D8B030D-6E8A-4147-A177-3AD203B41FA5}">
                      <a16:colId xmlns:a16="http://schemas.microsoft.com/office/drawing/2014/main" val="1754050782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691867523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348591308"/>
                    </a:ext>
                  </a:extLst>
                </a:gridCol>
                <a:gridCol w="954131">
                  <a:extLst>
                    <a:ext uri="{9D8B030D-6E8A-4147-A177-3AD203B41FA5}">
                      <a16:colId xmlns:a16="http://schemas.microsoft.com/office/drawing/2014/main" val="663500623"/>
                    </a:ext>
                  </a:extLst>
                </a:gridCol>
                <a:gridCol w="1139155">
                  <a:extLst>
                    <a:ext uri="{9D8B030D-6E8A-4147-A177-3AD203B41FA5}">
                      <a16:colId xmlns:a16="http://schemas.microsoft.com/office/drawing/2014/main" val="3508972722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324529928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59961744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1209339178"/>
                    </a:ext>
                  </a:extLst>
                </a:gridCol>
                <a:gridCol w="1030140">
                  <a:extLst>
                    <a:ext uri="{9D8B030D-6E8A-4147-A177-3AD203B41FA5}">
                      <a16:colId xmlns:a16="http://schemas.microsoft.com/office/drawing/2014/main" val="319544403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12273684"/>
                    </a:ext>
                  </a:extLst>
                </a:gridCol>
              </a:tblGrid>
              <a:tr h="3159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Raštingumas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01278"/>
                  </a:ext>
                </a:extLst>
              </a:tr>
              <a:tr h="1579769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15 m. ir vyresni)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Jaunimas (% 15-24 m.)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Populiacija su bent antruoju išsilavinimu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Pradinės mokyklos mokytojai išmokyti mokyti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Mokinys - Mokytojas santykis, pradinė mokykla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Valdžios išlaidos švietimui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9957964"/>
                  </a:ext>
                </a:extLst>
              </a:tr>
              <a:tr h="947861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Moterys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Vyrai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25 m.)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(mokinių skaičius 1 mokytojui)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BVP)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6109048"/>
                  </a:ext>
                </a:extLst>
              </a:tr>
              <a:tr h="877720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2010 - 2014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6858159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Kolumbija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54,9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9571376"/>
                  </a:ext>
                </a:extLst>
              </a:tr>
              <a:tr h="580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Aukšto išsivystymo šalys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95,3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70,6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18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972067"/>
                  </a:ext>
                </a:extLst>
              </a:tr>
              <a:tr h="877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Lotynų Amerikos ir Karibų regionas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93,2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58,1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704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Išvados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66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DC2-C6CB-4831-B197-8555115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390-B47E-4429-8945-28B50A7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/>
              <a:t>Tikslai</a:t>
            </a:r>
          </a:p>
          <a:p>
            <a:r>
              <a:rPr lang="lt-LT" sz="2400" dirty="0"/>
              <a:t>Kolumbijos ekonomika</a:t>
            </a:r>
          </a:p>
          <a:p>
            <a:r>
              <a:rPr lang="lt-LT" sz="2400" dirty="0"/>
              <a:t>Kolumbijos demografija</a:t>
            </a:r>
          </a:p>
          <a:p>
            <a:r>
              <a:rPr lang="lt-LT" sz="2400" dirty="0"/>
              <a:t>Kolumbijos ekologija</a:t>
            </a:r>
          </a:p>
          <a:p>
            <a:r>
              <a:rPr lang="lt-LT" sz="2400" dirty="0"/>
              <a:t>Kolumbijos socialinė situacija</a:t>
            </a:r>
          </a:p>
          <a:p>
            <a:r>
              <a:rPr lang="lt-LT" sz="2400" dirty="0"/>
              <a:t>Kolumbijos politika</a:t>
            </a:r>
          </a:p>
          <a:p>
            <a:r>
              <a:rPr lang="lt-LT" sz="2400" dirty="0"/>
              <a:t>Kolumbijos švietimas</a:t>
            </a:r>
          </a:p>
          <a:p>
            <a:r>
              <a:rPr lang="lt-LT" sz="2400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14265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39E7-6F7E-4BE2-8970-4DA34448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D7035-28C0-4790-9C45-5960315DD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2130664"/>
            <a:ext cx="4938712" cy="329350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81C57-EE85-47FE-9EE4-0DABD1DD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47" y="1909904"/>
            <a:ext cx="4937760" cy="4539022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Kolumbijos ekonomikos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demografinę situaciją ir pokyčius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žmonių sveikatos Kolumbijoje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Apžvelgti Kolumbijos politiką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šalies ekologinį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59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D880-0031-491A-9FE6-9FBD34C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Trumpai apie šalį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6680-46E5-4071-A702-D2600E5B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461403" cy="3880772"/>
          </a:xfrm>
        </p:spPr>
        <p:txBody>
          <a:bodyPr>
            <a:normAutofit/>
          </a:bodyPr>
          <a:lstStyle/>
          <a:p>
            <a:r>
              <a:rPr lang="lt-LT" sz="2400" dirty="0"/>
              <a:t>Valstybė Pietų Amerikos šiaurės vakaruose.</a:t>
            </a:r>
          </a:p>
          <a:p>
            <a:r>
              <a:rPr lang="lt-LT" sz="2400" dirty="0"/>
              <a:t>Plotas - 1 138 910 km</a:t>
            </a:r>
            <a:r>
              <a:rPr lang="lt-LT" sz="2400" baseline="30000" dirty="0"/>
              <a:t>2 </a:t>
            </a:r>
            <a:r>
              <a:rPr lang="lt-LT" sz="2400" dirty="0"/>
              <a:t>(25 pasaulio šalis)</a:t>
            </a:r>
          </a:p>
          <a:p>
            <a:r>
              <a:rPr lang="lt-LT" sz="2400" dirty="0"/>
              <a:t>49 milijonai gyventojų (28 pasaulio šalis)</a:t>
            </a:r>
          </a:p>
          <a:p>
            <a:r>
              <a:rPr lang="lt-LT" sz="2400" dirty="0"/>
              <a:t>Valstybinė kalba – ispanų</a:t>
            </a:r>
          </a:p>
          <a:p>
            <a:r>
              <a:rPr lang="lt-LT" sz="2400" dirty="0"/>
              <a:t>Sostinė – Bogota</a:t>
            </a:r>
          </a:p>
          <a:p>
            <a:r>
              <a:rPr lang="lt-LT" sz="2400" dirty="0"/>
              <a:t>95 vietoje pagal HDI reitingą šalis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3D491-F243-4BE6-AC5A-9801DCE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80" y="1270000"/>
            <a:ext cx="4282486" cy="42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ekonomika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BVP vienam gyventojui – vidutinis, lyginant su viso pasaulio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Valiuta – Kolumbijos pesas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Aukštas nedarbingumo lygis, lyginant su regiono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Darbo našumas dažniausiai kyla, kartais nežymiai leidžiasi</a:t>
            </a:r>
          </a:p>
        </p:txBody>
      </p:sp>
    </p:spTree>
    <p:extLst>
      <p:ext uri="{BB962C8B-B14F-4D97-AF65-F5344CB8AC3E}">
        <p14:creationId xmlns:p14="http://schemas.microsoft.com/office/powerpoint/2010/main" val="277184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DE7-AF6E-4534-9D58-8C2691A4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BVP JAV doleriais vienam gyventojui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D3385-0D89-48DD-86E2-AD5B4FD2B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527" y="1930400"/>
            <a:ext cx="8329947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F7E9-21BF-4503-B27A-D3E434BD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Nedarbingumo lygis,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73116-B275-4228-8A77-DE539C4AE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583" y="1270000"/>
            <a:ext cx="10054834" cy="52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A9F-D3E8-4B9C-AC6F-9A914B2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demografija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9556-7C6F-45BF-936C-75A87F63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Kolumbijoje šiuo metu (2017 metų duomenimis) gyvena 49 067 981 gyventojų.</a:t>
            </a:r>
          </a:p>
          <a:p>
            <a:r>
              <a:rPr lang="lt-LT" dirty="0"/>
              <a:t>Gyventojų didėja kasmet po 1,27%</a:t>
            </a:r>
          </a:p>
          <a:p>
            <a:r>
              <a:rPr lang="lt-LT" dirty="0"/>
              <a:t>Gyvenimo trukmė – 79 metai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874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8248-DD92-4327-8D71-56948BE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Gyventojų tankis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090FD-CC55-4AFE-ADE7-EA16AD12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14" y="80210"/>
            <a:ext cx="5213174" cy="66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8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730</TotalTime>
  <Words>291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Kolumbijos darnios raidos analizė</vt:lpstr>
      <vt:lpstr>Turinys</vt:lpstr>
      <vt:lpstr>Tikslai</vt:lpstr>
      <vt:lpstr>Trumpai apie šalį</vt:lpstr>
      <vt:lpstr>Kolumbijos ekonomika</vt:lpstr>
      <vt:lpstr>BVP JAV doleriais vienam gyventojui</vt:lpstr>
      <vt:lpstr>Nedarbingumo lygis, procentais</vt:lpstr>
      <vt:lpstr>Kolumbijos demografija</vt:lpstr>
      <vt:lpstr>Gyventojų tankis</vt:lpstr>
      <vt:lpstr>Populiacija</vt:lpstr>
      <vt:lpstr>Vaikų gimstamumas vienai moteriai</vt:lpstr>
      <vt:lpstr>Darbingo amžiaus populiacija procentais</vt:lpstr>
      <vt:lpstr>Senyvo amžiaus populiacija procentais</vt:lpstr>
      <vt:lpstr>Jaunimo populiacija procentais</vt:lpstr>
      <vt:lpstr>Kolumbijos švietimas</vt:lpstr>
      <vt:lpstr>PowerPoint Presentation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Šveicarijos darnios raidos analizė</dc:title>
  <dc:creator>Ernestas Venckus</dc:creator>
  <cp:lastModifiedBy>Žilvinas Abromavičius</cp:lastModifiedBy>
  <cp:revision>33</cp:revision>
  <dcterms:created xsi:type="dcterms:W3CDTF">2017-11-20T18:16:37Z</dcterms:created>
  <dcterms:modified xsi:type="dcterms:W3CDTF">2017-11-29T20:28:11Z</dcterms:modified>
</cp:coreProperties>
</file>