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4" r:id="rId2"/>
    <p:sldId id="275" r:id="rId3"/>
    <p:sldId id="283" r:id="rId4"/>
    <p:sldId id="284" r:id="rId5"/>
    <p:sldId id="285" r:id="rId6"/>
    <p:sldId id="286" r:id="rId7"/>
    <p:sldId id="288" r:id="rId8"/>
    <p:sldId id="292" r:id="rId9"/>
    <p:sldId id="289" r:id="rId10"/>
    <p:sldId id="290"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6A5E8-90FB-475C-AE0B-539149A2A8AC}"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3F1B5-9E83-4FE8-9403-5F087B9EA3B8}" type="slidenum">
              <a:rPr lang="en-US" smtClean="0"/>
              <a:t>‹#›</a:t>
            </a:fld>
            <a:endParaRPr lang="en-US"/>
          </a:p>
        </p:txBody>
      </p:sp>
    </p:spTree>
    <p:extLst>
      <p:ext uri="{BB962C8B-B14F-4D97-AF65-F5344CB8AC3E}">
        <p14:creationId xmlns:p14="http://schemas.microsoft.com/office/powerpoint/2010/main" val="355522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https://www.salecycle.com/blog/stats/when-are-people-most-likely-to-buy-online/</a:t>
            </a:r>
            <a:br>
              <a:rPr lang="en-US" dirty="0"/>
            </a:br>
            <a:r>
              <a:rPr lang="en-US" dirty="0"/>
              <a:t>https://www.tailwindapp.com/blog/the-best-time-to-send-marketing-emails</a:t>
            </a:r>
            <a:br>
              <a:rPr lang="en-US" dirty="0"/>
            </a:br>
            <a:r>
              <a:rPr lang="en-US" dirty="0"/>
              <a:t>https://www.wordstream.com/blog/ws/best-time-to-send-email-campaign#:~:text=Tuesday%2C%20Wednesday%2C%20and%20Thursday%20have,days%20to%20send%20email%20newsletters.</a:t>
            </a:r>
          </a:p>
        </p:txBody>
      </p:sp>
      <p:sp>
        <p:nvSpPr>
          <p:cNvPr id="4" name="Slide Number Placeholder 3"/>
          <p:cNvSpPr>
            <a:spLocks noGrp="1"/>
          </p:cNvSpPr>
          <p:nvPr>
            <p:ph type="sldNum" sz="quarter" idx="5"/>
          </p:nvPr>
        </p:nvSpPr>
        <p:spPr/>
        <p:txBody>
          <a:bodyPr/>
          <a:lstStyle/>
          <a:p>
            <a:fld id="{1183F1B5-9E83-4FE8-9403-5F087B9EA3B8}" type="slidenum">
              <a:rPr lang="en-US" smtClean="0"/>
              <a:t>9</a:t>
            </a:fld>
            <a:endParaRPr lang="en-US"/>
          </a:p>
        </p:txBody>
      </p:sp>
    </p:spTree>
    <p:extLst>
      <p:ext uri="{BB962C8B-B14F-4D97-AF65-F5344CB8AC3E}">
        <p14:creationId xmlns:p14="http://schemas.microsoft.com/office/powerpoint/2010/main" val="41078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30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01C1-703B-87AE-7908-10A2247BF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320331-2C52-D668-67D9-0881B6184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FE2A1-DA9C-020C-69FB-CF1126093629}"/>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5" name="Footer Placeholder 4">
            <a:extLst>
              <a:ext uri="{FF2B5EF4-FFF2-40B4-BE49-F238E27FC236}">
                <a16:creationId xmlns:a16="http://schemas.microsoft.com/office/drawing/2014/main" id="{F3E4AF96-90BD-66E3-6743-583C46403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BD210-FDCD-4D7D-7CC3-BAF620F2141C}"/>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389950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3316-58BE-1802-476D-70226F0090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C6EF82-002A-5ACB-DF15-4827A53FB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15C41-F966-CF0E-CE42-5953B15472B9}"/>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5" name="Footer Placeholder 4">
            <a:extLst>
              <a:ext uri="{FF2B5EF4-FFF2-40B4-BE49-F238E27FC236}">
                <a16:creationId xmlns:a16="http://schemas.microsoft.com/office/drawing/2014/main" id="{999A678B-5707-5B42-347F-34033289C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AF2AA-2F91-CD10-2EAA-B2FB20735857}"/>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248621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B6F8E9-76CB-4E9B-6BEC-B793F0277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D83CBE-78CE-525E-2353-54E6B64723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0AEC7-B7A0-707E-4341-C2D371A69701}"/>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5" name="Footer Placeholder 4">
            <a:extLst>
              <a:ext uri="{FF2B5EF4-FFF2-40B4-BE49-F238E27FC236}">
                <a16:creationId xmlns:a16="http://schemas.microsoft.com/office/drawing/2014/main" id="{C8615A43-CAAA-7FA0-4DCB-C58DE392C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D51B8-C14D-1F92-670A-70C1D364F3B4}"/>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91656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 name="Google Shape;39;p2"/>
          <p:cNvGrpSpPr/>
          <p:nvPr/>
        </p:nvGrpSpPr>
        <p:grpSpPr>
          <a:xfrm>
            <a:off x="-12700" y="2698767"/>
            <a:ext cx="12223767"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57115" y="2673452"/>
            <a:ext cx="12306100"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 name="Google Shape;69;p2"/>
          <p:cNvSpPr/>
          <p:nvPr/>
        </p:nvSpPr>
        <p:spPr>
          <a:xfrm>
            <a:off x="3987600" y="2863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447600" y="3244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6527600" y="27701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2"/>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2"/>
          <p:cNvSpPr txBox="1">
            <a:spLocks noGrp="1"/>
          </p:cNvSpPr>
          <p:nvPr>
            <p:ph type="ctrTitle"/>
          </p:nvPr>
        </p:nvSpPr>
        <p:spPr>
          <a:xfrm>
            <a:off x="3797300" y="4484567"/>
            <a:ext cx="74804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endParaRPr/>
          </a:p>
        </p:txBody>
      </p:sp>
    </p:spTree>
    <p:extLst>
      <p:ext uri="{BB962C8B-B14F-4D97-AF65-F5344CB8AC3E}">
        <p14:creationId xmlns:p14="http://schemas.microsoft.com/office/powerpoint/2010/main" val="3150910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1869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933"/>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415600" y="18414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6"/>
          <p:cNvSpPr txBox="1">
            <a:spLocks noGrp="1"/>
          </p:cNvSpPr>
          <p:nvPr>
            <p:ph type="body" idx="2"/>
          </p:nvPr>
        </p:nvSpPr>
        <p:spPr>
          <a:xfrm>
            <a:off x="6443200" y="17398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2" name="Google Shape;32;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fld id="{00000000-1234-1234-1234-123412341234}" type="slidenum">
              <a:rPr lang="en" smtClean="0"/>
              <a:pPr/>
              <a:t>‹#›</a:t>
            </a:fld>
            <a:endParaRPr lang="en"/>
          </a:p>
        </p:txBody>
      </p:sp>
      <p:sp>
        <p:nvSpPr>
          <p:cNvPr id="33" name="Google Shape;33;p6"/>
          <p:cNvSpPr txBox="1">
            <a:spLocks noGrp="1"/>
          </p:cNvSpPr>
          <p:nvPr>
            <p:ph type="subTitle" idx="3"/>
          </p:nvPr>
        </p:nvSpPr>
        <p:spPr>
          <a:xfrm>
            <a:off x="515967" y="1152000"/>
            <a:ext cx="11157600" cy="112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2000"/>
            </a:lvl1pPr>
            <a:lvl2pPr lvl="1" algn="ctr" rtl="0">
              <a:lnSpc>
                <a:spcPct val="100000"/>
              </a:lnSpc>
              <a:spcBef>
                <a:spcPts val="0"/>
              </a:spcBef>
              <a:spcAft>
                <a:spcPts val="0"/>
              </a:spcAft>
              <a:buClr>
                <a:schemeClr val="accent5"/>
              </a:buClr>
              <a:buSzPts val="2100"/>
              <a:buNone/>
              <a:defRPr sz="2800">
                <a:solidFill>
                  <a:schemeClr val="accent5"/>
                </a:solidFill>
              </a:defRPr>
            </a:lvl2pPr>
            <a:lvl3pPr lvl="2" algn="ctr" rtl="0">
              <a:lnSpc>
                <a:spcPct val="100000"/>
              </a:lnSpc>
              <a:spcBef>
                <a:spcPts val="0"/>
              </a:spcBef>
              <a:spcAft>
                <a:spcPts val="0"/>
              </a:spcAft>
              <a:buClr>
                <a:schemeClr val="accent5"/>
              </a:buClr>
              <a:buSzPts val="2100"/>
              <a:buNone/>
              <a:defRPr sz="2800">
                <a:solidFill>
                  <a:schemeClr val="accent5"/>
                </a:solidFill>
              </a:defRPr>
            </a:lvl3pPr>
            <a:lvl4pPr lvl="3" algn="ctr" rtl="0">
              <a:lnSpc>
                <a:spcPct val="100000"/>
              </a:lnSpc>
              <a:spcBef>
                <a:spcPts val="0"/>
              </a:spcBef>
              <a:spcAft>
                <a:spcPts val="0"/>
              </a:spcAft>
              <a:buClr>
                <a:schemeClr val="accent5"/>
              </a:buClr>
              <a:buSzPts val="2100"/>
              <a:buNone/>
              <a:defRPr sz="2800">
                <a:solidFill>
                  <a:schemeClr val="accent5"/>
                </a:solidFill>
              </a:defRPr>
            </a:lvl4pPr>
            <a:lvl5pPr lvl="4" algn="ctr" rtl="0">
              <a:lnSpc>
                <a:spcPct val="100000"/>
              </a:lnSpc>
              <a:spcBef>
                <a:spcPts val="0"/>
              </a:spcBef>
              <a:spcAft>
                <a:spcPts val="0"/>
              </a:spcAft>
              <a:buClr>
                <a:schemeClr val="accent5"/>
              </a:buClr>
              <a:buSzPts val="2100"/>
              <a:buNone/>
              <a:defRPr sz="2800">
                <a:solidFill>
                  <a:schemeClr val="accent5"/>
                </a:solidFill>
              </a:defRPr>
            </a:lvl5pPr>
            <a:lvl6pPr lvl="5" algn="ctr" rtl="0">
              <a:lnSpc>
                <a:spcPct val="100000"/>
              </a:lnSpc>
              <a:spcBef>
                <a:spcPts val="0"/>
              </a:spcBef>
              <a:spcAft>
                <a:spcPts val="0"/>
              </a:spcAft>
              <a:buClr>
                <a:schemeClr val="accent5"/>
              </a:buClr>
              <a:buSzPts val="2100"/>
              <a:buNone/>
              <a:defRPr sz="2800">
                <a:solidFill>
                  <a:schemeClr val="accent5"/>
                </a:solidFill>
              </a:defRPr>
            </a:lvl6pPr>
            <a:lvl7pPr lvl="6" algn="ctr" rtl="0">
              <a:lnSpc>
                <a:spcPct val="100000"/>
              </a:lnSpc>
              <a:spcBef>
                <a:spcPts val="0"/>
              </a:spcBef>
              <a:spcAft>
                <a:spcPts val="0"/>
              </a:spcAft>
              <a:buClr>
                <a:schemeClr val="accent5"/>
              </a:buClr>
              <a:buSzPts val="2100"/>
              <a:buNone/>
              <a:defRPr sz="2800">
                <a:solidFill>
                  <a:schemeClr val="accent5"/>
                </a:solidFill>
              </a:defRPr>
            </a:lvl7pPr>
            <a:lvl8pPr lvl="7" algn="ctr" rtl="0">
              <a:lnSpc>
                <a:spcPct val="100000"/>
              </a:lnSpc>
              <a:spcBef>
                <a:spcPts val="0"/>
              </a:spcBef>
              <a:spcAft>
                <a:spcPts val="0"/>
              </a:spcAft>
              <a:buClr>
                <a:schemeClr val="accent5"/>
              </a:buClr>
              <a:buSzPts val="2100"/>
              <a:buNone/>
              <a:defRPr sz="2800">
                <a:solidFill>
                  <a:schemeClr val="accent5"/>
                </a:solidFill>
              </a:defRPr>
            </a:lvl8pPr>
            <a:lvl9pPr lvl="8" algn="ctr" rtl="0">
              <a:lnSpc>
                <a:spcPct val="100000"/>
              </a:lnSpc>
              <a:spcBef>
                <a:spcPts val="0"/>
              </a:spcBef>
              <a:spcAft>
                <a:spcPts val="0"/>
              </a:spcAft>
              <a:buClr>
                <a:schemeClr val="accent5"/>
              </a:buClr>
              <a:buSzPts val="2100"/>
              <a:buNone/>
              <a:defRPr sz="2800">
                <a:solidFill>
                  <a:schemeClr val="accent5"/>
                </a:solidFill>
              </a:defRPr>
            </a:lvl9pPr>
          </a:lstStyle>
          <a:p>
            <a:endParaRPr/>
          </a:p>
        </p:txBody>
      </p:sp>
      <p:sp>
        <p:nvSpPr>
          <p:cNvPr id="34" name="Google Shape;34;p6"/>
          <p:cNvSpPr txBox="1">
            <a:spLocks noGrp="1"/>
          </p:cNvSpPr>
          <p:nvPr>
            <p:ph type="body" idx="4"/>
          </p:nvPr>
        </p:nvSpPr>
        <p:spPr>
          <a:xfrm>
            <a:off x="6418300" y="5096700"/>
            <a:ext cx="5333200" cy="277600"/>
          </a:xfrm>
          <a:prstGeom prst="rect">
            <a:avLst/>
          </a:prstGeom>
        </p:spPr>
        <p:txBody>
          <a:bodyPr spcFirstLastPara="1" wrap="square" lIns="91425" tIns="91425" rIns="91425" bIns="91425" anchor="t" anchorCtr="0">
            <a:normAutofit/>
          </a:bodyPr>
          <a:lstStyle>
            <a:lvl1pPr marL="609585" lvl="0" indent="-364058" algn="r" rtl="0">
              <a:spcBef>
                <a:spcPts val="0"/>
              </a:spcBef>
              <a:spcAft>
                <a:spcPts val="0"/>
              </a:spcAft>
              <a:buSzPts val="700"/>
              <a:buChar char="●"/>
              <a:defRPr sz="933"/>
            </a:lvl1pPr>
            <a:lvl2pPr marL="1219170" lvl="1" indent="-347125" algn="r" rtl="0">
              <a:spcBef>
                <a:spcPts val="0"/>
              </a:spcBef>
              <a:spcAft>
                <a:spcPts val="0"/>
              </a:spcAft>
              <a:buSzPts val="500"/>
              <a:buChar char="○"/>
              <a:defRPr sz="667"/>
            </a:lvl2pPr>
            <a:lvl3pPr marL="1828754" lvl="2" indent="-347125" algn="r" rtl="0">
              <a:spcBef>
                <a:spcPts val="0"/>
              </a:spcBef>
              <a:spcAft>
                <a:spcPts val="0"/>
              </a:spcAft>
              <a:buSzPts val="500"/>
              <a:buChar char="■"/>
              <a:defRPr sz="667"/>
            </a:lvl3pPr>
            <a:lvl4pPr marL="2438339" lvl="3" indent="-347125" algn="r" rtl="0">
              <a:spcBef>
                <a:spcPts val="0"/>
              </a:spcBef>
              <a:spcAft>
                <a:spcPts val="0"/>
              </a:spcAft>
              <a:buSzPts val="500"/>
              <a:buChar char="●"/>
              <a:defRPr sz="667"/>
            </a:lvl4pPr>
            <a:lvl5pPr marL="3047924" lvl="4" indent="-347125" algn="r" rtl="0">
              <a:spcBef>
                <a:spcPts val="0"/>
              </a:spcBef>
              <a:spcAft>
                <a:spcPts val="0"/>
              </a:spcAft>
              <a:buSzPts val="500"/>
              <a:buChar char="○"/>
              <a:defRPr sz="667"/>
            </a:lvl5pPr>
            <a:lvl6pPr marL="3657509" lvl="5" indent="-347125" algn="r" rtl="0">
              <a:spcBef>
                <a:spcPts val="0"/>
              </a:spcBef>
              <a:spcAft>
                <a:spcPts val="0"/>
              </a:spcAft>
              <a:buSzPts val="500"/>
              <a:buChar char="■"/>
              <a:defRPr sz="667"/>
            </a:lvl6pPr>
            <a:lvl7pPr marL="4267093" lvl="6" indent="-347125" algn="r" rtl="0">
              <a:spcBef>
                <a:spcPts val="0"/>
              </a:spcBef>
              <a:spcAft>
                <a:spcPts val="0"/>
              </a:spcAft>
              <a:buSzPts val="500"/>
              <a:buChar char="●"/>
              <a:defRPr sz="667"/>
            </a:lvl7pPr>
            <a:lvl8pPr marL="4876678" lvl="7" indent="-347125" algn="r" rtl="0">
              <a:spcBef>
                <a:spcPts val="0"/>
              </a:spcBef>
              <a:spcAft>
                <a:spcPts val="0"/>
              </a:spcAft>
              <a:buSzPts val="500"/>
              <a:buChar char="○"/>
              <a:defRPr sz="667"/>
            </a:lvl8pPr>
            <a:lvl9pPr marL="5486263" lvl="8" indent="-347125" algn="r" rtl="0">
              <a:spcBef>
                <a:spcPts val="0"/>
              </a:spcBef>
              <a:spcAft>
                <a:spcPts val="0"/>
              </a:spcAft>
              <a:buSzPts val="500"/>
              <a:buChar char="■"/>
              <a:defRPr sz="667"/>
            </a:lvl9pPr>
          </a:lstStyle>
          <a:p>
            <a:endParaRPr/>
          </a:p>
        </p:txBody>
      </p:sp>
    </p:spTree>
    <p:extLst>
      <p:ext uri="{BB962C8B-B14F-4D97-AF65-F5344CB8AC3E}">
        <p14:creationId xmlns:p14="http://schemas.microsoft.com/office/powerpoint/2010/main" val="45582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E8C6-A047-8968-D1BF-08D4515CD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7B9559-5F4A-5B29-F3B2-8868EDE4D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9DF9F-B3E8-2E52-A217-A4B8F877516F}"/>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5" name="Footer Placeholder 4">
            <a:extLst>
              <a:ext uri="{FF2B5EF4-FFF2-40B4-BE49-F238E27FC236}">
                <a16:creationId xmlns:a16="http://schemas.microsoft.com/office/drawing/2014/main" id="{17EE5F13-6D5D-951B-28CD-35FC70EB0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E5920-9104-72E6-4118-D9B3D6886780}"/>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86669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97C1-0E29-EC8A-52CE-652706074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CED16-BB0A-865D-A633-8236C957D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E72792-3F18-F9D1-B6C1-D1495CC3F736}"/>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5" name="Footer Placeholder 4">
            <a:extLst>
              <a:ext uri="{FF2B5EF4-FFF2-40B4-BE49-F238E27FC236}">
                <a16:creationId xmlns:a16="http://schemas.microsoft.com/office/drawing/2014/main" id="{31652DEA-95CE-B5DF-D963-5C9B16324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22617-C6FC-1240-AD82-E60A011A20C7}"/>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284531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5632-AB1A-F2B1-948A-9A8D0F28C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99C05-6C27-2FA1-1FA8-EEDF8760C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C0A170-2D88-5BFF-BCE3-CF592AF2E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36CDB-75BE-9EDA-7F9D-A8B0C164471A}"/>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6" name="Footer Placeholder 5">
            <a:extLst>
              <a:ext uri="{FF2B5EF4-FFF2-40B4-BE49-F238E27FC236}">
                <a16:creationId xmlns:a16="http://schemas.microsoft.com/office/drawing/2014/main" id="{E687F6F1-7E46-36CB-494D-67C43D33F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7AA9D-2831-4F0A-71A5-3EF1BBFF61FD}"/>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35208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299E-C05D-534F-E0A4-ABFA02BCC6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4AC88F-38EE-65A9-58AF-DAAD58030F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4748E-0831-C23B-271C-584BBB8D52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6CB46-152D-2F0D-F2E4-D37989051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EA23EF-8F92-CF14-00D1-CB9A35496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2C48D-5FD9-81A9-CAE0-F5719B2D3BA9}"/>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8" name="Footer Placeholder 7">
            <a:extLst>
              <a:ext uri="{FF2B5EF4-FFF2-40B4-BE49-F238E27FC236}">
                <a16:creationId xmlns:a16="http://schemas.microsoft.com/office/drawing/2014/main" id="{3AAC382D-900E-0654-64BB-7203DEC5A2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85C8C3-A701-3CB4-CF79-10E218A6EEC8}"/>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417911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2D95-F5F3-A109-6C5E-21F0EDAD2D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F7446-E8D2-0CD6-7624-DCA272E2FFC7}"/>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4" name="Footer Placeholder 3">
            <a:extLst>
              <a:ext uri="{FF2B5EF4-FFF2-40B4-BE49-F238E27FC236}">
                <a16:creationId xmlns:a16="http://schemas.microsoft.com/office/drawing/2014/main" id="{6FDDAA6A-CBD3-30A7-5A04-D2608A9C25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16302-8F48-2BD6-429D-23FF0C3A5250}"/>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302319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ABA6F-D687-47CA-A311-F6B4BCED6D89}"/>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3" name="Footer Placeholder 2">
            <a:extLst>
              <a:ext uri="{FF2B5EF4-FFF2-40B4-BE49-F238E27FC236}">
                <a16:creationId xmlns:a16="http://schemas.microsoft.com/office/drawing/2014/main" id="{A87F8EE4-039E-47E6-23CC-08BE388C3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AF6E07-15FA-2E4C-312C-0EE414308806}"/>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420093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F705-CD3B-A00D-14B3-5DE44C764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8506D-F857-C708-35DF-8394EFD4A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7826F7-51E7-CBDA-6CEE-EAA9C829E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010C2-AE7E-ECDF-25EF-F2B7CA28CDF2}"/>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6" name="Footer Placeholder 5">
            <a:extLst>
              <a:ext uri="{FF2B5EF4-FFF2-40B4-BE49-F238E27FC236}">
                <a16:creationId xmlns:a16="http://schemas.microsoft.com/office/drawing/2014/main" id="{F529A0E5-3FC6-DF71-08D7-D6CE28877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AC0D2-DF2E-8F23-5818-69E279E320EC}"/>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19997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FF6D-98C3-C069-221C-D9906E314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ACB524-C7CF-8F7B-56D1-055A07618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CEA41-E3F2-18F3-E4B3-0CAB2AF4D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4ACDC-1B9F-4B4F-4F19-86C1CF6AF0F4}"/>
              </a:ext>
            </a:extLst>
          </p:cNvPr>
          <p:cNvSpPr>
            <a:spLocks noGrp="1"/>
          </p:cNvSpPr>
          <p:nvPr>
            <p:ph type="dt" sz="half" idx="10"/>
          </p:nvPr>
        </p:nvSpPr>
        <p:spPr/>
        <p:txBody>
          <a:bodyPr/>
          <a:lstStyle/>
          <a:p>
            <a:fld id="{FBFC9EF2-2224-4783-B051-0249323BDCBA}" type="datetimeFigureOut">
              <a:rPr lang="en-US" smtClean="0"/>
              <a:t>5/9/2024</a:t>
            </a:fld>
            <a:endParaRPr lang="en-US"/>
          </a:p>
        </p:txBody>
      </p:sp>
      <p:sp>
        <p:nvSpPr>
          <p:cNvPr id="6" name="Footer Placeholder 5">
            <a:extLst>
              <a:ext uri="{FF2B5EF4-FFF2-40B4-BE49-F238E27FC236}">
                <a16:creationId xmlns:a16="http://schemas.microsoft.com/office/drawing/2014/main" id="{DE4022BB-0D29-6168-34F5-BC6212F9F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F6A8C-98DA-F3D4-5498-1E27578E5F4D}"/>
              </a:ext>
            </a:extLst>
          </p:cNvPr>
          <p:cNvSpPr>
            <a:spLocks noGrp="1"/>
          </p:cNvSpPr>
          <p:nvPr>
            <p:ph type="sldNum" sz="quarter" idx="12"/>
          </p:nvPr>
        </p:nvSpPr>
        <p:spPr/>
        <p:txBody>
          <a:bodyPr/>
          <a:lstStyle/>
          <a:p>
            <a:fld id="{5EC5BD5D-0A51-4C65-AE8E-736D6AF217A7}" type="slidenum">
              <a:rPr lang="en-US" smtClean="0"/>
              <a:t>‹#›</a:t>
            </a:fld>
            <a:endParaRPr lang="en-US"/>
          </a:p>
        </p:txBody>
      </p:sp>
    </p:spTree>
    <p:extLst>
      <p:ext uri="{BB962C8B-B14F-4D97-AF65-F5344CB8AC3E}">
        <p14:creationId xmlns:p14="http://schemas.microsoft.com/office/powerpoint/2010/main" val="86092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78DD6-B293-0F54-2772-4466E8315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2C6344-E46F-38DC-4A1F-2B156C34E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07F28-22D3-1FAF-D5B0-5C16383DA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C9EF2-2224-4783-B051-0249323BDCBA}" type="datetimeFigureOut">
              <a:rPr lang="en-US" smtClean="0"/>
              <a:t>5/9/2024</a:t>
            </a:fld>
            <a:endParaRPr lang="en-US"/>
          </a:p>
        </p:txBody>
      </p:sp>
      <p:sp>
        <p:nvSpPr>
          <p:cNvPr id="5" name="Footer Placeholder 4">
            <a:extLst>
              <a:ext uri="{FF2B5EF4-FFF2-40B4-BE49-F238E27FC236}">
                <a16:creationId xmlns:a16="http://schemas.microsoft.com/office/drawing/2014/main" id="{2492284A-05E0-0A60-DA50-EA3703764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CAF37-D093-6794-6932-0439BE289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5BD5D-0A51-4C65-AE8E-736D6AF217A7}" type="slidenum">
              <a:rPr lang="en-US" smtClean="0"/>
              <a:t>‹#›</a:t>
            </a:fld>
            <a:endParaRPr lang="en-US"/>
          </a:p>
        </p:txBody>
      </p:sp>
    </p:spTree>
    <p:extLst>
      <p:ext uri="{BB962C8B-B14F-4D97-AF65-F5344CB8AC3E}">
        <p14:creationId xmlns:p14="http://schemas.microsoft.com/office/powerpoint/2010/main" val="117266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3461657" y="4484567"/>
            <a:ext cx="7816043" cy="1546400"/>
          </a:xfrm>
          <a:prstGeom prst="rect">
            <a:avLst/>
          </a:prstGeom>
        </p:spPr>
        <p:txBody>
          <a:bodyPr spcFirstLastPara="1" vert="horz" wrap="square" lIns="121900" tIns="121900" rIns="121900" bIns="121900" rtlCol="0" anchor="ctr" anchorCtr="0">
            <a:noAutofit/>
          </a:bodyPr>
          <a:lstStyle/>
          <a:p>
            <a:pPr algn="l"/>
            <a:r>
              <a:rPr lang="en-US" sz="4400" dirty="0"/>
              <a:t>Product analysis: from page view to purchase. How time affects our business</a:t>
            </a:r>
          </a:p>
        </p:txBody>
      </p:sp>
      <p:pic>
        <p:nvPicPr>
          <p:cNvPr id="1026" name="Picture 2" descr="Turing College - YouTube">
            <a:extLst>
              <a:ext uri="{FF2B5EF4-FFF2-40B4-BE49-F238E27FC236}">
                <a16:creationId xmlns:a16="http://schemas.microsoft.com/office/drawing/2014/main" id="{45EC2BDA-8BDF-DCF4-E1AC-E82C23E0B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088" y="247609"/>
            <a:ext cx="2125824" cy="2125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450638" y="2373068"/>
            <a:ext cx="5143356" cy="24267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9" name="Rectangle 8"/>
          <p:cNvSpPr/>
          <p:nvPr/>
        </p:nvSpPr>
        <p:spPr>
          <a:xfrm>
            <a:off x="304801" y="2011560"/>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0" name="TextBox 9"/>
          <p:cNvSpPr txBox="1"/>
          <p:nvPr/>
        </p:nvSpPr>
        <p:spPr>
          <a:xfrm>
            <a:off x="304801" y="1116825"/>
            <a:ext cx="5587999" cy="5495287"/>
          </a:xfrm>
          <a:prstGeom prst="rect">
            <a:avLst/>
          </a:prstGeom>
          <a:noFill/>
          <a:ln>
            <a:noFill/>
          </a:ln>
        </p:spPr>
        <p:txBody>
          <a:bodyPr wrap="square" lIns="254000" tIns="0" rIns="0" bIns="254000" anchor="t">
            <a:spAutoFit/>
          </a:bodyPr>
          <a:lstStyle/>
          <a:p>
            <a:pPr marL="304792" indent="-121917">
              <a:spcAft>
                <a:spcPts val="1067"/>
              </a:spcAft>
              <a:buSzPct val="100000"/>
              <a:buFont typeface="Arial"/>
              <a:buChar char="•"/>
            </a:pPr>
            <a:r>
              <a:rPr lang="en-US" sz="1733" b="1" dirty="0">
                <a:solidFill>
                  <a:srgbClr val="222222"/>
                </a:solidFill>
                <a:latin typeface="Proxima Nova"/>
              </a:rPr>
              <a:t>Overall trends and areas of focus: </a:t>
            </a:r>
          </a:p>
          <a:p>
            <a:pPr marL="304792" indent="-121917">
              <a:spcAft>
                <a:spcPts val="1067"/>
              </a:spcAft>
              <a:buSzPct val="100000"/>
              <a:buFont typeface="Arial"/>
              <a:buChar char="•"/>
            </a:pPr>
            <a:r>
              <a:rPr lang="en-US" sz="1733" dirty="0">
                <a:solidFill>
                  <a:srgbClr val="222222"/>
                </a:solidFill>
                <a:latin typeface="Proxima Nova"/>
              </a:rPr>
              <a:t>Our overall purchase time seems to be decreasing suggesting improvements in the customer buying journey.</a:t>
            </a:r>
          </a:p>
          <a:p>
            <a:pPr marL="304792" indent="-121917">
              <a:spcAft>
                <a:spcPts val="1067"/>
              </a:spcAft>
              <a:buSzPct val="100000"/>
              <a:buFont typeface="Arial"/>
              <a:buChar char="•"/>
            </a:pPr>
            <a:r>
              <a:rPr lang="en-US" sz="1733" dirty="0">
                <a:solidFill>
                  <a:srgbClr val="222222"/>
                </a:solidFill>
                <a:latin typeface="Proxima Nova"/>
              </a:rPr>
              <a:t>Our page views and purchases strongly correlate suggesting that marketing campaigns to attract users to our web are effective and can receive more investment</a:t>
            </a:r>
          </a:p>
          <a:p>
            <a:pPr marL="304792" indent="-121917">
              <a:spcAft>
                <a:spcPts val="1067"/>
              </a:spcAft>
              <a:buSzPct val="100000"/>
              <a:buFont typeface="Arial"/>
              <a:buChar char="•"/>
            </a:pPr>
            <a:r>
              <a:rPr lang="en-US" sz="1733" dirty="0">
                <a:solidFill>
                  <a:srgbClr val="222222"/>
                </a:solidFill>
                <a:latin typeface="Proxima Nova"/>
              </a:rPr>
              <a:t>We should focus on releasing marketing emails and promotions on Tuesday and Wednesday</a:t>
            </a:r>
          </a:p>
          <a:p>
            <a:pPr marL="304792" indent="-121917">
              <a:spcAft>
                <a:spcPts val="1067"/>
              </a:spcAft>
              <a:buSzPct val="100000"/>
              <a:buFont typeface="Arial"/>
              <a:buChar char="•"/>
            </a:pPr>
            <a:r>
              <a:rPr lang="en-US" sz="1733" dirty="0">
                <a:solidFill>
                  <a:srgbClr val="222222"/>
                </a:solidFill>
                <a:latin typeface="Proxima Nova"/>
              </a:rPr>
              <a:t>Our location targeting could me localized and detailed to reduce customer purchase times in some regions and countries</a:t>
            </a:r>
          </a:p>
          <a:p>
            <a:pPr marL="304792" indent="-121917">
              <a:spcAft>
                <a:spcPts val="1067"/>
              </a:spcAft>
              <a:buSzPct val="100000"/>
              <a:buFont typeface="Arial"/>
              <a:buChar char="•"/>
            </a:pPr>
            <a:r>
              <a:rPr lang="en-US" sz="1733" dirty="0">
                <a:solidFill>
                  <a:srgbClr val="222222"/>
                </a:solidFill>
                <a:latin typeface="Proxima Nova"/>
              </a:rPr>
              <a:t>Targeting segments based on purchase speed/country average can provide interesting A/B campaigns for further UX and marketing improvements</a:t>
            </a:r>
            <a:endParaRPr sz="1733" dirty="0">
              <a:solidFill>
                <a:srgbClr val="222222"/>
              </a:solidFill>
              <a:latin typeface="Proxima Nova"/>
            </a:endParaRPr>
          </a:p>
        </p:txBody>
      </p:sp>
      <p:sp>
        <p:nvSpPr>
          <p:cNvPr id="14" name="Rectangle 13"/>
          <p:cNvSpPr/>
          <p:nvPr/>
        </p:nvSpPr>
        <p:spPr>
          <a:xfrm>
            <a:off x="6299201" y="5258989"/>
            <a:ext cx="5587999" cy="203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4" name="Title 3">
            <a:extLst>
              <a:ext uri="{FF2B5EF4-FFF2-40B4-BE49-F238E27FC236}">
                <a16:creationId xmlns:a16="http://schemas.microsoft.com/office/drawing/2014/main" id="{7FACB501-3B9E-0A5E-C98C-070899BC9385}"/>
              </a:ext>
            </a:extLst>
          </p:cNvPr>
          <p:cNvSpPr>
            <a:spLocks noGrp="1"/>
          </p:cNvSpPr>
          <p:nvPr>
            <p:ph type="title"/>
          </p:nvPr>
        </p:nvSpPr>
        <p:spPr/>
        <p:txBody>
          <a:bodyPr/>
          <a:lstStyle/>
          <a:p>
            <a:r>
              <a:rPr lang="en-US" b="1" dirty="0"/>
              <a:t>Conclusion and main analysis points</a:t>
            </a:r>
          </a:p>
        </p:txBody>
      </p:sp>
      <p:pic>
        <p:nvPicPr>
          <p:cNvPr id="2050" name="Picture 2" descr="Data Analytics: What It Is, How It's Used, and 4 Basic Techniques">
            <a:extLst>
              <a:ext uri="{FF2B5EF4-FFF2-40B4-BE49-F238E27FC236}">
                <a16:creationId xmlns:a16="http://schemas.microsoft.com/office/drawing/2014/main" id="{93345D75-C02E-FFEB-83E6-FDC6782D4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78902"/>
            <a:ext cx="5850294" cy="390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51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187978" y="4317419"/>
            <a:ext cx="7816043" cy="1546400"/>
          </a:xfrm>
          <a:prstGeom prst="rect">
            <a:avLst/>
          </a:prstGeom>
        </p:spPr>
        <p:txBody>
          <a:bodyPr spcFirstLastPara="1" vert="horz" wrap="square" lIns="121900" tIns="121900" rIns="121900" bIns="121900" rtlCol="0" anchor="ctr" anchorCtr="0">
            <a:noAutofit/>
          </a:bodyPr>
          <a:lstStyle/>
          <a:p>
            <a:pPr algn="l"/>
            <a:r>
              <a:rPr lang="en-US" sz="4400" dirty="0"/>
              <a:t>Thank you for your attention and all questions are welcome now!</a:t>
            </a:r>
          </a:p>
        </p:txBody>
      </p:sp>
      <p:pic>
        <p:nvPicPr>
          <p:cNvPr id="1026" name="Picture 2" descr="Turing College - YouTube">
            <a:extLst>
              <a:ext uri="{FF2B5EF4-FFF2-40B4-BE49-F238E27FC236}">
                <a16:creationId xmlns:a16="http://schemas.microsoft.com/office/drawing/2014/main" id="{45EC2BDA-8BDF-DCF4-E1AC-E82C23E0B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088" y="247609"/>
            <a:ext cx="2125824" cy="212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5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F8AC90-77F8-ED25-6D31-01EDBF0E46C5}"/>
              </a:ext>
            </a:extLst>
          </p:cNvPr>
          <p:cNvSpPr>
            <a:spLocks noGrp="1"/>
          </p:cNvSpPr>
          <p:nvPr>
            <p:ph type="ctrTitle"/>
          </p:nvPr>
        </p:nvSpPr>
        <p:spPr>
          <a:xfrm>
            <a:off x="1524000" y="993294"/>
            <a:ext cx="9144000" cy="949033"/>
          </a:xfrm>
        </p:spPr>
        <p:txBody>
          <a:bodyPr/>
          <a:lstStyle/>
          <a:p>
            <a:r>
              <a:rPr lang="en-US" dirty="0"/>
              <a:t>Agenda</a:t>
            </a:r>
          </a:p>
        </p:txBody>
      </p:sp>
      <p:sp>
        <p:nvSpPr>
          <p:cNvPr id="11" name="TextBox 10">
            <a:extLst>
              <a:ext uri="{FF2B5EF4-FFF2-40B4-BE49-F238E27FC236}">
                <a16:creationId xmlns:a16="http://schemas.microsoft.com/office/drawing/2014/main" id="{0FAFA818-40E6-5D20-6BCC-BD442E3C9E78}"/>
              </a:ext>
            </a:extLst>
          </p:cNvPr>
          <p:cNvSpPr txBox="1"/>
          <p:nvPr/>
        </p:nvSpPr>
        <p:spPr>
          <a:xfrm>
            <a:off x="1257301" y="2718327"/>
            <a:ext cx="6097554" cy="2031325"/>
          </a:xfrm>
          <a:prstGeom prst="rect">
            <a:avLst/>
          </a:prstGeom>
          <a:noFill/>
        </p:spPr>
        <p:txBody>
          <a:bodyPr wrap="square">
            <a:spAutoFit/>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Average time for users to make a purchase</a:t>
            </a:r>
          </a:p>
          <a:p>
            <a:pPr marL="342900" indent="-342900">
              <a:buFont typeface="Arial" panose="020B0604020202020204" pitchFamily="34" charset="0"/>
              <a:buChar char="•"/>
            </a:pPr>
            <a:r>
              <a:rPr lang="en-US" dirty="0"/>
              <a:t>Page view and purchase comparison over time</a:t>
            </a:r>
          </a:p>
          <a:p>
            <a:pPr marL="342900" indent="-342900">
              <a:buFont typeface="Arial" panose="020B0604020202020204" pitchFamily="34" charset="0"/>
              <a:buChar char="•"/>
            </a:pPr>
            <a:r>
              <a:rPr lang="en-US" dirty="0"/>
              <a:t>User segments based on the amount of time to purchase</a:t>
            </a:r>
          </a:p>
          <a:p>
            <a:pPr marL="342900" indent="-342900">
              <a:buFont typeface="Arial" panose="020B0604020202020204" pitchFamily="34" charset="0"/>
              <a:buChar char="•"/>
            </a:pPr>
            <a:r>
              <a:rPr lang="en-US" dirty="0"/>
              <a:t>User purchase duration based on location</a:t>
            </a:r>
          </a:p>
          <a:p>
            <a:pPr marL="342900" indent="-342900">
              <a:buFont typeface="Arial" panose="020B0604020202020204" pitchFamily="34" charset="0"/>
              <a:buChar char="•"/>
            </a:pPr>
            <a:r>
              <a:rPr lang="en-US" dirty="0"/>
              <a:t>When do our users make purchases?</a:t>
            </a:r>
          </a:p>
          <a:p>
            <a:pPr marL="342900" indent="-342900">
              <a:buFont typeface="Arial" panose="020B0604020202020204" pitchFamily="34" charset="0"/>
              <a:buChar char="•"/>
            </a:pPr>
            <a:r>
              <a:rPr lang="en-US" dirty="0"/>
              <a:t>Conclusion and main analysis points</a:t>
            </a:r>
          </a:p>
        </p:txBody>
      </p:sp>
    </p:spTree>
    <p:extLst>
      <p:ext uri="{BB962C8B-B14F-4D97-AF65-F5344CB8AC3E}">
        <p14:creationId xmlns:p14="http://schemas.microsoft.com/office/powerpoint/2010/main" val="33337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25939" y="1313840"/>
            <a:ext cx="5587999" cy="4946482"/>
          </a:xfrm>
          <a:prstGeom prst="rect">
            <a:avLst/>
          </a:prstGeom>
          <a:noFill/>
          <a:ln>
            <a:noFill/>
          </a:ln>
        </p:spPr>
        <p:txBody>
          <a:bodyPr wrap="square" lIns="254000" tIns="0" rIns="0" bIns="254000" anchor="t">
            <a:spAutoFit/>
          </a:bodyPr>
          <a:lstStyle/>
          <a:p>
            <a:pPr marL="304792" indent="-121917">
              <a:spcAft>
                <a:spcPts val="1067"/>
              </a:spcAft>
              <a:buSzPct val="100000"/>
              <a:buFont typeface="Arial"/>
              <a:buChar char="•"/>
            </a:pPr>
            <a:r>
              <a:rPr lang="en-US" sz="1733" b="1" dirty="0">
                <a:solidFill>
                  <a:srgbClr val="222222"/>
                </a:solidFill>
                <a:latin typeface="Proxima Nova"/>
              </a:rPr>
              <a:t>Context: </a:t>
            </a:r>
            <a:r>
              <a:rPr lang="en-US" sz="1733" dirty="0">
                <a:solidFill>
                  <a:srgbClr val="222222"/>
                </a:solidFill>
                <a:latin typeface="Proxima Nova"/>
              </a:rPr>
              <a:t>The time it takes for users to make a purchase after their initial page view can significantly impact overall sales. </a:t>
            </a:r>
          </a:p>
          <a:p>
            <a:pPr marL="304792" indent="-121917">
              <a:spcAft>
                <a:spcPts val="1067"/>
              </a:spcAft>
              <a:buSzPct val="100000"/>
              <a:buFont typeface="Arial"/>
              <a:buChar char="•"/>
            </a:pPr>
            <a:r>
              <a:rPr lang="en-US" sz="1733" b="1" dirty="0">
                <a:solidFill>
                  <a:srgbClr val="222222"/>
                </a:solidFill>
                <a:latin typeface="Proxima Nova"/>
              </a:rPr>
              <a:t>Quick purchase times </a:t>
            </a:r>
            <a:r>
              <a:rPr lang="en-US" sz="1733" dirty="0">
                <a:solidFill>
                  <a:srgbClr val="222222"/>
                </a:solidFill>
                <a:latin typeface="Proxima Nova"/>
              </a:rPr>
              <a:t>often indicate a streamlined user experience and effective sales funnel, leading to higher conversion rates. </a:t>
            </a:r>
          </a:p>
          <a:p>
            <a:pPr marL="304792" indent="-121917">
              <a:spcAft>
                <a:spcPts val="1067"/>
              </a:spcAft>
              <a:buSzPct val="100000"/>
              <a:buFont typeface="Arial"/>
              <a:buChar char="•"/>
            </a:pPr>
            <a:r>
              <a:rPr lang="en-US" sz="1733" b="1" dirty="0">
                <a:solidFill>
                  <a:srgbClr val="222222"/>
                </a:solidFill>
                <a:latin typeface="Proxima Nova"/>
              </a:rPr>
              <a:t>Conversely, longer purchase times </a:t>
            </a:r>
            <a:r>
              <a:rPr lang="en-US" sz="1733" dirty="0">
                <a:solidFill>
                  <a:srgbClr val="222222"/>
                </a:solidFill>
                <a:latin typeface="Proxima Nova"/>
              </a:rPr>
              <a:t>may suggest user hesitation or obstacles in the purchasing process, which can negatively affect sales. </a:t>
            </a:r>
          </a:p>
          <a:p>
            <a:pPr marL="182875">
              <a:spcAft>
                <a:spcPts val="1067"/>
              </a:spcAft>
              <a:buSzPct val="100000"/>
            </a:pPr>
            <a:r>
              <a:rPr lang="en-US" sz="1733" dirty="0">
                <a:solidFill>
                  <a:srgbClr val="222222"/>
                </a:solidFill>
                <a:latin typeface="Proxima Nova"/>
              </a:rPr>
              <a:t>By analyzing purchase times, businesses can identify areas for improvement in their customer journey, optimize their marketing strategies, and ultimately enhance their sales performance. Understanding these dynamics helps in tailoring interventions to reduce purchase friction and boost revenue.</a:t>
            </a:r>
          </a:p>
        </p:txBody>
      </p:sp>
      <p:sp>
        <p:nvSpPr>
          <p:cNvPr id="12" name="TextBox 11"/>
          <p:cNvSpPr txBox="1"/>
          <p:nvPr/>
        </p:nvSpPr>
        <p:spPr>
          <a:xfrm>
            <a:off x="6299201" y="2011560"/>
            <a:ext cx="5587999" cy="369332"/>
          </a:xfrm>
          <a:prstGeom prst="rect">
            <a:avLst/>
          </a:prstGeom>
          <a:noFill/>
          <a:ln>
            <a:noFill/>
          </a:ln>
        </p:spPr>
        <p:txBody>
          <a:bodyPr wrap="square" lIns="0" tIns="0" rIns="0" bIns="0" anchor="t">
            <a:spAutoFit/>
          </a:bodyPr>
          <a:lstStyle/>
          <a:p>
            <a:pPr algn="l"/>
            <a:endParaRPr sz="2400"/>
          </a:p>
        </p:txBody>
      </p:sp>
      <p:sp>
        <p:nvSpPr>
          <p:cNvPr id="14" name="Rectangle 13"/>
          <p:cNvSpPr/>
          <p:nvPr/>
        </p:nvSpPr>
        <p:spPr>
          <a:xfrm>
            <a:off x="6299201" y="5258989"/>
            <a:ext cx="5587999" cy="203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4" name="Title 3">
            <a:extLst>
              <a:ext uri="{FF2B5EF4-FFF2-40B4-BE49-F238E27FC236}">
                <a16:creationId xmlns:a16="http://schemas.microsoft.com/office/drawing/2014/main" id="{7FACB501-3B9E-0A5E-C98C-070899BC9385}"/>
              </a:ext>
            </a:extLst>
          </p:cNvPr>
          <p:cNvSpPr>
            <a:spLocks noGrp="1"/>
          </p:cNvSpPr>
          <p:nvPr>
            <p:ph type="title"/>
          </p:nvPr>
        </p:nvSpPr>
        <p:spPr/>
        <p:txBody>
          <a:bodyPr/>
          <a:lstStyle/>
          <a:p>
            <a:r>
              <a:rPr lang="en-US" b="1" dirty="0"/>
              <a:t>Introduction to the goals of this analysis</a:t>
            </a:r>
          </a:p>
        </p:txBody>
      </p:sp>
      <p:pic>
        <p:nvPicPr>
          <p:cNvPr id="3" name="Picture 2">
            <a:extLst>
              <a:ext uri="{FF2B5EF4-FFF2-40B4-BE49-F238E27FC236}">
                <a16:creationId xmlns:a16="http://schemas.microsoft.com/office/drawing/2014/main" id="{54D9EC58-769E-DB95-2732-BE63241D03DE}"/>
              </a:ext>
            </a:extLst>
          </p:cNvPr>
          <p:cNvPicPr>
            <a:picLocks noChangeAspect="1"/>
          </p:cNvPicPr>
          <p:nvPr/>
        </p:nvPicPr>
        <p:blipFill>
          <a:blip r:embed="rId2"/>
          <a:stretch>
            <a:fillRect/>
          </a:stretch>
        </p:blipFill>
        <p:spPr>
          <a:xfrm>
            <a:off x="7404663" y="1132594"/>
            <a:ext cx="3514725" cy="1457325"/>
          </a:xfrm>
          <a:prstGeom prst="rect">
            <a:avLst/>
          </a:prstGeom>
        </p:spPr>
      </p:pic>
      <p:pic>
        <p:nvPicPr>
          <p:cNvPr id="15" name="Picture 14">
            <a:extLst>
              <a:ext uri="{FF2B5EF4-FFF2-40B4-BE49-F238E27FC236}">
                <a16:creationId xmlns:a16="http://schemas.microsoft.com/office/drawing/2014/main" id="{E54905DF-B6AF-7339-10A7-DFF27F640C1B}"/>
              </a:ext>
            </a:extLst>
          </p:cNvPr>
          <p:cNvPicPr>
            <a:picLocks noChangeAspect="1"/>
          </p:cNvPicPr>
          <p:nvPr/>
        </p:nvPicPr>
        <p:blipFill>
          <a:blip r:embed="rId3"/>
          <a:stretch>
            <a:fillRect/>
          </a:stretch>
        </p:blipFill>
        <p:spPr>
          <a:xfrm>
            <a:off x="6874392" y="2611635"/>
            <a:ext cx="4962525" cy="1714500"/>
          </a:xfrm>
          <a:prstGeom prst="rect">
            <a:avLst/>
          </a:prstGeom>
        </p:spPr>
      </p:pic>
      <p:pic>
        <p:nvPicPr>
          <p:cNvPr id="17" name="Picture 16">
            <a:extLst>
              <a:ext uri="{FF2B5EF4-FFF2-40B4-BE49-F238E27FC236}">
                <a16:creationId xmlns:a16="http://schemas.microsoft.com/office/drawing/2014/main" id="{8954CBC9-DEBC-CC1A-B10C-8275D5311F52}"/>
              </a:ext>
            </a:extLst>
          </p:cNvPr>
          <p:cNvPicPr>
            <a:picLocks noChangeAspect="1"/>
          </p:cNvPicPr>
          <p:nvPr/>
        </p:nvPicPr>
        <p:blipFill>
          <a:blip r:embed="rId4"/>
          <a:stretch>
            <a:fillRect/>
          </a:stretch>
        </p:blipFill>
        <p:spPr>
          <a:xfrm>
            <a:off x="7181750" y="4139323"/>
            <a:ext cx="4200525" cy="1790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7" name="Rectangle 6"/>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sz="1733"/>
          </a:p>
        </p:txBody>
      </p:sp>
      <p:sp>
        <p:nvSpPr>
          <p:cNvPr id="8" name="Rectangle 7"/>
          <p:cNvSpPr/>
          <p:nvPr/>
        </p:nvSpPr>
        <p:spPr>
          <a:xfrm>
            <a:off x="304800" y="2011560"/>
            <a:ext cx="11582400"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9" name="Rectangle 8"/>
          <p:cNvSpPr/>
          <p:nvPr/>
        </p:nvSpPr>
        <p:spPr>
          <a:xfrm>
            <a:off x="304801" y="2011560"/>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0" name="TextBox 9"/>
          <p:cNvSpPr txBox="1"/>
          <p:nvPr/>
        </p:nvSpPr>
        <p:spPr>
          <a:xfrm>
            <a:off x="304801" y="1459776"/>
            <a:ext cx="5587999" cy="4554195"/>
          </a:xfrm>
          <a:prstGeom prst="rect">
            <a:avLst/>
          </a:prstGeom>
          <a:noFill/>
          <a:ln>
            <a:noFill/>
          </a:ln>
        </p:spPr>
        <p:txBody>
          <a:bodyPr wrap="square" lIns="254000" tIns="0" rIns="0" bIns="254000" anchor="t">
            <a:spAutoFit/>
          </a:bodyPr>
          <a:lstStyle/>
          <a:p>
            <a:pPr marL="304792" indent="-121917">
              <a:spcAft>
                <a:spcPts val="1067"/>
              </a:spcAft>
              <a:buSzPct val="100000"/>
              <a:buFont typeface="Arial"/>
              <a:buChar char="•"/>
            </a:pPr>
            <a:r>
              <a:rPr lang="en-US" sz="1733" b="1" dirty="0">
                <a:solidFill>
                  <a:srgbClr val="222222"/>
                </a:solidFill>
                <a:latin typeface="Proxima Nova"/>
              </a:rPr>
              <a:t>Variability in purchase time:</a:t>
            </a:r>
            <a:r>
              <a:rPr lang="en-US" sz="1733" dirty="0">
                <a:solidFill>
                  <a:srgbClr val="222222"/>
                </a:solidFill>
                <a:latin typeface="Proxima Nova"/>
              </a:rPr>
              <a:t> There's a considerable fluctuation in purchase times, ranging from as low as 17.11 minutes on January 30, 2021, to over 150 minutes on January 20, 2021.</a:t>
            </a:r>
          </a:p>
          <a:p>
            <a:pPr marL="304792" indent="-121917">
              <a:spcAft>
                <a:spcPts val="1067"/>
              </a:spcAft>
              <a:buSzPct val="100000"/>
              <a:buFont typeface="Arial"/>
              <a:buChar char="•"/>
            </a:pPr>
            <a:r>
              <a:rPr lang="en-US" sz="1733" b="1" dirty="0">
                <a:solidFill>
                  <a:srgbClr val="222222"/>
                </a:solidFill>
                <a:latin typeface="Proxima Nova"/>
              </a:rPr>
              <a:t>November 2020: </a:t>
            </a:r>
            <a:r>
              <a:rPr lang="en-US" sz="1733" dirty="0">
                <a:solidFill>
                  <a:srgbClr val="222222"/>
                </a:solidFill>
                <a:latin typeface="Proxima Nova"/>
              </a:rPr>
              <a:t>Generally high average times, peaking around early November.</a:t>
            </a:r>
          </a:p>
          <a:p>
            <a:pPr marL="304792" indent="-121917">
              <a:spcAft>
                <a:spcPts val="1067"/>
              </a:spcAft>
              <a:buSzPct val="100000"/>
              <a:buFont typeface="Arial"/>
              <a:buChar char="•"/>
            </a:pPr>
            <a:r>
              <a:rPr lang="en-US" sz="1733" b="1" dirty="0">
                <a:solidFill>
                  <a:srgbClr val="222222"/>
                </a:solidFill>
                <a:latin typeface="Proxima Nova"/>
              </a:rPr>
              <a:t>December 2020: </a:t>
            </a:r>
            <a:r>
              <a:rPr lang="en-US" sz="1733" dirty="0">
                <a:solidFill>
                  <a:srgbClr val="222222"/>
                </a:solidFill>
                <a:latin typeface="Proxima Nova"/>
              </a:rPr>
              <a:t>A mix of high and low average times, with some particularly low averages around the end of December.</a:t>
            </a:r>
          </a:p>
          <a:p>
            <a:pPr marL="304792" indent="-121917">
              <a:spcAft>
                <a:spcPts val="1067"/>
              </a:spcAft>
              <a:buSzPct val="100000"/>
              <a:buFont typeface="Arial"/>
              <a:buChar char="•"/>
            </a:pPr>
            <a:r>
              <a:rPr lang="en-US" sz="1733" b="1" dirty="0">
                <a:solidFill>
                  <a:srgbClr val="222222"/>
                </a:solidFill>
                <a:latin typeface="Proxima Nova"/>
              </a:rPr>
              <a:t>January 2021: </a:t>
            </a:r>
            <a:r>
              <a:rPr lang="en-US" sz="1733" dirty="0">
                <a:solidFill>
                  <a:srgbClr val="222222"/>
                </a:solidFill>
                <a:latin typeface="Proxima Nova"/>
              </a:rPr>
              <a:t>Increased variability with both high peaks and low dips, indicating inconsistent user behavior.</a:t>
            </a:r>
          </a:p>
          <a:p>
            <a:pPr marL="304792" indent="-121917">
              <a:spcAft>
                <a:spcPts val="1067"/>
              </a:spcAft>
              <a:buSzPct val="100000"/>
              <a:buFont typeface="Arial"/>
              <a:buChar char="•"/>
            </a:pPr>
            <a:r>
              <a:rPr lang="en-US" sz="1733" dirty="0">
                <a:solidFill>
                  <a:srgbClr val="222222"/>
                </a:solidFill>
                <a:latin typeface="Proxima Nova"/>
              </a:rPr>
              <a:t>P.S. this is a 3 month sample that might be slightly skewed due to holiday effects</a:t>
            </a:r>
            <a:endParaRPr sz="1733" dirty="0">
              <a:solidFill>
                <a:srgbClr val="222222"/>
              </a:solidFill>
              <a:latin typeface="Proxima Nova"/>
            </a:endParaRPr>
          </a:p>
        </p:txBody>
      </p:sp>
      <p:sp>
        <p:nvSpPr>
          <p:cNvPr id="11" name="Rectangle 10"/>
          <p:cNvSpPr/>
          <p:nvPr/>
        </p:nvSpPr>
        <p:spPr>
          <a:xfrm>
            <a:off x="6299201" y="2011560"/>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2" name="TextBox 11"/>
          <p:cNvSpPr txBox="1"/>
          <p:nvPr/>
        </p:nvSpPr>
        <p:spPr>
          <a:xfrm>
            <a:off x="6299201" y="2011560"/>
            <a:ext cx="5587999" cy="369332"/>
          </a:xfrm>
          <a:prstGeom prst="rect">
            <a:avLst/>
          </a:prstGeom>
          <a:noFill/>
          <a:ln>
            <a:noFill/>
          </a:ln>
        </p:spPr>
        <p:txBody>
          <a:bodyPr wrap="square" lIns="0" tIns="0" rIns="0" bIns="0" anchor="t">
            <a:spAutoFit/>
          </a:bodyPr>
          <a:lstStyle/>
          <a:p>
            <a:pPr algn="l"/>
            <a:endParaRPr sz="2400"/>
          </a:p>
        </p:txBody>
      </p:sp>
      <p:sp>
        <p:nvSpPr>
          <p:cNvPr id="14" name="Rectangle 13"/>
          <p:cNvSpPr/>
          <p:nvPr/>
        </p:nvSpPr>
        <p:spPr>
          <a:xfrm>
            <a:off x="6299201" y="5258989"/>
            <a:ext cx="5587999" cy="203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4" name="Title 3">
            <a:extLst>
              <a:ext uri="{FF2B5EF4-FFF2-40B4-BE49-F238E27FC236}">
                <a16:creationId xmlns:a16="http://schemas.microsoft.com/office/drawing/2014/main" id="{7FACB501-3B9E-0A5E-C98C-070899BC9385}"/>
              </a:ext>
            </a:extLst>
          </p:cNvPr>
          <p:cNvSpPr>
            <a:spLocks noGrp="1"/>
          </p:cNvSpPr>
          <p:nvPr>
            <p:ph type="title"/>
          </p:nvPr>
        </p:nvSpPr>
        <p:spPr/>
        <p:txBody>
          <a:bodyPr/>
          <a:lstStyle/>
          <a:p>
            <a:r>
              <a:rPr lang="en-US" b="1" dirty="0"/>
              <a:t>Average time for users to make a purchase</a:t>
            </a:r>
          </a:p>
        </p:txBody>
      </p:sp>
      <p:pic>
        <p:nvPicPr>
          <p:cNvPr id="2" name="Picture 1">
            <a:extLst>
              <a:ext uri="{FF2B5EF4-FFF2-40B4-BE49-F238E27FC236}">
                <a16:creationId xmlns:a16="http://schemas.microsoft.com/office/drawing/2014/main" id="{DF70DEC8-BFB7-E7A0-4506-5B16BD3566C4}"/>
              </a:ext>
            </a:extLst>
          </p:cNvPr>
          <p:cNvPicPr>
            <a:picLocks noChangeAspect="1"/>
          </p:cNvPicPr>
          <p:nvPr/>
        </p:nvPicPr>
        <p:blipFill>
          <a:blip r:embed="rId2"/>
          <a:stretch>
            <a:fillRect/>
          </a:stretch>
        </p:blipFill>
        <p:spPr>
          <a:xfrm>
            <a:off x="5892800" y="1923231"/>
            <a:ext cx="6233286" cy="3011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7" name="Rectangle 6"/>
          <p:cNvSpPr/>
          <p:nvPr/>
        </p:nvSpPr>
        <p:spPr>
          <a:xfrm>
            <a:off x="304799"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sz="1733"/>
          </a:p>
        </p:txBody>
      </p:sp>
      <p:sp>
        <p:nvSpPr>
          <p:cNvPr id="8" name="Rectangle 7"/>
          <p:cNvSpPr/>
          <p:nvPr/>
        </p:nvSpPr>
        <p:spPr>
          <a:xfrm>
            <a:off x="304800" y="2011560"/>
            <a:ext cx="11582400"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9" name="Rectangle 8"/>
          <p:cNvSpPr/>
          <p:nvPr/>
        </p:nvSpPr>
        <p:spPr>
          <a:xfrm>
            <a:off x="304801" y="2011560"/>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0" name="TextBox 9"/>
          <p:cNvSpPr txBox="1"/>
          <p:nvPr/>
        </p:nvSpPr>
        <p:spPr>
          <a:xfrm>
            <a:off x="234562" y="1599526"/>
            <a:ext cx="5587999" cy="4541371"/>
          </a:xfrm>
          <a:prstGeom prst="rect">
            <a:avLst/>
          </a:prstGeom>
          <a:noFill/>
          <a:ln>
            <a:noFill/>
          </a:ln>
        </p:spPr>
        <p:txBody>
          <a:bodyPr wrap="square" lIns="254000" tIns="0" rIns="0" bIns="254000" anchor="t">
            <a:spAutoFit/>
          </a:bodyPr>
          <a:lstStyle/>
          <a:p>
            <a:pPr marL="304792" indent="-121917">
              <a:spcAft>
                <a:spcPts val="1067"/>
              </a:spcAft>
              <a:buSzPct val="100000"/>
              <a:buFont typeface="Arial"/>
              <a:buChar char="•"/>
            </a:pPr>
            <a:r>
              <a:rPr lang="en-US" sz="1733" b="1" dirty="0">
                <a:solidFill>
                  <a:srgbClr val="222222"/>
                </a:solidFill>
                <a:latin typeface="Proxima Nova"/>
              </a:rPr>
              <a:t>Conversion rate: </a:t>
            </a:r>
            <a:r>
              <a:rPr lang="en-US" sz="1733" dirty="0">
                <a:solidFill>
                  <a:srgbClr val="222222"/>
                </a:solidFill>
                <a:latin typeface="Proxima Nova"/>
              </a:rPr>
              <a:t>The overall conversion rate from page view to purchase was nearly 40% compared to an average of 2.5% for ecommerce businesses showing great results</a:t>
            </a:r>
            <a:endParaRPr sz="1733" dirty="0">
              <a:solidFill>
                <a:srgbClr val="222222"/>
              </a:solidFill>
              <a:latin typeface="Proxima Nova"/>
            </a:endParaRPr>
          </a:p>
          <a:p>
            <a:pPr marL="304792" lvl="1" indent="-121917">
              <a:spcBef>
                <a:spcPts val="1600"/>
              </a:spcBef>
              <a:buSzPct val="100000"/>
              <a:buFont typeface="Arial"/>
              <a:buChar char="•"/>
            </a:pPr>
            <a:r>
              <a:rPr lang="en-US" sz="1733" b="1" dirty="0">
                <a:solidFill>
                  <a:srgbClr val="222222"/>
                </a:solidFill>
                <a:latin typeface="Proxima Nova"/>
              </a:rPr>
              <a:t>Fluctuations: </a:t>
            </a:r>
            <a:r>
              <a:rPr lang="en-US" sz="1733" dirty="0">
                <a:solidFill>
                  <a:srgbClr val="222222"/>
                </a:solidFill>
                <a:latin typeface="Proxima Nova"/>
              </a:rPr>
              <a:t>The conversion rate fluctuates significantly from day to day, indicating variability in user behavior and external factors affecting conversions.</a:t>
            </a:r>
          </a:p>
          <a:p>
            <a:pPr marL="304792" lvl="1" indent="-121917">
              <a:spcBef>
                <a:spcPts val="1600"/>
              </a:spcBef>
              <a:buSzPct val="100000"/>
              <a:buFont typeface="Arial"/>
              <a:buChar char="•"/>
            </a:pPr>
            <a:r>
              <a:rPr lang="en-US" sz="1733" b="1" dirty="0">
                <a:solidFill>
                  <a:srgbClr val="222222"/>
                </a:solidFill>
                <a:latin typeface="Proxima Nova"/>
              </a:rPr>
              <a:t>The correlation coefficient </a:t>
            </a:r>
            <a:r>
              <a:rPr lang="en-US" sz="1733" dirty="0">
                <a:solidFill>
                  <a:srgbClr val="222222"/>
                </a:solidFill>
                <a:latin typeface="Proxima Nova"/>
              </a:rPr>
              <a:t>between page views and purchases is approximately 0.82. This indicates a strong positive correlation, meaning that as the number of page views increases, the number of purchases also tends to increase.</a:t>
            </a:r>
          </a:p>
          <a:p>
            <a:endParaRPr sz="1733" dirty="0">
              <a:solidFill>
                <a:srgbClr val="222222"/>
              </a:solidFill>
              <a:latin typeface="Proxima Nova"/>
            </a:endParaRPr>
          </a:p>
        </p:txBody>
      </p:sp>
      <p:sp>
        <p:nvSpPr>
          <p:cNvPr id="11" name="Rectangle 10"/>
          <p:cNvSpPr/>
          <p:nvPr/>
        </p:nvSpPr>
        <p:spPr>
          <a:xfrm>
            <a:off x="6299201" y="2011560"/>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2" name="TextBox 11"/>
          <p:cNvSpPr txBox="1"/>
          <p:nvPr/>
        </p:nvSpPr>
        <p:spPr>
          <a:xfrm>
            <a:off x="6299201" y="2011560"/>
            <a:ext cx="5587999" cy="369332"/>
          </a:xfrm>
          <a:prstGeom prst="rect">
            <a:avLst/>
          </a:prstGeom>
          <a:noFill/>
          <a:ln>
            <a:noFill/>
          </a:ln>
        </p:spPr>
        <p:txBody>
          <a:bodyPr wrap="square" lIns="0" tIns="0" rIns="0" bIns="0" anchor="t">
            <a:spAutoFit/>
          </a:bodyPr>
          <a:lstStyle/>
          <a:p>
            <a:pPr algn="l"/>
            <a:endParaRPr sz="2400"/>
          </a:p>
        </p:txBody>
      </p:sp>
      <p:sp>
        <p:nvSpPr>
          <p:cNvPr id="14" name="Rectangle 13"/>
          <p:cNvSpPr/>
          <p:nvPr/>
        </p:nvSpPr>
        <p:spPr>
          <a:xfrm>
            <a:off x="6299201" y="5258989"/>
            <a:ext cx="5587999" cy="203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4" name="Title 3">
            <a:extLst>
              <a:ext uri="{FF2B5EF4-FFF2-40B4-BE49-F238E27FC236}">
                <a16:creationId xmlns:a16="http://schemas.microsoft.com/office/drawing/2014/main" id="{7FACB501-3B9E-0A5E-C98C-070899BC9385}"/>
              </a:ext>
            </a:extLst>
          </p:cNvPr>
          <p:cNvSpPr>
            <a:spLocks noGrp="1"/>
          </p:cNvSpPr>
          <p:nvPr>
            <p:ph type="title"/>
          </p:nvPr>
        </p:nvSpPr>
        <p:spPr/>
        <p:txBody>
          <a:bodyPr/>
          <a:lstStyle/>
          <a:p>
            <a:r>
              <a:rPr lang="en-US" b="1" dirty="0"/>
              <a:t>Page view and purchase comparison over time</a:t>
            </a:r>
          </a:p>
        </p:txBody>
      </p:sp>
      <p:pic>
        <p:nvPicPr>
          <p:cNvPr id="15" name="Picture 14">
            <a:extLst>
              <a:ext uri="{FF2B5EF4-FFF2-40B4-BE49-F238E27FC236}">
                <a16:creationId xmlns:a16="http://schemas.microsoft.com/office/drawing/2014/main" id="{5C18B0DD-B9B3-D41F-A385-83720116932D}"/>
              </a:ext>
            </a:extLst>
          </p:cNvPr>
          <p:cNvPicPr>
            <a:picLocks noChangeAspect="1"/>
          </p:cNvPicPr>
          <p:nvPr/>
        </p:nvPicPr>
        <p:blipFill>
          <a:blip r:embed="rId2"/>
          <a:stretch>
            <a:fillRect/>
          </a:stretch>
        </p:blipFill>
        <p:spPr>
          <a:xfrm>
            <a:off x="5892800" y="1887794"/>
            <a:ext cx="6144625" cy="2743200"/>
          </a:xfrm>
          <a:prstGeom prst="rect">
            <a:avLst/>
          </a:prstGeom>
        </p:spPr>
      </p:pic>
    </p:spTree>
    <p:extLst>
      <p:ext uri="{BB962C8B-B14F-4D97-AF65-F5344CB8AC3E}">
        <p14:creationId xmlns:p14="http://schemas.microsoft.com/office/powerpoint/2010/main" val="116186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7" name="Rectangle 6"/>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sz="1733"/>
          </a:p>
        </p:txBody>
      </p:sp>
      <p:sp>
        <p:nvSpPr>
          <p:cNvPr id="8" name="Rectangle 7"/>
          <p:cNvSpPr/>
          <p:nvPr/>
        </p:nvSpPr>
        <p:spPr>
          <a:xfrm>
            <a:off x="304800" y="2011560"/>
            <a:ext cx="11582400"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9" name="Rectangle 8"/>
          <p:cNvSpPr/>
          <p:nvPr/>
        </p:nvSpPr>
        <p:spPr>
          <a:xfrm>
            <a:off x="304801" y="2011560"/>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0" name="TextBox 9"/>
          <p:cNvSpPr txBox="1"/>
          <p:nvPr/>
        </p:nvSpPr>
        <p:spPr>
          <a:xfrm>
            <a:off x="304799" y="1145139"/>
            <a:ext cx="7227679" cy="5183470"/>
          </a:xfrm>
          <a:prstGeom prst="rect">
            <a:avLst/>
          </a:prstGeom>
          <a:noFill/>
          <a:ln>
            <a:noFill/>
          </a:ln>
        </p:spPr>
        <p:txBody>
          <a:bodyPr wrap="square" lIns="254000" tIns="0" rIns="0" bIns="254000" anchor="t">
            <a:spAutoFit/>
          </a:bodyPr>
          <a:lstStyle/>
          <a:p>
            <a:pPr marL="304792" indent="-121917">
              <a:spcAft>
                <a:spcPts val="1067"/>
              </a:spcAft>
              <a:buSzPct val="100000"/>
              <a:buFont typeface="Arial"/>
              <a:buChar char="•"/>
            </a:pPr>
            <a:r>
              <a:rPr lang="en-US" sz="1600" b="1" dirty="0">
                <a:solidFill>
                  <a:srgbClr val="222222"/>
                </a:solidFill>
                <a:latin typeface="Proxima Nova"/>
              </a:rPr>
              <a:t>Distribution of Users:</a:t>
            </a:r>
          </a:p>
          <a:p>
            <a:pPr marL="304792" indent="-121917">
              <a:spcAft>
                <a:spcPts val="1067"/>
              </a:spcAft>
              <a:buSzPct val="100000"/>
              <a:buFont typeface="Arial"/>
              <a:buChar char="•"/>
            </a:pPr>
            <a:r>
              <a:rPr lang="en-US" sz="1600" dirty="0">
                <a:solidFill>
                  <a:srgbClr val="222222"/>
                </a:solidFill>
                <a:latin typeface="Proxima Nova"/>
              </a:rPr>
              <a:t>Fast segment: 2,117 users; average purchase time of 8.47 minutes	</a:t>
            </a:r>
          </a:p>
          <a:p>
            <a:pPr marL="304792" indent="-121917">
              <a:spcAft>
                <a:spcPts val="1067"/>
              </a:spcAft>
              <a:buSzPct val="100000"/>
              <a:buFont typeface="Arial"/>
              <a:buChar char="•"/>
            </a:pPr>
            <a:r>
              <a:rPr lang="en-US" sz="1600" dirty="0">
                <a:solidFill>
                  <a:srgbClr val="222222"/>
                </a:solidFill>
                <a:latin typeface="Proxima Nova"/>
              </a:rPr>
              <a:t>Moderate segment: 1,717 users; average purchase time of: 29.5 minutes</a:t>
            </a:r>
          </a:p>
          <a:p>
            <a:pPr marL="304792" indent="-121917">
              <a:spcAft>
                <a:spcPts val="1067"/>
              </a:spcAft>
              <a:buSzPct val="100000"/>
              <a:buFont typeface="Arial"/>
              <a:buChar char="•"/>
            </a:pPr>
            <a:r>
              <a:rPr lang="en-US" sz="1600" dirty="0">
                <a:solidFill>
                  <a:srgbClr val="222222"/>
                </a:solidFill>
                <a:latin typeface="Proxima Nova"/>
              </a:rPr>
              <a:t>The Slow segment: 959 users; average purchase time of 286 minutes (due to some outliers too)</a:t>
            </a:r>
          </a:p>
          <a:p>
            <a:pPr marL="304792" indent="-121917">
              <a:spcAft>
                <a:spcPts val="1067"/>
              </a:spcAft>
              <a:buSzPct val="100000"/>
              <a:buFont typeface="Arial"/>
              <a:buChar char="•"/>
            </a:pPr>
            <a:r>
              <a:rPr lang="en-US" sz="1600" b="1" dirty="0">
                <a:solidFill>
                  <a:srgbClr val="222222"/>
                </a:solidFill>
                <a:latin typeface="Proxima Nova"/>
              </a:rPr>
              <a:t>Strategic implications</a:t>
            </a:r>
            <a:r>
              <a:rPr sz="1600" b="1" dirty="0">
                <a:solidFill>
                  <a:srgbClr val="222222"/>
                </a:solidFill>
                <a:latin typeface="Proxima Nova"/>
              </a:rPr>
              <a:t>:</a:t>
            </a:r>
            <a:r>
              <a:rPr sz="1600" dirty="0">
                <a:solidFill>
                  <a:srgbClr val="222222"/>
                </a:solidFill>
                <a:latin typeface="Proxima Nova"/>
              </a:rPr>
              <a:t> </a:t>
            </a:r>
            <a:endParaRPr lang="en-US" sz="1600" dirty="0">
              <a:solidFill>
                <a:srgbClr val="222222"/>
              </a:solidFill>
              <a:latin typeface="Proxima Nova"/>
            </a:endParaRPr>
          </a:p>
          <a:p>
            <a:pPr marL="304792" indent="-121917">
              <a:spcAft>
                <a:spcPts val="1067"/>
              </a:spcAft>
              <a:buSzPct val="100000"/>
              <a:buFont typeface="Arial"/>
              <a:buChar char="•"/>
            </a:pPr>
            <a:r>
              <a:rPr lang="en-US" sz="1600" dirty="0">
                <a:solidFill>
                  <a:srgbClr val="222222"/>
                </a:solidFill>
                <a:latin typeface="Proxima Nova"/>
              </a:rPr>
              <a:t>Fast Segment: These users are likely ready to purchase, so maintaining a smooth and quick checkout process is crucial. Consider offering incentives for quick purchases to further encourage this behavior.</a:t>
            </a:r>
          </a:p>
          <a:p>
            <a:pPr marL="304792" indent="-121917">
              <a:spcAft>
                <a:spcPts val="1067"/>
              </a:spcAft>
              <a:buSzPct val="100000"/>
              <a:buFont typeface="Arial"/>
              <a:buChar char="•"/>
            </a:pPr>
            <a:r>
              <a:rPr lang="en-US" sz="1600" dirty="0">
                <a:solidFill>
                  <a:srgbClr val="222222"/>
                </a:solidFill>
                <a:latin typeface="Proxima Nova"/>
              </a:rPr>
              <a:t>Moderate Segment: These users might benefit from additional information, such as detailed product descriptions, reviews, or customer testimonials, to help them make quicker decisions.</a:t>
            </a:r>
          </a:p>
          <a:p>
            <a:pPr marL="304792" indent="-121917">
              <a:spcAft>
                <a:spcPts val="1067"/>
              </a:spcAft>
              <a:buSzPct val="100000"/>
              <a:buFont typeface="Arial"/>
              <a:buChar char="•"/>
            </a:pPr>
            <a:r>
              <a:rPr lang="en-US" sz="1600" dirty="0">
                <a:solidFill>
                  <a:srgbClr val="222222"/>
                </a:solidFill>
                <a:latin typeface="Proxima Nova"/>
              </a:rPr>
              <a:t>Slow Segment: This group may require targeted interventions to reduce friction. Strategies could include retargeting ads, follow-up emails, live chat support, or offering time-sensitive discounts to prompt faster decisions.</a:t>
            </a:r>
            <a:endParaRPr sz="1600" dirty="0">
              <a:solidFill>
                <a:srgbClr val="222222"/>
              </a:solidFill>
              <a:latin typeface="Proxima Nova"/>
            </a:endParaRPr>
          </a:p>
        </p:txBody>
      </p:sp>
      <p:sp>
        <p:nvSpPr>
          <p:cNvPr id="12" name="TextBox 11"/>
          <p:cNvSpPr txBox="1"/>
          <p:nvPr/>
        </p:nvSpPr>
        <p:spPr>
          <a:xfrm>
            <a:off x="6299201" y="2011560"/>
            <a:ext cx="5587999" cy="369332"/>
          </a:xfrm>
          <a:prstGeom prst="rect">
            <a:avLst/>
          </a:prstGeom>
          <a:noFill/>
          <a:ln>
            <a:noFill/>
          </a:ln>
        </p:spPr>
        <p:txBody>
          <a:bodyPr wrap="square" lIns="0" tIns="0" rIns="0" bIns="0" anchor="t">
            <a:spAutoFit/>
          </a:bodyPr>
          <a:lstStyle/>
          <a:p>
            <a:pPr algn="l"/>
            <a:endParaRPr sz="2400"/>
          </a:p>
        </p:txBody>
      </p:sp>
      <p:sp>
        <p:nvSpPr>
          <p:cNvPr id="14" name="Rectangle 13"/>
          <p:cNvSpPr/>
          <p:nvPr/>
        </p:nvSpPr>
        <p:spPr>
          <a:xfrm>
            <a:off x="6299201" y="5258989"/>
            <a:ext cx="5587999" cy="203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4" name="Title 3">
            <a:extLst>
              <a:ext uri="{FF2B5EF4-FFF2-40B4-BE49-F238E27FC236}">
                <a16:creationId xmlns:a16="http://schemas.microsoft.com/office/drawing/2014/main" id="{7FACB501-3B9E-0A5E-C98C-070899BC9385}"/>
              </a:ext>
            </a:extLst>
          </p:cNvPr>
          <p:cNvSpPr>
            <a:spLocks noGrp="1"/>
          </p:cNvSpPr>
          <p:nvPr>
            <p:ph type="title"/>
          </p:nvPr>
        </p:nvSpPr>
        <p:spPr/>
        <p:txBody>
          <a:bodyPr/>
          <a:lstStyle/>
          <a:p>
            <a:r>
              <a:rPr lang="en-US" b="1" dirty="0"/>
              <a:t>User segments based on the amount of time to purchase</a:t>
            </a:r>
          </a:p>
        </p:txBody>
      </p:sp>
      <p:pic>
        <p:nvPicPr>
          <p:cNvPr id="5" name="Picture 4">
            <a:extLst>
              <a:ext uri="{FF2B5EF4-FFF2-40B4-BE49-F238E27FC236}">
                <a16:creationId xmlns:a16="http://schemas.microsoft.com/office/drawing/2014/main" id="{F4D9D8A5-ABB4-A1C0-A540-BF691D6F1C86}"/>
              </a:ext>
            </a:extLst>
          </p:cNvPr>
          <p:cNvPicPr>
            <a:picLocks noChangeAspect="1"/>
          </p:cNvPicPr>
          <p:nvPr/>
        </p:nvPicPr>
        <p:blipFill>
          <a:blip r:embed="rId2"/>
          <a:stretch>
            <a:fillRect/>
          </a:stretch>
        </p:blipFill>
        <p:spPr>
          <a:xfrm>
            <a:off x="7532479" y="1909961"/>
            <a:ext cx="4659521" cy="3450628"/>
          </a:xfrm>
          <a:prstGeom prst="rect">
            <a:avLst/>
          </a:prstGeom>
        </p:spPr>
      </p:pic>
    </p:spTree>
    <p:extLst>
      <p:ext uri="{BB962C8B-B14F-4D97-AF65-F5344CB8AC3E}">
        <p14:creationId xmlns:p14="http://schemas.microsoft.com/office/powerpoint/2010/main" val="21277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7" name="Rectangle 6"/>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sz="1733"/>
          </a:p>
        </p:txBody>
      </p:sp>
      <p:sp>
        <p:nvSpPr>
          <p:cNvPr id="8" name="Rectangle 7"/>
          <p:cNvSpPr/>
          <p:nvPr/>
        </p:nvSpPr>
        <p:spPr>
          <a:xfrm>
            <a:off x="304800" y="2011560"/>
            <a:ext cx="11582400"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9" name="Rectangle 8"/>
          <p:cNvSpPr/>
          <p:nvPr/>
        </p:nvSpPr>
        <p:spPr>
          <a:xfrm>
            <a:off x="304801" y="2011560"/>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2" name="TextBox 11"/>
          <p:cNvSpPr txBox="1"/>
          <p:nvPr/>
        </p:nvSpPr>
        <p:spPr>
          <a:xfrm>
            <a:off x="6299201" y="2011560"/>
            <a:ext cx="5587999" cy="369332"/>
          </a:xfrm>
          <a:prstGeom prst="rect">
            <a:avLst/>
          </a:prstGeom>
          <a:noFill/>
          <a:ln>
            <a:noFill/>
          </a:ln>
        </p:spPr>
        <p:txBody>
          <a:bodyPr wrap="square" lIns="0" tIns="0" rIns="0" bIns="0" anchor="t">
            <a:spAutoFit/>
          </a:bodyPr>
          <a:lstStyle/>
          <a:p>
            <a:pPr algn="l"/>
            <a:endParaRPr sz="2400"/>
          </a:p>
        </p:txBody>
      </p:sp>
      <p:sp>
        <p:nvSpPr>
          <p:cNvPr id="14" name="Rectangle 13"/>
          <p:cNvSpPr/>
          <p:nvPr/>
        </p:nvSpPr>
        <p:spPr>
          <a:xfrm>
            <a:off x="6299201" y="5258989"/>
            <a:ext cx="5587999" cy="203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4" name="Title 3">
            <a:extLst>
              <a:ext uri="{FF2B5EF4-FFF2-40B4-BE49-F238E27FC236}">
                <a16:creationId xmlns:a16="http://schemas.microsoft.com/office/drawing/2014/main" id="{7FACB501-3B9E-0A5E-C98C-070899BC9385}"/>
              </a:ext>
            </a:extLst>
          </p:cNvPr>
          <p:cNvSpPr>
            <a:spLocks noGrp="1"/>
          </p:cNvSpPr>
          <p:nvPr>
            <p:ph type="title"/>
          </p:nvPr>
        </p:nvSpPr>
        <p:spPr/>
        <p:txBody>
          <a:bodyPr/>
          <a:lstStyle/>
          <a:p>
            <a:r>
              <a:rPr lang="en-US" b="1" dirty="0"/>
              <a:t>User purchase duration based on location</a:t>
            </a:r>
          </a:p>
        </p:txBody>
      </p:sp>
      <p:pic>
        <p:nvPicPr>
          <p:cNvPr id="16" name="Picture 15">
            <a:extLst>
              <a:ext uri="{FF2B5EF4-FFF2-40B4-BE49-F238E27FC236}">
                <a16:creationId xmlns:a16="http://schemas.microsoft.com/office/drawing/2014/main" id="{A839D363-4265-EF11-72C4-B2D3CE344845}"/>
              </a:ext>
            </a:extLst>
          </p:cNvPr>
          <p:cNvPicPr>
            <a:picLocks noChangeAspect="1"/>
          </p:cNvPicPr>
          <p:nvPr/>
        </p:nvPicPr>
        <p:blipFill>
          <a:blip r:embed="rId2"/>
          <a:stretch>
            <a:fillRect/>
          </a:stretch>
        </p:blipFill>
        <p:spPr>
          <a:xfrm>
            <a:off x="6027737" y="1867893"/>
            <a:ext cx="5724525" cy="3276600"/>
          </a:xfrm>
          <a:prstGeom prst="rect">
            <a:avLst/>
          </a:prstGeom>
        </p:spPr>
      </p:pic>
      <p:sp>
        <p:nvSpPr>
          <p:cNvPr id="17" name="TextBox 16">
            <a:extLst>
              <a:ext uri="{FF2B5EF4-FFF2-40B4-BE49-F238E27FC236}">
                <a16:creationId xmlns:a16="http://schemas.microsoft.com/office/drawing/2014/main" id="{A67141CE-2767-580E-5694-7583D0E0A9AC}"/>
              </a:ext>
            </a:extLst>
          </p:cNvPr>
          <p:cNvSpPr txBox="1"/>
          <p:nvPr/>
        </p:nvSpPr>
        <p:spPr>
          <a:xfrm>
            <a:off x="236537" y="1510115"/>
            <a:ext cx="5587999" cy="5761962"/>
          </a:xfrm>
          <a:prstGeom prst="rect">
            <a:avLst/>
          </a:prstGeom>
          <a:noFill/>
          <a:ln>
            <a:noFill/>
          </a:ln>
        </p:spPr>
        <p:txBody>
          <a:bodyPr wrap="square" lIns="254000" tIns="0" rIns="0" bIns="254000" anchor="t">
            <a:spAutoFit/>
          </a:bodyPr>
          <a:lstStyle/>
          <a:p>
            <a:pPr marL="468625" indent="-285750">
              <a:spcAft>
                <a:spcPts val="1067"/>
              </a:spcAft>
              <a:buSzPct val="100000"/>
              <a:buFont typeface="Arial" panose="020B0604020202020204" pitchFamily="34" charset="0"/>
              <a:buChar char="•"/>
            </a:pPr>
            <a:r>
              <a:rPr lang="en-US" sz="1733" b="1" dirty="0">
                <a:solidFill>
                  <a:srgbClr val="222222"/>
                </a:solidFill>
                <a:latin typeface="Proxima Nova"/>
              </a:rPr>
              <a:t>Europe: </a:t>
            </a:r>
            <a:r>
              <a:rPr lang="en-US" sz="1733" dirty="0">
                <a:solidFill>
                  <a:srgbClr val="222222"/>
                </a:solidFill>
                <a:latin typeface="Proxima Nova"/>
              </a:rPr>
              <a:t>Countries like Lithuania and Norway have relatively short purchase times, whereas Belgium and France exhibit longer purchase times. This suggests variability within Europe, possibly influenced by local consumer behavior, digital literacy, and e-commerce infrastructure.</a:t>
            </a:r>
          </a:p>
          <a:p>
            <a:pPr marL="468625" indent="-285750">
              <a:spcAft>
                <a:spcPts val="1067"/>
              </a:spcAft>
              <a:buSzPct val="100000"/>
              <a:buFont typeface="Arial" panose="020B0604020202020204" pitchFamily="34" charset="0"/>
              <a:buChar char="•"/>
            </a:pPr>
            <a:r>
              <a:rPr lang="en-US" sz="1733" b="1" dirty="0">
                <a:solidFill>
                  <a:srgbClr val="222222"/>
                </a:solidFill>
                <a:latin typeface="Proxima Nova"/>
              </a:rPr>
              <a:t>Asia: </a:t>
            </a:r>
            <a:r>
              <a:rPr lang="en-US" sz="1733" dirty="0">
                <a:solidFill>
                  <a:srgbClr val="222222"/>
                </a:solidFill>
                <a:latin typeface="Proxima Nova"/>
              </a:rPr>
              <a:t>Countries like Qatar and Jordan show quick decision-making, while India, China, and Japan have longer purchase times. Cultural factors and the complexity of the e-commerce environment may influence these differences.</a:t>
            </a:r>
          </a:p>
          <a:p>
            <a:pPr marL="468625" indent="-285750">
              <a:spcAft>
                <a:spcPts val="1067"/>
              </a:spcAft>
              <a:buSzPct val="100000"/>
              <a:buFont typeface="Arial" panose="020B0604020202020204" pitchFamily="34" charset="0"/>
              <a:buChar char="•"/>
            </a:pPr>
            <a:r>
              <a:rPr lang="en-US" sz="1733" b="1" dirty="0">
                <a:solidFill>
                  <a:srgbClr val="222222"/>
                </a:solidFill>
                <a:latin typeface="Proxima Nova"/>
              </a:rPr>
              <a:t>Americas: </a:t>
            </a:r>
            <a:r>
              <a:rPr lang="en-US" sz="1733" dirty="0">
                <a:solidFill>
                  <a:srgbClr val="222222"/>
                </a:solidFill>
                <a:latin typeface="Proxima Nova"/>
              </a:rPr>
              <a:t>Costa Rica and Paraguay have shorter average times, while United States and Brazil fall into moderate categories. Canada shows longer purchase times, reflecting a more deliberate purchasing process.</a:t>
            </a:r>
          </a:p>
          <a:p>
            <a:pPr marL="468625" indent="-285750">
              <a:spcAft>
                <a:spcPts val="1067"/>
              </a:spcAft>
              <a:buSzPct val="100000"/>
              <a:buFont typeface="Arial" panose="020B0604020202020204" pitchFamily="34" charset="0"/>
              <a:buChar char="•"/>
            </a:pPr>
            <a:endParaRPr lang="en-US" sz="1733" dirty="0">
              <a:solidFill>
                <a:srgbClr val="222222"/>
              </a:solidFill>
              <a:latin typeface="Proxima Nova"/>
            </a:endParaRPr>
          </a:p>
          <a:p>
            <a:pPr marL="468625" indent="-285750">
              <a:spcAft>
                <a:spcPts val="1067"/>
              </a:spcAft>
              <a:buSzPct val="100000"/>
              <a:buFont typeface="Arial" panose="020B0604020202020204" pitchFamily="34" charset="0"/>
              <a:buChar char="•"/>
            </a:pPr>
            <a:endParaRPr lang="en-US" sz="1733" dirty="0">
              <a:solidFill>
                <a:srgbClr val="222222"/>
              </a:solidFill>
              <a:latin typeface="Proxima Nova"/>
            </a:endParaRPr>
          </a:p>
        </p:txBody>
      </p:sp>
      <p:pic>
        <p:nvPicPr>
          <p:cNvPr id="19" name="Picture 18">
            <a:extLst>
              <a:ext uri="{FF2B5EF4-FFF2-40B4-BE49-F238E27FC236}">
                <a16:creationId xmlns:a16="http://schemas.microsoft.com/office/drawing/2014/main" id="{C0276836-C34B-4835-DE9E-662209CD1A0C}"/>
              </a:ext>
            </a:extLst>
          </p:cNvPr>
          <p:cNvPicPr>
            <a:picLocks noChangeAspect="1"/>
          </p:cNvPicPr>
          <p:nvPr/>
        </p:nvPicPr>
        <p:blipFill>
          <a:blip r:embed="rId3"/>
          <a:stretch>
            <a:fillRect/>
          </a:stretch>
        </p:blipFill>
        <p:spPr>
          <a:xfrm>
            <a:off x="10024857" y="1092997"/>
            <a:ext cx="1924050" cy="914400"/>
          </a:xfrm>
          <a:prstGeom prst="rect">
            <a:avLst/>
          </a:prstGeom>
        </p:spPr>
      </p:pic>
    </p:spTree>
    <p:extLst>
      <p:ext uri="{BB962C8B-B14F-4D97-AF65-F5344CB8AC3E}">
        <p14:creationId xmlns:p14="http://schemas.microsoft.com/office/powerpoint/2010/main" val="201143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9467" y="3214585"/>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2" name="TextBox 11"/>
          <p:cNvSpPr txBox="1"/>
          <p:nvPr/>
        </p:nvSpPr>
        <p:spPr>
          <a:xfrm>
            <a:off x="6299201" y="2011560"/>
            <a:ext cx="5587999" cy="369332"/>
          </a:xfrm>
          <a:prstGeom prst="rect">
            <a:avLst/>
          </a:prstGeom>
          <a:noFill/>
          <a:ln>
            <a:noFill/>
          </a:ln>
        </p:spPr>
        <p:txBody>
          <a:bodyPr wrap="square" lIns="0" tIns="0" rIns="0" bIns="0" anchor="t">
            <a:spAutoFit/>
          </a:bodyPr>
          <a:lstStyle/>
          <a:p>
            <a:pPr algn="l"/>
            <a:endParaRPr sz="2400"/>
          </a:p>
        </p:txBody>
      </p:sp>
      <p:sp>
        <p:nvSpPr>
          <p:cNvPr id="14" name="Rectangle 13"/>
          <p:cNvSpPr/>
          <p:nvPr/>
        </p:nvSpPr>
        <p:spPr>
          <a:xfrm>
            <a:off x="6299201" y="5258989"/>
            <a:ext cx="5587999" cy="203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4" name="Title 3">
            <a:extLst>
              <a:ext uri="{FF2B5EF4-FFF2-40B4-BE49-F238E27FC236}">
                <a16:creationId xmlns:a16="http://schemas.microsoft.com/office/drawing/2014/main" id="{7FACB501-3B9E-0A5E-C98C-070899BC9385}"/>
              </a:ext>
            </a:extLst>
          </p:cNvPr>
          <p:cNvSpPr>
            <a:spLocks noGrp="1"/>
          </p:cNvSpPr>
          <p:nvPr>
            <p:ph type="title"/>
          </p:nvPr>
        </p:nvSpPr>
        <p:spPr/>
        <p:txBody>
          <a:bodyPr/>
          <a:lstStyle/>
          <a:p>
            <a:pPr algn="l"/>
            <a:r>
              <a:rPr lang="en-US" b="1" i="0" dirty="0">
                <a:solidFill>
                  <a:srgbClr val="0D0D0D"/>
                </a:solidFill>
                <a:effectLst/>
                <a:highlight>
                  <a:srgbClr val="FFFFFF"/>
                </a:highlight>
              </a:rPr>
              <a:t>Strategic Recommendations based on location data</a:t>
            </a:r>
          </a:p>
        </p:txBody>
      </p:sp>
      <p:sp>
        <p:nvSpPr>
          <p:cNvPr id="3" name="TextBox 2">
            <a:extLst>
              <a:ext uri="{FF2B5EF4-FFF2-40B4-BE49-F238E27FC236}">
                <a16:creationId xmlns:a16="http://schemas.microsoft.com/office/drawing/2014/main" id="{D7846301-0B77-CA8D-D9A3-DC86547BB4A9}"/>
              </a:ext>
            </a:extLst>
          </p:cNvPr>
          <p:cNvSpPr txBox="1"/>
          <p:nvPr/>
        </p:nvSpPr>
        <p:spPr>
          <a:xfrm>
            <a:off x="525466" y="1273267"/>
            <a:ext cx="5367334" cy="4618187"/>
          </a:xfrm>
          <a:prstGeom prst="rect">
            <a:avLst/>
          </a:prstGeom>
          <a:noFill/>
        </p:spPr>
        <p:txBody>
          <a:bodyPr wrap="square">
            <a:spAutoFit/>
          </a:bodyPr>
          <a:lstStyle/>
          <a:p>
            <a:pPr marL="285750" indent="-285750" algn="l">
              <a:buFont typeface="Arial" panose="020B0604020202020204" pitchFamily="34" charset="0"/>
              <a:buChar char="•"/>
            </a:pPr>
            <a:r>
              <a:rPr lang="en-US" sz="1730" b="1" i="0" dirty="0">
                <a:solidFill>
                  <a:srgbClr val="0D0D0D"/>
                </a:solidFill>
                <a:effectLst/>
                <a:highlight>
                  <a:srgbClr val="FFFFFF"/>
                </a:highlight>
                <a:latin typeface="Proxima Nova"/>
              </a:rPr>
              <a:t>Localized Strategies</a:t>
            </a:r>
            <a:r>
              <a:rPr lang="en-US" sz="1730" dirty="0">
                <a:solidFill>
                  <a:srgbClr val="0D0D0D"/>
                </a:solidFill>
                <a:highlight>
                  <a:srgbClr val="FFFFFF"/>
                </a:highlight>
                <a:latin typeface="Proxima Nova"/>
              </a:rPr>
              <a:t>: </a:t>
            </a:r>
            <a:r>
              <a:rPr lang="en-US" sz="1730" b="0" i="0" dirty="0">
                <a:solidFill>
                  <a:srgbClr val="0D0D0D"/>
                </a:solidFill>
                <a:effectLst/>
                <a:highlight>
                  <a:srgbClr val="FFFFFF"/>
                </a:highlight>
                <a:latin typeface="Proxima Nova"/>
              </a:rPr>
              <a:t>Tailor marketing and user experience strategies to fit the specific behaviors and preferences of users in different countries.</a:t>
            </a:r>
          </a:p>
          <a:p>
            <a:pPr marL="285750" indent="-285750" algn="l">
              <a:buFont typeface="Arial" panose="020B0604020202020204" pitchFamily="34" charset="0"/>
              <a:buChar char="•"/>
            </a:pPr>
            <a:endParaRPr lang="en-US" sz="1730" b="0" i="0" dirty="0">
              <a:solidFill>
                <a:srgbClr val="0D0D0D"/>
              </a:solidFill>
              <a:effectLst/>
              <a:highlight>
                <a:srgbClr val="FFFFFF"/>
              </a:highlight>
              <a:latin typeface="Proxima Nova"/>
            </a:endParaRPr>
          </a:p>
          <a:p>
            <a:pPr marL="285750" indent="-285750" algn="l">
              <a:buFont typeface="Arial" panose="020B0604020202020204" pitchFamily="34" charset="0"/>
              <a:buChar char="•"/>
            </a:pPr>
            <a:r>
              <a:rPr lang="en-US" sz="1730" b="1" i="0" dirty="0">
                <a:solidFill>
                  <a:srgbClr val="0D0D0D"/>
                </a:solidFill>
                <a:effectLst/>
                <a:highlight>
                  <a:srgbClr val="FFFFFF"/>
                </a:highlight>
                <a:latin typeface="Proxima Nova"/>
              </a:rPr>
              <a:t>Improve User Experience</a:t>
            </a:r>
            <a:r>
              <a:rPr lang="en-US" sz="1730" dirty="0">
                <a:solidFill>
                  <a:srgbClr val="0D0D0D"/>
                </a:solidFill>
                <a:highlight>
                  <a:srgbClr val="FFFFFF"/>
                </a:highlight>
                <a:latin typeface="Proxima Nova"/>
              </a:rPr>
              <a:t>: F</a:t>
            </a:r>
            <a:r>
              <a:rPr lang="en-US" sz="1730" b="0" i="0" dirty="0">
                <a:solidFill>
                  <a:srgbClr val="0D0D0D"/>
                </a:solidFill>
                <a:effectLst/>
                <a:highlight>
                  <a:srgbClr val="FFFFFF"/>
                </a:highlight>
                <a:latin typeface="Proxima Nova"/>
              </a:rPr>
              <a:t>or countries with longer purchase times, focus on improving the user interface and providing clear, concise information to reduce hesitation.</a:t>
            </a:r>
          </a:p>
          <a:p>
            <a:pPr marL="285750" indent="-285750" algn="l">
              <a:buFont typeface="Arial" panose="020B0604020202020204" pitchFamily="34" charset="0"/>
              <a:buChar char="•"/>
            </a:pPr>
            <a:endParaRPr lang="en-US" sz="1730" b="0" i="0" dirty="0">
              <a:solidFill>
                <a:srgbClr val="0D0D0D"/>
              </a:solidFill>
              <a:effectLst/>
              <a:highlight>
                <a:srgbClr val="FFFFFF"/>
              </a:highlight>
              <a:latin typeface="Proxima Nova"/>
            </a:endParaRPr>
          </a:p>
          <a:p>
            <a:pPr marL="285750" indent="-285750" algn="l">
              <a:buFont typeface="Arial" panose="020B0604020202020204" pitchFamily="34" charset="0"/>
              <a:buChar char="•"/>
            </a:pPr>
            <a:r>
              <a:rPr lang="en-US" sz="1730" b="1" i="0" dirty="0">
                <a:solidFill>
                  <a:srgbClr val="0D0D0D"/>
                </a:solidFill>
                <a:effectLst/>
                <a:highlight>
                  <a:srgbClr val="FFFFFF"/>
                </a:highlight>
                <a:latin typeface="Proxima Nova"/>
              </a:rPr>
              <a:t>Targeted Promotions</a:t>
            </a:r>
            <a:r>
              <a:rPr lang="en-US" sz="1730" dirty="0">
                <a:solidFill>
                  <a:srgbClr val="0D0D0D"/>
                </a:solidFill>
                <a:highlight>
                  <a:srgbClr val="FFFFFF"/>
                </a:highlight>
                <a:latin typeface="Proxima Nova"/>
              </a:rPr>
              <a:t>: </a:t>
            </a:r>
            <a:r>
              <a:rPr lang="en-US" sz="1730" b="0" i="0" dirty="0">
                <a:solidFill>
                  <a:srgbClr val="0D0D0D"/>
                </a:solidFill>
                <a:effectLst/>
                <a:highlight>
                  <a:srgbClr val="FFFFFF"/>
                </a:highlight>
                <a:latin typeface="Proxima Nova"/>
              </a:rPr>
              <a:t>Implement targeted promotions and discounts in countries with longer purchase times to encourage quicker decisions.</a:t>
            </a:r>
          </a:p>
          <a:p>
            <a:pPr marL="285750" indent="-285750" algn="l">
              <a:buFont typeface="Arial" panose="020B0604020202020204" pitchFamily="34" charset="0"/>
              <a:buChar char="•"/>
            </a:pPr>
            <a:endParaRPr lang="en-US" sz="1730" b="0" i="0" dirty="0">
              <a:solidFill>
                <a:srgbClr val="0D0D0D"/>
              </a:solidFill>
              <a:effectLst/>
              <a:highlight>
                <a:srgbClr val="FFFFFF"/>
              </a:highlight>
              <a:latin typeface="Proxima Nova"/>
            </a:endParaRPr>
          </a:p>
          <a:p>
            <a:pPr marL="285750" indent="-285750" algn="l">
              <a:buFont typeface="Arial" panose="020B0604020202020204" pitchFamily="34" charset="0"/>
              <a:buChar char="•"/>
            </a:pPr>
            <a:r>
              <a:rPr lang="en-US" sz="1730" b="1" i="0" dirty="0">
                <a:solidFill>
                  <a:srgbClr val="0D0D0D"/>
                </a:solidFill>
                <a:effectLst/>
                <a:highlight>
                  <a:srgbClr val="FFFFFF"/>
                </a:highlight>
                <a:latin typeface="Proxima Nova"/>
              </a:rPr>
              <a:t>Analyze Barriers</a:t>
            </a:r>
            <a:r>
              <a:rPr lang="en-US" sz="1730" b="0" i="0" dirty="0">
                <a:solidFill>
                  <a:srgbClr val="0D0D0D"/>
                </a:solidFill>
                <a:effectLst/>
                <a:highlight>
                  <a:srgbClr val="FFFFFF"/>
                </a:highlight>
                <a:latin typeface="Proxima Nova"/>
              </a:rPr>
              <a:t>: Conduct deeper analysis to identify and address barriers in countries with very long purchase times, such as </a:t>
            </a:r>
            <a:r>
              <a:rPr lang="en-US" sz="1730" b="1" i="0" dirty="0">
                <a:solidFill>
                  <a:srgbClr val="0D0D0D"/>
                </a:solidFill>
                <a:effectLst/>
                <a:highlight>
                  <a:srgbClr val="FFFFFF"/>
                </a:highlight>
                <a:latin typeface="Proxima Nova"/>
              </a:rPr>
              <a:t>Armenia</a:t>
            </a:r>
            <a:r>
              <a:rPr lang="en-US" sz="1730" b="0" i="0" dirty="0">
                <a:solidFill>
                  <a:srgbClr val="0D0D0D"/>
                </a:solidFill>
                <a:effectLst/>
                <a:highlight>
                  <a:srgbClr val="FFFFFF"/>
                </a:highlight>
                <a:latin typeface="Proxima Nova"/>
              </a:rPr>
              <a:t> and </a:t>
            </a:r>
            <a:r>
              <a:rPr lang="en-US" sz="1730" b="1" i="0" dirty="0">
                <a:solidFill>
                  <a:srgbClr val="0D0D0D"/>
                </a:solidFill>
                <a:effectLst/>
                <a:highlight>
                  <a:srgbClr val="FFFFFF"/>
                </a:highlight>
                <a:latin typeface="Proxima Nova"/>
              </a:rPr>
              <a:t>Lebanon</a:t>
            </a:r>
            <a:r>
              <a:rPr lang="en-US" sz="1730" b="0" i="0" dirty="0">
                <a:solidFill>
                  <a:srgbClr val="0D0D0D"/>
                </a:solidFill>
                <a:effectLst/>
                <a:highlight>
                  <a:srgbClr val="FFFFFF"/>
                </a:highlight>
                <a:latin typeface="Proxima Nova"/>
              </a:rPr>
              <a:t>.</a:t>
            </a:r>
          </a:p>
        </p:txBody>
      </p:sp>
      <p:pic>
        <p:nvPicPr>
          <p:cNvPr id="1026" name="Picture 2" descr="Unlocking the Power of Location Targeting - Coruzant Technologies">
            <a:extLst>
              <a:ext uri="{FF2B5EF4-FFF2-40B4-BE49-F238E27FC236}">
                <a16:creationId xmlns:a16="http://schemas.microsoft.com/office/drawing/2014/main" id="{07640467-0411-D5E3-5B44-6977FF109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442" y="1547710"/>
            <a:ext cx="43624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27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7" name="Rectangle 6"/>
          <p:cNvSpPr/>
          <p:nvPr/>
        </p:nvSpPr>
        <p:spPr>
          <a:xfrm>
            <a:off x="304800" y="2011560"/>
            <a:ext cx="11582400" cy="426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sz="1733"/>
          </a:p>
        </p:txBody>
      </p:sp>
      <p:sp>
        <p:nvSpPr>
          <p:cNvPr id="8" name="Rectangle 7"/>
          <p:cNvSpPr/>
          <p:nvPr/>
        </p:nvSpPr>
        <p:spPr>
          <a:xfrm>
            <a:off x="304800" y="2011560"/>
            <a:ext cx="11582400"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9" name="Rectangle 8"/>
          <p:cNvSpPr/>
          <p:nvPr/>
        </p:nvSpPr>
        <p:spPr>
          <a:xfrm>
            <a:off x="304801" y="2011560"/>
            <a:ext cx="5587999" cy="345062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10" name="TextBox 9"/>
          <p:cNvSpPr txBox="1"/>
          <p:nvPr/>
        </p:nvSpPr>
        <p:spPr>
          <a:xfrm>
            <a:off x="234948" y="1104140"/>
            <a:ext cx="5587999" cy="5341399"/>
          </a:xfrm>
          <a:prstGeom prst="rect">
            <a:avLst/>
          </a:prstGeom>
          <a:noFill/>
          <a:ln>
            <a:noFill/>
          </a:ln>
        </p:spPr>
        <p:txBody>
          <a:bodyPr wrap="square" lIns="254000" tIns="0" rIns="0" bIns="254000" anchor="t">
            <a:spAutoFit/>
          </a:bodyPr>
          <a:lstStyle/>
          <a:p>
            <a:pPr marL="304792" indent="-121917">
              <a:spcAft>
                <a:spcPts val="1067"/>
              </a:spcAft>
              <a:buSzPct val="100000"/>
              <a:buFont typeface="Arial"/>
              <a:buChar char="•"/>
            </a:pPr>
            <a:r>
              <a:rPr sz="1733" b="1" dirty="0">
                <a:solidFill>
                  <a:srgbClr val="222222"/>
                </a:solidFill>
                <a:latin typeface="Proxima Nova"/>
              </a:rPr>
              <a:t>Context:</a:t>
            </a:r>
            <a:r>
              <a:rPr sz="1733" dirty="0">
                <a:solidFill>
                  <a:srgbClr val="222222"/>
                </a:solidFill>
                <a:latin typeface="Proxima Nova"/>
              </a:rPr>
              <a:t> </a:t>
            </a:r>
            <a:r>
              <a:rPr lang="en-US" sz="1733" dirty="0">
                <a:solidFill>
                  <a:srgbClr val="222222"/>
                </a:solidFill>
                <a:latin typeface="Proxima Nova"/>
              </a:rPr>
              <a:t>Some data shows that Mondays are the most popular days to buy ecommerce products generally. In 2020 Wednesday and Thursday were the busiest retail days online for online sales, but that might be due to the pandemic. (see footnote for sources). </a:t>
            </a:r>
            <a:endParaRPr sz="1733" dirty="0">
              <a:solidFill>
                <a:srgbClr val="222222"/>
              </a:solidFill>
              <a:latin typeface="Proxima Nova"/>
            </a:endParaRPr>
          </a:p>
          <a:p>
            <a:pPr marL="304792" lvl="1" indent="-121917">
              <a:spcBef>
                <a:spcPts val="1600"/>
              </a:spcBef>
              <a:buSzPct val="100000"/>
              <a:buFont typeface="Arial"/>
              <a:buChar char="•"/>
            </a:pPr>
            <a:r>
              <a:rPr lang="en-US" sz="1733" b="1" dirty="0">
                <a:solidFill>
                  <a:srgbClr val="222222"/>
                </a:solidFill>
                <a:latin typeface="Proxima Nova"/>
              </a:rPr>
              <a:t>Fan Favorites: </a:t>
            </a:r>
            <a:r>
              <a:rPr lang="en-US" sz="1733" dirty="0">
                <a:solidFill>
                  <a:srgbClr val="222222"/>
                </a:solidFill>
                <a:latin typeface="Proxima Nova"/>
              </a:rPr>
              <a:t>Tuesday, Wednesday, and Thursday. Tuesday, Wednesday, and Thursday have traditionally been favorite days to send email campaigns, as email marketers seek to avoid the Monday angst and Friday’s itchy-feet. MailChimp confirms that Tuesday and Thursday are the two most popular days to send email newsletters.</a:t>
            </a:r>
          </a:p>
          <a:p>
            <a:pPr marL="304792" lvl="1" indent="-121917">
              <a:spcBef>
                <a:spcPts val="1600"/>
              </a:spcBef>
              <a:buSzPct val="100000"/>
              <a:buFont typeface="Arial"/>
              <a:buChar char="•"/>
            </a:pPr>
            <a:r>
              <a:rPr lang="en-US" sz="1733" b="1" dirty="0">
                <a:solidFill>
                  <a:srgbClr val="222222"/>
                </a:solidFill>
                <a:latin typeface="Proxima Nova"/>
              </a:rPr>
              <a:t>Our data: </a:t>
            </a:r>
            <a:r>
              <a:rPr lang="en-US" sz="1733" dirty="0">
                <a:solidFill>
                  <a:srgbClr val="222222"/>
                </a:solidFill>
                <a:latin typeface="Proxima Nova"/>
              </a:rPr>
              <a:t>In our case Tuesday, Wednesday and Friday were the biggest sales days. Our focus should be on sending marketing campaigns on Tuesday and Wednesday.</a:t>
            </a:r>
            <a:endParaRPr sz="1733" b="1" dirty="0">
              <a:solidFill>
                <a:srgbClr val="222222"/>
              </a:solidFill>
              <a:latin typeface="Proxima Nova"/>
            </a:endParaRPr>
          </a:p>
        </p:txBody>
      </p:sp>
      <p:sp>
        <p:nvSpPr>
          <p:cNvPr id="12" name="TextBox 11"/>
          <p:cNvSpPr txBox="1"/>
          <p:nvPr/>
        </p:nvSpPr>
        <p:spPr>
          <a:xfrm>
            <a:off x="6299201" y="2011560"/>
            <a:ext cx="5587999" cy="369332"/>
          </a:xfrm>
          <a:prstGeom prst="rect">
            <a:avLst/>
          </a:prstGeom>
          <a:noFill/>
          <a:ln>
            <a:noFill/>
          </a:ln>
        </p:spPr>
        <p:txBody>
          <a:bodyPr wrap="square" lIns="0" tIns="0" rIns="0" bIns="0" anchor="t">
            <a:spAutoFit/>
          </a:bodyPr>
          <a:lstStyle/>
          <a:p>
            <a:pPr algn="l"/>
            <a:endParaRPr sz="2400"/>
          </a:p>
        </p:txBody>
      </p:sp>
      <p:sp>
        <p:nvSpPr>
          <p:cNvPr id="14" name="Rectangle 13"/>
          <p:cNvSpPr/>
          <p:nvPr/>
        </p:nvSpPr>
        <p:spPr>
          <a:xfrm>
            <a:off x="6299201" y="5258989"/>
            <a:ext cx="5587999" cy="203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2400"/>
          </a:p>
        </p:txBody>
      </p:sp>
      <p:sp>
        <p:nvSpPr>
          <p:cNvPr id="4" name="Title 3">
            <a:extLst>
              <a:ext uri="{FF2B5EF4-FFF2-40B4-BE49-F238E27FC236}">
                <a16:creationId xmlns:a16="http://schemas.microsoft.com/office/drawing/2014/main" id="{7FACB501-3B9E-0A5E-C98C-070899BC9385}"/>
              </a:ext>
            </a:extLst>
          </p:cNvPr>
          <p:cNvSpPr>
            <a:spLocks noGrp="1"/>
          </p:cNvSpPr>
          <p:nvPr>
            <p:ph type="title"/>
          </p:nvPr>
        </p:nvSpPr>
        <p:spPr/>
        <p:txBody>
          <a:bodyPr/>
          <a:lstStyle/>
          <a:p>
            <a:r>
              <a:rPr lang="en-US" b="1" dirty="0"/>
              <a:t>When do users make the purchases?</a:t>
            </a:r>
          </a:p>
        </p:txBody>
      </p:sp>
      <p:pic>
        <p:nvPicPr>
          <p:cNvPr id="3" name="Picture 2">
            <a:extLst>
              <a:ext uri="{FF2B5EF4-FFF2-40B4-BE49-F238E27FC236}">
                <a16:creationId xmlns:a16="http://schemas.microsoft.com/office/drawing/2014/main" id="{8067C7D0-5476-FFC5-EB80-CC82435F161D}"/>
              </a:ext>
            </a:extLst>
          </p:cNvPr>
          <p:cNvPicPr>
            <a:picLocks noChangeAspect="1"/>
          </p:cNvPicPr>
          <p:nvPr/>
        </p:nvPicPr>
        <p:blipFill>
          <a:blip r:embed="rId3"/>
          <a:stretch>
            <a:fillRect/>
          </a:stretch>
        </p:blipFill>
        <p:spPr>
          <a:xfrm>
            <a:off x="5822948" y="2292612"/>
            <a:ext cx="6134104" cy="2184497"/>
          </a:xfrm>
          <a:prstGeom prst="rect">
            <a:avLst/>
          </a:prstGeom>
        </p:spPr>
      </p:pic>
      <p:pic>
        <p:nvPicPr>
          <p:cNvPr id="13" name="Picture 12">
            <a:extLst>
              <a:ext uri="{FF2B5EF4-FFF2-40B4-BE49-F238E27FC236}">
                <a16:creationId xmlns:a16="http://schemas.microsoft.com/office/drawing/2014/main" id="{310044AF-43B9-EE3E-96AE-6DFDE53CA64C}"/>
              </a:ext>
            </a:extLst>
          </p:cNvPr>
          <p:cNvPicPr>
            <a:picLocks noChangeAspect="1"/>
          </p:cNvPicPr>
          <p:nvPr/>
        </p:nvPicPr>
        <p:blipFill>
          <a:blip r:embed="rId4"/>
          <a:stretch>
            <a:fillRect/>
          </a:stretch>
        </p:blipFill>
        <p:spPr>
          <a:xfrm>
            <a:off x="10099677" y="1551355"/>
            <a:ext cx="1857375" cy="600075"/>
          </a:xfrm>
          <a:prstGeom prst="rect">
            <a:avLst/>
          </a:prstGeom>
        </p:spPr>
      </p:pic>
    </p:spTree>
    <p:extLst>
      <p:ext uri="{BB962C8B-B14F-4D97-AF65-F5344CB8AC3E}">
        <p14:creationId xmlns:p14="http://schemas.microsoft.com/office/powerpoint/2010/main" val="4690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1094</Words>
  <Application>Microsoft Office PowerPoint</Application>
  <PresentationFormat>Widescreen</PresentationFormat>
  <Paragraphs>59</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Proxima Nova</vt:lpstr>
      <vt:lpstr>Office Theme</vt:lpstr>
      <vt:lpstr>Product analysis: from page view to purchase. How time affects our business</vt:lpstr>
      <vt:lpstr>Agenda</vt:lpstr>
      <vt:lpstr>Introduction to the goals of this analysis</vt:lpstr>
      <vt:lpstr>Average time for users to make a purchase</vt:lpstr>
      <vt:lpstr>Page view and purchase comparison over time</vt:lpstr>
      <vt:lpstr>User segments based on the amount of time to purchase</vt:lpstr>
      <vt:lpstr>User purchase duration based on location</vt:lpstr>
      <vt:lpstr>Strategic Recommendations based on location data</vt:lpstr>
      <vt:lpstr>When do users make the purchases?</vt:lpstr>
      <vt:lpstr>Conclusion and main analysis points</vt:lpstr>
      <vt:lpstr>Thank you for your attention and all questions are welcome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analysis: from page view to purchase</dc:title>
  <dc:creator>Zilvinas Kupstas</dc:creator>
  <cp:lastModifiedBy>Zilvinas Kupstas</cp:lastModifiedBy>
  <cp:revision>2</cp:revision>
  <dcterms:created xsi:type="dcterms:W3CDTF">2024-05-09T11:20:50Z</dcterms:created>
  <dcterms:modified xsi:type="dcterms:W3CDTF">2024-05-09T13:08:08Z</dcterms:modified>
</cp:coreProperties>
</file>