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6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300" r:id="rId17"/>
    <p:sldId id="281" r:id="rId18"/>
    <p:sldId id="282" r:id="rId19"/>
    <p:sldId id="270" r:id="rId20"/>
    <p:sldId id="271" r:id="rId21"/>
    <p:sldId id="283" r:id="rId22"/>
    <p:sldId id="272" r:id="rId23"/>
    <p:sldId id="273" r:id="rId24"/>
    <p:sldId id="274" r:id="rId25"/>
    <p:sldId id="275" r:id="rId26"/>
    <p:sldId id="286" r:id="rId27"/>
    <p:sldId id="284" r:id="rId28"/>
    <p:sldId id="285" r:id="rId29"/>
    <p:sldId id="287" r:id="rId30"/>
    <p:sldId id="276" r:id="rId31"/>
    <p:sldId id="277" r:id="rId32"/>
    <p:sldId id="278" r:id="rId33"/>
    <p:sldId id="279" r:id="rId34"/>
    <p:sldId id="288" r:id="rId35"/>
    <p:sldId id="280" r:id="rId36"/>
    <p:sldId id="310" r:id="rId37"/>
    <p:sldId id="311" r:id="rId38"/>
    <p:sldId id="312" r:id="rId39"/>
    <p:sldId id="313" r:id="rId40"/>
    <p:sldId id="289" r:id="rId41"/>
    <p:sldId id="290" r:id="rId42"/>
    <p:sldId id="299" r:id="rId43"/>
    <p:sldId id="292" r:id="rId44"/>
    <p:sldId id="291" r:id="rId45"/>
    <p:sldId id="301" r:id="rId46"/>
    <p:sldId id="302" r:id="rId47"/>
    <p:sldId id="303" r:id="rId48"/>
    <p:sldId id="294" r:id="rId49"/>
    <p:sldId id="295" r:id="rId50"/>
    <p:sldId id="293" r:id="rId51"/>
    <p:sldId id="296" r:id="rId52"/>
    <p:sldId id="297" r:id="rId53"/>
    <p:sldId id="298" r:id="rId54"/>
    <p:sldId id="315" r:id="rId55"/>
    <p:sldId id="304" r:id="rId56"/>
    <p:sldId id="305" r:id="rId57"/>
    <p:sldId id="306" r:id="rId58"/>
    <p:sldId id="307" r:id="rId59"/>
    <p:sldId id="308" r:id="rId60"/>
    <p:sldId id="309" r:id="rId61"/>
    <p:sldId id="314" r:id="rId6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114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0" name="Shape 5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US" sz="1100" b="0" i="0" u="none" strike="noStrike" cap="none" dirty="0"/>
              <a:t>Emphasize on the structure of the condition. Here the condition is exact,</a:t>
            </a:r>
            <a:r>
              <a:rPr lang="en-US" sz="1100" b="0" i="0" u="none" strike="noStrike" cap="none" baseline="0" dirty="0"/>
              <a:t> </a:t>
            </a:r>
            <a:r>
              <a:rPr lang="en-US" sz="1100" b="1" i="0" u="none" strike="noStrike" cap="none" baseline="0" dirty="0"/>
              <a:t>a 100 times!</a:t>
            </a:r>
            <a:endParaRPr sz="1100" b="0" i="0" u="none" strike="noStrike" cap="none"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2" name="Shape 11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9" name="Shape 11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Pct val="25000"/>
              <a:buFont typeface="Arial"/>
              <a:buNone/>
              <a:tabLst/>
              <a:defRPr/>
            </a:pPr>
            <a:r>
              <a:rPr lang="en-US" sz="1100" b="0" i="0" u="none" strike="noStrike" cap="none" dirty="0"/>
              <a:t>Emphasize on the structure of the condition. Here the condition is not</a:t>
            </a:r>
            <a:r>
              <a:rPr lang="en-US" sz="1100" b="0" i="0" u="none" strike="noStrike" cap="none" baseline="0" dirty="0"/>
              <a:t> exact, </a:t>
            </a:r>
            <a:r>
              <a:rPr lang="en-US" sz="1100" b="1" i="0" u="none" strike="noStrike" cap="none" baseline="0" dirty="0"/>
              <a:t>until ice-cream is gone!</a:t>
            </a:r>
            <a:endParaRPr lang="en-US" sz="1100" b="0" i="0" u="none" strike="noStrike" cap="none" dirty="0"/>
          </a:p>
          <a:p>
            <a:pPr marL="0" marR="0" lvl="0" indent="0" algn="l" rtl="0">
              <a:spcBef>
                <a:spcPts val="0"/>
              </a:spcBef>
              <a:buSzPct val="25000"/>
              <a:buFont typeface="Arial"/>
              <a:buNone/>
            </a:pPr>
            <a:endParaRPr sz="1100" b="0" i="0" u="none" strike="noStrike" cap="none"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6" name="Shape 12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6" name="Shape 12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US" sz="1100" b="0" i="0" u="none" strike="noStrike" cap="none" dirty="0"/>
              <a:t>Explain that the</a:t>
            </a:r>
            <a:r>
              <a:rPr lang="en-US" sz="1100" b="0" i="0" u="none" strike="noStrike" cap="none" baseline="0" dirty="0"/>
              <a:t> loop stops when the (condition) becomes False</a:t>
            </a:r>
          </a:p>
          <a:p>
            <a:pPr marL="0" marR="0" lvl="0" indent="0" algn="l" rtl="0">
              <a:spcBef>
                <a:spcPts val="0"/>
              </a:spcBef>
              <a:buSzPct val="25000"/>
              <a:buFont typeface="Arial"/>
              <a:buNone/>
            </a:pPr>
            <a:r>
              <a:rPr lang="en-US" sz="1100" b="0" i="0" u="none" strike="noStrike" cap="none" baseline="0" dirty="0"/>
              <a:t>In this case, the condition becomes False when the ice cream is finished</a:t>
            </a:r>
          </a:p>
        </p:txBody>
      </p:sp>
    </p:spTree>
    <p:extLst>
      <p:ext uri="{BB962C8B-B14F-4D97-AF65-F5344CB8AC3E}">
        <p14:creationId xmlns:p14="http://schemas.microsoft.com/office/powerpoint/2010/main" val="1310492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3" name="Shape 13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0" name="Shape 14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US" sz="1100" b="0" i="0" u="none" strike="noStrike" cap="none" dirty="0"/>
              <a:t>Use the next slide to explain</a:t>
            </a:r>
            <a:r>
              <a:rPr lang="en-US" sz="1100" b="0" i="0" u="none" strike="noStrike" cap="none" baseline="0" dirty="0"/>
              <a:t> the starting condition</a:t>
            </a:r>
            <a:endParaRPr sz="1100" b="0" i="0" u="none" strike="noStrike" cap="none"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6" name="Shape 12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US" sz="1100" b="0" i="0" u="none" strike="noStrike" cap="none" dirty="0"/>
              <a:t>Explain that the purpose of</a:t>
            </a:r>
            <a:r>
              <a:rPr lang="en-US" sz="1100" b="0" i="0" u="none" strike="noStrike" cap="none" baseline="0" dirty="0"/>
              <a:t> the initial condition is to tell the computer that ice cream is there so that the while loop is True on the first try</a:t>
            </a:r>
          </a:p>
        </p:txBody>
      </p:sp>
    </p:spTree>
    <p:extLst>
      <p:ext uri="{BB962C8B-B14F-4D97-AF65-F5344CB8AC3E}">
        <p14:creationId xmlns:p14="http://schemas.microsoft.com/office/powerpoint/2010/main" val="31272906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8" name="Shape 14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5" name="Shape 5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US" sz="1100" b="1" i="0" u="none" strike="noStrike" cap="none" dirty="0"/>
              <a:t>The</a:t>
            </a:r>
            <a:r>
              <a:rPr lang="en-US" sz="1100" b="1" i="0" u="none" strike="noStrike" cap="none" baseline="0" dirty="0"/>
              <a:t> condition here is that so long as </a:t>
            </a:r>
            <a:r>
              <a:rPr lang="en-US" sz="1100" b="1" i="0" u="none" strike="noStrike" cap="none" baseline="0" dirty="0" err="1"/>
              <a:t>i</a:t>
            </a:r>
            <a:r>
              <a:rPr lang="en-US" sz="1100" b="1" i="0" u="none" strike="noStrike" cap="none" baseline="0" dirty="0"/>
              <a:t> is less than 5, we will keep printing</a:t>
            </a:r>
          </a:p>
          <a:p>
            <a:pPr marL="0" marR="0" lvl="0" indent="0" algn="l" rtl="0">
              <a:spcBef>
                <a:spcPts val="0"/>
              </a:spcBef>
              <a:buSzPct val="25000"/>
              <a:buFont typeface="Arial"/>
              <a:buNone/>
            </a:pPr>
            <a:r>
              <a:rPr lang="en-US" sz="1100" b="1" i="0" u="none" strike="noStrike" cap="none" baseline="0" dirty="0"/>
              <a:t>In other words, we want to keep printing until </a:t>
            </a:r>
            <a:r>
              <a:rPr lang="en-US" sz="1100" b="1" i="0" u="none" strike="noStrike" cap="none" baseline="0" dirty="0" err="1"/>
              <a:t>i</a:t>
            </a:r>
            <a:r>
              <a:rPr lang="en-US" sz="1100" b="1" i="0" u="none" strike="noStrike" cap="none" baseline="0" dirty="0"/>
              <a:t> is equal to or greater than 5</a:t>
            </a:r>
            <a:endParaRPr sz="1100" b="1" i="0" u="none" strike="noStrike" cap="none"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4" name="Shape 16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US" sz="1100" b="0" i="0" u="none" strike="noStrike" cap="none" dirty="0"/>
              <a:t>The print</a:t>
            </a:r>
            <a:r>
              <a:rPr lang="en-US" sz="1100" b="0" i="0" u="none" strike="noStrike" cap="none" baseline="0" dirty="0"/>
              <a:t> line is the main instruction here. The </a:t>
            </a:r>
            <a:r>
              <a:rPr lang="en-US" sz="1100" b="1" i="0" u="none" strike="noStrike" cap="none" baseline="0" dirty="0"/>
              <a:t>counting </a:t>
            </a:r>
            <a:r>
              <a:rPr lang="en-US" sz="1100" b="0" i="0" u="none" strike="noStrike" cap="none" baseline="0" dirty="0"/>
              <a:t>is explained in the next slide</a:t>
            </a:r>
            <a:endParaRPr sz="1100" b="0" i="0" u="none" strike="noStrike" cap="none"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2" name="Shape 17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US" sz="1100" b="0" i="0" u="none" strike="noStrike" cap="none" dirty="0"/>
              <a:t>Explain the issue of </a:t>
            </a:r>
            <a:r>
              <a:rPr lang="en-US" sz="1100" b="1" i="0" u="none" strike="noStrike" cap="none" dirty="0"/>
              <a:t>counting.</a:t>
            </a:r>
            <a:r>
              <a:rPr lang="en-US" sz="1100" b="1" i="0" u="none" strike="noStrike" cap="none" baseline="0" dirty="0"/>
              <a:t> </a:t>
            </a:r>
            <a:r>
              <a:rPr lang="en-US" sz="1100" b="0" i="0" u="none" strike="noStrike" cap="none" baseline="0" dirty="0"/>
              <a:t>We want to print 5 times so we put (</a:t>
            </a:r>
            <a:r>
              <a:rPr lang="en-US" sz="1100" b="0" i="0" u="none" strike="noStrike" cap="none" baseline="0" dirty="0" err="1"/>
              <a:t>i</a:t>
            </a:r>
            <a:r>
              <a:rPr lang="en-US" sz="1100" b="0" i="0" u="none" strike="noStrike" cap="none" baseline="0" dirty="0"/>
              <a:t> = 0) as the initial value</a:t>
            </a:r>
          </a:p>
          <a:p>
            <a:pPr marL="0" marR="0" lvl="0" indent="0" algn="l" rtl="0">
              <a:spcBef>
                <a:spcPts val="0"/>
              </a:spcBef>
              <a:buSzPct val="25000"/>
              <a:buFont typeface="Arial"/>
              <a:buNone/>
            </a:pPr>
            <a:r>
              <a:rPr lang="en-US" sz="1100" b="0" i="0" u="none" strike="noStrike" cap="none" baseline="0" dirty="0"/>
              <a:t>We then put (</a:t>
            </a:r>
            <a:r>
              <a:rPr lang="en-US" sz="1100" b="0" i="0" u="none" strike="noStrike" cap="none" baseline="0" dirty="0" err="1"/>
              <a:t>i</a:t>
            </a:r>
            <a:r>
              <a:rPr lang="en-US" sz="1100" b="0" i="0" u="none" strike="noStrike" cap="none" baseline="0" dirty="0"/>
              <a:t> &lt; 5) as the condition. In order to print 5 times, we need to change the value of </a:t>
            </a:r>
            <a:r>
              <a:rPr lang="en-US" sz="1100" b="0" i="0" u="none" strike="noStrike" cap="none" baseline="0" dirty="0" err="1"/>
              <a:t>i</a:t>
            </a:r>
            <a:r>
              <a:rPr lang="en-US" sz="1100" b="0" i="0" u="none" strike="noStrike" cap="none" baseline="0" dirty="0"/>
              <a:t> after every print so that is evaluates as True when I is still less than 5 but eventually becomes False when </a:t>
            </a:r>
            <a:r>
              <a:rPr lang="en-US" sz="1100" b="0" i="0" u="none" strike="noStrike" cap="none" baseline="0" dirty="0" err="1"/>
              <a:t>i</a:t>
            </a:r>
            <a:r>
              <a:rPr lang="en-US" sz="1100" b="0" i="0" u="none" strike="noStrike" cap="none" baseline="0" dirty="0"/>
              <a:t> becomes 5 so that we stop printing</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6" name="Shape 12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US" sz="1100" b="0" i="0" u="none" strike="noStrike" cap="none" dirty="0"/>
              <a:t>Explain that the purpose of</a:t>
            </a:r>
            <a:r>
              <a:rPr lang="en-US" sz="1100" b="0" i="0" u="none" strike="noStrike" cap="none" baseline="0" dirty="0"/>
              <a:t> the initial condition is to tell the computer that ice cream is there so that the while loop is True on the first try</a:t>
            </a:r>
          </a:p>
        </p:txBody>
      </p:sp>
    </p:spTree>
    <p:extLst>
      <p:ext uri="{BB962C8B-B14F-4D97-AF65-F5344CB8AC3E}">
        <p14:creationId xmlns:p14="http://schemas.microsoft.com/office/powerpoint/2010/main" val="2777621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6" name="Shape 12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US" sz="1100" b="0" i="0" u="none" strike="noStrike" cap="none" baseline="0" dirty="0"/>
              <a:t>Read what is in the textbox at the bottom and explain</a:t>
            </a:r>
          </a:p>
        </p:txBody>
      </p:sp>
    </p:spTree>
    <p:extLst>
      <p:ext uri="{BB962C8B-B14F-4D97-AF65-F5344CB8AC3E}">
        <p14:creationId xmlns:p14="http://schemas.microsoft.com/office/powerpoint/2010/main" val="34955312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6" name="Shape 12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US" sz="1100" b="0" i="0" u="none" strike="noStrike" cap="none" dirty="0"/>
              <a:t>Read what is in the textbox and explain</a:t>
            </a:r>
            <a:endParaRPr lang="en-US" sz="1100" b="0" i="0" u="none" strike="noStrike" cap="none" baseline="0" dirty="0"/>
          </a:p>
        </p:txBody>
      </p:sp>
    </p:spTree>
    <p:extLst>
      <p:ext uri="{BB962C8B-B14F-4D97-AF65-F5344CB8AC3E}">
        <p14:creationId xmlns:p14="http://schemas.microsoft.com/office/powerpoint/2010/main" val="14322366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2" name="Shape 17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US" sz="1100" b="0" i="0" u="none" strike="noStrike" cap="none" dirty="0"/>
              <a:t>Explain the</a:t>
            </a:r>
            <a:r>
              <a:rPr lang="en-US" sz="1100" b="0" i="0" u="none" strike="noStrike" cap="none" baseline="0" dirty="0"/>
              <a:t> importance of </a:t>
            </a:r>
            <a:r>
              <a:rPr lang="en-US" sz="1100" b="1" i="0" u="none" strike="noStrike" cap="none" baseline="0" dirty="0"/>
              <a:t>counting </a:t>
            </a:r>
            <a:r>
              <a:rPr lang="en-US" sz="1100" b="0" i="0" u="none" strike="noStrike" cap="none" baseline="0" dirty="0"/>
              <a:t> in order for use to eventually get a False condition that terminates the loop.</a:t>
            </a:r>
          </a:p>
          <a:p>
            <a:pPr marL="0" marR="0" lvl="0" indent="0" algn="l" rtl="0">
              <a:spcBef>
                <a:spcPts val="0"/>
              </a:spcBef>
              <a:buSzPct val="25000"/>
              <a:buFont typeface="Arial"/>
              <a:buNone/>
            </a:pPr>
            <a:r>
              <a:rPr lang="en-US" sz="1100" b="1" i="0" u="none" strike="noStrike" cap="none" baseline="0" dirty="0"/>
              <a:t>EXPLAIN THAT THE INITIAL CONDITION STOPS WORKING AFTER WE HAVE DEFINED </a:t>
            </a:r>
            <a:r>
              <a:rPr lang="en-US" sz="1100" b="1" i="0" u="none" strike="noStrike" cap="none" baseline="0" dirty="0" err="1"/>
              <a:t>i</a:t>
            </a:r>
            <a:r>
              <a:rPr lang="en-US" sz="1100" b="1" i="0" u="none" strike="noStrike" cap="none" baseline="0" dirty="0"/>
              <a:t> AGAIN!</a:t>
            </a:r>
          </a:p>
        </p:txBody>
      </p:sp>
    </p:spTree>
    <p:extLst>
      <p:ext uri="{BB962C8B-B14F-4D97-AF65-F5344CB8AC3E}">
        <p14:creationId xmlns:p14="http://schemas.microsoft.com/office/powerpoint/2010/main" val="4734291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0" name="Shape 18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 name="Shape 18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US" sz="1100" b="0" i="0" u="none" strike="noStrike" cap="none" dirty="0"/>
              <a:t>Explain</a:t>
            </a:r>
            <a:r>
              <a:rPr lang="en-US" sz="1100" b="0" i="0" u="none" strike="noStrike" cap="none" baseline="0" dirty="0"/>
              <a:t> structure of the loop and emphasize indentation </a:t>
            </a:r>
            <a:endParaRPr sz="1100" b="0" i="0" u="none" strike="noStrike" cap="none"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9" name="Shape 19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US" sz="1100" b="0" i="0" u="none" strike="noStrike" cap="none" dirty="0"/>
              <a:t>Ask</a:t>
            </a:r>
            <a:r>
              <a:rPr lang="en-US" sz="1100" b="0" i="0" u="none" strike="noStrike" cap="none" baseline="0" dirty="0"/>
              <a:t> them then explain indentation further using this example</a:t>
            </a:r>
            <a:endParaRPr sz="1100" b="0" i="0" u="none" strike="noStrike" cap="non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0" name="Shape 6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7" name="Shape 21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US" sz="1100" b="0" i="0" u="none" strike="noStrike" cap="none" dirty="0"/>
              <a:t>Use this to explain that a computer counts</a:t>
            </a:r>
            <a:r>
              <a:rPr lang="en-US" sz="1100" b="0" i="0" u="none" strike="noStrike" cap="none" baseline="0" dirty="0"/>
              <a:t> from zero. It will print 0 to 4 but it has still printed five things</a:t>
            </a:r>
          </a:p>
          <a:p>
            <a:pPr marL="0" marR="0" lvl="0" indent="0" algn="l" rtl="0">
              <a:spcBef>
                <a:spcPts val="0"/>
              </a:spcBef>
              <a:buSzPct val="25000"/>
              <a:buFont typeface="Arial"/>
              <a:buNone/>
            </a:pPr>
            <a:r>
              <a:rPr lang="en-US" sz="1100" b="0" i="0" u="none" strike="noStrike" cap="none" baseline="0" dirty="0"/>
              <a:t>0 1 2 3 4</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7" name="Shape 21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US" sz="1100" b="0" i="0" u="none" strike="noStrike" cap="none" dirty="0"/>
              <a:t>Use this to explain the impact</a:t>
            </a:r>
            <a:r>
              <a:rPr lang="en-US" sz="1100" b="0" i="0" u="none" strike="noStrike" cap="none" baseline="0" dirty="0"/>
              <a:t> of counting first then printing. We still printed five things but we now started from 1 to 5</a:t>
            </a:r>
          </a:p>
        </p:txBody>
      </p:sp>
    </p:spTree>
    <p:extLst>
      <p:ext uri="{BB962C8B-B14F-4D97-AF65-F5344CB8AC3E}">
        <p14:creationId xmlns:p14="http://schemas.microsoft.com/office/powerpoint/2010/main" val="2167447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4" name="Shape 23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US" sz="1100" b="0" i="0" u="none" strike="noStrike" cap="none" dirty="0"/>
              <a:t>Infinite loop!</a:t>
            </a:r>
            <a:endParaRPr sz="1100" b="0" i="0" u="none" strike="noStrike" cap="none"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5" name="Shape 7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US" sz="1100" b="0" i="0" u="none" strike="noStrike" cap="none" dirty="0"/>
              <a:t>Use this slide to introduce</a:t>
            </a:r>
            <a:r>
              <a:rPr lang="en-US" sz="1100" b="0" i="0" u="none" strike="noStrike" cap="none" baseline="0" dirty="0"/>
              <a:t> a for loop</a:t>
            </a:r>
            <a:endParaRPr sz="1100" b="0" i="0" u="none" strike="noStrike" cap="none" dirty="0"/>
          </a:p>
        </p:txBody>
      </p:sp>
    </p:spTree>
    <p:extLst>
      <p:ext uri="{BB962C8B-B14F-4D97-AF65-F5344CB8AC3E}">
        <p14:creationId xmlns:p14="http://schemas.microsoft.com/office/powerpoint/2010/main" val="10654278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US" sz="1100" b="0" i="0" u="none" strike="noStrike" cap="none" dirty="0"/>
              <a:t>1. We know how many times we want to</a:t>
            </a:r>
            <a:r>
              <a:rPr lang="en-US" sz="1100" b="0" i="0" u="none" strike="noStrike" cap="none" baseline="0" dirty="0"/>
              <a:t> repeat</a:t>
            </a:r>
            <a:endParaRPr lang="en-US" sz="1100" b="0" i="0" u="none" strike="noStrike" cap="none" dirty="0"/>
          </a:p>
          <a:p>
            <a:pPr marL="0" marR="0" lvl="0" indent="0" algn="l" rtl="0">
              <a:spcBef>
                <a:spcPts val="0"/>
              </a:spcBef>
              <a:buSzPct val="25000"/>
              <a:buFont typeface="Arial"/>
              <a:buNone/>
            </a:pPr>
            <a:r>
              <a:rPr lang="en-US" sz="1100" b="0" i="0" u="none" strike="noStrike" cap="none" dirty="0"/>
              <a:t>2. We don’t know how many times we want to repeat, but</a:t>
            </a:r>
            <a:r>
              <a:rPr lang="en-US" sz="1100" b="0" i="0" u="none" strike="noStrike" cap="none" baseline="0" dirty="0"/>
              <a:t> we know we want to repeat until something happens</a:t>
            </a:r>
            <a:endParaRPr sz="1100" b="0" i="0" u="none" strike="noStrike" cap="none" dirty="0"/>
          </a:p>
        </p:txBody>
      </p:sp>
    </p:spTree>
    <p:extLst>
      <p:ext uri="{BB962C8B-B14F-4D97-AF65-F5344CB8AC3E}">
        <p14:creationId xmlns:p14="http://schemas.microsoft.com/office/powerpoint/2010/main" val="3842036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What if we had</a:t>
            </a:r>
            <a:r>
              <a:rPr lang="en-US" baseline="0" dirty="0"/>
              <a:t> a sack of envelopes and stamps and we wanted to send all of them out?</a:t>
            </a:r>
          </a:p>
          <a:p>
            <a:r>
              <a:rPr lang="en-US" baseline="0" dirty="0"/>
              <a:t>We don’t know how many we have? What loop do we use?</a:t>
            </a:r>
          </a:p>
          <a:p>
            <a:r>
              <a:rPr lang="en-US" b="1" baseline="0" dirty="0"/>
              <a:t>Explain the while loop</a:t>
            </a:r>
            <a:endParaRPr lang="en-US" b="1" dirty="0"/>
          </a:p>
        </p:txBody>
      </p:sp>
    </p:spTree>
    <p:extLst>
      <p:ext uri="{BB962C8B-B14F-4D97-AF65-F5344CB8AC3E}">
        <p14:creationId xmlns:p14="http://schemas.microsoft.com/office/powerpoint/2010/main" val="22828752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a:p>
        </p:txBody>
      </p:sp>
    </p:spTree>
    <p:extLst>
      <p:ext uri="{BB962C8B-B14F-4D97-AF65-F5344CB8AC3E}">
        <p14:creationId xmlns:p14="http://schemas.microsoft.com/office/powerpoint/2010/main" val="19028914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Use variables</a:t>
            </a:r>
            <a:r>
              <a:rPr lang="en-US" baseline="0" dirty="0"/>
              <a:t> to allow this program to draw any regular shape using a user’s input</a:t>
            </a:r>
            <a:endParaRPr lang="en-US" dirty="0"/>
          </a:p>
        </p:txBody>
      </p:sp>
    </p:spTree>
    <p:extLst>
      <p:ext uri="{BB962C8B-B14F-4D97-AF65-F5344CB8AC3E}">
        <p14:creationId xmlns:p14="http://schemas.microsoft.com/office/powerpoint/2010/main" val="4740299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US" sz="1100" b="0" i="0" u="none" strike="noStrike" cap="none" dirty="0"/>
              <a:t>1. We know how many times we want to</a:t>
            </a:r>
            <a:r>
              <a:rPr lang="en-US" sz="1100" b="0" i="0" u="none" strike="noStrike" cap="none" baseline="0" dirty="0"/>
              <a:t> repeat</a:t>
            </a:r>
            <a:endParaRPr lang="en-US" sz="1100" b="0" i="0" u="none" strike="noStrike" cap="none" dirty="0"/>
          </a:p>
          <a:p>
            <a:pPr marL="0" marR="0" lvl="0" indent="0" algn="l" rtl="0">
              <a:spcBef>
                <a:spcPts val="0"/>
              </a:spcBef>
              <a:buSzPct val="25000"/>
              <a:buFont typeface="Arial"/>
              <a:buNone/>
            </a:pPr>
            <a:r>
              <a:rPr lang="en-US" sz="1100" b="0" i="0" u="none" strike="noStrike" cap="none" dirty="0"/>
              <a:t>2. We don’t know how many times we want to repeat, but</a:t>
            </a:r>
            <a:r>
              <a:rPr lang="en-US" sz="1100" b="0" i="0" u="none" strike="noStrike" cap="none" baseline="0" dirty="0"/>
              <a:t> we know we want to repeat until something happens</a:t>
            </a:r>
            <a:endParaRPr sz="1100" b="0" i="0" u="none" strike="noStrike" cap="none" dirty="0"/>
          </a:p>
        </p:txBody>
      </p:sp>
    </p:spTree>
    <p:extLst>
      <p:ext uri="{BB962C8B-B14F-4D97-AF65-F5344CB8AC3E}">
        <p14:creationId xmlns:p14="http://schemas.microsoft.com/office/powerpoint/2010/main" val="3784640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0" name="Shape 5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2106713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US" sz="1100" b="0" i="0" u="none" strike="noStrike" cap="none" dirty="0"/>
              <a:t>1. We know how many times we want to</a:t>
            </a:r>
            <a:r>
              <a:rPr lang="en-US" sz="1100" b="0" i="0" u="none" strike="noStrike" cap="none" baseline="0" dirty="0"/>
              <a:t> repeat</a:t>
            </a:r>
            <a:endParaRPr lang="en-US" sz="1100" b="0" i="0" u="none" strike="noStrike" cap="none" dirty="0"/>
          </a:p>
          <a:p>
            <a:pPr marL="0" marR="0" lvl="0" indent="0" algn="l" rtl="0">
              <a:spcBef>
                <a:spcPts val="0"/>
              </a:spcBef>
              <a:buSzPct val="25000"/>
              <a:buFont typeface="Arial"/>
              <a:buNone/>
            </a:pPr>
            <a:r>
              <a:rPr lang="en-US" sz="1100" b="0" i="0" u="none" strike="noStrike" cap="none" dirty="0"/>
              <a:t>2. We don’t know how many times we want to repeat, but</a:t>
            </a:r>
            <a:r>
              <a:rPr lang="en-US" sz="1100" b="0" i="0" u="none" strike="noStrike" cap="none" baseline="0" dirty="0"/>
              <a:t> we know we want to repeat until something happens</a:t>
            </a:r>
            <a:endParaRPr sz="1100" b="0" i="0" u="none" strike="noStrike" cap="non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5" name="Shape 7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US" sz="1100" b="0" i="0" u="none" strike="noStrike" cap="none" dirty="0"/>
              <a:t>We know how many times we want to send a birthday invitation, exactly</a:t>
            </a:r>
            <a:r>
              <a:rPr lang="en-US" sz="1100" b="0" i="0" u="none" strike="noStrike" cap="none" baseline="0" dirty="0"/>
              <a:t> 100, no more, no less!</a:t>
            </a:r>
            <a:endParaRPr sz="1100" b="0" i="0" u="none" strike="noStrike" cap="non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US" sz="1100" b="0" i="0" u="none" strike="noStrike" cap="none" dirty="0"/>
              <a:t>We don’t know how many scoops it takes to finish the</a:t>
            </a:r>
            <a:r>
              <a:rPr lang="en-US" sz="1100" b="0" i="0" u="none" strike="noStrike" cap="none" baseline="0" dirty="0"/>
              <a:t> ice cream, but we want to repeat the scoops until the ice-cream is finished. It might take 10, 15 or 27 scoops!</a:t>
            </a:r>
          </a:p>
          <a:p>
            <a:pPr marL="0" marR="0" lvl="0" indent="0" algn="l" rtl="0">
              <a:spcBef>
                <a:spcPts val="0"/>
              </a:spcBef>
              <a:buSzPct val="25000"/>
              <a:buFont typeface="Arial"/>
              <a:buNone/>
            </a:pPr>
            <a:r>
              <a:rPr lang="en-US" sz="1100" b="0" i="0" u="none" strike="noStrike" cap="none" baseline="0" dirty="0"/>
              <a:t>We don’t know exactly but we know that it is a loop that will repeat until the ice cream is finished.</a:t>
            </a:r>
            <a:endParaRPr sz="1100" b="0" i="0" u="none" strike="noStrike" cap="non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2" name="Shape 9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US" sz="1100" b="0" i="0" u="none" strike="noStrike" cap="none" dirty="0"/>
              <a:t>Photo</a:t>
            </a:r>
            <a:r>
              <a:rPr lang="en-US" sz="1100" b="0" i="0" u="none" strike="noStrike" cap="none" baseline="0" dirty="0"/>
              <a:t> burst takes many photos in response to one button press. It uses a loop to repeat the process of taking one photo</a:t>
            </a:r>
          </a:p>
          <a:p>
            <a:pPr marL="0" marR="0" lvl="0" indent="0" algn="l" rtl="0">
              <a:spcBef>
                <a:spcPts val="0"/>
              </a:spcBef>
              <a:buSzPct val="25000"/>
              <a:buFont typeface="Arial"/>
              <a:buNone/>
            </a:pPr>
            <a:r>
              <a:rPr lang="en-US" sz="1100" b="0" i="0" u="none" strike="noStrike" cap="none" baseline="0" dirty="0"/>
              <a:t>A traffic light goes from Green, to Amber then to Red then repeats the same process using a loop.</a:t>
            </a:r>
            <a:endParaRPr sz="1100" b="0" i="0" u="none" strike="noStrike" cap="none"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2111123"/>
            <a:ext cx="7772400" cy="1546473"/>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a:lvl1pPr>
            <a:lvl2pPr marL="0" marR="0" lvl="1" indent="0" algn="ctr" rtl="0">
              <a:lnSpc>
                <a:spcPct val="100000"/>
              </a:lnSpc>
              <a:spcBef>
                <a:spcPts val="0"/>
              </a:spcBef>
              <a:spcAft>
                <a:spcPts val="0"/>
              </a:spcAft>
              <a:buClr>
                <a:schemeClr val="dk1"/>
              </a:buClr>
              <a:buFont typeface="Arial"/>
              <a:buNone/>
              <a:defRPr/>
            </a:lvl2pPr>
            <a:lvl3pPr marL="0" marR="0" lvl="2" indent="0" algn="ctr" rtl="0">
              <a:spcBef>
                <a:spcPts val="0"/>
              </a:spcBef>
              <a:buClr>
                <a:schemeClr val="dk1"/>
              </a:buClr>
              <a:buFont typeface="Arial"/>
              <a:buNone/>
              <a:defRPr/>
            </a:lvl3pPr>
            <a:lvl4pPr marL="0" marR="0" lvl="3" indent="0" algn="ctr" rtl="0">
              <a:spcBef>
                <a:spcPts val="0"/>
              </a:spcBef>
              <a:buClr>
                <a:schemeClr val="dk1"/>
              </a:buClr>
              <a:buFont typeface="Arial"/>
              <a:buNone/>
              <a:defRPr/>
            </a:lvl4pPr>
            <a:lvl5pPr marL="0" marR="0" lvl="4" indent="0" algn="ctr" rtl="0">
              <a:spcBef>
                <a:spcPts val="0"/>
              </a:spcBef>
              <a:buClr>
                <a:schemeClr val="dk1"/>
              </a:buClr>
              <a:buFont typeface="Arial"/>
              <a:buNone/>
              <a:defRPr/>
            </a:lvl5pPr>
            <a:lvl6pPr marL="0" marR="0" lvl="5" indent="0" algn="ctr" rtl="0">
              <a:spcBef>
                <a:spcPts val="0"/>
              </a:spcBef>
              <a:buClr>
                <a:schemeClr val="dk1"/>
              </a:buClr>
              <a:buFont typeface="Arial"/>
              <a:buNone/>
              <a:defRPr/>
            </a:lvl6pPr>
            <a:lvl7pPr marL="0" marR="0" lvl="6" indent="0" algn="ctr" rtl="0">
              <a:spcBef>
                <a:spcPts val="0"/>
              </a:spcBef>
              <a:buClr>
                <a:schemeClr val="dk1"/>
              </a:buClr>
              <a:buFont typeface="Arial"/>
              <a:buNone/>
              <a:defRPr/>
            </a:lvl7pPr>
            <a:lvl8pPr marL="0" marR="0" lvl="7" indent="0" algn="ctr" rtl="0">
              <a:spcBef>
                <a:spcPts val="0"/>
              </a:spcBef>
              <a:buClr>
                <a:schemeClr val="dk1"/>
              </a:buClr>
              <a:buFont typeface="Arial"/>
              <a:buNone/>
              <a:defRPr/>
            </a:lvl8pPr>
            <a:lvl9pPr marL="0" marR="0" lvl="8" indent="0" algn="ctr" rtl="0">
              <a:spcBef>
                <a:spcPts val="0"/>
              </a:spcBef>
              <a:buClr>
                <a:schemeClr val="dk1"/>
              </a:buClr>
              <a:buFont typeface="Arial"/>
              <a:buNone/>
              <a:defRPr/>
            </a:lvl9pPr>
          </a:lstStyle>
          <a:p>
            <a:endParaRPr/>
          </a:p>
        </p:txBody>
      </p:sp>
      <p:sp>
        <p:nvSpPr>
          <p:cNvPr id="10" name="Shape 10"/>
          <p:cNvSpPr txBox="1">
            <a:spLocks noGrp="1"/>
          </p:cNvSpPr>
          <p:nvPr>
            <p:ph type="subTitle" idx="1"/>
          </p:nvPr>
        </p:nvSpPr>
        <p:spPr>
          <a:xfrm>
            <a:off x="685800" y="3786737"/>
            <a:ext cx="7772400" cy="1046317"/>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2"/>
              </a:buClr>
              <a:buFont typeface="Arial"/>
              <a:buNone/>
              <a:defRPr/>
            </a:lvl1pPr>
            <a:lvl2pPr marL="0" marR="0" lvl="1" indent="0" algn="ctr" rtl="0">
              <a:lnSpc>
                <a:spcPct val="100000"/>
              </a:lnSpc>
              <a:spcBef>
                <a:spcPts val="0"/>
              </a:spcBef>
              <a:spcAft>
                <a:spcPts val="0"/>
              </a:spcAft>
              <a:buClr>
                <a:schemeClr val="dk2"/>
              </a:buClr>
              <a:buFont typeface="Arial"/>
              <a:buNone/>
              <a:defRPr/>
            </a:lvl2pPr>
            <a:lvl3pPr marL="0" marR="0" lvl="2" indent="0" algn="ctr" rtl="0">
              <a:lnSpc>
                <a:spcPct val="100000"/>
              </a:lnSpc>
              <a:spcBef>
                <a:spcPts val="0"/>
              </a:spcBef>
              <a:spcAft>
                <a:spcPts val="0"/>
              </a:spcAft>
              <a:buClr>
                <a:schemeClr val="dk2"/>
              </a:buClr>
              <a:buFont typeface="Arial"/>
              <a:buNone/>
              <a:defRPr/>
            </a:lvl3pPr>
            <a:lvl4pPr marL="0" marR="0" lvl="3" indent="0" algn="ctr" rtl="0">
              <a:lnSpc>
                <a:spcPct val="100000"/>
              </a:lnSpc>
              <a:spcBef>
                <a:spcPts val="0"/>
              </a:spcBef>
              <a:spcAft>
                <a:spcPts val="0"/>
              </a:spcAft>
              <a:buClr>
                <a:schemeClr val="dk2"/>
              </a:buClr>
              <a:buFont typeface="Arial"/>
              <a:buNone/>
              <a:defRPr/>
            </a:lvl4pPr>
            <a:lvl5pPr marL="0" marR="0" lvl="4" indent="0" algn="ctr" rtl="0">
              <a:lnSpc>
                <a:spcPct val="100000"/>
              </a:lnSpc>
              <a:spcBef>
                <a:spcPts val="0"/>
              </a:spcBef>
              <a:spcAft>
                <a:spcPts val="0"/>
              </a:spcAft>
              <a:buClr>
                <a:schemeClr val="dk2"/>
              </a:buClr>
              <a:buFont typeface="Arial"/>
              <a:buNone/>
              <a:defRPr/>
            </a:lvl5pPr>
            <a:lvl6pPr marL="0" marR="0" lvl="5" indent="0" algn="ctr" rtl="0">
              <a:lnSpc>
                <a:spcPct val="100000"/>
              </a:lnSpc>
              <a:spcBef>
                <a:spcPts val="0"/>
              </a:spcBef>
              <a:spcAft>
                <a:spcPts val="0"/>
              </a:spcAft>
              <a:buClr>
                <a:schemeClr val="dk2"/>
              </a:buClr>
              <a:buFont typeface="Arial"/>
              <a:buNone/>
              <a:defRPr/>
            </a:lvl6pPr>
            <a:lvl7pPr marL="0" marR="0" lvl="6" indent="0" algn="ctr" rtl="0">
              <a:lnSpc>
                <a:spcPct val="100000"/>
              </a:lnSpc>
              <a:spcBef>
                <a:spcPts val="0"/>
              </a:spcBef>
              <a:spcAft>
                <a:spcPts val="0"/>
              </a:spcAft>
              <a:buClr>
                <a:schemeClr val="dk2"/>
              </a:buClr>
              <a:buFont typeface="Arial"/>
              <a:buNone/>
              <a:defRPr/>
            </a:lvl7pPr>
            <a:lvl8pPr marL="0" marR="0" lvl="7" indent="0" algn="ctr" rtl="0">
              <a:lnSpc>
                <a:spcPct val="100000"/>
              </a:lnSpc>
              <a:spcBef>
                <a:spcPts val="0"/>
              </a:spcBef>
              <a:spcAft>
                <a:spcPts val="0"/>
              </a:spcAft>
              <a:buClr>
                <a:schemeClr val="dk2"/>
              </a:buClr>
              <a:buFont typeface="Arial"/>
              <a:buNone/>
              <a:defRPr/>
            </a:lvl8pPr>
            <a:lvl9pPr marL="0" marR="0" lvl="8" indent="0" algn="ctr" rtl="0">
              <a:lnSpc>
                <a:spcPct val="100000"/>
              </a:lnSpc>
              <a:spcBef>
                <a:spcPts val="0"/>
              </a:spcBef>
              <a:spcAft>
                <a:spcPts val="0"/>
              </a:spcAft>
              <a:buClr>
                <a:schemeClr val="dk2"/>
              </a:buClr>
              <a:buFont typeface="Arial"/>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274637"/>
            <a:ext cx="8229600" cy="1143299"/>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7" name="Shape 37"/>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8" name="Shape 38"/>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9" name="Shape 3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299"/>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2" name="Shape 42"/>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aption">
    <p:spTree>
      <p:nvGrpSpPr>
        <p:cNvPr id="1" name="Shape 43"/>
        <p:cNvGrpSpPr/>
        <p:nvPr/>
      </p:nvGrpSpPr>
      <p:grpSpPr>
        <a:xfrm>
          <a:off x="0" y="0"/>
          <a:ext cx="0" cy="0"/>
          <a:chOff x="0" y="0"/>
          <a:chExt cx="0" cy="0"/>
        </a:xfrm>
      </p:grpSpPr>
      <p:sp>
        <p:nvSpPr>
          <p:cNvPr id="44" name="Shape 44"/>
          <p:cNvSpPr txBox="1">
            <a:spLocks noGrp="1"/>
          </p:cNvSpPr>
          <p:nvPr>
            <p:ph type="body" idx="1"/>
          </p:nvPr>
        </p:nvSpPr>
        <p:spPr>
          <a:xfrm>
            <a:off x="457200" y="5875079"/>
            <a:ext cx="8229600" cy="692700"/>
          </a:xfrm>
          <a:prstGeom prst="rect">
            <a:avLst/>
          </a:prstGeom>
        </p:spPr>
        <p:txBody>
          <a:bodyPr lIns="91425" tIns="91425" rIns="91425" bIns="91425" anchor="t" anchorCtr="0"/>
          <a:lstStyle>
            <a:lvl1pPr lvl="0" algn="ctr" rtl="0">
              <a:spcBef>
                <a:spcPts val="360"/>
              </a:spcBef>
              <a:buSzPct val="100000"/>
              <a:buNone/>
              <a:defRPr sz="1800"/>
            </a:lvl1pPr>
          </a:lstStyle>
          <a:p>
            <a:endParaRPr/>
          </a:p>
        </p:txBody>
      </p:sp>
      <p:sp>
        <p:nvSpPr>
          <p:cNvPr id="45" name="Shape 45"/>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6"/>
        <p:cNvGrpSpPr/>
        <p:nvPr/>
      </p:nvGrpSpPr>
      <p:grpSpPr>
        <a:xfrm>
          <a:off x="0" y="0"/>
          <a:ext cx="0" cy="0"/>
          <a:chOff x="0" y="0"/>
          <a:chExt cx="0" cy="0"/>
        </a:xfrm>
      </p:grpSpPr>
      <p:sp>
        <p:nvSpPr>
          <p:cNvPr id="47" name="Shape 47"/>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lvl="0" algn="l" rtl="0">
              <a:spcBef>
                <a:spcPts val="0"/>
              </a:spcBef>
              <a:buClr>
                <a:schemeClr val="dk1"/>
              </a:buClr>
              <a:buFont typeface="Arial"/>
              <a:buNone/>
              <a:defRPr/>
            </a:lvl1pPr>
            <a:lvl2pPr lvl="1" algn="l" rtl="0">
              <a:spcBef>
                <a:spcPts val="0"/>
              </a:spcBef>
              <a:buClr>
                <a:schemeClr val="dk1"/>
              </a:buClr>
              <a:buFont typeface="Arial"/>
              <a:buNone/>
              <a:defRPr/>
            </a:lvl2pPr>
            <a:lvl3pPr lvl="2" algn="l" rtl="0">
              <a:spcBef>
                <a:spcPts val="0"/>
              </a:spcBef>
              <a:buClr>
                <a:schemeClr val="dk1"/>
              </a:buClr>
              <a:buFont typeface="Arial"/>
              <a:buNone/>
              <a:defRPr/>
            </a:lvl3pPr>
            <a:lvl4pPr lvl="3" algn="l" rtl="0">
              <a:spcBef>
                <a:spcPts val="0"/>
              </a:spcBef>
              <a:buClr>
                <a:schemeClr val="dk1"/>
              </a:buClr>
              <a:buFont typeface="Arial"/>
              <a:buNone/>
              <a:defRPr/>
            </a:lvl4pPr>
            <a:lvl5pPr lvl="4" algn="l" rtl="0">
              <a:spcBef>
                <a:spcPts val="0"/>
              </a:spcBef>
              <a:buClr>
                <a:schemeClr val="dk1"/>
              </a:buClr>
              <a:buFont typeface="Arial"/>
              <a:buNone/>
              <a:defRPr/>
            </a:lvl5pPr>
            <a:lvl6pPr lvl="5" algn="l" rtl="0">
              <a:spcBef>
                <a:spcPts val="0"/>
              </a:spcBef>
              <a:buClr>
                <a:schemeClr val="dk1"/>
              </a:buClr>
              <a:buFont typeface="Arial"/>
              <a:buNone/>
              <a:defRPr/>
            </a:lvl6pPr>
            <a:lvl7pPr lvl="6" algn="l" rtl="0">
              <a:spcBef>
                <a:spcPts val="0"/>
              </a:spcBef>
              <a:buClr>
                <a:schemeClr val="dk1"/>
              </a:buClr>
              <a:buFont typeface="Arial"/>
              <a:buNone/>
              <a:defRPr/>
            </a:lvl7pPr>
            <a:lvl8pPr lvl="7" algn="l" rtl="0">
              <a:spcBef>
                <a:spcPts val="0"/>
              </a:spcBef>
              <a:buClr>
                <a:schemeClr val="dk1"/>
              </a:buClr>
              <a:buFont typeface="Arial"/>
              <a:buNone/>
              <a:defRPr/>
            </a:lvl8pPr>
            <a:lvl9pPr lvl="8" algn="l" rtl="0">
              <a:spcBef>
                <a:spcPts val="0"/>
              </a:spcBef>
              <a:buClr>
                <a:schemeClr val="dk1"/>
              </a:buClr>
              <a:buFont typeface="Arial"/>
              <a:buNone/>
              <a:defRPr/>
            </a:lvl9pPr>
          </a:lstStyle>
          <a:p>
            <a:endParaRPr/>
          </a:p>
        </p:txBody>
      </p:sp>
      <p:sp>
        <p:nvSpPr>
          <p:cNvPr id="13" name="Shape 13"/>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lvl="0" algn="l" rtl="0">
              <a:spcBef>
                <a:spcPts val="0"/>
              </a:spcBef>
              <a:buClr>
                <a:schemeClr val="dk1"/>
              </a:buClr>
              <a:buFont typeface="Arial"/>
              <a:buNone/>
              <a:defRPr/>
            </a:lvl1pPr>
            <a:lvl2pPr lvl="1" algn="l" rtl="0">
              <a:spcBef>
                <a:spcPts val="0"/>
              </a:spcBef>
              <a:buClr>
                <a:schemeClr val="dk1"/>
              </a:buClr>
              <a:buFont typeface="Arial"/>
              <a:buNone/>
              <a:defRPr/>
            </a:lvl2pPr>
            <a:lvl3pPr lvl="2" algn="l" rtl="0">
              <a:spcBef>
                <a:spcPts val="0"/>
              </a:spcBef>
              <a:buClr>
                <a:schemeClr val="dk1"/>
              </a:buClr>
              <a:buFont typeface="Arial"/>
              <a:buNone/>
              <a:defRPr/>
            </a:lvl3pPr>
            <a:lvl4pPr lvl="3" algn="l" rtl="0">
              <a:spcBef>
                <a:spcPts val="0"/>
              </a:spcBef>
              <a:buClr>
                <a:schemeClr val="dk1"/>
              </a:buClr>
              <a:buFont typeface="Arial"/>
              <a:buNone/>
              <a:defRPr/>
            </a:lvl4pPr>
            <a:lvl5pPr lvl="4" algn="l" rtl="0">
              <a:spcBef>
                <a:spcPts val="0"/>
              </a:spcBef>
              <a:buClr>
                <a:schemeClr val="dk1"/>
              </a:buClr>
              <a:buFont typeface="Arial"/>
              <a:buNone/>
              <a:defRPr/>
            </a:lvl5pPr>
            <a:lvl6pPr lvl="5" algn="l" rtl="0">
              <a:spcBef>
                <a:spcPts val="0"/>
              </a:spcBef>
              <a:buClr>
                <a:schemeClr val="dk1"/>
              </a:buClr>
              <a:buFont typeface="Arial"/>
              <a:buNone/>
              <a:defRPr/>
            </a:lvl6pPr>
            <a:lvl7pPr lvl="6" algn="l" rtl="0">
              <a:spcBef>
                <a:spcPts val="0"/>
              </a:spcBef>
              <a:buClr>
                <a:schemeClr val="dk1"/>
              </a:buClr>
              <a:buFont typeface="Arial"/>
              <a:buNone/>
              <a:defRPr/>
            </a:lvl7pPr>
            <a:lvl8pPr lvl="7" algn="l" rtl="0">
              <a:spcBef>
                <a:spcPts val="0"/>
              </a:spcBef>
              <a:buClr>
                <a:schemeClr val="dk1"/>
              </a:buClr>
              <a:buFont typeface="Arial"/>
              <a:buNone/>
              <a:defRPr/>
            </a:lvl8pPr>
            <a:lvl9pPr lvl="8" algn="l" rtl="0">
              <a:spcBef>
                <a:spcPts val="0"/>
              </a:spcBef>
              <a:buClr>
                <a:schemeClr val="dk1"/>
              </a:buClr>
              <a:buFont typeface="Arial"/>
              <a:buNone/>
              <a:defRPr/>
            </a:lvl9pPr>
          </a:lstStyle>
          <a:p>
            <a:endParaRPr/>
          </a:p>
        </p:txBody>
      </p:sp>
      <p:sp>
        <p:nvSpPr>
          <p:cNvPr id="16" name="Shape 16"/>
          <p:cNvSpPr txBox="1">
            <a:spLocks noGrp="1"/>
          </p:cNvSpPr>
          <p:nvPr>
            <p:ph type="body" idx="1"/>
          </p:nvPr>
        </p:nvSpPr>
        <p:spPr>
          <a:xfrm>
            <a:off x="457200" y="1600200"/>
            <a:ext cx="3994524" cy="496757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 name="Shape 17"/>
          <p:cNvSpPr txBox="1">
            <a:spLocks noGrp="1"/>
          </p:cNvSpPr>
          <p:nvPr>
            <p:ph type="body" idx="2"/>
          </p:nvPr>
        </p:nvSpPr>
        <p:spPr>
          <a:xfrm>
            <a:off x="4692273" y="1600200"/>
            <a:ext cx="3994524" cy="496757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lvl="0" algn="l" rtl="0">
              <a:spcBef>
                <a:spcPts val="0"/>
              </a:spcBef>
              <a:buClr>
                <a:schemeClr val="dk1"/>
              </a:buClr>
              <a:buFont typeface="Arial"/>
              <a:buNone/>
              <a:defRPr/>
            </a:lvl1pPr>
            <a:lvl2pPr lvl="1" algn="l" rtl="0">
              <a:spcBef>
                <a:spcPts val="0"/>
              </a:spcBef>
              <a:buClr>
                <a:schemeClr val="dk1"/>
              </a:buClr>
              <a:buFont typeface="Arial"/>
              <a:buNone/>
              <a:defRPr/>
            </a:lvl2pPr>
            <a:lvl3pPr lvl="2" algn="l" rtl="0">
              <a:spcBef>
                <a:spcPts val="0"/>
              </a:spcBef>
              <a:buClr>
                <a:schemeClr val="dk1"/>
              </a:buClr>
              <a:buFont typeface="Arial"/>
              <a:buNone/>
              <a:defRPr/>
            </a:lvl3pPr>
            <a:lvl4pPr lvl="3" algn="l" rtl="0">
              <a:spcBef>
                <a:spcPts val="0"/>
              </a:spcBef>
              <a:buClr>
                <a:schemeClr val="dk1"/>
              </a:buClr>
              <a:buFont typeface="Arial"/>
              <a:buNone/>
              <a:defRPr/>
            </a:lvl4pPr>
            <a:lvl5pPr lvl="4" algn="l" rtl="0">
              <a:spcBef>
                <a:spcPts val="0"/>
              </a:spcBef>
              <a:buClr>
                <a:schemeClr val="dk1"/>
              </a:buClr>
              <a:buFont typeface="Arial"/>
              <a:buNone/>
              <a:defRPr/>
            </a:lvl5pPr>
            <a:lvl6pPr lvl="5" algn="l" rtl="0">
              <a:spcBef>
                <a:spcPts val="0"/>
              </a:spcBef>
              <a:buClr>
                <a:schemeClr val="dk1"/>
              </a:buClr>
              <a:buFont typeface="Arial"/>
              <a:buNone/>
              <a:defRPr/>
            </a:lvl6pPr>
            <a:lvl7pPr lvl="6" algn="l" rtl="0">
              <a:spcBef>
                <a:spcPts val="0"/>
              </a:spcBef>
              <a:buClr>
                <a:schemeClr val="dk1"/>
              </a:buClr>
              <a:buFont typeface="Arial"/>
              <a:buNone/>
              <a:defRPr/>
            </a:lvl7pPr>
            <a:lvl8pPr lvl="7" algn="l" rtl="0">
              <a:spcBef>
                <a:spcPts val="0"/>
              </a:spcBef>
              <a:buClr>
                <a:schemeClr val="dk1"/>
              </a:buClr>
              <a:buFont typeface="Arial"/>
              <a:buNone/>
              <a:defRPr/>
            </a:lvl8pPr>
            <a:lvl9pPr lvl="8" algn="l" rtl="0">
              <a:spcBef>
                <a:spcPts val="0"/>
              </a:spcBef>
              <a:buClr>
                <a:schemeClr val="dk1"/>
              </a:buClr>
              <a:buFont typeface="Arial"/>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457200" y="5875078"/>
            <a:ext cx="8229600" cy="692692"/>
          </a:xfrm>
          <a:prstGeom prst="rect">
            <a:avLst/>
          </a:prstGeom>
          <a:noFill/>
          <a:ln>
            <a:noFill/>
          </a:ln>
        </p:spPr>
        <p:txBody>
          <a:bodyPr lIns="91425" tIns="91425" rIns="91425" bIns="91425" anchor="t" anchorCtr="0"/>
          <a:lstStyle>
            <a:lvl1pPr lvl="0" algn="ctr" rtl="0">
              <a:lnSpc>
                <a:spcPct val="100000"/>
              </a:lnSpc>
              <a:spcBef>
                <a:spcPts val="360"/>
              </a:spcBef>
              <a:spcAft>
                <a:spcPts val="0"/>
              </a:spcAft>
              <a:buClr>
                <a:schemeClr val="dk1"/>
              </a:buClr>
              <a:buFont typeface="Arial"/>
              <a:buChar char="●"/>
              <a:defRPr/>
            </a:lvl1pPr>
            <a:lvl2pPr lvl="1" algn="ctr" rtl="0">
              <a:lnSpc>
                <a:spcPct val="100000"/>
              </a:lnSpc>
              <a:spcBef>
                <a:spcPts val="360"/>
              </a:spcBef>
              <a:spcAft>
                <a:spcPts val="0"/>
              </a:spcAft>
              <a:buClr>
                <a:schemeClr val="dk1"/>
              </a:buClr>
              <a:buFont typeface="Courier New"/>
              <a:buChar char="o"/>
              <a:defRPr/>
            </a:lvl2pPr>
            <a:lvl3pPr lvl="2" algn="ctr" rtl="0">
              <a:lnSpc>
                <a:spcPct val="100000"/>
              </a:lnSpc>
              <a:spcBef>
                <a:spcPts val="360"/>
              </a:spcBef>
              <a:spcAft>
                <a:spcPts val="0"/>
              </a:spcAft>
              <a:buClr>
                <a:schemeClr val="dk1"/>
              </a:buClr>
              <a:buFont typeface="Noto Symbol"/>
              <a:buChar char="▪"/>
              <a:defRPr/>
            </a:lvl3pPr>
            <a:lvl4pPr lvl="3" algn="ctr" rtl="0">
              <a:lnSpc>
                <a:spcPct val="100000"/>
              </a:lnSpc>
              <a:spcBef>
                <a:spcPts val="360"/>
              </a:spcBef>
              <a:spcAft>
                <a:spcPts val="0"/>
              </a:spcAft>
              <a:buClr>
                <a:schemeClr val="dk1"/>
              </a:buClr>
              <a:buFont typeface="Arial"/>
              <a:buChar char="●"/>
              <a:defRPr/>
            </a:lvl4pPr>
            <a:lvl5pPr lvl="4" algn="ctr" rtl="0">
              <a:lnSpc>
                <a:spcPct val="100000"/>
              </a:lnSpc>
              <a:spcBef>
                <a:spcPts val="360"/>
              </a:spcBef>
              <a:spcAft>
                <a:spcPts val="0"/>
              </a:spcAft>
              <a:buClr>
                <a:schemeClr val="dk1"/>
              </a:buClr>
              <a:buFont typeface="Courier New"/>
              <a:buChar char="o"/>
              <a:defRPr/>
            </a:lvl5pPr>
            <a:lvl6pPr lvl="5" algn="ctr" rtl="0">
              <a:lnSpc>
                <a:spcPct val="100000"/>
              </a:lnSpc>
              <a:spcBef>
                <a:spcPts val="360"/>
              </a:spcBef>
              <a:spcAft>
                <a:spcPts val="0"/>
              </a:spcAft>
              <a:buClr>
                <a:schemeClr val="dk1"/>
              </a:buClr>
              <a:buFont typeface="Noto Symbol"/>
              <a:buChar char="▪"/>
              <a:defRPr/>
            </a:lvl6pPr>
            <a:lvl7pPr lvl="6" algn="ctr" rtl="0">
              <a:lnSpc>
                <a:spcPct val="100000"/>
              </a:lnSpc>
              <a:spcBef>
                <a:spcPts val="360"/>
              </a:spcBef>
              <a:spcAft>
                <a:spcPts val="0"/>
              </a:spcAft>
              <a:buClr>
                <a:schemeClr val="dk1"/>
              </a:buClr>
              <a:buFont typeface="Arial"/>
              <a:buChar char="●"/>
              <a:defRPr/>
            </a:lvl7pPr>
            <a:lvl8pPr lvl="7" algn="ctr" rtl="0">
              <a:lnSpc>
                <a:spcPct val="100000"/>
              </a:lnSpc>
              <a:spcBef>
                <a:spcPts val="360"/>
              </a:spcBef>
              <a:spcAft>
                <a:spcPts val="0"/>
              </a:spcAft>
              <a:buClr>
                <a:schemeClr val="dk1"/>
              </a:buClr>
              <a:buFont typeface="Courier New"/>
              <a:buChar char="o"/>
              <a:defRPr/>
            </a:lvl8pPr>
            <a:lvl9pPr lvl="8" algn="ctr" rtl="0">
              <a:lnSpc>
                <a:spcPct val="100000"/>
              </a:lnSpc>
              <a:spcBef>
                <a:spcPts val="360"/>
              </a:spcBef>
              <a:spcAft>
                <a:spcPts val="0"/>
              </a:spcAft>
              <a:buClr>
                <a:schemeClr val="dk1"/>
              </a:buClr>
              <a:buFont typeface="Noto Symbol"/>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513689-8951-BE42-83D4-8ECD97D292FB}"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C58A5-4534-7C47-AA68-30F8A71D0460}" type="slidenum">
              <a:rPr lang="en-US" smtClean="0"/>
              <a:t>‹#›</a:t>
            </a:fld>
            <a:endParaRPr lang="en-US"/>
          </a:p>
        </p:txBody>
      </p:sp>
    </p:spTree>
    <p:extLst>
      <p:ext uri="{BB962C8B-B14F-4D97-AF65-F5344CB8AC3E}">
        <p14:creationId xmlns:p14="http://schemas.microsoft.com/office/powerpoint/2010/main" val="324796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7"/>
        <p:cNvGrpSpPr/>
        <p:nvPr/>
      </p:nvGrpSpPr>
      <p:grpSpPr>
        <a:xfrm>
          <a:off x="0" y="0"/>
          <a:ext cx="0" cy="0"/>
          <a:chOff x="0" y="0"/>
          <a:chExt cx="0" cy="0"/>
        </a:xfrm>
      </p:grpSpPr>
      <p:sp>
        <p:nvSpPr>
          <p:cNvPr id="28" name="Shape 28"/>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lvl="0" algn="ctr" rtl="0">
              <a:spcBef>
                <a:spcPts val="0"/>
              </a:spcBef>
              <a:buSzPct val="100000"/>
              <a:defRPr sz="4800"/>
            </a:lvl1pPr>
            <a:lvl2pPr lvl="1" algn="ctr" rtl="0">
              <a:spcBef>
                <a:spcPts val="0"/>
              </a:spcBef>
              <a:buSzPct val="100000"/>
              <a:defRPr sz="4800"/>
            </a:lvl2pPr>
            <a:lvl3pPr lvl="2" algn="ctr" rtl="0">
              <a:spcBef>
                <a:spcPts val="0"/>
              </a:spcBef>
              <a:buSzPct val="100000"/>
              <a:defRPr sz="4800"/>
            </a:lvl3pPr>
            <a:lvl4pPr lvl="3" algn="ctr" rtl="0">
              <a:spcBef>
                <a:spcPts val="0"/>
              </a:spcBef>
              <a:buSzPct val="100000"/>
              <a:defRPr sz="4800"/>
            </a:lvl4pPr>
            <a:lvl5pPr lvl="4" algn="ctr" rtl="0">
              <a:spcBef>
                <a:spcPts val="0"/>
              </a:spcBef>
              <a:buSzPct val="100000"/>
              <a:defRPr sz="4800"/>
            </a:lvl5pPr>
            <a:lvl6pPr lvl="5" algn="ctr" rtl="0">
              <a:spcBef>
                <a:spcPts val="0"/>
              </a:spcBef>
              <a:buSzPct val="100000"/>
              <a:defRPr sz="4800"/>
            </a:lvl6pPr>
            <a:lvl7pPr lvl="6" algn="ctr" rtl="0">
              <a:spcBef>
                <a:spcPts val="0"/>
              </a:spcBef>
              <a:buSzPct val="100000"/>
              <a:defRPr sz="4800"/>
            </a:lvl7pPr>
            <a:lvl8pPr lvl="7" algn="ctr" rtl="0">
              <a:spcBef>
                <a:spcPts val="0"/>
              </a:spcBef>
              <a:buSzPct val="100000"/>
              <a:defRPr sz="4800"/>
            </a:lvl8pPr>
            <a:lvl9pPr lvl="8" algn="ctr" rtl="0">
              <a:spcBef>
                <a:spcPts val="0"/>
              </a:spcBef>
              <a:buSzPct val="100000"/>
              <a:defRPr sz="4800"/>
            </a:lvl9pPr>
          </a:lstStyle>
          <a:p>
            <a:endParaRPr/>
          </a:p>
        </p:txBody>
      </p:sp>
      <p:sp>
        <p:nvSpPr>
          <p:cNvPr id="29" name="Shape 29"/>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lvl="0" algn="ctr" rtl="0">
              <a:spcBef>
                <a:spcPts val="0"/>
              </a:spcBef>
              <a:buClr>
                <a:schemeClr val="dk2"/>
              </a:buClr>
              <a:buNone/>
              <a:defRPr>
                <a:solidFill>
                  <a:schemeClr val="dk2"/>
                </a:solidFill>
              </a:defRPr>
            </a:lvl1pPr>
            <a:lvl2pPr lvl="1" algn="ctr" rtl="0">
              <a:spcBef>
                <a:spcPts val="0"/>
              </a:spcBef>
              <a:buClr>
                <a:schemeClr val="dk2"/>
              </a:buClr>
              <a:buSzPct val="100000"/>
              <a:buNone/>
              <a:defRPr sz="3000">
                <a:solidFill>
                  <a:schemeClr val="dk2"/>
                </a:solidFill>
              </a:defRPr>
            </a:lvl2pPr>
            <a:lvl3pPr lvl="2" algn="ctr" rtl="0">
              <a:spcBef>
                <a:spcPts val="0"/>
              </a:spcBef>
              <a:buClr>
                <a:schemeClr val="dk2"/>
              </a:buClr>
              <a:buSzPct val="100000"/>
              <a:buNone/>
              <a:defRPr sz="3000">
                <a:solidFill>
                  <a:schemeClr val="dk2"/>
                </a:solidFill>
              </a:defRPr>
            </a:lvl3pPr>
            <a:lvl4pPr lvl="3" algn="ctr" rtl="0">
              <a:spcBef>
                <a:spcPts val="0"/>
              </a:spcBef>
              <a:buClr>
                <a:schemeClr val="dk2"/>
              </a:buClr>
              <a:buSzPct val="100000"/>
              <a:buNone/>
              <a:defRPr sz="3000">
                <a:solidFill>
                  <a:schemeClr val="dk2"/>
                </a:solidFill>
              </a:defRPr>
            </a:lvl4pPr>
            <a:lvl5pPr lvl="4" algn="ctr" rtl="0">
              <a:spcBef>
                <a:spcPts val="0"/>
              </a:spcBef>
              <a:buClr>
                <a:schemeClr val="dk2"/>
              </a:buClr>
              <a:buSzPct val="100000"/>
              <a:buNone/>
              <a:defRPr sz="3000">
                <a:solidFill>
                  <a:schemeClr val="dk2"/>
                </a:solidFill>
              </a:defRPr>
            </a:lvl5pPr>
            <a:lvl6pPr lvl="5" algn="ctr" rtl="0">
              <a:spcBef>
                <a:spcPts val="0"/>
              </a:spcBef>
              <a:buClr>
                <a:schemeClr val="dk2"/>
              </a:buClr>
              <a:buSzPct val="100000"/>
              <a:buNone/>
              <a:defRPr sz="3000">
                <a:solidFill>
                  <a:schemeClr val="dk2"/>
                </a:solidFill>
              </a:defRPr>
            </a:lvl6pPr>
            <a:lvl7pPr lvl="6" algn="ctr" rtl="0">
              <a:spcBef>
                <a:spcPts val="0"/>
              </a:spcBef>
              <a:buClr>
                <a:schemeClr val="dk2"/>
              </a:buClr>
              <a:buSzPct val="100000"/>
              <a:buNone/>
              <a:defRPr sz="3000">
                <a:solidFill>
                  <a:schemeClr val="dk2"/>
                </a:solidFill>
              </a:defRPr>
            </a:lvl7pPr>
            <a:lvl8pPr lvl="7" algn="ctr" rtl="0">
              <a:spcBef>
                <a:spcPts val="0"/>
              </a:spcBef>
              <a:buClr>
                <a:schemeClr val="dk2"/>
              </a:buClr>
              <a:buSzPct val="100000"/>
              <a:buNone/>
              <a:defRPr sz="3000">
                <a:solidFill>
                  <a:schemeClr val="dk2"/>
                </a:solidFill>
              </a:defRPr>
            </a:lvl8pPr>
            <a:lvl9pPr lvl="8" algn="ctr" rtl="0">
              <a:spcBef>
                <a:spcPts val="0"/>
              </a:spcBef>
              <a:buClr>
                <a:schemeClr val="dk2"/>
              </a:buClr>
              <a:buSzPct val="100000"/>
              <a:buNone/>
              <a:defRPr sz="3000">
                <a:solidFill>
                  <a:schemeClr val="dk2"/>
                </a:solidFill>
              </a:defRPr>
            </a:lvl9pPr>
          </a:lstStyle>
          <a:p>
            <a:endParaRPr/>
          </a:p>
        </p:txBody>
      </p:sp>
      <p:sp>
        <p:nvSpPr>
          <p:cNvPr id="30" name="Shape 30"/>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57200" y="274637"/>
            <a:ext cx="8229600" cy="1143299"/>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3" name="Shape 33"/>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4" name="Shape 34"/>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Arial"/>
              <a:buNone/>
              <a:defRPr/>
            </a:lvl1pPr>
            <a:lvl2pPr marL="0" marR="0" lvl="1" indent="0" algn="l" rtl="0">
              <a:lnSpc>
                <a:spcPct val="100000"/>
              </a:lnSpc>
              <a:spcBef>
                <a:spcPts val="0"/>
              </a:spcBef>
              <a:spcAft>
                <a:spcPts val="0"/>
              </a:spcAft>
              <a:buClr>
                <a:schemeClr val="dk1"/>
              </a:buClr>
              <a:buFont typeface="Arial"/>
              <a:buNone/>
              <a:defRPr/>
            </a:lvl2pPr>
            <a:lvl3pPr marL="0" marR="0" lvl="2" indent="0" algn="l" rtl="0">
              <a:spcBef>
                <a:spcPts val="0"/>
              </a:spcBef>
              <a:buClr>
                <a:schemeClr val="dk1"/>
              </a:buClr>
              <a:buFont typeface="Arial"/>
              <a:buNone/>
              <a:defRPr/>
            </a:lvl3pPr>
            <a:lvl4pPr marL="0" marR="0" lvl="3" indent="0" algn="l" rtl="0">
              <a:spcBef>
                <a:spcPts val="0"/>
              </a:spcBef>
              <a:buClr>
                <a:schemeClr val="dk1"/>
              </a:buClr>
              <a:buFont typeface="Arial"/>
              <a:buNone/>
              <a:defRPr/>
            </a:lvl4pPr>
            <a:lvl5pPr marL="0" marR="0" lvl="4" indent="0" algn="l" rtl="0">
              <a:spcBef>
                <a:spcPts val="0"/>
              </a:spcBef>
              <a:buClr>
                <a:schemeClr val="dk1"/>
              </a:buClr>
              <a:buFont typeface="Arial"/>
              <a:buNone/>
              <a:defRPr/>
            </a:lvl5pPr>
            <a:lvl6pPr marL="0" marR="0" lvl="5" indent="0" algn="l" rtl="0">
              <a:spcBef>
                <a:spcPts val="0"/>
              </a:spcBef>
              <a:buClr>
                <a:schemeClr val="dk1"/>
              </a:buClr>
              <a:buFont typeface="Arial"/>
              <a:buNone/>
              <a:defRPr/>
            </a:lvl6pPr>
            <a:lvl7pPr marL="0" marR="0" lvl="6" indent="0" algn="l" rtl="0">
              <a:spcBef>
                <a:spcPts val="0"/>
              </a:spcBef>
              <a:buClr>
                <a:schemeClr val="dk1"/>
              </a:buClr>
              <a:buFont typeface="Arial"/>
              <a:buNone/>
              <a:defRPr/>
            </a:lvl7pPr>
            <a:lvl8pPr marL="0" marR="0" lvl="7" indent="0" algn="l" rtl="0">
              <a:spcBef>
                <a:spcPts val="0"/>
              </a:spcBef>
              <a:buClr>
                <a:schemeClr val="dk1"/>
              </a:buClr>
              <a:buFont typeface="Arial"/>
              <a:buNone/>
              <a:defRPr/>
            </a:lvl8pPr>
            <a:lvl9pPr marL="0" marR="0" lvl="8" indent="0" algn="l" rtl="0">
              <a:spcBef>
                <a:spcPts val="0"/>
              </a:spcBef>
              <a:buClr>
                <a:schemeClr val="dk1"/>
              </a:buClr>
              <a:buFont typeface="Arial"/>
              <a:buNone/>
              <a:defRPr/>
            </a:lvl9pPr>
          </a:lstStyle>
          <a:p>
            <a:endParaRPr/>
          </a:p>
        </p:txBody>
      </p:sp>
      <p:sp>
        <p:nvSpPr>
          <p:cNvPr id="7" name="Shape 7"/>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marL="0" marR="0" lvl="0" indent="190500" algn="l" rtl="0">
              <a:lnSpc>
                <a:spcPct val="100000"/>
              </a:lnSpc>
              <a:spcBef>
                <a:spcPts val="600"/>
              </a:spcBef>
              <a:spcAft>
                <a:spcPts val="0"/>
              </a:spcAft>
              <a:buClr>
                <a:schemeClr val="dk1"/>
              </a:buClr>
              <a:buFont typeface="Arial"/>
              <a:buChar char="●"/>
              <a:defRPr/>
            </a:lvl1pPr>
            <a:lvl2pPr marL="0" marR="0" lvl="1" indent="152400" algn="l" rtl="0">
              <a:lnSpc>
                <a:spcPct val="100000"/>
              </a:lnSpc>
              <a:spcBef>
                <a:spcPts val="480"/>
              </a:spcBef>
              <a:spcAft>
                <a:spcPts val="0"/>
              </a:spcAft>
              <a:buClr>
                <a:schemeClr val="dk1"/>
              </a:buClr>
              <a:buFont typeface="Courier New"/>
              <a:buChar char="o"/>
              <a:defRPr/>
            </a:lvl2pPr>
            <a:lvl3pPr marL="0" marR="0" lvl="2" indent="152400" algn="l" rtl="0">
              <a:lnSpc>
                <a:spcPct val="100000"/>
              </a:lnSpc>
              <a:spcBef>
                <a:spcPts val="480"/>
              </a:spcBef>
              <a:spcAft>
                <a:spcPts val="0"/>
              </a:spcAft>
              <a:buClr>
                <a:schemeClr val="dk1"/>
              </a:buClr>
              <a:buFont typeface="Noto Symbol"/>
              <a:buChar char="▪"/>
              <a:defRPr/>
            </a:lvl3pPr>
            <a:lvl4pPr marL="0" marR="0" lvl="3" indent="114300" algn="l" rtl="0">
              <a:lnSpc>
                <a:spcPct val="100000"/>
              </a:lnSpc>
              <a:spcBef>
                <a:spcPts val="360"/>
              </a:spcBef>
              <a:spcAft>
                <a:spcPts val="0"/>
              </a:spcAft>
              <a:buClr>
                <a:schemeClr val="dk1"/>
              </a:buClr>
              <a:buFont typeface="Arial"/>
              <a:buChar char="●"/>
              <a:defRPr/>
            </a:lvl4pPr>
            <a:lvl5pPr marL="0" marR="0" lvl="4" indent="114300" algn="l" rtl="0">
              <a:lnSpc>
                <a:spcPct val="100000"/>
              </a:lnSpc>
              <a:spcBef>
                <a:spcPts val="360"/>
              </a:spcBef>
              <a:spcAft>
                <a:spcPts val="0"/>
              </a:spcAft>
              <a:buClr>
                <a:schemeClr val="dk1"/>
              </a:buClr>
              <a:buFont typeface="Courier New"/>
              <a:buChar char="o"/>
              <a:defRPr/>
            </a:lvl5pPr>
            <a:lvl6pPr marL="0" marR="0" lvl="5" indent="114300" algn="l" rtl="0">
              <a:lnSpc>
                <a:spcPct val="100000"/>
              </a:lnSpc>
              <a:spcBef>
                <a:spcPts val="360"/>
              </a:spcBef>
              <a:spcAft>
                <a:spcPts val="0"/>
              </a:spcAft>
              <a:buClr>
                <a:schemeClr val="dk1"/>
              </a:buClr>
              <a:buFont typeface="Noto Symbol"/>
              <a:buChar char="▪"/>
              <a:defRPr/>
            </a:lvl6pPr>
            <a:lvl7pPr marL="0" marR="0" lvl="6" indent="114300" algn="l" rtl="0">
              <a:lnSpc>
                <a:spcPct val="100000"/>
              </a:lnSpc>
              <a:spcBef>
                <a:spcPts val="360"/>
              </a:spcBef>
              <a:spcAft>
                <a:spcPts val="0"/>
              </a:spcAft>
              <a:buClr>
                <a:schemeClr val="dk1"/>
              </a:buClr>
              <a:buFont typeface="Arial"/>
              <a:buChar char="●"/>
              <a:defRPr/>
            </a:lvl7pPr>
            <a:lvl8pPr marL="0" marR="0" lvl="7" indent="114300" algn="l" rtl="0">
              <a:lnSpc>
                <a:spcPct val="100000"/>
              </a:lnSpc>
              <a:spcBef>
                <a:spcPts val="360"/>
              </a:spcBef>
              <a:spcAft>
                <a:spcPts val="0"/>
              </a:spcAft>
              <a:buClr>
                <a:schemeClr val="dk1"/>
              </a:buClr>
              <a:buFont typeface="Courier New"/>
              <a:buChar char="o"/>
              <a:defRPr/>
            </a:lvl8pPr>
            <a:lvl9pPr marL="0" marR="0" lvl="8" indent="114300" algn="l" rtl="0">
              <a:lnSpc>
                <a:spcPct val="100000"/>
              </a:lnSpc>
              <a:spcBef>
                <a:spcPts val="360"/>
              </a:spcBef>
              <a:spcAft>
                <a:spcPts val="0"/>
              </a:spcAft>
              <a:buClr>
                <a:schemeClr val="dk1"/>
              </a:buClr>
              <a:buFont typeface="Noto Symbol"/>
              <a:buChar ch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6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57200" y="274637"/>
            <a:ext cx="8229600" cy="1143299"/>
          </a:xfrm>
          <a:prstGeom prst="rect">
            <a:avLst/>
          </a:prstGeom>
          <a:noFill/>
          <a:ln>
            <a:noFill/>
          </a:ln>
        </p:spPr>
        <p:txBody>
          <a:bodyPr lIns="91425" tIns="91425" rIns="91425" bIns="91425" anchor="b" anchorCtr="0"/>
          <a:lstStyle>
            <a:lvl1pPr lvl="0" rtl="0">
              <a:spcBef>
                <a:spcPts val="0"/>
              </a:spcBef>
              <a:buClr>
                <a:schemeClr val="dk1"/>
              </a:buClr>
              <a:buSzPct val="100000"/>
              <a:buNone/>
              <a:defRPr sz="3600" b="1">
                <a:solidFill>
                  <a:schemeClr val="dk1"/>
                </a:solidFill>
              </a:defRPr>
            </a:lvl1pPr>
            <a:lvl2pPr lvl="1" rtl="0">
              <a:spcBef>
                <a:spcPts val="0"/>
              </a:spcBef>
              <a:buClr>
                <a:schemeClr val="dk1"/>
              </a:buClr>
              <a:buSzPct val="100000"/>
              <a:buNone/>
              <a:defRPr sz="3600" b="1">
                <a:solidFill>
                  <a:schemeClr val="dk1"/>
                </a:solidFill>
              </a:defRPr>
            </a:lvl2pPr>
            <a:lvl3pPr lvl="2" rtl="0">
              <a:spcBef>
                <a:spcPts val="0"/>
              </a:spcBef>
              <a:buClr>
                <a:schemeClr val="dk1"/>
              </a:buClr>
              <a:buSzPct val="100000"/>
              <a:buNone/>
              <a:defRPr sz="3600" b="1">
                <a:solidFill>
                  <a:schemeClr val="dk1"/>
                </a:solidFill>
              </a:defRPr>
            </a:lvl3pPr>
            <a:lvl4pPr lvl="3" rtl="0">
              <a:spcBef>
                <a:spcPts val="0"/>
              </a:spcBef>
              <a:buClr>
                <a:schemeClr val="dk1"/>
              </a:buClr>
              <a:buSzPct val="100000"/>
              <a:buNone/>
              <a:defRPr sz="3600" b="1">
                <a:solidFill>
                  <a:schemeClr val="dk1"/>
                </a:solidFill>
              </a:defRPr>
            </a:lvl4pPr>
            <a:lvl5pPr lvl="4" rtl="0">
              <a:spcBef>
                <a:spcPts val="0"/>
              </a:spcBef>
              <a:buClr>
                <a:schemeClr val="dk1"/>
              </a:buClr>
              <a:buSzPct val="100000"/>
              <a:buNone/>
              <a:defRPr sz="3600" b="1">
                <a:solidFill>
                  <a:schemeClr val="dk1"/>
                </a:solidFill>
              </a:defRPr>
            </a:lvl5pPr>
            <a:lvl6pPr lvl="5" rtl="0">
              <a:spcBef>
                <a:spcPts val="0"/>
              </a:spcBef>
              <a:buClr>
                <a:schemeClr val="dk1"/>
              </a:buClr>
              <a:buSzPct val="100000"/>
              <a:buNone/>
              <a:defRPr sz="3600" b="1">
                <a:solidFill>
                  <a:schemeClr val="dk1"/>
                </a:solidFill>
              </a:defRPr>
            </a:lvl6pPr>
            <a:lvl7pPr lvl="6" rtl="0">
              <a:spcBef>
                <a:spcPts val="0"/>
              </a:spcBef>
              <a:buClr>
                <a:schemeClr val="dk1"/>
              </a:buClr>
              <a:buSzPct val="100000"/>
              <a:buNone/>
              <a:defRPr sz="3600" b="1">
                <a:solidFill>
                  <a:schemeClr val="dk1"/>
                </a:solidFill>
              </a:defRPr>
            </a:lvl7pPr>
            <a:lvl8pPr lvl="7" rtl="0">
              <a:spcBef>
                <a:spcPts val="0"/>
              </a:spcBef>
              <a:buClr>
                <a:schemeClr val="dk1"/>
              </a:buClr>
              <a:buSzPct val="100000"/>
              <a:buNone/>
              <a:defRPr sz="3600" b="1">
                <a:solidFill>
                  <a:schemeClr val="dk1"/>
                </a:solidFill>
              </a:defRPr>
            </a:lvl8pPr>
            <a:lvl9pPr lvl="8" rtl="0">
              <a:spcBef>
                <a:spcPts val="0"/>
              </a:spcBef>
              <a:buClr>
                <a:schemeClr val="dk1"/>
              </a:buClr>
              <a:buSzPct val="100000"/>
              <a:buNone/>
              <a:defRPr sz="3600" b="1">
                <a:solidFill>
                  <a:schemeClr val="dk1"/>
                </a:solidFill>
              </a:defRPr>
            </a:lvl9pPr>
          </a:lstStyle>
          <a:p>
            <a:endParaRPr/>
          </a:p>
        </p:txBody>
      </p:sp>
      <p:sp>
        <p:nvSpPr>
          <p:cNvPr id="25" name="Shape 25"/>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lvl="0" rtl="0">
              <a:spcBef>
                <a:spcPts val="600"/>
              </a:spcBef>
              <a:buClr>
                <a:schemeClr val="dk1"/>
              </a:buClr>
              <a:buSzPct val="100000"/>
              <a:defRPr sz="3000">
                <a:solidFill>
                  <a:schemeClr val="dk1"/>
                </a:solidFill>
              </a:defRPr>
            </a:lvl1pPr>
            <a:lvl2pPr lvl="1" rtl="0">
              <a:spcBef>
                <a:spcPts val="480"/>
              </a:spcBef>
              <a:buClr>
                <a:schemeClr val="dk1"/>
              </a:buClr>
              <a:buSzPct val="100000"/>
              <a:defRPr sz="2400">
                <a:solidFill>
                  <a:schemeClr val="dk1"/>
                </a:solidFill>
              </a:defRPr>
            </a:lvl2pPr>
            <a:lvl3pPr lvl="2" rtl="0">
              <a:spcBef>
                <a:spcPts val="480"/>
              </a:spcBef>
              <a:buClr>
                <a:schemeClr val="dk1"/>
              </a:buClr>
              <a:buSzPct val="100000"/>
              <a:defRPr sz="2400">
                <a:solidFill>
                  <a:schemeClr val="dk1"/>
                </a:solidFill>
              </a:defRPr>
            </a:lvl3pPr>
            <a:lvl4pPr lvl="3" rtl="0">
              <a:spcBef>
                <a:spcPts val="360"/>
              </a:spcBef>
              <a:buClr>
                <a:schemeClr val="dk1"/>
              </a:buClr>
              <a:buSzPct val="100000"/>
              <a:defRPr sz="1800">
                <a:solidFill>
                  <a:schemeClr val="dk1"/>
                </a:solidFill>
              </a:defRPr>
            </a:lvl4pPr>
            <a:lvl5pPr lvl="4" rtl="0">
              <a:spcBef>
                <a:spcPts val="360"/>
              </a:spcBef>
              <a:buClr>
                <a:schemeClr val="dk1"/>
              </a:buClr>
              <a:buSzPct val="100000"/>
              <a:defRPr sz="1800">
                <a:solidFill>
                  <a:schemeClr val="dk1"/>
                </a:solidFill>
              </a:defRPr>
            </a:lvl5pPr>
            <a:lvl6pPr lvl="5" rtl="0">
              <a:spcBef>
                <a:spcPts val="360"/>
              </a:spcBef>
              <a:buClr>
                <a:schemeClr val="dk1"/>
              </a:buClr>
              <a:buSzPct val="100000"/>
              <a:defRPr sz="1800">
                <a:solidFill>
                  <a:schemeClr val="dk1"/>
                </a:solidFill>
              </a:defRPr>
            </a:lvl6pPr>
            <a:lvl7pPr lvl="6" rtl="0">
              <a:spcBef>
                <a:spcPts val="360"/>
              </a:spcBef>
              <a:buClr>
                <a:schemeClr val="dk1"/>
              </a:buClr>
              <a:buSzPct val="100000"/>
              <a:defRPr sz="1800">
                <a:solidFill>
                  <a:schemeClr val="dk1"/>
                </a:solidFill>
              </a:defRPr>
            </a:lvl7pPr>
            <a:lvl8pPr lvl="7" rtl="0">
              <a:spcBef>
                <a:spcPts val="360"/>
              </a:spcBef>
              <a:buClr>
                <a:schemeClr val="dk1"/>
              </a:buClr>
              <a:buSzPct val="100000"/>
              <a:defRPr sz="1800">
                <a:solidFill>
                  <a:schemeClr val="dk1"/>
                </a:solidFill>
              </a:defRPr>
            </a:lvl8pPr>
            <a:lvl9pPr lvl="8" rtl="0">
              <a:spcBef>
                <a:spcPts val="360"/>
              </a:spcBef>
              <a:buClr>
                <a:schemeClr val="dk1"/>
              </a:buClr>
              <a:buSzPct val="100000"/>
              <a:defRPr sz="1800">
                <a:solidFill>
                  <a:schemeClr val="dk1"/>
                </a:solidFill>
              </a:defRPr>
            </a:lvl9pPr>
          </a:lstStyle>
          <a:p>
            <a:endParaRPr/>
          </a:p>
        </p:txBody>
      </p:sp>
      <p:sp>
        <p:nvSpPr>
          <p:cNvPr id="26" name="Shape 26"/>
          <p:cNvSpPr txBox="1">
            <a:spLocks noGrp="1"/>
          </p:cNvSpPr>
          <p:nvPr>
            <p:ph type="sldNum" idx="12"/>
          </p:nvPr>
        </p:nvSpPr>
        <p:spPr>
          <a:xfrm>
            <a:off x="8556791" y="6333134"/>
            <a:ext cx="548699" cy="524699"/>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300">
                <a:solidFill>
                  <a:schemeClr val="dk1"/>
                </a:solidFill>
              </a:rPr>
              <a:t>‹#›</a:t>
            </a:fld>
            <a:endParaRPr lang="en" sz="1300">
              <a:solidFill>
                <a:schemeClr val="dk1"/>
              </a:solidFill>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60797" y="4672120"/>
            <a:ext cx="8916900" cy="1546500"/>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dk1"/>
              </a:buClr>
              <a:buSzPct val="25000"/>
              <a:buFont typeface="Arial"/>
              <a:buNone/>
            </a:pPr>
            <a:r>
              <a:rPr lang="en" sz="4800" b="1" i="0" u="none" strike="noStrike" cap="none" dirty="0">
                <a:solidFill>
                  <a:schemeClr val="dk1"/>
                </a:solidFill>
                <a:latin typeface="Trebuchet MS" panose="020B0603020202020204" pitchFamily="34" charset="0"/>
                <a:sym typeface="Arial"/>
              </a:rPr>
              <a:t>Loops </a:t>
            </a:r>
          </a:p>
        </p:txBody>
      </p:sp>
      <p:pic>
        <p:nvPicPr>
          <p:cNvPr id="2" name="Picture 1"/>
          <p:cNvPicPr>
            <a:picLocks noChangeAspect="1"/>
          </p:cNvPicPr>
          <p:nvPr/>
        </p:nvPicPr>
        <p:blipFill>
          <a:blip r:embed="rId3"/>
          <a:stretch>
            <a:fillRect/>
          </a:stretch>
        </p:blipFill>
        <p:spPr>
          <a:xfrm>
            <a:off x="1582613" y="-204681"/>
            <a:ext cx="5829301" cy="5726249"/>
          </a:xfrm>
          <a:prstGeom prst="rect">
            <a:avLst/>
          </a:prstGeom>
        </p:spPr>
      </p:pic>
      <p:pic>
        <p:nvPicPr>
          <p:cNvPr id="3" name="Picture 2"/>
          <p:cNvPicPr>
            <a:picLocks noChangeAspect="1"/>
          </p:cNvPicPr>
          <p:nvPr/>
        </p:nvPicPr>
        <p:blipFill>
          <a:blip r:embed="rId4"/>
          <a:stretch>
            <a:fillRect/>
          </a:stretch>
        </p:blipFill>
        <p:spPr>
          <a:xfrm>
            <a:off x="3237070" y="1322744"/>
            <a:ext cx="2520385" cy="267139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0" lvl="0" indent="-69850" rtl="0">
              <a:spcBef>
                <a:spcPts val="0"/>
              </a:spcBef>
              <a:buClr>
                <a:schemeClr val="dk1"/>
              </a:buClr>
              <a:buSzPct val="36666"/>
              <a:buFont typeface="Arial"/>
              <a:buNone/>
            </a:pPr>
            <a:r>
              <a:rPr lang="en" b="1" dirty="0">
                <a:solidFill>
                  <a:srgbClr val="000000"/>
                </a:solidFill>
                <a:latin typeface="Trebuchet MS" panose="020B0603020202020204" pitchFamily="34" charset="0"/>
              </a:rPr>
              <a:t>All loops have</a:t>
            </a:r>
          </a:p>
          <a:p>
            <a:pPr marL="457200" lvl="0" indent="-228600" rtl="0">
              <a:spcBef>
                <a:spcPts val="0"/>
              </a:spcBef>
              <a:buClr>
                <a:srgbClr val="000000"/>
              </a:buClr>
              <a:buChar char="●"/>
            </a:pPr>
            <a:r>
              <a:rPr lang="en" dirty="0">
                <a:solidFill>
                  <a:srgbClr val="000000"/>
                </a:solidFill>
                <a:latin typeface="Trebuchet MS" panose="020B0603020202020204" pitchFamily="34" charset="0"/>
              </a:rPr>
              <a:t>A condition (when the loop stops and starts)</a:t>
            </a:r>
          </a:p>
          <a:p>
            <a:pPr marL="457200" lvl="0" indent="-228600" rtl="0">
              <a:spcBef>
                <a:spcPts val="0"/>
              </a:spcBef>
              <a:buClr>
                <a:srgbClr val="000000"/>
              </a:buClr>
              <a:buChar char="●"/>
            </a:pPr>
            <a:r>
              <a:rPr lang="en" dirty="0">
                <a:solidFill>
                  <a:srgbClr val="000000"/>
                </a:solidFill>
                <a:latin typeface="Trebuchet MS" panose="020B0603020202020204" pitchFamily="34" charset="0"/>
              </a:rPr>
              <a:t>A body (what is being repeated)</a:t>
            </a:r>
          </a:p>
        </p:txBody>
      </p:sp>
      <p:sp>
        <p:nvSpPr>
          <p:cNvPr id="102" name="Shape 102"/>
          <p:cNvSpPr txBox="1">
            <a:spLocks noGrp="1"/>
          </p:cNvSpPr>
          <p:nvPr>
            <p:ph type="title"/>
          </p:nvPr>
        </p:nvSpPr>
        <p:spPr>
          <a:xfrm>
            <a:off x="457200" y="274637"/>
            <a:ext cx="8229600" cy="1143299"/>
          </a:xfrm>
          <a:prstGeom prst="rect">
            <a:avLst/>
          </a:prstGeom>
        </p:spPr>
        <p:txBody>
          <a:bodyPr lIns="91425" tIns="91425" rIns="91425" bIns="91425" anchor="b" anchorCtr="0">
            <a:noAutofit/>
          </a:bodyPr>
          <a:lstStyle/>
          <a:p>
            <a:pPr lvl="0" rtl="0">
              <a:spcBef>
                <a:spcPts val="0"/>
              </a:spcBef>
              <a:buNone/>
            </a:pPr>
            <a:r>
              <a:rPr lang="en" dirty="0">
                <a:latin typeface="Trebuchet MS" panose="020B0603020202020204" pitchFamily="34" charset="0"/>
              </a:rPr>
              <a:t>Loop Structure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ctrTitle"/>
          </p:nvPr>
        </p:nvSpPr>
        <p:spPr>
          <a:xfrm>
            <a:off x="113550" y="2222498"/>
            <a:ext cx="8916900" cy="15465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Arial"/>
              <a:buNone/>
            </a:pPr>
            <a:r>
              <a:rPr lang="en" sz="3600" b="1" dirty="0">
                <a:solidFill>
                  <a:schemeClr val="dk1"/>
                </a:solidFill>
                <a:latin typeface="Trebuchet MS" panose="020B0603020202020204" pitchFamily="34" charset="0"/>
              </a:rPr>
              <a:t>Condition/Repetition Limit</a:t>
            </a:r>
          </a:p>
          <a:p>
            <a:pPr marL="0" marR="0" lvl="0" indent="0" algn="l" rtl="0">
              <a:lnSpc>
                <a:spcPct val="100000"/>
              </a:lnSpc>
              <a:spcBef>
                <a:spcPts val="0"/>
              </a:spcBef>
              <a:spcAft>
                <a:spcPts val="0"/>
              </a:spcAft>
              <a:buClr>
                <a:schemeClr val="dk1"/>
              </a:buClr>
              <a:buSzPct val="25000"/>
              <a:buFont typeface="Arial"/>
              <a:buNone/>
            </a:pPr>
            <a:endParaRPr sz="3000" b="1" i="0" u="none" strike="noStrike" cap="none" dirty="0">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r>
              <a:rPr lang="en-ZW" sz="3600" dirty="0">
                <a:latin typeface="Trebuchet MS" panose="020B0603020202020204" pitchFamily="34" charset="0"/>
              </a:rPr>
              <a:t>f</a:t>
            </a:r>
            <a:r>
              <a:rPr lang="en" sz="3600" b="0" i="0" u="none" strike="noStrike" cap="none" dirty="0" smtClean="0">
                <a:solidFill>
                  <a:srgbClr val="000000"/>
                </a:solidFill>
                <a:latin typeface="Trebuchet MS" panose="020B0603020202020204" pitchFamily="34" charset="0"/>
                <a:sym typeface="Arial"/>
              </a:rPr>
              <a:t>or all 100 invitations:</a:t>
            </a:r>
            <a:endParaRPr lang="en" sz="3600" b="0" i="0" u="none" strike="noStrike" cap="none" dirty="0">
              <a:solidFill>
                <a:srgbClr val="000000"/>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r>
              <a:rPr lang="en" sz="3600" b="0" i="0" u="none" strike="noStrike" cap="none" dirty="0">
                <a:solidFill>
                  <a:srgbClr val="000000"/>
                </a:solidFill>
                <a:latin typeface="Trebuchet MS" panose="020B0603020202020204" pitchFamily="34" charset="0"/>
                <a:sym typeface="Arial"/>
              </a:rPr>
              <a:t>   lick stamp</a:t>
            </a:r>
          </a:p>
          <a:p>
            <a:pPr marL="0" marR="0" lvl="0" indent="0" algn="l" rtl="0">
              <a:lnSpc>
                <a:spcPct val="100000"/>
              </a:lnSpc>
              <a:spcBef>
                <a:spcPts val="0"/>
              </a:spcBef>
              <a:spcAft>
                <a:spcPts val="0"/>
              </a:spcAft>
              <a:buClr>
                <a:schemeClr val="dk1"/>
              </a:buClr>
              <a:buSzPct val="25000"/>
              <a:buFont typeface="Arial"/>
              <a:buNone/>
            </a:pPr>
            <a:r>
              <a:rPr lang="en" sz="3600" b="0" i="0" u="none" strike="noStrike" cap="none" dirty="0">
                <a:solidFill>
                  <a:srgbClr val="000000"/>
                </a:solidFill>
                <a:latin typeface="Trebuchet MS" panose="020B0603020202020204" pitchFamily="34" charset="0"/>
                <a:sym typeface="Arial"/>
              </a:rPr>
              <a:t>   place on envelope</a:t>
            </a:r>
          </a:p>
          <a:p>
            <a:pPr marL="0" marR="0" lvl="0" indent="0" algn="l" rtl="0">
              <a:lnSpc>
                <a:spcPct val="100000"/>
              </a:lnSpc>
              <a:spcBef>
                <a:spcPts val="0"/>
              </a:spcBef>
              <a:spcAft>
                <a:spcPts val="0"/>
              </a:spcAft>
              <a:buClr>
                <a:schemeClr val="dk1"/>
              </a:buClr>
              <a:buSzPct val="25000"/>
              <a:buFont typeface="Arial"/>
              <a:buNone/>
            </a:pPr>
            <a:endParaRPr sz="3000" b="1" i="0" u="none" strike="noStrike" cap="none" dirty="0">
              <a:solidFill>
                <a:schemeClr val="dk1"/>
              </a:solidFill>
              <a:latin typeface="Trebuchet MS" panose="020B0603020202020204" pitchFamily="34" charset="0"/>
              <a:sym typeface="Arial"/>
            </a:endParaRPr>
          </a:p>
        </p:txBody>
      </p:sp>
      <p:pic>
        <p:nvPicPr>
          <p:cNvPr id="108" name="Shape 108"/>
          <p:cNvPicPr preferRelativeResize="0"/>
          <p:nvPr/>
        </p:nvPicPr>
        <p:blipFill rotWithShape="1">
          <a:blip r:embed="rId3">
            <a:alphaModFix/>
          </a:blip>
          <a:srcRect/>
          <a:stretch/>
        </p:blipFill>
        <p:spPr>
          <a:xfrm>
            <a:off x="4601300" y="3563800"/>
            <a:ext cx="4314900" cy="2872200"/>
          </a:xfrm>
          <a:prstGeom prst="rect">
            <a:avLst/>
          </a:prstGeom>
          <a:noFill/>
          <a:ln>
            <a:noFill/>
          </a:ln>
        </p:spPr>
      </p:pic>
      <p:sp>
        <p:nvSpPr>
          <p:cNvPr id="109" name="Shape 109"/>
          <p:cNvSpPr/>
          <p:nvPr/>
        </p:nvSpPr>
        <p:spPr>
          <a:xfrm>
            <a:off x="113550" y="1632779"/>
            <a:ext cx="4487750" cy="426899"/>
          </a:xfrm>
          <a:prstGeom prst="rect">
            <a:avLst/>
          </a:prstGeom>
          <a:solidFill>
            <a:srgbClr val="EF0000">
              <a:alpha val="54619"/>
            </a:srgbClr>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ctrTitle"/>
          </p:nvPr>
        </p:nvSpPr>
        <p:spPr>
          <a:xfrm>
            <a:off x="113550" y="2222498"/>
            <a:ext cx="8916900" cy="15465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Arial"/>
              <a:buNone/>
            </a:pPr>
            <a:r>
              <a:rPr lang="en" sz="3600" b="1" dirty="0">
                <a:solidFill>
                  <a:schemeClr val="dk1"/>
                </a:solidFill>
                <a:latin typeface="Trebuchet MS" panose="020B0603020202020204" pitchFamily="34" charset="0"/>
              </a:rPr>
              <a:t>Body</a:t>
            </a:r>
          </a:p>
          <a:p>
            <a:pPr marL="0" marR="0" lvl="0" indent="0" algn="l" rtl="0">
              <a:lnSpc>
                <a:spcPct val="100000"/>
              </a:lnSpc>
              <a:spcBef>
                <a:spcPts val="0"/>
              </a:spcBef>
              <a:spcAft>
                <a:spcPts val="0"/>
              </a:spcAft>
              <a:buClr>
                <a:schemeClr val="dk1"/>
              </a:buClr>
              <a:buSzPct val="25000"/>
              <a:buFont typeface="Arial"/>
              <a:buNone/>
            </a:pPr>
            <a:endParaRPr sz="3000" b="1" i="0" u="none" strike="noStrike" cap="none" dirty="0">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r>
              <a:rPr lang="en-ZW" sz="3600" dirty="0">
                <a:latin typeface="Trebuchet MS" panose="020B0603020202020204" pitchFamily="34" charset="0"/>
              </a:rPr>
              <a:t>f</a:t>
            </a:r>
            <a:r>
              <a:rPr lang="en" sz="3600" b="0" i="0" u="none" strike="noStrike" cap="none" dirty="0" smtClean="0">
                <a:solidFill>
                  <a:srgbClr val="000000"/>
                </a:solidFill>
                <a:latin typeface="Trebuchet MS" panose="020B0603020202020204" pitchFamily="34" charset="0"/>
                <a:sym typeface="Arial"/>
              </a:rPr>
              <a:t>or all 100 invitations:</a:t>
            </a:r>
            <a:endParaRPr lang="en" sz="3600" b="0" i="0" u="none" strike="noStrike" cap="none" dirty="0">
              <a:solidFill>
                <a:srgbClr val="000000"/>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r>
              <a:rPr lang="en" sz="3600" b="0" i="0" u="none" strike="noStrike" cap="none" dirty="0">
                <a:solidFill>
                  <a:srgbClr val="000000"/>
                </a:solidFill>
                <a:latin typeface="Trebuchet MS" panose="020B0603020202020204" pitchFamily="34" charset="0"/>
                <a:sym typeface="Arial"/>
              </a:rPr>
              <a:t>   lick stamp</a:t>
            </a:r>
          </a:p>
          <a:p>
            <a:pPr marL="0" marR="0" lvl="0" indent="0" algn="l" rtl="0">
              <a:lnSpc>
                <a:spcPct val="100000"/>
              </a:lnSpc>
              <a:spcBef>
                <a:spcPts val="0"/>
              </a:spcBef>
              <a:spcAft>
                <a:spcPts val="0"/>
              </a:spcAft>
              <a:buClr>
                <a:schemeClr val="dk1"/>
              </a:buClr>
              <a:buSzPct val="25000"/>
              <a:buFont typeface="Arial"/>
              <a:buNone/>
            </a:pPr>
            <a:r>
              <a:rPr lang="en" sz="3600" b="0" i="0" u="none" strike="noStrike" cap="none" dirty="0">
                <a:solidFill>
                  <a:srgbClr val="000000"/>
                </a:solidFill>
                <a:latin typeface="Trebuchet MS" panose="020B0603020202020204" pitchFamily="34" charset="0"/>
                <a:sym typeface="Arial"/>
              </a:rPr>
              <a:t>   place on envelope</a:t>
            </a:r>
          </a:p>
          <a:p>
            <a:pPr marL="0" marR="0" lvl="0" indent="0" algn="l" rtl="0">
              <a:lnSpc>
                <a:spcPct val="100000"/>
              </a:lnSpc>
              <a:spcBef>
                <a:spcPts val="0"/>
              </a:spcBef>
              <a:spcAft>
                <a:spcPts val="0"/>
              </a:spcAft>
              <a:buClr>
                <a:schemeClr val="dk1"/>
              </a:buClr>
              <a:buSzPct val="25000"/>
              <a:buFont typeface="Arial"/>
              <a:buNone/>
            </a:pPr>
            <a:endParaRPr sz="3000" b="1" i="0" u="none" strike="noStrike" cap="none" dirty="0">
              <a:solidFill>
                <a:schemeClr val="dk1"/>
              </a:solidFill>
              <a:latin typeface="Trebuchet MS" panose="020B0603020202020204" pitchFamily="34" charset="0"/>
              <a:sym typeface="Arial"/>
            </a:endParaRPr>
          </a:p>
        </p:txBody>
      </p:sp>
      <p:pic>
        <p:nvPicPr>
          <p:cNvPr id="115" name="Shape 115"/>
          <p:cNvPicPr preferRelativeResize="0"/>
          <p:nvPr/>
        </p:nvPicPr>
        <p:blipFill rotWithShape="1">
          <a:blip r:embed="rId3">
            <a:alphaModFix/>
          </a:blip>
          <a:srcRect/>
          <a:stretch/>
        </p:blipFill>
        <p:spPr>
          <a:xfrm>
            <a:off x="4601300" y="3563800"/>
            <a:ext cx="4314900" cy="2872200"/>
          </a:xfrm>
          <a:prstGeom prst="rect">
            <a:avLst/>
          </a:prstGeom>
          <a:noFill/>
          <a:ln>
            <a:noFill/>
          </a:ln>
        </p:spPr>
      </p:pic>
      <p:sp>
        <p:nvSpPr>
          <p:cNvPr id="116" name="Shape 116"/>
          <p:cNvSpPr/>
          <p:nvPr/>
        </p:nvSpPr>
        <p:spPr>
          <a:xfrm>
            <a:off x="473800" y="2121450"/>
            <a:ext cx="3862500" cy="1174200"/>
          </a:xfrm>
          <a:prstGeom prst="rect">
            <a:avLst/>
          </a:prstGeom>
          <a:solidFill>
            <a:srgbClr val="EF0000">
              <a:alpha val="54619"/>
            </a:srgbClr>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Trebuchet MS" panose="020B0603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ctrTitle"/>
          </p:nvPr>
        </p:nvSpPr>
        <p:spPr>
          <a:xfrm>
            <a:off x="113550" y="2644448"/>
            <a:ext cx="8916900" cy="15465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Arial"/>
              <a:buNone/>
            </a:pPr>
            <a:r>
              <a:rPr lang="en" sz="3600" b="1" dirty="0">
                <a:solidFill>
                  <a:schemeClr val="dk1"/>
                </a:solidFill>
                <a:latin typeface="Trebuchet MS" panose="020B0603020202020204" pitchFamily="34" charset="0"/>
              </a:rPr>
              <a:t>Condition/Repetition Limit</a:t>
            </a:r>
          </a:p>
          <a:p>
            <a:pPr marL="0" marR="0" lvl="0" indent="0" algn="l" rtl="0">
              <a:lnSpc>
                <a:spcPct val="100000"/>
              </a:lnSpc>
              <a:spcBef>
                <a:spcPts val="0"/>
              </a:spcBef>
              <a:spcAft>
                <a:spcPts val="0"/>
              </a:spcAft>
              <a:buClr>
                <a:schemeClr val="dk1"/>
              </a:buClr>
              <a:buSzPct val="25000"/>
              <a:buFont typeface="Arial"/>
              <a:buNone/>
            </a:pPr>
            <a:endParaRPr sz="3600" b="0" i="0" u="none" strike="noStrike" cap="none" dirty="0">
              <a:solidFill>
                <a:srgbClr val="000000"/>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r>
              <a:rPr lang="en-ZW" sz="3600" dirty="0">
                <a:latin typeface="Trebuchet MS" panose="020B0603020202020204" pitchFamily="34" charset="0"/>
              </a:rPr>
              <a:t>w</a:t>
            </a:r>
            <a:r>
              <a:rPr lang="en" sz="3600" b="0" i="0" u="none" strike="noStrike" cap="none" dirty="0" smtClean="0">
                <a:solidFill>
                  <a:srgbClr val="000000"/>
                </a:solidFill>
                <a:latin typeface="Trebuchet MS" panose="020B0603020202020204" pitchFamily="34" charset="0"/>
                <a:sym typeface="Arial"/>
              </a:rPr>
              <a:t>hile I still have ice cream:</a:t>
            </a:r>
            <a:endParaRPr lang="en" sz="3600" b="0" i="0" u="none" strike="noStrike" cap="none" dirty="0">
              <a:solidFill>
                <a:srgbClr val="000000"/>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r>
              <a:rPr lang="en" sz="3600" b="0" i="0" u="none" strike="noStrike" cap="none" dirty="0">
                <a:solidFill>
                  <a:srgbClr val="000000"/>
                </a:solidFill>
                <a:latin typeface="Trebuchet MS" panose="020B0603020202020204" pitchFamily="34" charset="0"/>
                <a:sym typeface="Arial"/>
              </a:rPr>
              <a:t>   scoop up ice cream</a:t>
            </a:r>
          </a:p>
          <a:p>
            <a:pPr marL="0" marR="0" lvl="0" indent="0" algn="l" rtl="0">
              <a:lnSpc>
                <a:spcPct val="100000"/>
              </a:lnSpc>
              <a:spcBef>
                <a:spcPts val="0"/>
              </a:spcBef>
              <a:spcAft>
                <a:spcPts val="0"/>
              </a:spcAft>
              <a:buClr>
                <a:schemeClr val="dk1"/>
              </a:buClr>
              <a:buSzPct val="25000"/>
              <a:buFont typeface="Arial"/>
              <a:buNone/>
            </a:pPr>
            <a:r>
              <a:rPr lang="en" sz="3600" b="0" i="0" u="none" strike="noStrike" cap="none" dirty="0">
                <a:solidFill>
                  <a:srgbClr val="000000"/>
                </a:solidFill>
                <a:latin typeface="Trebuchet MS" panose="020B0603020202020204" pitchFamily="34" charset="0"/>
                <a:sym typeface="Arial"/>
              </a:rPr>
              <a:t>   place ice cream in mouth</a:t>
            </a:r>
          </a:p>
          <a:p>
            <a:pPr marL="0" marR="0" lvl="0" indent="0" algn="l" rtl="0">
              <a:lnSpc>
                <a:spcPct val="100000"/>
              </a:lnSpc>
              <a:spcBef>
                <a:spcPts val="0"/>
              </a:spcBef>
              <a:spcAft>
                <a:spcPts val="0"/>
              </a:spcAft>
              <a:buClr>
                <a:schemeClr val="dk1"/>
              </a:buClr>
              <a:buSzPct val="25000"/>
              <a:buFont typeface="Arial"/>
              <a:buNone/>
            </a:pPr>
            <a:r>
              <a:rPr lang="en" sz="3600" b="0" i="0" u="none" strike="noStrike" cap="none" dirty="0">
                <a:solidFill>
                  <a:srgbClr val="000000"/>
                </a:solidFill>
                <a:latin typeface="Trebuchet MS" panose="020B0603020202020204" pitchFamily="34" charset="0"/>
                <a:sym typeface="Arial"/>
              </a:rPr>
              <a:t>   eat ice cream</a:t>
            </a:r>
          </a:p>
          <a:p>
            <a:pPr marL="0" marR="0" lvl="0" indent="0" algn="l" rtl="0">
              <a:lnSpc>
                <a:spcPct val="100000"/>
              </a:lnSpc>
              <a:spcBef>
                <a:spcPts val="0"/>
              </a:spcBef>
              <a:spcAft>
                <a:spcPts val="0"/>
              </a:spcAft>
              <a:buClr>
                <a:schemeClr val="dk1"/>
              </a:buClr>
              <a:buSzPct val="25000"/>
              <a:buFont typeface="Arial"/>
              <a:buNone/>
            </a:pPr>
            <a:endParaRPr sz="3000" b="1" i="0" u="none" strike="noStrike" cap="none" dirty="0">
              <a:solidFill>
                <a:schemeClr val="dk1"/>
              </a:solidFill>
              <a:latin typeface="Trebuchet MS" panose="020B0603020202020204" pitchFamily="34" charset="0"/>
              <a:sym typeface="Arial"/>
            </a:endParaRPr>
          </a:p>
        </p:txBody>
      </p:sp>
      <p:pic>
        <p:nvPicPr>
          <p:cNvPr id="122" name="Shape 122"/>
          <p:cNvPicPr preferRelativeResize="0"/>
          <p:nvPr/>
        </p:nvPicPr>
        <p:blipFill rotWithShape="1">
          <a:blip r:embed="rId3">
            <a:alphaModFix/>
          </a:blip>
          <a:srcRect/>
          <a:stretch/>
        </p:blipFill>
        <p:spPr>
          <a:xfrm>
            <a:off x="4343400" y="4642325"/>
            <a:ext cx="4800600" cy="2215800"/>
          </a:xfrm>
          <a:prstGeom prst="rect">
            <a:avLst/>
          </a:prstGeom>
          <a:noFill/>
          <a:ln>
            <a:noFill/>
          </a:ln>
        </p:spPr>
      </p:pic>
      <p:sp>
        <p:nvSpPr>
          <p:cNvPr id="123" name="Shape 123"/>
          <p:cNvSpPr/>
          <p:nvPr/>
        </p:nvSpPr>
        <p:spPr>
          <a:xfrm>
            <a:off x="113550" y="1490705"/>
            <a:ext cx="7091400" cy="426899"/>
          </a:xfrm>
          <a:prstGeom prst="rect">
            <a:avLst/>
          </a:prstGeom>
          <a:solidFill>
            <a:srgbClr val="EF0000">
              <a:alpha val="54619"/>
            </a:srgbClr>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13550" y="2644448"/>
            <a:ext cx="8916900" cy="15465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Arial"/>
              <a:buNone/>
            </a:pPr>
            <a:r>
              <a:rPr lang="en" sz="3600" b="1" dirty="0">
                <a:solidFill>
                  <a:schemeClr val="dk1"/>
                </a:solidFill>
                <a:latin typeface="Trebuchet MS" panose="020B0603020202020204" pitchFamily="34" charset="0"/>
              </a:rPr>
              <a:t>Body</a:t>
            </a:r>
          </a:p>
          <a:p>
            <a:pPr marL="0" marR="0" lvl="0" indent="0" algn="l" rtl="0">
              <a:lnSpc>
                <a:spcPct val="100000"/>
              </a:lnSpc>
              <a:spcBef>
                <a:spcPts val="0"/>
              </a:spcBef>
              <a:spcAft>
                <a:spcPts val="0"/>
              </a:spcAft>
              <a:buClr>
                <a:schemeClr val="dk1"/>
              </a:buClr>
              <a:buSzPct val="25000"/>
              <a:buFont typeface="Arial"/>
              <a:buNone/>
            </a:pPr>
            <a:endParaRPr sz="3600" b="0" i="0" u="none" strike="noStrike" cap="none" dirty="0">
              <a:solidFill>
                <a:srgbClr val="000000"/>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r>
              <a:rPr lang="en-ZW" sz="3600" b="0" i="0" u="none" strike="noStrike" cap="none" dirty="0" smtClean="0">
                <a:solidFill>
                  <a:srgbClr val="000000"/>
                </a:solidFill>
                <a:latin typeface="Trebuchet MS" panose="020B0603020202020204" pitchFamily="34" charset="0"/>
                <a:sym typeface="Arial"/>
              </a:rPr>
              <a:t>W</a:t>
            </a:r>
            <a:r>
              <a:rPr lang="en" sz="3600" b="0" i="0" u="none" strike="noStrike" cap="none" dirty="0" smtClean="0">
                <a:solidFill>
                  <a:srgbClr val="000000"/>
                </a:solidFill>
                <a:latin typeface="Trebuchet MS" panose="020B0603020202020204" pitchFamily="34" charset="0"/>
                <a:sym typeface="Arial"/>
              </a:rPr>
              <a:t>hile I still have ice cream:</a:t>
            </a:r>
            <a:endParaRPr lang="en" sz="3600" b="0" i="0" u="none" strike="noStrike" cap="none" dirty="0">
              <a:solidFill>
                <a:srgbClr val="000000"/>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r>
              <a:rPr lang="en" sz="3600" b="0" i="0" u="none" strike="noStrike" cap="none" dirty="0">
                <a:solidFill>
                  <a:srgbClr val="000000"/>
                </a:solidFill>
                <a:latin typeface="Trebuchet MS" panose="020B0603020202020204" pitchFamily="34" charset="0"/>
                <a:sym typeface="Arial"/>
              </a:rPr>
              <a:t>   scoop up ice cream</a:t>
            </a:r>
          </a:p>
          <a:p>
            <a:pPr marL="0" marR="0" lvl="0" indent="0" algn="l" rtl="0">
              <a:lnSpc>
                <a:spcPct val="100000"/>
              </a:lnSpc>
              <a:spcBef>
                <a:spcPts val="0"/>
              </a:spcBef>
              <a:spcAft>
                <a:spcPts val="0"/>
              </a:spcAft>
              <a:buClr>
                <a:schemeClr val="dk1"/>
              </a:buClr>
              <a:buSzPct val="25000"/>
              <a:buFont typeface="Arial"/>
              <a:buNone/>
            </a:pPr>
            <a:r>
              <a:rPr lang="en" sz="3600" b="0" i="0" u="none" strike="noStrike" cap="none" dirty="0">
                <a:solidFill>
                  <a:srgbClr val="000000"/>
                </a:solidFill>
                <a:latin typeface="Trebuchet MS" panose="020B0603020202020204" pitchFamily="34" charset="0"/>
                <a:sym typeface="Arial"/>
              </a:rPr>
              <a:t>   place ice cream in mouth</a:t>
            </a:r>
          </a:p>
          <a:p>
            <a:pPr marL="0" marR="0" lvl="0" indent="0" algn="l" rtl="0">
              <a:lnSpc>
                <a:spcPct val="100000"/>
              </a:lnSpc>
              <a:spcBef>
                <a:spcPts val="0"/>
              </a:spcBef>
              <a:spcAft>
                <a:spcPts val="0"/>
              </a:spcAft>
              <a:buClr>
                <a:schemeClr val="dk1"/>
              </a:buClr>
              <a:buSzPct val="25000"/>
              <a:buFont typeface="Arial"/>
              <a:buNone/>
            </a:pPr>
            <a:r>
              <a:rPr lang="en" sz="3600" b="0" i="0" u="none" strike="noStrike" cap="none" dirty="0">
                <a:solidFill>
                  <a:srgbClr val="000000"/>
                </a:solidFill>
                <a:latin typeface="Trebuchet MS" panose="020B0603020202020204" pitchFamily="34" charset="0"/>
                <a:sym typeface="Arial"/>
              </a:rPr>
              <a:t>   eat ice cream</a:t>
            </a:r>
          </a:p>
          <a:p>
            <a:pPr marL="0" marR="0" lvl="0" indent="0" algn="l" rtl="0">
              <a:lnSpc>
                <a:spcPct val="100000"/>
              </a:lnSpc>
              <a:spcBef>
                <a:spcPts val="0"/>
              </a:spcBef>
              <a:spcAft>
                <a:spcPts val="0"/>
              </a:spcAft>
              <a:buClr>
                <a:schemeClr val="dk1"/>
              </a:buClr>
              <a:buSzPct val="25000"/>
              <a:buFont typeface="Arial"/>
              <a:buNone/>
            </a:pPr>
            <a:endParaRPr sz="3000" b="1" i="0" u="none" strike="noStrike" cap="none" dirty="0">
              <a:solidFill>
                <a:schemeClr val="dk1"/>
              </a:solidFill>
              <a:latin typeface="Trebuchet MS" panose="020B0603020202020204" pitchFamily="34" charset="0"/>
              <a:sym typeface="Arial"/>
            </a:endParaRPr>
          </a:p>
        </p:txBody>
      </p:sp>
      <p:pic>
        <p:nvPicPr>
          <p:cNvPr id="129" name="Shape 129"/>
          <p:cNvPicPr preferRelativeResize="0"/>
          <p:nvPr/>
        </p:nvPicPr>
        <p:blipFill rotWithShape="1">
          <a:blip r:embed="rId3">
            <a:alphaModFix/>
          </a:blip>
          <a:srcRect/>
          <a:stretch/>
        </p:blipFill>
        <p:spPr>
          <a:xfrm>
            <a:off x="4343400" y="4642325"/>
            <a:ext cx="4800600" cy="2215800"/>
          </a:xfrm>
          <a:prstGeom prst="rect">
            <a:avLst/>
          </a:prstGeom>
          <a:noFill/>
          <a:ln>
            <a:noFill/>
          </a:ln>
        </p:spPr>
      </p:pic>
      <p:sp>
        <p:nvSpPr>
          <p:cNvPr id="130" name="Shape 130"/>
          <p:cNvSpPr/>
          <p:nvPr/>
        </p:nvSpPr>
        <p:spPr>
          <a:xfrm>
            <a:off x="447100" y="2094775"/>
            <a:ext cx="5450399" cy="1681200"/>
          </a:xfrm>
          <a:prstGeom prst="rect">
            <a:avLst/>
          </a:prstGeom>
          <a:solidFill>
            <a:srgbClr val="EF0000">
              <a:alpha val="54619"/>
            </a:srgbClr>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sz="3200" b="1" dirty="0" smtClean="0"/>
              <a:t>What examples of loops can you think of</a:t>
            </a:r>
            <a:endParaRPr lang="en-ZW" sz="3200" b="1" dirty="0"/>
          </a:p>
        </p:txBody>
      </p:sp>
      <p:sp>
        <p:nvSpPr>
          <p:cNvPr id="3" name="Text Placeholder 2"/>
          <p:cNvSpPr>
            <a:spLocks noGrp="1"/>
          </p:cNvSpPr>
          <p:nvPr>
            <p:ph type="body" idx="1"/>
          </p:nvPr>
        </p:nvSpPr>
        <p:spPr/>
        <p:txBody>
          <a:bodyPr/>
          <a:lstStyle/>
          <a:p>
            <a:pPr indent="0">
              <a:buNone/>
            </a:pPr>
            <a:r>
              <a:rPr lang="en-ZW" sz="3200" dirty="0" smtClean="0"/>
              <a:t>e.g.</a:t>
            </a:r>
          </a:p>
          <a:p>
            <a:pPr>
              <a:buFontTx/>
              <a:buChar char="-"/>
            </a:pPr>
            <a:r>
              <a:rPr lang="en-ZW" sz="3200" dirty="0" smtClean="0"/>
              <a:t>While I am alive, breathe</a:t>
            </a:r>
          </a:p>
          <a:p>
            <a:pPr>
              <a:buFontTx/>
              <a:buChar char="-"/>
            </a:pPr>
            <a:r>
              <a:rPr lang="en-ZW" sz="3200" dirty="0" smtClean="0"/>
              <a:t>For each piece of meat on my plate, eat</a:t>
            </a:r>
          </a:p>
          <a:p>
            <a:pPr>
              <a:buFontTx/>
              <a:buChar char="-"/>
            </a:pPr>
            <a:r>
              <a:rPr lang="en-ZW" sz="3200" dirty="0" smtClean="0"/>
              <a:t>While the tutor is talking, listen</a:t>
            </a:r>
            <a:endParaRPr lang="en-ZW" sz="3200" dirty="0"/>
          </a:p>
        </p:txBody>
      </p:sp>
    </p:spTree>
    <p:extLst>
      <p:ext uri="{BB962C8B-B14F-4D97-AF65-F5344CB8AC3E}">
        <p14:creationId xmlns:p14="http://schemas.microsoft.com/office/powerpoint/2010/main" val="1532119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Structure of a while loop</a:t>
            </a:r>
          </a:p>
        </p:txBody>
      </p:sp>
      <p:sp>
        <p:nvSpPr>
          <p:cNvPr id="3" name="Text Placeholder 2"/>
          <p:cNvSpPr>
            <a:spLocks noGrp="1"/>
          </p:cNvSpPr>
          <p:nvPr>
            <p:ph type="body" idx="1"/>
          </p:nvPr>
        </p:nvSpPr>
        <p:spPr/>
        <p:txBody>
          <a:bodyPr/>
          <a:lstStyle/>
          <a:p>
            <a:pPr indent="0">
              <a:buNone/>
            </a:pPr>
            <a:endParaRPr lang="en-US" sz="4800" dirty="0">
              <a:solidFill>
                <a:srgbClr val="FFC000"/>
              </a:solidFill>
            </a:endParaRPr>
          </a:p>
          <a:p>
            <a:pPr indent="0">
              <a:buNone/>
            </a:pPr>
            <a:r>
              <a:rPr lang="en-US" sz="4800" dirty="0">
                <a:solidFill>
                  <a:srgbClr val="FFC000"/>
                </a:solidFill>
              </a:rPr>
              <a:t>while</a:t>
            </a:r>
            <a:r>
              <a:rPr lang="en-US" sz="4800" dirty="0"/>
              <a:t> </a:t>
            </a:r>
            <a:r>
              <a:rPr lang="en-US" sz="4800" dirty="0">
                <a:solidFill>
                  <a:srgbClr val="0070C0"/>
                </a:solidFill>
              </a:rPr>
              <a:t>(condition):</a:t>
            </a:r>
          </a:p>
          <a:p>
            <a:pPr indent="0">
              <a:buNone/>
            </a:pPr>
            <a:r>
              <a:rPr lang="en-US" sz="4800" dirty="0">
                <a:solidFill>
                  <a:srgbClr val="0070C0"/>
                </a:solidFill>
              </a:rPr>
              <a:t>	</a:t>
            </a:r>
            <a:r>
              <a:rPr lang="en-US" sz="4800" dirty="0" smtClean="0">
                <a:solidFill>
                  <a:srgbClr val="0070C0"/>
                </a:solidFill>
              </a:rPr>
              <a:t>#instructions</a:t>
            </a:r>
            <a:endParaRPr lang="en-US" sz="4800" dirty="0">
              <a:solidFill>
                <a:srgbClr val="0070C0"/>
              </a:solidFill>
            </a:endParaRPr>
          </a:p>
        </p:txBody>
      </p:sp>
      <p:sp>
        <p:nvSpPr>
          <p:cNvPr id="4" name="TextBox 3"/>
          <p:cNvSpPr txBox="1"/>
          <p:nvPr/>
        </p:nvSpPr>
        <p:spPr>
          <a:xfrm>
            <a:off x="5512777" y="2532185"/>
            <a:ext cx="3446585" cy="1384995"/>
          </a:xfrm>
          <a:prstGeom prst="rect">
            <a:avLst/>
          </a:prstGeom>
          <a:noFill/>
          <a:ln>
            <a:solidFill>
              <a:schemeClr val="tx1"/>
            </a:solidFill>
          </a:ln>
        </p:spPr>
        <p:txBody>
          <a:bodyPr wrap="square" rtlCol="0">
            <a:spAutoFit/>
          </a:bodyPr>
          <a:lstStyle/>
          <a:p>
            <a:r>
              <a:rPr lang="en-US" dirty="0"/>
              <a:t>#This means while this condition is </a:t>
            </a:r>
            <a:r>
              <a:rPr lang="en-US" b="1" dirty="0">
                <a:solidFill>
                  <a:srgbClr val="FFC000"/>
                </a:solidFill>
              </a:rPr>
              <a:t>True</a:t>
            </a:r>
            <a:r>
              <a:rPr lang="en-US" dirty="0"/>
              <a:t>, keep repeating the instructions below</a:t>
            </a:r>
          </a:p>
          <a:p>
            <a:endParaRPr lang="en-US" dirty="0"/>
          </a:p>
          <a:p>
            <a:endParaRPr lang="en-US" dirty="0"/>
          </a:p>
          <a:p>
            <a:r>
              <a:rPr lang="en-US" dirty="0"/>
              <a:t>These instructions will be executed as long as the condition is </a:t>
            </a:r>
            <a:r>
              <a:rPr lang="en-US" b="1" dirty="0">
                <a:solidFill>
                  <a:srgbClr val="FFC000"/>
                </a:solidFill>
              </a:rPr>
              <a:t>True</a:t>
            </a:r>
          </a:p>
        </p:txBody>
      </p:sp>
    </p:spTree>
    <p:extLst>
      <p:ext uri="{BB962C8B-B14F-4D97-AF65-F5344CB8AC3E}">
        <p14:creationId xmlns:p14="http://schemas.microsoft.com/office/powerpoint/2010/main" val="4125697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13550" y="2644448"/>
            <a:ext cx="8916900" cy="15465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Arial"/>
              <a:buNone/>
            </a:pPr>
            <a:r>
              <a:rPr lang="en" sz="3600" b="1" dirty="0">
                <a:solidFill>
                  <a:schemeClr val="dk1"/>
                </a:solidFill>
                <a:latin typeface="Trebuchet MS" panose="020B0603020202020204" pitchFamily="34" charset="0"/>
              </a:rPr>
              <a:t>Applying the while loop</a:t>
            </a:r>
          </a:p>
          <a:p>
            <a:pPr marL="0" marR="0" lvl="0" indent="0" algn="l" rtl="0">
              <a:lnSpc>
                <a:spcPct val="100000"/>
              </a:lnSpc>
              <a:spcBef>
                <a:spcPts val="0"/>
              </a:spcBef>
              <a:spcAft>
                <a:spcPts val="0"/>
              </a:spcAft>
              <a:buClr>
                <a:schemeClr val="dk1"/>
              </a:buClr>
              <a:buSzPct val="25000"/>
              <a:buFont typeface="Arial"/>
              <a:buNone/>
            </a:pPr>
            <a:endParaRPr sz="3600" b="0" i="0" u="none" strike="noStrike" cap="none" dirty="0">
              <a:solidFill>
                <a:srgbClr val="000000"/>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r>
              <a:rPr lang="en" sz="3600" dirty="0">
                <a:solidFill>
                  <a:srgbClr val="FFC000"/>
                </a:solidFill>
                <a:latin typeface="Trebuchet MS" panose="020B0603020202020204" pitchFamily="34" charset="0"/>
              </a:rPr>
              <a:t>while</a:t>
            </a:r>
            <a:r>
              <a:rPr lang="en" sz="3600" b="0" i="0" u="none" strike="noStrike" cap="none" dirty="0">
                <a:solidFill>
                  <a:srgbClr val="000000"/>
                </a:solidFill>
                <a:latin typeface="Trebuchet MS" panose="020B0603020202020204" pitchFamily="34" charset="0"/>
                <a:sym typeface="Arial"/>
              </a:rPr>
              <a:t> </a:t>
            </a:r>
            <a:r>
              <a:rPr lang="en" sz="3600" b="0" i="0" u="none" strike="noStrike" cap="none" dirty="0">
                <a:solidFill>
                  <a:srgbClr val="0070C0"/>
                </a:solidFill>
                <a:latin typeface="Trebuchet MS" panose="020B0603020202020204" pitchFamily="34" charset="0"/>
                <a:sym typeface="Arial"/>
              </a:rPr>
              <a:t>(ice cream is </a:t>
            </a:r>
            <a:r>
              <a:rPr lang="en" sz="3600" dirty="0">
                <a:solidFill>
                  <a:srgbClr val="0070C0"/>
                </a:solidFill>
                <a:latin typeface="Trebuchet MS" panose="020B0603020202020204" pitchFamily="34" charset="0"/>
              </a:rPr>
              <a:t>still there)</a:t>
            </a:r>
            <a:r>
              <a:rPr lang="en" sz="3600" b="0" i="0" u="none" strike="noStrike" cap="none" dirty="0">
                <a:solidFill>
                  <a:srgbClr val="0070C0"/>
                </a:solidFill>
                <a:latin typeface="Trebuchet MS" panose="020B0603020202020204" pitchFamily="34" charset="0"/>
                <a:sym typeface="Arial"/>
              </a:rPr>
              <a:t>:</a:t>
            </a:r>
          </a:p>
          <a:p>
            <a:pPr marL="0" marR="0" lvl="0" indent="0" algn="l" rtl="0">
              <a:lnSpc>
                <a:spcPct val="100000"/>
              </a:lnSpc>
              <a:spcBef>
                <a:spcPts val="0"/>
              </a:spcBef>
              <a:spcAft>
                <a:spcPts val="0"/>
              </a:spcAft>
              <a:buClr>
                <a:schemeClr val="dk1"/>
              </a:buClr>
              <a:buSzPct val="25000"/>
              <a:buFont typeface="Arial"/>
              <a:buNone/>
            </a:pPr>
            <a:r>
              <a:rPr lang="en" sz="3600" b="0" i="0" u="none" strike="noStrike" cap="none" dirty="0">
                <a:solidFill>
                  <a:srgbClr val="000000"/>
                </a:solidFill>
                <a:latin typeface="Trebuchet MS" panose="020B0603020202020204" pitchFamily="34" charset="0"/>
                <a:sym typeface="Arial"/>
              </a:rPr>
              <a:t>   scoop up ice cream</a:t>
            </a:r>
          </a:p>
          <a:p>
            <a:pPr marL="0" marR="0" lvl="0" indent="0" algn="l" rtl="0">
              <a:lnSpc>
                <a:spcPct val="100000"/>
              </a:lnSpc>
              <a:spcBef>
                <a:spcPts val="0"/>
              </a:spcBef>
              <a:spcAft>
                <a:spcPts val="0"/>
              </a:spcAft>
              <a:buClr>
                <a:schemeClr val="dk1"/>
              </a:buClr>
              <a:buSzPct val="25000"/>
              <a:buFont typeface="Arial"/>
              <a:buNone/>
            </a:pPr>
            <a:r>
              <a:rPr lang="en" sz="3600" b="0" i="0" u="none" strike="noStrike" cap="none" dirty="0">
                <a:solidFill>
                  <a:srgbClr val="000000"/>
                </a:solidFill>
                <a:latin typeface="Trebuchet MS" panose="020B0603020202020204" pitchFamily="34" charset="0"/>
                <a:sym typeface="Arial"/>
              </a:rPr>
              <a:t>   place ice cream in mouth</a:t>
            </a:r>
          </a:p>
          <a:p>
            <a:pPr marL="0" marR="0" lvl="0" indent="0" algn="l" rtl="0">
              <a:lnSpc>
                <a:spcPct val="100000"/>
              </a:lnSpc>
              <a:spcBef>
                <a:spcPts val="0"/>
              </a:spcBef>
              <a:spcAft>
                <a:spcPts val="0"/>
              </a:spcAft>
              <a:buClr>
                <a:schemeClr val="dk1"/>
              </a:buClr>
              <a:buSzPct val="25000"/>
              <a:buFont typeface="Arial"/>
              <a:buNone/>
            </a:pPr>
            <a:r>
              <a:rPr lang="en" sz="3600" b="0" i="0" u="none" strike="noStrike" cap="none" dirty="0">
                <a:solidFill>
                  <a:srgbClr val="000000"/>
                </a:solidFill>
                <a:latin typeface="Trebuchet MS" panose="020B0603020202020204" pitchFamily="34" charset="0"/>
                <a:sym typeface="Arial"/>
              </a:rPr>
              <a:t>   eat ice cream</a:t>
            </a:r>
          </a:p>
          <a:p>
            <a:pPr marL="0" marR="0" lvl="0" indent="0" algn="l" rtl="0">
              <a:lnSpc>
                <a:spcPct val="100000"/>
              </a:lnSpc>
              <a:spcBef>
                <a:spcPts val="0"/>
              </a:spcBef>
              <a:spcAft>
                <a:spcPts val="0"/>
              </a:spcAft>
              <a:buClr>
                <a:schemeClr val="dk1"/>
              </a:buClr>
              <a:buSzPct val="25000"/>
              <a:buFont typeface="Arial"/>
              <a:buNone/>
            </a:pPr>
            <a:endParaRPr sz="3000" b="1" i="0" u="none" strike="noStrike" cap="none" dirty="0">
              <a:solidFill>
                <a:schemeClr val="dk1"/>
              </a:solidFill>
              <a:latin typeface="Trebuchet MS" panose="020B0603020202020204" pitchFamily="34" charset="0"/>
              <a:sym typeface="Arial"/>
            </a:endParaRPr>
          </a:p>
        </p:txBody>
      </p:sp>
      <p:pic>
        <p:nvPicPr>
          <p:cNvPr id="129" name="Shape 129"/>
          <p:cNvPicPr preferRelativeResize="0"/>
          <p:nvPr/>
        </p:nvPicPr>
        <p:blipFill rotWithShape="1">
          <a:blip r:embed="rId3">
            <a:alphaModFix/>
          </a:blip>
          <a:srcRect/>
          <a:stretch/>
        </p:blipFill>
        <p:spPr>
          <a:xfrm>
            <a:off x="4343400" y="4642325"/>
            <a:ext cx="4800600" cy="2215800"/>
          </a:xfrm>
          <a:prstGeom prst="rect">
            <a:avLst/>
          </a:prstGeom>
          <a:noFill/>
          <a:ln>
            <a:noFill/>
          </a:ln>
        </p:spPr>
      </p:pic>
      <p:sp>
        <p:nvSpPr>
          <p:cNvPr id="130" name="Shape 130"/>
          <p:cNvSpPr/>
          <p:nvPr/>
        </p:nvSpPr>
        <p:spPr>
          <a:xfrm>
            <a:off x="447100" y="2094775"/>
            <a:ext cx="5450399" cy="1681200"/>
          </a:xfrm>
          <a:prstGeom prst="rect">
            <a:avLst/>
          </a:prstGeom>
          <a:solidFill>
            <a:srgbClr val="EF0000">
              <a:alpha val="54619"/>
            </a:srgbClr>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069730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Arial"/>
              <a:buNone/>
            </a:pPr>
            <a:r>
              <a:rPr lang="en" sz="3600" b="1" i="0" u="none" strike="noStrike" cap="none" dirty="0">
                <a:solidFill>
                  <a:schemeClr val="dk1"/>
                </a:solidFill>
                <a:latin typeface="Trebuchet MS" panose="020B0603020202020204" pitchFamily="34" charset="0"/>
                <a:sym typeface="Arial"/>
              </a:rPr>
              <a:t>Python Loops</a:t>
            </a:r>
          </a:p>
        </p:txBody>
      </p:sp>
      <p:sp>
        <p:nvSpPr>
          <p:cNvPr id="136" name="Shape 136"/>
          <p:cNvSpPr txBox="1">
            <a:spLocks noGrp="1"/>
          </p:cNvSpPr>
          <p:nvPr>
            <p:ph type="body" idx="1"/>
          </p:nvPr>
        </p:nvSpPr>
        <p:spPr>
          <a:xfrm>
            <a:off x="457200" y="4830675"/>
            <a:ext cx="8229600" cy="13808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This is a while loop to print “</a:t>
            </a:r>
            <a:r>
              <a:rPr lang="en" sz="3000" dirty="0">
                <a:solidFill>
                  <a:schemeClr val="dk1"/>
                </a:solidFill>
                <a:latin typeface="Trebuchet MS" panose="020B0603020202020204" pitchFamily="34" charset="0"/>
              </a:rPr>
              <a:t>Zim Code</a:t>
            </a:r>
            <a:r>
              <a:rPr lang="en" sz="3000" b="0" i="0" u="none" strike="noStrike" cap="none" dirty="0">
                <a:solidFill>
                  <a:schemeClr val="dk1"/>
                </a:solidFill>
                <a:latin typeface="Trebuchet MS" panose="020B0603020202020204" pitchFamily="34" charset="0"/>
                <a:sym typeface="Arial"/>
              </a:rPr>
              <a:t>" 5 times. </a:t>
            </a:r>
            <a:r>
              <a:rPr lang="en" sz="4800" b="1" i="0" u="none" strike="noStrike" cap="none" dirty="0">
                <a:solidFill>
                  <a:schemeClr val="dk1"/>
                </a:solidFill>
                <a:latin typeface="Trebuchet MS" panose="020B0603020202020204" pitchFamily="34" charset="0"/>
                <a:sym typeface="Arial"/>
              </a:rPr>
              <a:t>But how does it work?</a:t>
            </a:r>
          </a:p>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Trebuchet MS" panose="020B0603020202020204" pitchFamily="34" charset="0"/>
              <a:sym typeface="Arial"/>
            </a:endParaRPr>
          </a:p>
        </p:txBody>
      </p:sp>
      <p:sp>
        <p:nvSpPr>
          <p:cNvPr id="137" name="Shape 137"/>
          <p:cNvSpPr txBox="1">
            <a:spLocks noGrp="1"/>
          </p:cNvSpPr>
          <p:nvPr>
            <p:ph type="body" idx="4294967295"/>
          </p:nvPr>
        </p:nvSpPr>
        <p:spPr>
          <a:xfrm>
            <a:off x="609600" y="2189750"/>
            <a:ext cx="8229600" cy="1380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i = 0 </a:t>
            </a:r>
          </a:p>
          <a:p>
            <a:pPr marL="0" marR="0" lvl="0" indent="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while i &lt; 5:</a:t>
            </a:r>
          </a:p>
          <a:p>
            <a:pPr marL="0" marR="0" lvl="0" indent="45720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print(“</a:t>
            </a:r>
            <a:r>
              <a:rPr lang="en" sz="3000" dirty="0">
                <a:solidFill>
                  <a:schemeClr val="dk1"/>
                </a:solidFill>
                <a:latin typeface="Trebuchet MS" panose="020B0603020202020204" pitchFamily="34" charset="0"/>
              </a:rPr>
              <a:t>Zim Code</a:t>
            </a:r>
            <a:r>
              <a:rPr lang="en" sz="3000" b="0" i="0" u="none" strike="noStrike" cap="none" dirty="0">
                <a:solidFill>
                  <a:schemeClr val="dk1"/>
                </a:solidFill>
                <a:latin typeface="Trebuchet MS" panose="020B0603020202020204" pitchFamily="34" charset="0"/>
                <a:sym typeface="Arial"/>
              </a:rPr>
              <a:t>")</a:t>
            </a:r>
          </a:p>
          <a:p>
            <a:pPr marL="0" marR="0" lvl="0" indent="45720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i = i +1</a:t>
            </a:r>
          </a:p>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Trebuchet MS" panose="020B0603020202020204" pitchFamily="34" charset="0"/>
              <a:sym typeface="Arial"/>
            </a:endParaRPr>
          </a:p>
        </p:txBody>
      </p:sp>
      <p:pic>
        <p:nvPicPr>
          <p:cNvPr id="2" name="Picture 1"/>
          <p:cNvPicPr>
            <a:picLocks noChangeAspect="1"/>
          </p:cNvPicPr>
          <p:nvPr/>
        </p:nvPicPr>
        <p:blipFill>
          <a:blip r:embed="rId3"/>
          <a:stretch>
            <a:fillRect/>
          </a:stretch>
        </p:blipFill>
        <p:spPr>
          <a:xfrm>
            <a:off x="6233746" y="0"/>
            <a:ext cx="2910254" cy="282233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Arial"/>
              <a:buNone/>
            </a:pPr>
            <a:r>
              <a:rPr lang="en" sz="3600" b="1" i="0" u="none" strike="noStrike" cap="none" dirty="0">
                <a:solidFill>
                  <a:schemeClr val="dk1"/>
                </a:solidFill>
                <a:latin typeface="Trebuchet MS" panose="020B0603020202020204" pitchFamily="34" charset="0"/>
                <a:sym typeface="Arial"/>
              </a:rPr>
              <a:t>Python Loops</a:t>
            </a:r>
          </a:p>
        </p:txBody>
      </p:sp>
      <p:sp>
        <p:nvSpPr>
          <p:cNvPr id="143" name="Shape 143"/>
          <p:cNvSpPr txBox="1">
            <a:spLocks noGrp="1"/>
          </p:cNvSpPr>
          <p:nvPr>
            <p:ph type="body" idx="1"/>
          </p:nvPr>
        </p:nvSpPr>
        <p:spPr>
          <a:xfrm>
            <a:off x="457200" y="4983075"/>
            <a:ext cx="8229600" cy="13808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This first part defines the starting </a:t>
            </a:r>
            <a:r>
              <a:rPr lang="en" sz="3000" b="0" i="0" u="none" strike="noStrike" cap="none" dirty="0" smtClean="0">
                <a:solidFill>
                  <a:schemeClr val="dk1"/>
                </a:solidFill>
                <a:latin typeface="Trebuchet MS" panose="020B0603020202020204" pitchFamily="34" charset="0"/>
                <a:sym typeface="Arial"/>
              </a:rPr>
              <a:t>condition. What happens if it is not there? What is i?</a:t>
            </a:r>
            <a:endParaRPr lang="en" sz="3000" b="0" i="0" u="none" strike="noStrike" cap="none" dirty="0">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Trebuchet MS" panose="020B0603020202020204" pitchFamily="34" charset="0"/>
              <a:sym typeface="Arial"/>
            </a:endParaRPr>
          </a:p>
        </p:txBody>
      </p:sp>
      <p:sp>
        <p:nvSpPr>
          <p:cNvPr id="144" name="Shape 144"/>
          <p:cNvSpPr txBox="1">
            <a:spLocks noGrp="1"/>
          </p:cNvSpPr>
          <p:nvPr>
            <p:ph type="body" idx="4294967295"/>
          </p:nvPr>
        </p:nvSpPr>
        <p:spPr>
          <a:xfrm>
            <a:off x="609600" y="2189750"/>
            <a:ext cx="8229600" cy="1380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i = 0 </a:t>
            </a:r>
          </a:p>
          <a:p>
            <a:pPr marL="0" marR="0" lvl="0" indent="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while i &lt; 5:</a:t>
            </a:r>
          </a:p>
          <a:p>
            <a:pPr marL="0" marR="0" lvl="0" indent="45720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print(</a:t>
            </a:r>
            <a:r>
              <a:rPr lang="en-US" sz="3000" b="0" i="0" u="none" strike="noStrike" cap="none" dirty="0">
                <a:solidFill>
                  <a:schemeClr val="dk1"/>
                </a:solidFill>
                <a:latin typeface="Trebuchet MS" panose="020B0603020202020204" pitchFamily="34" charset="0"/>
                <a:sym typeface="Arial"/>
              </a:rPr>
              <a:t>"Zim Code"</a:t>
            </a:r>
            <a:r>
              <a:rPr lang="en" sz="3000" b="0" i="0" u="none" strike="noStrike" cap="none" dirty="0">
                <a:solidFill>
                  <a:schemeClr val="dk1"/>
                </a:solidFill>
                <a:latin typeface="Trebuchet MS" panose="020B0603020202020204" pitchFamily="34" charset="0"/>
                <a:sym typeface="Arial"/>
              </a:rPr>
              <a:t>)</a:t>
            </a:r>
          </a:p>
          <a:p>
            <a:pPr marL="0" marR="0" lvl="0" indent="45720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i = i + 1</a:t>
            </a:r>
          </a:p>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Trebuchet MS" panose="020B0603020202020204" pitchFamily="34" charset="0"/>
              <a:sym typeface="Arial"/>
            </a:endParaRPr>
          </a:p>
        </p:txBody>
      </p:sp>
      <p:sp>
        <p:nvSpPr>
          <p:cNvPr id="145" name="Shape 145"/>
          <p:cNvSpPr/>
          <p:nvPr/>
        </p:nvSpPr>
        <p:spPr>
          <a:xfrm>
            <a:off x="609600" y="2347025"/>
            <a:ext cx="878099" cy="481200"/>
          </a:xfrm>
          <a:prstGeom prst="rect">
            <a:avLst/>
          </a:prstGeom>
          <a:solidFill>
            <a:srgbClr val="CC0000">
              <a:alpha val="43920"/>
            </a:srgbClr>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 name="TextBox 1"/>
          <p:cNvSpPr txBox="1"/>
          <p:nvPr/>
        </p:nvSpPr>
        <p:spPr>
          <a:xfrm>
            <a:off x="516834" y="2080591"/>
            <a:ext cx="7209183" cy="2554545"/>
          </a:xfrm>
          <a:prstGeom prst="rect">
            <a:avLst/>
          </a:prstGeom>
          <a:noFill/>
        </p:spPr>
        <p:txBody>
          <a:bodyPr wrap="square" rtlCol="0">
            <a:spAutoFit/>
          </a:bodyPr>
          <a:lstStyle/>
          <a:p>
            <a:pPr marL="285750" indent="-285750">
              <a:buFont typeface="Arial" panose="020B0604020202020204" pitchFamily="34" charset="0"/>
              <a:buChar char="•"/>
            </a:pPr>
            <a:r>
              <a:rPr lang="en-US" sz="3200" dirty="0"/>
              <a:t>Run in a given order – Execute </a:t>
            </a:r>
          </a:p>
          <a:p>
            <a:pPr marL="285750" indent="-285750">
              <a:buFont typeface="Arial" panose="020B0604020202020204" pitchFamily="34" charset="0"/>
              <a:buChar char="•"/>
            </a:pPr>
            <a:r>
              <a:rPr lang="en-US" sz="3200" dirty="0"/>
              <a:t>Remember things – Store Variables and Data</a:t>
            </a:r>
          </a:p>
          <a:p>
            <a:pPr marL="285750" indent="-285750">
              <a:buFont typeface="Arial" panose="020B0604020202020204" pitchFamily="34" charset="0"/>
              <a:buChar char="•"/>
            </a:pPr>
            <a:r>
              <a:rPr lang="en-US" sz="3200" dirty="0"/>
              <a:t>Make choices – Flow </a:t>
            </a:r>
            <a:r>
              <a:rPr lang="en-US" sz="3200" dirty="0" smtClean="0"/>
              <a:t>Control</a:t>
            </a:r>
          </a:p>
          <a:p>
            <a:pPr marL="285750" indent="-285750">
              <a:buFont typeface="Arial" panose="020B0604020202020204" pitchFamily="34" charset="0"/>
              <a:buChar char="•"/>
            </a:pPr>
            <a:r>
              <a:rPr lang="en-US" sz="3200" dirty="0" smtClean="0"/>
              <a:t>Repeat </a:t>
            </a:r>
            <a:r>
              <a:rPr lang="en-US" sz="3200" dirty="0"/>
              <a:t>things – Loop, Recursion</a:t>
            </a:r>
            <a:endParaRPr lang="en-ZW" sz="3200" dirty="0"/>
          </a:p>
        </p:txBody>
      </p:sp>
      <p:sp>
        <p:nvSpPr>
          <p:cNvPr id="3" name="TextBox 2"/>
          <p:cNvSpPr txBox="1"/>
          <p:nvPr/>
        </p:nvSpPr>
        <p:spPr>
          <a:xfrm>
            <a:off x="397565" y="649357"/>
            <a:ext cx="8030818" cy="646331"/>
          </a:xfrm>
          <a:prstGeom prst="rect">
            <a:avLst/>
          </a:prstGeom>
          <a:noFill/>
        </p:spPr>
        <p:txBody>
          <a:bodyPr wrap="square" rtlCol="0">
            <a:spAutoFit/>
          </a:bodyPr>
          <a:lstStyle/>
          <a:p>
            <a:r>
              <a:rPr lang="en-ZW" sz="3600" b="1" dirty="0" smtClean="0"/>
              <a:t>All Programming Languages Must:</a:t>
            </a:r>
            <a:endParaRPr lang="en-ZW" sz="36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69588" y="2935375"/>
            <a:ext cx="8916900" cy="15465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Arial"/>
              <a:buNone/>
            </a:pPr>
            <a:r>
              <a:rPr lang="en" sz="3600" b="1" dirty="0">
                <a:solidFill>
                  <a:schemeClr val="dk1"/>
                </a:solidFill>
                <a:latin typeface="Trebuchet MS" panose="020B0603020202020204" pitchFamily="34" charset="0"/>
              </a:rPr>
              <a:t>Applying the while loop</a:t>
            </a:r>
          </a:p>
          <a:p>
            <a:pPr marL="0" marR="0" lvl="0" indent="0" algn="l" rtl="0">
              <a:lnSpc>
                <a:spcPct val="100000"/>
              </a:lnSpc>
              <a:spcBef>
                <a:spcPts val="0"/>
              </a:spcBef>
              <a:spcAft>
                <a:spcPts val="0"/>
              </a:spcAft>
              <a:buClr>
                <a:schemeClr val="dk1"/>
              </a:buClr>
              <a:buSzPct val="25000"/>
              <a:buFont typeface="Arial"/>
              <a:buNone/>
            </a:pPr>
            <a:r>
              <a:rPr lang="en-US" sz="3600" b="0" i="0" u="none" strike="noStrike" cap="none" dirty="0">
                <a:solidFill>
                  <a:srgbClr val="000000"/>
                </a:solidFill>
                <a:latin typeface="Trebuchet MS" panose="020B0603020202020204" pitchFamily="34" charset="0"/>
                <a:sym typeface="Arial"/>
              </a:rPr>
              <a:t/>
            </a:r>
            <a:br>
              <a:rPr lang="en-US" sz="3600" b="0" i="0" u="none" strike="noStrike" cap="none" dirty="0">
                <a:solidFill>
                  <a:srgbClr val="000000"/>
                </a:solidFill>
                <a:latin typeface="Trebuchet MS" panose="020B0603020202020204" pitchFamily="34" charset="0"/>
                <a:sym typeface="Arial"/>
              </a:rPr>
            </a:br>
            <a:r>
              <a:rPr lang="en-US" sz="3600" dirty="0" err="1">
                <a:latin typeface="Trebuchet MS" panose="020B0603020202020204" pitchFamily="34" charset="0"/>
              </a:rPr>
              <a:t>ice_cream</a:t>
            </a:r>
            <a:r>
              <a:rPr lang="en-US" sz="3600" dirty="0">
                <a:latin typeface="Trebuchet MS" panose="020B0603020202020204" pitchFamily="34" charset="0"/>
              </a:rPr>
              <a:t> = 0   </a:t>
            </a:r>
            <a:r>
              <a:rPr lang="en-US" sz="1800" dirty="0">
                <a:solidFill>
                  <a:srgbClr val="00B050"/>
                </a:solidFill>
                <a:latin typeface="Trebuchet MS" panose="020B0603020202020204" pitchFamily="34" charset="0"/>
              </a:rPr>
              <a:t>#0 means there is ice cream, 1 means it is finished</a:t>
            </a:r>
            <a:endParaRPr sz="1800" b="0" i="0" u="none" strike="noStrike" cap="none" dirty="0">
              <a:solidFill>
                <a:srgbClr val="00B050"/>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r>
              <a:rPr lang="en" sz="3600" dirty="0">
                <a:solidFill>
                  <a:srgbClr val="FFC000"/>
                </a:solidFill>
                <a:latin typeface="Trebuchet MS" panose="020B0603020202020204" pitchFamily="34" charset="0"/>
              </a:rPr>
              <a:t>while</a:t>
            </a:r>
            <a:r>
              <a:rPr lang="en" sz="3600" b="0" i="0" u="none" strike="noStrike" cap="none" dirty="0">
                <a:solidFill>
                  <a:srgbClr val="000000"/>
                </a:solidFill>
                <a:latin typeface="Trebuchet MS" panose="020B0603020202020204" pitchFamily="34" charset="0"/>
                <a:sym typeface="Arial"/>
              </a:rPr>
              <a:t> </a:t>
            </a:r>
            <a:r>
              <a:rPr lang="en" sz="3600" b="0" i="0" u="none" strike="noStrike" cap="none" dirty="0">
                <a:solidFill>
                  <a:srgbClr val="0070C0"/>
                </a:solidFill>
                <a:latin typeface="Trebuchet MS" panose="020B0603020202020204" pitchFamily="34" charset="0"/>
                <a:sym typeface="Arial"/>
              </a:rPr>
              <a:t>(</a:t>
            </a:r>
            <a:r>
              <a:rPr lang="en" sz="3600" b="0" i="0" u="none" strike="noStrike" cap="none" dirty="0">
                <a:solidFill>
                  <a:schemeClr val="tx1"/>
                </a:solidFill>
                <a:latin typeface="Trebuchet MS" panose="020B0603020202020204" pitchFamily="34" charset="0"/>
                <a:sym typeface="Arial"/>
              </a:rPr>
              <a:t>ice_cream</a:t>
            </a:r>
            <a:r>
              <a:rPr lang="en" sz="3600" b="0" i="0" u="none" strike="noStrike" cap="none" dirty="0">
                <a:solidFill>
                  <a:srgbClr val="0070C0"/>
                </a:solidFill>
                <a:latin typeface="Trebuchet MS" panose="020B0603020202020204" pitchFamily="34" charset="0"/>
                <a:sym typeface="Arial"/>
              </a:rPr>
              <a:t> == </a:t>
            </a:r>
            <a:r>
              <a:rPr lang="en" sz="3600" b="0" i="0" u="none" strike="noStrike" cap="none" dirty="0">
                <a:solidFill>
                  <a:schemeClr val="tx1"/>
                </a:solidFill>
                <a:latin typeface="Trebuchet MS" panose="020B0603020202020204" pitchFamily="34" charset="0"/>
                <a:sym typeface="Arial"/>
              </a:rPr>
              <a:t>0</a:t>
            </a:r>
            <a:r>
              <a:rPr lang="en" sz="3600" dirty="0">
                <a:solidFill>
                  <a:srgbClr val="0070C0"/>
                </a:solidFill>
                <a:latin typeface="Trebuchet MS" panose="020B0603020202020204" pitchFamily="34" charset="0"/>
              </a:rPr>
              <a:t>)</a:t>
            </a:r>
            <a:r>
              <a:rPr lang="en" sz="3600" b="0" i="0" u="none" strike="noStrike" cap="none" dirty="0">
                <a:solidFill>
                  <a:srgbClr val="0070C0"/>
                </a:solidFill>
                <a:latin typeface="Trebuchet MS" panose="020B0603020202020204" pitchFamily="34" charset="0"/>
                <a:sym typeface="Arial"/>
              </a:rPr>
              <a:t>:</a:t>
            </a:r>
          </a:p>
          <a:p>
            <a:pPr marL="0" marR="0" lvl="0" indent="0" algn="l" rtl="0">
              <a:lnSpc>
                <a:spcPct val="100000"/>
              </a:lnSpc>
              <a:spcBef>
                <a:spcPts val="0"/>
              </a:spcBef>
              <a:spcAft>
                <a:spcPts val="0"/>
              </a:spcAft>
              <a:buClr>
                <a:schemeClr val="dk1"/>
              </a:buClr>
              <a:buSzPct val="25000"/>
              <a:buFont typeface="Arial"/>
              <a:buNone/>
            </a:pPr>
            <a:r>
              <a:rPr lang="en" sz="3600" b="0" i="0" u="none" strike="noStrike" cap="none" dirty="0">
                <a:solidFill>
                  <a:srgbClr val="000000"/>
                </a:solidFill>
                <a:latin typeface="Trebuchet MS" panose="020B0603020202020204" pitchFamily="34" charset="0"/>
                <a:sym typeface="Arial"/>
              </a:rPr>
              <a:t>   scoop up ice cream</a:t>
            </a:r>
          </a:p>
          <a:p>
            <a:pPr marL="0" marR="0" lvl="0" indent="0" algn="l" rtl="0">
              <a:lnSpc>
                <a:spcPct val="100000"/>
              </a:lnSpc>
              <a:spcBef>
                <a:spcPts val="0"/>
              </a:spcBef>
              <a:spcAft>
                <a:spcPts val="0"/>
              </a:spcAft>
              <a:buClr>
                <a:schemeClr val="dk1"/>
              </a:buClr>
              <a:buSzPct val="25000"/>
              <a:buFont typeface="Arial"/>
              <a:buNone/>
            </a:pPr>
            <a:r>
              <a:rPr lang="en" sz="3600" b="0" i="0" u="none" strike="noStrike" cap="none" dirty="0">
                <a:solidFill>
                  <a:srgbClr val="000000"/>
                </a:solidFill>
                <a:latin typeface="Trebuchet MS" panose="020B0603020202020204" pitchFamily="34" charset="0"/>
                <a:sym typeface="Arial"/>
              </a:rPr>
              <a:t>   place ice cream in mouth</a:t>
            </a:r>
          </a:p>
          <a:p>
            <a:pPr marL="0" marR="0" lvl="0" indent="0" algn="l" rtl="0">
              <a:lnSpc>
                <a:spcPct val="100000"/>
              </a:lnSpc>
              <a:spcBef>
                <a:spcPts val="0"/>
              </a:spcBef>
              <a:spcAft>
                <a:spcPts val="0"/>
              </a:spcAft>
              <a:buClr>
                <a:schemeClr val="dk1"/>
              </a:buClr>
              <a:buSzPct val="25000"/>
              <a:buFont typeface="Arial"/>
              <a:buNone/>
            </a:pPr>
            <a:r>
              <a:rPr lang="en" sz="3600" b="0" i="0" u="none" strike="noStrike" cap="none" dirty="0">
                <a:solidFill>
                  <a:srgbClr val="000000"/>
                </a:solidFill>
                <a:latin typeface="Trebuchet MS" panose="020B0603020202020204" pitchFamily="34" charset="0"/>
                <a:sym typeface="Arial"/>
              </a:rPr>
              <a:t>   eat ice cream</a:t>
            </a:r>
          </a:p>
          <a:p>
            <a:pPr marL="0" marR="0" lvl="0" indent="0" algn="l" rtl="0">
              <a:lnSpc>
                <a:spcPct val="100000"/>
              </a:lnSpc>
              <a:spcBef>
                <a:spcPts val="0"/>
              </a:spcBef>
              <a:spcAft>
                <a:spcPts val="0"/>
              </a:spcAft>
              <a:buClr>
                <a:schemeClr val="dk1"/>
              </a:buClr>
              <a:buSzPct val="25000"/>
              <a:buFont typeface="Arial"/>
              <a:buNone/>
            </a:pPr>
            <a:endParaRPr sz="3000" b="1" i="0" u="none" strike="noStrike" cap="none" dirty="0">
              <a:solidFill>
                <a:schemeClr val="dk1"/>
              </a:solidFill>
              <a:latin typeface="Trebuchet MS" panose="020B0603020202020204" pitchFamily="34" charset="0"/>
              <a:sym typeface="Arial"/>
            </a:endParaRPr>
          </a:p>
        </p:txBody>
      </p:sp>
      <p:pic>
        <p:nvPicPr>
          <p:cNvPr id="129" name="Shape 129"/>
          <p:cNvPicPr preferRelativeResize="0"/>
          <p:nvPr/>
        </p:nvPicPr>
        <p:blipFill rotWithShape="1">
          <a:blip r:embed="rId3">
            <a:alphaModFix/>
          </a:blip>
          <a:srcRect/>
          <a:stretch/>
        </p:blipFill>
        <p:spPr>
          <a:xfrm>
            <a:off x="4343400" y="4642325"/>
            <a:ext cx="4800600" cy="2215800"/>
          </a:xfrm>
          <a:prstGeom prst="rect">
            <a:avLst/>
          </a:prstGeom>
          <a:noFill/>
          <a:ln>
            <a:noFill/>
          </a:ln>
        </p:spPr>
      </p:pic>
      <p:sp>
        <p:nvSpPr>
          <p:cNvPr id="130" name="Shape 130"/>
          <p:cNvSpPr/>
          <p:nvPr/>
        </p:nvSpPr>
        <p:spPr>
          <a:xfrm>
            <a:off x="367969" y="2358544"/>
            <a:ext cx="5450399" cy="1681200"/>
          </a:xfrm>
          <a:prstGeom prst="rect">
            <a:avLst/>
          </a:prstGeom>
          <a:solidFill>
            <a:srgbClr val="EF0000">
              <a:alpha val="54619"/>
            </a:srgbClr>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3696597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Arial"/>
              <a:buNone/>
            </a:pPr>
            <a:r>
              <a:rPr lang="en" sz="3600" b="1" i="0" u="none" strike="noStrike" cap="none" dirty="0">
                <a:solidFill>
                  <a:schemeClr val="dk1"/>
                </a:solidFill>
                <a:latin typeface="Trebuchet MS" panose="020B0603020202020204" pitchFamily="34" charset="0"/>
                <a:sym typeface="Arial"/>
              </a:rPr>
              <a:t>Python Loops</a:t>
            </a:r>
          </a:p>
        </p:txBody>
      </p:sp>
      <p:sp>
        <p:nvSpPr>
          <p:cNvPr id="151" name="Shape 151"/>
          <p:cNvSpPr txBox="1">
            <a:spLocks noGrp="1"/>
          </p:cNvSpPr>
          <p:nvPr>
            <p:ph type="body" idx="1"/>
          </p:nvPr>
        </p:nvSpPr>
        <p:spPr>
          <a:xfrm>
            <a:off x="457200" y="4983075"/>
            <a:ext cx="8229600" cy="13808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ZW" sz="3000" dirty="0" smtClean="0">
                <a:solidFill>
                  <a:srgbClr val="FF0000"/>
                </a:solidFill>
                <a:latin typeface="Trebuchet MS" panose="020B0603020202020204" pitchFamily="34" charset="0"/>
              </a:rPr>
              <a:t>i</a:t>
            </a:r>
            <a:r>
              <a:rPr lang="en-ZW" sz="3000" dirty="0" smtClean="0">
                <a:solidFill>
                  <a:schemeClr val="dk1"/>
                </a:solidFill>
                <a:latin typeface="Trebuchet MS" panose="020B0603020202020204" pitchFamily="34" charset="0"/>
              </a:rPr>
              <a:t> is just an ordinary variable</a:t>
            </a:r>
            <a:endParaRPr lang="en" sz="3000" dirty="0">
              <a:solidFill>
                <a:schemeClr val="dk1"/>
              </a:solidFill>
              <a:latin typeface="Trebuchet MS" panose="020B0603020202020204" pitchFamily="34" charset="0"/>
            </a:endParaRPr>
          </a:p>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Trebuchet MS" panose="020B0603020202020204" pitchFamily="34" charset="0"/>
              <a:sym typeface="Arial"/>
            </a:endParaRPr>
          </a:p>
        </p:txBody>
      </p:sp>
      <p:sp>
        <p:nvSpPr>
          <p:cNvPr id="152" name="Shape 152"/>
          <p:cNvSpPr txBox="1">
            <a:spLocks noGrp="1"/>
          </p:cNvSpPr>
          <p:nvPr>
            <p:ph type="body" idx="4294967295"/>
          </p:nvPr>
        </p:nvSpPr>
        <p:spPr>
          <a:xfrm>
            <a:off x="609600" y="2189750"/>
            <a:ext cx="8229600" cy="1380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i = 0 </a:t>
            </a:r>
          </a:p>
          <a:p>
            <a:pPr marL="0" marR="0" lvl="0" indent="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while i &lt; 5:</a:t>
            </a:r>
          </a:p>
          <a:p>
            <a:pPr marL="0" marR="0" lvl="0" indent="45720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print(</a:t>
            </a:r>
            <a:r>
              <a:rPr lang="en-US" sz="3000" b="0" i="0" u="none" strike="noStrike" cap="none" dirty="0">
                <a:solidFill>
                  <a:schemeClr val="dk1"/>
                </a:solidFill>
                <a:latin typeface="Trebuchet MS" panose="020B0603020202020204" pitchFamily="34" charset="0"/>
                <a:sym typeface="Arial"/>
              </a:rPr>
              <a:t>"Zim Code"</a:t>
            </a:r>
            <a:r>
              <a:rPr lang="en" sz="3000" b="0" i="0" u="none" strike="noStrike" cap="none" dirty="0">
                <a:solidFill>
                  <a:schemeClr val="dk1"/>
                </a:solidFill>
                <a:latin typeface="Trebuchet MS" panose="020B0603020202020204" pitchFamily="34" charset="0"/>
                <a:sym typeface="Arial"/>
              </a:rPr>
              <a:t>)</a:t>
            </a:r>
          </a:p>
          <a:p>
            <a:pPr marL="0" marR="0" lvl="0" indent="45720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i = i + 1</a:t>
            </a:r>
          </a:p>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Trebuchet MS" panose="020B0603020202020204" pitchFamily="34" charset="0"/>
              <a:sym typeface="Arial"/>
            </a:endParaRPr>
          </a:p>
        </p:txBody>
      </p:sp>
      <p:sp>
        <p:nvSpPr>
          <p:cNvPr id="153" name="Shape 153"/>
          <p:cNvSpPr/>
          <p:nvPr/>
        </p:nvSpPr>
        <p:spPr>
          <a:xfrm>
            <a:off x="609600" y="2347025"/>
            <a:ext cx="878099" cy="481200"/>
          </a:xfrm>
          <a:prstGeom prst="rect">
            <a:avLst/>
          </a:prstGeom>
          <a:solidFill>
            <a:srgbClr val="CC0000">
              <a:alpha val="43920"/>
            </a:srgbClr>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Arial"/>
              <a:buNone/>
            </a:pPr>
            <a:r>
              <a:rPr lang="en" sz="3600" b="1" i="0" u="none" strike="noStrike" cap="none" dirty="0">
                <a:solidFill>
                  <a:schemeClr val="dk1"/>
                </a:solidFill>
                <a:latin typeface="Trebuchet MS" panose="020B0603020202020204" pitchFamily="34" charset="0"/>
                <a:sym typeface="Arial"/>
              </a:rPr>
              <a:t>Python Loops</a:t>
            </a:r>
          </a:p>
        </p:txBody>
      </p:sp>
      <p:sp>
        <p:nvSpPr>
          <p:cNvPr id="159" name="Shape 159"/>
          <p:cNvSpPr txBox="1">
            <a:spLocks noGrp="1"/>
          </p:cNvSpPr>
          <p:nvPr>
            <p:ph type="body" idx="4294967295"/>
          </p:nvPr>
        </p:nvSpPr>
        <p:spPr>
          <a:xfrm>
            <a:off x="609600" y="2189750"/>
            <a:ext cx="8229600" cy="1380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i = 0 </a:t>
            </a:r>
          </a:p>
          <a:p>
            <a:pPr marL="0" marR="0" lvl="0" indent="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while i &lt; 5:</a:t>
            </a:r>
          </a:p>
          <a:p>
            <a:pPr marL="0" marR="0" lvl="0" indent="45720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print(</a:t>
            </a:r>
            <a:r>
              <a:rPr lang="en-US" sz="3000" b="0" i="0" u="none" strike="noStrike" cap="none" dirty="0">
                <a:solidFill>
                  <a:schemeClr val="dk1"/>
                </a:solidFill>
                <a:latin typeface="Trebuchet MS" panose="020B0603020202020204" pitchFamily="34" charset="0"/>
                <a:sym typeface="Arial"/>
              </a:rPr>
              <a:t>"Zim Code"</a:t>
            </a:r>
            <a:r>
              <a:rPr lang="en" sz="3000" b="0" i="0" u="none" strike="noStrike" cap="none" dirty="0">
                <a:solidFill>
                  <a:schemeClr val="dk1"/>
                </a:solidFill>
                <a:latin typeface="Trebuchet MS" panose="020B0603020202020204" pitchFamily="34" charset="0"/>
                <a:sym typeface="Arial"/>
              </a:rPr>
              <a:t>)</a:t>
            </a:r>
          </a:p>
          <a:p>
            <a:pPr marL="0" marR="0" lvl="0" indent="45720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i = i + 1</a:t>
            </a:r>
          </a:p>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Trebuchet MS" panose="020B0603020202020204" pitchFamily="34" charset="0"/>
              <a:sym typeface="Arial"/>
            </a:endParaRPr>
          </a:p>
        </p:txBody>
      </p:sp>
      <p:sp>
        <p:nvSpPr>
          <p:cNvPr id="160" name="Shape 160"/>
          <p:cNvSpPr/>
          <p:nvPr/>
        </p:nvSpPr>
        <p:spPr>
          <a:xfrm>
            <a:off x="609600" y="2707275"/>
            <a:ext cx="2018999" cy="481200"/>
          </a:xfrm>
          <a:prstGeom prst="rect">
            <a:avLst/>
          </a:prstGeom>
          <a:solidFill>
            <a:srgbClr val="CC0000">
              <a:alpha val="43920"/>
            </a:srgbClr>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61" name="Shape 161"/>
          <p:cNvSpPr txBox="1">
            <a:spLocks noGrp="1"/>
          </p:cNvSpPr>
          <p:nvPr>
            <p:ph type="body" idx="1"/>
          </p:nvPr>
        </p:nvSpPr>
        <p:spPr>
          <a:xfrm>
            <a:off x="457200" y="4983075"/>
            <a:ext cx="8229600" cy="13808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 sz="3000" dirty="0">
                <a:solidFill>
                  <a:schemeClr val="dk1"/>
                </a:solidFill>
                <a:latin typeface="Trebuchet MS" panose="020B0603020202020204" pitchFamily="34" charset="0"/>
              </a:rPr>
              <a:t>This line defines when the loop will stop.</a:t>
            </a:r>
          </a:p>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Trebuchet MS" panose="020B0603020202020204" pitchFamily="34" charset="0"/>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Arial"/>
              <a:buNone/>
            </a:pPr>
            <a:r>
              <a:rPr lang="en" sz="3600" b="1" i="0" u="none" strike="noStrike" cap="none" dirty="0">
                <a:solidFill>
                  <a:schemeClr val="dk1"/>
                </a:solidFill>
                <a:latin typeface="Trebuchet MS" panose="020B0603020202020204" pitchFamily="34" charset="0"/>
                <a:sym typeface="Arial"/>
              </a:rPr>
              <a:t>Python Loops</a:t>
            </a:r>
          </a:p>
        </p:txBody>
      </p:sp>
      <p:sp>
        <p:nvSpPr>
          <p:cNvPr id="167" name="Shape 167"/>
          <p:cNvSpPr txBox="1">
            <a:spLocks noGrp="1"/>
          </p:cNvSpPr>
          <p:nvPr>
            <p:ph type="body" idx="4294967295"/>
          </p:nvPr>
        </p:nvSpPr>
        <p:spPr>
          <a:xfrm>
            <a:off x="609600" y="2189750"/>
            <a:ext cx="8229600" cy="1380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i = 0 </a:t>
            </a:r>
          </a:p>
          <a:p>
            <a:pPr marL="0" marR="0" lvl="0" indent="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while i &lt; 5:</a:t>
            </a:r>
          </a:p>
          <a:p>
            <a:pPr marL="0" marR="0" lvl="0" indent="45720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print(</a:t>
            </a:r>
            <a:r>
              <a:rPr lang="en-US" sz="3000" b="0" i="0" u="none" strike="noStrike" cap="none" dirty="0">
                <a:solidFill>
                  <a:schemeClr val="dk1"/>
                </a:solidFill>
                <a:latin typeface="Trebuchet MS" panose="020B0603020202020204" pitchFamily="34" charset="0"/>
                <a:sym typeface="Arial"/>
              </a:rPr>
              <a:t>"Zim Code"</a:t>
            </a:r>
            <a:r>
              <a:rPr lang="en" sz="3000" b="0" i="0" u="none" strike="noStrike" cap="none" dirty="0">
                <a:solidFill>
                  <a:schemeClr val="dk1"/>
                </a:solidFill>
                <a:latin typeface="Trebuchet MS" panose="020B0603020202020204" pitchFamily="34" charset="0"/>
                <a:sym typeface="Arial"/>
              </a:rPr>
              <a:t>)</a:t>
            </a:r>
          </a:p>
          <a:p>
            <a:pPr marL="0" marR="0" lvl="0" indent="45720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i = i + 1</a:t>
            </a:r>
          </a:p>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Trebuchet MS" panose="020B0603020202020204" pitchFamily="34" charset="0"/>
              <a:sym typeface="Arial"/>
            </a:endParaRPr>
          </a:p>
        </p:txBody>
      </p:sp>
      <p:sp>
        <p:nvSpPr>
          <p:cNvPr id="168" name="Shape 168"/>
          <p:cNvSpPr/>
          <p:nvPr/>
        </p:nvSpPr>
        <p:spPr>
          <a:xfrm>
            <a:off x="1103275" y="3188400"/>
            <a:ext cx="4340399" cy="907799"/>
          </a:xfrm>
          <a:prstGeom prst="rect">
            <a:avLst/>
          </a:prstGeom>
          <a:solidFill>
            <a:srgbClr val="CC0000">
              <a:alpha val="43920"/>
            </a:srgbClr>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Trebuchet MS" panose="020B0603020202020204" pitchFamily="34" charset="0"/>
              <a:sym typeface="Arial"/>
            </a:endParaRPr>
          </a:p>
        </p:txBody>
      </p:sp>
      <p:sp>
        <p:nvSpPr>
          <p:cNvPr id="169" name="Shape 169"/>
          <p:cNvSpPr txBox="1">
            <a:spLocks noGrp="1"/>
          </p:cNvSpPr>
          <p:nvPr>
            <p:ph type="body" idx="1"/>
          </p:nvPr>
        </p:nvSpPr>
        <p:spPr>
          <a:xfrm>
            <a:off x="457200" y="4983075"/>
            <a:ext cx="8229600" cy="13808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 sz="3000" dirty="0">
                <a:solidFill>
                  <a:schemeClr val="dk1"/>
                </a:solidFill>
                <a:latin typeface="Trebuchet MS" panose="020B0603020202020204" pitchFamily="34" charset="0"/>
              </a:rPr>
              <a:t>This is the body, or what happens in the loop</a:t>
            </a:r>
          </a:p>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Trebuchet MS" panose="020B0603020202020204" pitchFamily="34" charset="0"/>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Arial"/>
              <a:buNone/>
            </a:pPr>
            <a:r>
              <a:rPr lang="en" sz="3600" b="1" i="0" u="none" strike="noStrike" cap="none" dirty="0">
                <a:solidFill>
                  <a:schemeClr val="dk1"/>
                </a:solidFill>
                <a:latin typeface="Trebuchet MS" panose="020B0603020202020204" pitchFamily="34" charset="0"/>
                <a:sym typeface="Arial"/>
              </a:rPr>
              <a:t>Python Loops</a:t>
            </a:r>
          </a:p>
        </p:txBody>
      </p:sp>
      <p:sp>
        <p:nvSpPr>
          <p:cNvPr id="175" name="Shape 175"/>
          <p:cNvSpPr txBox="1">
            <a:spLocks noGrp="1"/>
          </p:cNvSpPr>
          <p:nvPr>
            <p:ph type="body" idx="4294967295"/>
          </p:nvPr>
        </p:nvSpPr>
        <p:spPr>
          <a:xfrm>
            <a:off x="609600" y="2189750"/>
            <a:ext cx="8229600" cy="1380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i = 0 </a:t>
            </a:r>
          </a:p>
          <a:p>
            <a:pPr marL="0" marR="0" lvl="0" indent="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while i &lt; 5:</a:t>
            </a:r>
          </a:p>
          <a:p>
            <a:pPr marL="0" marR="0" lvl="0" indent="45720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print(</a:t>
            </a:r>
            <a:r>
              <a:rPr lang="en-US" sz="3000" b="0" i="0" u="none" strike="noStrike" cap="none" dirty="0">
                <a:solidFill>
                  <a:schemeClr val="dk1"/>
                </a:solidFill>
                <a:latin typeface="Trebuchet MS" panose="020B0603020202020204" pitchFamily="34" charset="0"/>
                <a:sym typeface="Arial"/>
              </a:rPr>
              <a:t>"Zim Code"</a:t>
            </a:r>
            <a:r>
              <a:rPr lang="en" sz="3000" b="0" i="0" u="none" strike="noStrike" cap="none" dirty="0">
                <a:solidFill>
                  <a:schemeClr val="dk1"/>
                </a:solidFill>
                <a:latin typeface="Trebuchet MS" panose="020B0603020202020204" pitchFamily="34" charset="0"/>
                <a:sym typeface="Arial"/>
              </a:rPr>
              <a:t>)</a:t>
            </a:r>
          </a:p>
          <a:p>
            <a:pPr marL="0" marR="0" lvl="0" indent="45720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i = i + 1</a:t>
            </a:r>
          </a:p>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Trebuchet MS" panose="020B0603020202020204" pitchFamily="34" charset="0"/>
              <a:sym typeface="Arial"/>
            </a:endParaRPr>
          </a:p>
        </p:txBody>
      </p:sp>
      <p:sp>
        <p:nvSpPr>
          <p:cNvPr id="176" name="Shape 176"/>
          <p:cNvSpPr/>
          <p:nvPr/>
        </p:nvSpPr>
        <p:spPr>
          <a:xfrm>
            <a:off x="1103275" y="3672275"/>
            <a:ext cx="4340399" cy="423899"/>
          </a:xfrm>
          <a:prstGeom prst="rect">
            <a:avLst/>
          </a:prstGeom>
          <a:solidFill>
            <a:srgbClr val="CC0000">
              <a:alpha val="43920"/>
            </a:srgbClr>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77" name="Shape 177"/>
          <p:cNvSpPr txBox="1">
            <a:spLocks noGrp="1"/>
          </p:cNvSpPr>
          <p:nvPr>
            <p:ph type="body" idx="1"/>
          </p:nvPr>
        </p:nvSpPr>
        <p:spPr>
          <a:xfrm>
            <a:off x="457200" y="4983075"/>
            <a:ext cx="8229600" cy="13808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 sz="3000" dirty="0">
                <a:solidFill>
                  <a:schemeClr val="dk1"/>
                </a:solidFill>
                <a:latin typeface="Trebuchet MS" panose="020B0603020202020204" pitchFamily="34" charset="0"/>
              </a:rPr>
              <a:t>This line is super important, because it make sure i gets bigger. </a:t>
            </a:r>
            <a:r>
              <a:rPr lang="en" sz="3600" b="1" dirty="0">
                <a:solidFill>
                  <a:schemeClr val="dk1"/>
                </a:solidFill>
                <a:latin typeface="Trebuchet MS" panose="020B0603020202020204" pitchFamily="34" charset="0"/>
              </a:rPr>
              <a:t>What would happen if this weren’t here?</a:t>
            </a:r>
          </a:p>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Trebuchet MS" panose="020B0603020202020204" pitchFamily="34" charset="0"/>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69588" y="2935375"/>
            <a:ext cx="8916900" cy="15465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Arial"/>
              <a:buNone/>
            </a:pPr>
            <a:r>
              <a:rPr lang="en" sz="3600" b="1" dirty="0">
                <a:solidFill>
                  <a:schemeClr val="dk1"/>
                </a:solidFill>
                <a:latin typeface="Trebuchet MS" panose="020B0603020202020204" pitchFamily="34" charset="0"/>
              </a:rPr>
              <a:t>Applying the while loop</a:t>
            </a:r>
          </a:p>
          <a:p>
            <a:pPr marL="0" marR="0" lvl="0" indent="0" algn="l" rtl="0">
              <a:lnSpc>
                <a:spcPct val="100000"/>
              </a:lnSpc>
              <a:spcBef>
                <a:spcPts val="0"/>
              </a:spcBef>
              <a:spcAft>
                <a:spcPts val="0"/>
              </a:spcAft>
              <a:buClr>
                <a:schemeClr val="dk1"/>
              </a:buClr>
              <a:buSzPct val="25000"/>
              <a:buFont typeface="Arial"/>
              <a:buNone/>
            </a:pPr>
            <a:r>
              <a:rPr lang="en-US" sz="3600" b="0" i="0" u="none" strike="noStrike" cap="none" dirty="0">
                <a:solidFill>
                  <a:srgbClr val="000000"/>
                </a:solidFill>
                <a:latin typeface="Trebuchet MS" panose="020B0603020202020204" pitchFamily="34" charset="0"/>
                <a:sym typeface="Arial"/>
              </a:rPr>
              <a:t/>
            </a:r>
            <a:br>
              <a:rPr lang="en-US" sz="3600" b="0" i="0" u="none" strike="noStrike" cap="none" dirty="0">
                <a:solidFill>
                  <a:srgbClr val="000000"/>
                </a:solidFill>
                <a:latin typeface="Trebuchet MS" panose="020B0603020202020204" pitchFamily="34" charset="0"/>
                <a:sym typeface="Arial"/>
              </a:rPr>
            </a:br>
            <a:r>
              <a:rPr lang="en-US" sz="3600" dirty="0" err="1">
                <a:latin typeface="Trebuchet MS" panose="020B0603020202020204" pitchFamily="34" charset="0"/>
              </a:rPr>
              <a:t>ice_cream</a:t>
            </a:r>
            <a:r>
              <a:rPr lang="en-US" sz="3600" dirty="0">
                <a:latin typeface="Trebuchet MS" panose="020B0603020202020204" pitchFamily="34" charset="0"/>
              </a:rPr>
              <a:t> = 0   </a:t>
            </a:r>
            <a:r>
              <a:rPr lang="en-US" sz="1800" dirty="0">
                <a:solidFill>
                  <a:srgbClr val="00B050"/>
                </a:solidFill>
                <a:latin typeface="Trebuchet MS" panose="020B0603020202020204" pitchFamily="34" charset="0"/>
              </a:rPr>
              <a:t>#0 means there is ice cream, 1 means it is finished</a:t>
            </a:r>
            <a:endParaRPr sz="1800" b="0" i="0" u="none" strike="noStrike" cap="none" dirty="0">
              <a:solidFill>
                <a:srgbClr val="00B050"/>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r>
              <a:rPr lang="en" sz="3600" dirty="0">
                <a:solidFill>
                  <a:srgbClr val="FFC000"/>
                </a:solidFill>
                <a:latin typeface="Trebuchet MS" panose="020B0603020202020204" pitchFamily="34" charset="0"/>
              </a:rPr>
              <a:t>while</a:t>
            </a:r>
            <a:r>
              <a:rPr lang="en" sz="3600" b="0" i="0" u="none" strike="noStrike" cap="none" dirty="0">
                <a:solidFill>
                  <a:srgbClr val="000000"/>
                </a:solidFill>
                <a:latin typeface="Trebuchet MS" panose="020B0603020202020204" pitchFamily="34" charset="0"/>
                <a:sym typeface="Arial"/>
              </a:rPr>
              <a:t> </a:t>
            </a:r>
            <a:r>
              <a:rPr lang="en" sz="3600" b="0" i="0" u="none" strike="noStrike" cap="none" dirty="0">
                <a:solidFill>
                  <a:srgbClr val="0070C0"/>
                </a:solidFill>
                <a:latin typeface="Trebuchet MS" panose="020B0603020202020204" pitchFamily="34" charset="0"/>
                <a:sym typeface="Arial"/>
              </a:rPr>
              <a:t>(</a:t>
            </a:r>
            <a:r>
              <a:rPr lang="en" sz="3600" b="0" i="0" u="none" strike="noStrike" cap="none" dirty="0">
                <a:solidFill>
                  <a:schemeClr val="tx1"/>
                </a:solidFill>
                <a:latin typeface="Trebuchet MS" panose="020B0603020202020204" pitchFamily="34" charset="0"/>
                <a:sym typeface="Arial"/>
              </a:rPr>
              <a:t>ice_cream</a:t>
            </a:r>
            <a:r>
              <a:rPr lang="en" sz="3600" b="0" i="0" u="none" strike="noStrike" cap="none" dirty="0">
                <a:solidFill>
                  <a:srgbClr val="0070C0"/>
                </a:solidFill>
                <a:latin typeface="Trebuchet MS" panose="020B0603020202020204" pitchFamily="34" charset="0"/>
                <a:sym typeface="Arial"/>
              </a:rPr>
              <a:t> == </a:t>
            </a:r>
            <a:r>
              <a:rPr lang="en" sz="3600" b="0" i="0" u="none" strike="noStrike" cap="none" dirty="0">
                <a:solidFill>
                  <a:schemeClr val="tx1"/>
                </a:solidFill>
                <a:latin typeface="Trebuchet MS" panose="020B0603020202020204" pitchFamily="34" charset="0"/>
                <a:sym typeface="Arial"/>
              </a:rPr>
              <a:t>0</a:t>
            </a:r>
            <a:r>
              <a:rPr lang="en" sz="3600" dirty="0">
                <a:solidFill>
                  <a:srgbClr val="0070C0"/>
                </a:solidFill>
                <a:latin typeface="Trebuchet MS" panose="020B0603020202020204" pitchFamily="34" charset="0"/>
              </a:rPr>
              <a:t>)</a:t>
            </a:r>
            <a:r>
              <a:rPr lang="en" sz="3600" b="0" i="0" u="none" strike="noStrike" cap="none" dirty="0">
                <a:solidFill>
                  <a:srgbClr val="0070C0"/>
                </a:solidFill>
                <a:latin typeface="Trebuchet MS" panose="020B0603020202020204" pitchFamily="34" charset="0"/>
                <a:sym typeface="Arial"/>
              </a:rPr>
              <a:t>:</a:t>
            </a:r>
          </a:p>
          <a:p>
            <a:pPr marL="0" marR="0" lvl="0" indent="0" algn="l" rtl="0">
              <a:lnSpc>
                <a:spcPct val="100000"/>
              </a:lnSpc>
              <a:spcBef>
                <a:spcPts val="0"/>
              </a:spcBef>
              <a:spcAft>
                <a:spcPts val="0"/>
              </a:spcAft>
              <a:buClr>
                <a:schemeClr val="dk1"/>
              </a:buClr>
              <a:buSzPct val="25000"/>
              <a:buFont typeface="Arial"/>
              <a:buNone/>
            </a:pPr>
            <a:r>
              <a:rPr lang="en" sz="3600" b="0" i="0" u="none" strike="noStrike" cap="none" dirty="0">
                <a:solidFill>
                  <a:srgbClr val="000000"/>
                </a:solidFill>
                <a:latin typeface="Trebuchet MS" panose="020B0603020202020204" pitchFamily="34" charset="0"/>
                <a:sym typeface="Arial"/>
              </a:rPr>
              <a:t>   scoop up ice cream</a:t>
            </a:r>
          </a:p>
          <a:p>
            <a:pPr marL="0" marR="0" lvl="0" indent="0" algn="l" rtl="0">
              <a:lnSpc>
                <a:spcPct val="100000"/>
              </a:lnSpc>
              <a:spcBef>
                <a:spcPts val="0"/>
              </a:spcBef>
              <a:spcAft>
                <a:spcPts val="0"/>
              </a:spcAft>
              <a:buClr>
                <a:schemeClr val="dk1"/>
              </a:buClr>
              <a:buSzPct val="25000"/>
              <a:buFont typeface="Arial"/>
              <a:buNone/>
            </a:pPr>
            <a:r>
              <a:rPr lang="en" sz="3600" b="0" i="0" u="none" strike="noStrike" cap="none" dirty="0">
                <a:solidFill>
                  <a:srgbClr val="000000"/>
                </a:solidFill>
                <a:latin typeface="Trebuchet MS" panose="020B0603020202020204" pitchFamily="34" charset="0"/>
                <a:sym typeface="Arial"/>
              </a:rPr>
              <a:t>   place ice cream in mouth</a:t>
            </a:r>
          </a:p>
          <a:p>
            <a:pPr marL="0" marR="0" lvl="0" indent="0" algn="l" rtl="0">
              <a:lnSpc>
                <a:spcPct val="100000"/>
              </a:lnSpc>
              <a:spcBef>
                <a:spcPts val="0"/>
              </a:spcBef>
              <a:spcAft>
                <a:spcPts val="0"/>
              </a:spcAft>
              <a:buClr>
                <a:schemeClr val="dk1"/>
              </a:buClr>
              <a:buSzPct val="25000"/>
              <a:buFont typeface="Arial"/>
              <a:buNone/>
            </a:pPr>
            <a:r>
              <a:rPr lang="en" sz="3600" b="0" i="0" u="none" strike="noStrike" cap="none" dirty="0">
                <a:solidFill>
                  <a:srgbClr val="000000"/>
                </a:solidFill>
                <a:latin typeface="Trebuchet MS" panose="020B0603020202020204" pitchFamily="34" charset="0"/>
                <a:sym typeface="Arial"/>
              </a:rPr>
              <a:t>   eat ice cream</a:t>
            </a:r>
          </a:p>
          <a:p>
            <a:pPr marL="0" marR="0" lvl="0" indent="0" algn="l" rtl="0">
              <a:lnSpc>
                <a:spcPct val="100000"/>
              </a:lnSpc>
              <a:spcBef>
                <a:spcPts val="0"/>
              </a:spcBef>
              <a:spcAft>
                <a:spcPts val="0"/>
              </a:spcAft>
              <a:buClr>
                <a:schemeClr val="dk1"/>
              </a:buClr>
              <a:buSzPct val="25000"/>
              <a:buFont typeface="Arial"/>
              <a:buNone/>
            </a:pPr>
            <a:endParaRPr sz="3000" b="1" i="0" u="none" strike="noStrike" cap="none" dirty="0">
              <a:solidFill>
                <a:schemeClr val="dk1"/>
              </a:solidFill>
              <a:latin typeface="Trebuchet MS" panose="020B0603020202020204" pitchFamily="34" charset="0"/>
              <a:sym typeface="Arial"/>
            </a:endParaRPr>
          </a:p>
        </p:txBody>
      </p:sp>
      <p:pic>
        <p:nvPicPr>
          <p:cNvPr id="129" name="Shape 129"/>
          <p:cNvPicPr preferRelativeResize="0"/>
          <p:nvPr/>
        </p:nvPicPr>
        <p:blipFill rotWithShape="1">
          <a:blip r:embed="rId3">
            <a:alphaModFix/>
          </a:blip>
          <a:srcRect/>
          <a:stretch/>
        </p:blipFill>
        <p:spPr>
          <a:xfrm>
            <a:off x="4343400" y="4642325"/>
            <a:ext cx="4800600" cy="2215800"/>
          </a:xfrm>
          <a:prstGeom prst="rect">
            <a:avLst/>
          </a:prstGeom>
          <a:noFill/>
          <a:ln>
            <a:noFill/>
          </a:ln>
        </p:spPr>
      </p:pic>
      <p:sp>
        <p:nvSpPr>
          <p:cNvPr id="130" name="Shape 130"/>
          <p:cNvSpPr/>
          <p:nvPr/>
        </p:nvSpPr>
        <p:spPr>
          <a:xfrm>
            <a:off x="367969" y="2358544"/>
            <a:ext cx="5450399" cy="1681200"/>
          </a:xfrm>
          <a:prstGeom prst="rect">
            <a:avLst/>
          </a:prstGeom>
          <a:solidFill>
            <a:srgbClr val="EF0000">
              <a:alpha val="54619"/>
            </a:srgbClr>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503044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69588" y="2935375"/>
            <a:ext cx="8916900" cy="15465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Arial"/>
              <a:buNone/>
            </a:pPr>
            <a:r>
              <a:rPr lang="en" sz="3600" b="1" dirty="0">
                <a:solidFill>
                  <a:schemeClr val="dk1"/>
                </a:solidFill>
                <a:latin typeface="Trebuchet MS" panose="020B0603020202020204" pitchFamily="34" charset="0"/>
              </a:rPr>
              <a:t>Applying the while loop</a:t>
            </a:r>
          </a:p>
          <a:p>
            <a:pPr marL="0" marR="0" lvl="0" indent="0" algn="l" rtl="0">
              <a:lnSpc>
                <a:spcPct val="100000"/>
              </a:lnSpc>
              <a:spcBef>
                <a:spcPts val="0"/>
              </a:spcBef>
              <a:spcAft>
                <a:spcPts val="0"/>
              </a:spcAft>
              <a:buClr>
                <a:schemeClr val="dk1"/>
              </a:buClr>
              <a:buSzPct val="25000"/>
              <a:buFont typeface="Arial"/>
              <a:buNone/>
            </a:pPr>
            <a:r>
              <a:rPr lang="en-US" sz="3600" b="0" i="0" u="none" strike="noStrike" cap="none" dirty="0">
                <a:solidFill>
                  <a:srgbClr val="000000"/>
                </a:solidFill>
                <a:latin typeface="Trebuchet MS" panose="020B0603020202020204" pitchFamily="34" charset="0"/>
                <a:sym typeface="Arial"/>
              </a:rPr>
              <a:t/>
            </a:r>
            <a:br>
              <a:rPr lang="en-US" sz="3600" b="0" i="0" u="none" strike="noStrike" cap="none" dirty="0">
                <a:solidFill>
                  <a:srgbClr val="000000"/>
                </a:solidFill>
                <a:latin typeface="Trebuchet MS" panose="020B0603020202020204" pitchFamily="34" charset="0"/>
                <a:sym typeface="Arial"/>
              </a:rPr>
            </a:br>
            <a:r>
              <a:rPr lang="en-US" sz="3600" dirty="0" err="1">
                <a:latin typeface="Trebuchet MS" panose="020B0603020202020204" pitchFamily="34" charset="0"/>
              </a:rPr>
              <a:t>ice_cream</a:t>
            </a:r>
            <a:r>
              <a:rPr lang="en-US" sz="3600" dirty="0">
                <a:latin typeface="Trebuchet MS" panose="020B0603020202020204" pitchFamily="34" charset="0"/>
              </a:rPr>
              <a:t> = 0</a:t>
            </a:r>
            <a:endParaRPr sz="1800" b="0" i="0" u="none" strike="noStrike" cap="none" dirty="0">
              <a:solidFill>
                <a:srgbClr val="00B050"/>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r>
              <a:rPr lang="en" sz="3600" dirty="0">
                <a:solidFill>
                  <a:srgbClr val="FFC000"/>
                </a:solidFill>
                <a:latin typeface="Trebuchet MS" panose="020B0603020202020204" pitchFamily="34" charset="0"/>
              </a:rPr>
              <a:t>while</a:t>
            </a:r>
            <a:r>
              <a:rPr lang="en" sz="3600" b="0" i="0" u="none" strike="noStrike" cap="none" dirty="0">
                <a:solidFill>
                  <a:srgbClr val="000000"/>
                </a:solidFill>
                <a:latin typeface="Trebuchet MS" panose="020B0603020202020204" pitchFamily="34" charset="0"/>
                <a:sym typeface="Arial"/>
              </a:rPr>
              <a:t> </a:t>
            </a:r>
            <a:r>
              <a:rPr lang="en" sz="3600" b="0" i="0" u="none" strike="noStrike" cap="none" dirty="0">
                <a:solidFill>
                  <a:srgbClr val="0070C0"/>
                </a:solidFill>
                <a:latin typeface="Trebuchet MS" panose="020B0603020202020204" pitchFamily="34" charset="0"/>
                <a:sym typeface="Arial"/>
              </a:rPr>
              <a:t>(</a:t>
            </a:r>
            <a:r>
              <a:rPr lang="en" sz="3600" b="0" i="0" u="none" strike="noStrike" cap="none" dirty="0">
                <a:solidFill>
                  <a:schemeClr val="tx1"/>
                </a:solidFill>
                <a:latin typeface="Trebuchet MS" panose="020B0603020202020204" pitchFamily="34" charset="0"/>
                <a:sym typeface="Arial"/>
              </a:rPr>
              <a:t>ice_cream</a:t>
            </a:r>
            <a:r>
              <a:rPr lang="en" sz="3600" b="0" i="0" u="none" strike="noStrike" cap="none" dirty="0">
                <a:solidFill>
                  <a:srgbClr val="0070C0"/>
                </a:solidFill>
                <a:latin typeface="Trebuchet MS" panose="020B0603020202020204" pitchFamily="34" charset="0"/>
                <a:sym typeface="Arial"/>
              </a:rPr>
              <a:t> == </a:t>
            </a:r>
            <a:r>
              <a:rPr lang="en" sz="3600" b="0" i="0" u="none" strike="noStrike" cap="none" dirty="0">
                <a:solidFill>
                  <a:schemeClr val="tx1"/>
                </a:solidFill>
                <a:latin typeface="Trebuchet MS" panose="020B0603020202020204" pitchFamily="34" charset="0"/>
                <a:sym typeface="Arial"/>
              </a:rPr>
              <a:t>0</a:t>
            </a:r>
            <a:r>
              <a:rPr lang="en" sz="3600" dirty="0">
                <a:solidFill>
                  <a:srgbClr val="0070C0"/>
                </a:solidFill>
                <a:latin typeface="Trebuchet MS" panose="020B0603020202020204" pitchFamily="34" charset="0"/>
              </a:rPr>
              <a:t>)</a:t>
            </a:r>
            <a:r>
              <a:rPr lang="en" sz="3600" b="0" i="0" u="none" strike="noStrike" cap="none" dirty="0">
                <a:solidFill>
                  <a:srgbClr val="0070C0"/>
                </a:solidFill>
                <a:latin typeface="Trebuchet MS" panose="020B0603020202020204" pitchFamily="34" charset="0"/>
                <a:sym typeface="Arial"/>
              </a:rPr>
              <a:t>:</a:t>
            </a:r>
          </a:p>
          <a:p>
            <a:pPr marL="0" marR="0" lvl="0" indent="0" algn="l" rtl="0">
              <a:lnSpc>
                <a:spcPct val="100000"/>
              </a:lnSpc>
              <a:spcBef>
                <a:spcPts val="0"/>
              </a:spcBef>
              <a:spcAft>
                <a:spcPts val="0"/>
              </a:spcAft>
              <a:buClr>
                <a:schemeClr val="dk1"/>
              </a:buClr>
              <a:buSzPct val="25000"/>
              <a:buFont typeface="Arial"/>
              <a:buNone/>
            </a:pPr>
            <a:r>
              <a:rPr lang="en" sz="3600" b="0" i="0" u="none" strike="noStrike" cap="none" dirty="0">
                <a:solidFill>
                  <a:srgbClr val="000000"/>
                </a:solidFill>
                <a:latin typeface="Trebuchet MS" panose="020B0603020202020204" pitchFamily="34" charset="0"/>
                <a:sym typeface="Arial"/>
              </a:rPr>
              <a:t>   scoop up ice cream</a:t>
            </a:r>
          </a:p>
          <a:p>
            <a:pPr marL="0" marR="0" lvl="0" indent="0" algn="l" rtl="0">
              <a:lnSpc>
                <a:spcPct val="100000"/>
              </a:lnSpc>
              <a:spcBef>
                <a:spcPts val="0"/>
              </a:spcBef>
              <a:spcAft>
                <a:spcPts val="0"/>
              </a:spcAft>
              <a:buClr>
                <a:schemeClr val="dk1"/>
              </a:buClr>
              <a:buSzPct val="25000"/>
              <a:buFont typeface="Arial"/>
              <a:buNone/>
            </a:pPr>
            <a:r>
              <a:rPr lang="en" sz="3600" b="0" i="0" u="none" strike="noStrike" cap="none" dirty="0">
                <a:solidFill>
                  <a:srgbClr val="000000"/>
                </a:solidFill>
                <a:latin typeface="Trebuchet MS" panose="020B0603020202020204" pitchFamily="34" charset="0"/>
                <a:sym typeface="Arial"/>
              </a:rPr>
              <a:t>   place ice cream in mouth</a:t>
            </a:r>
          </a:p>
          <a:p>
            <a:pPr marL="0" marR="0" lvl="0" indent="0" algn="l" rtl="0">
              <a:lnSpc>
                <a:spcPct val="100000"/>
              </a:lnSpc>
              <a:spcBef>
                <a:spcPts val="0"/>
              </a:spcBef>
              <a:spcAft>
                <a:spcPts val="0"/>
              </a:spcAft>
              <a:buClr>
                <a:schemeClr val="dk1"/>
              </a:buClr>
              <a:buSzPct val="25000"/>
              <a:buFont typeface="Arial"/>
              <a:buNone/>
            </a:pPr>
            <a:r>
              <a:rPr lang="en" sz="3600" b="0" i="0" u="none" strike="noStrike" cap="none" dirty="0">
                <a:solidFill>
                  <a:srgbClr val="000000"/>
                </a:solidFill>
                <a:latin typeface="Trebuchet MS" panose="020B0603020202020204" pitchFamily="34" charset="0"/>
                <a:sym typeface="Arial"/>
              </a:rPr>
              <a:t>   eat ice cream</a:t>
            </a:r>
          </a:p>
          <a:p>
            <a:pPr marL="0" marR="0" lvl="0" indent="0" algn="l" rtl="0">
              <a:lnSpc>
                <a:spcPct val="100000"/>
              </a:lnSpc>
              <a:spcBef>
                <a:spcPts val="0"/>
              </a:spcBef>
              <a:spcAft>
                <a:spcPts val="0"/>
              </a:spcAft>
              <a:buClr>
                <a:schemeClr val="dk1"/>
              </a:buClr>
              <a:buSzPct val="25000"/>
              <a:buFont typeface="Arial"/>
              <a:buNone/>
            </a:pPr>
            <a:endParaRPr sz="3000" b="1" i="0" u="none" strike="noStrike" cap="none" dirty="0">
              <a:solidFill>
                <a:schemeClr val="dk1"/>
              </a:solidFill>
              <a:latin typeface="Trebuchet MS" panose="020B0603020202020204" pitchFamily="34" charset="0"/>
              <a:sym typeface="Arial"/>
            </a:endParaRPr>
          </a:p>
        </p:txBody>
      </p:sp>
      <p:pic>
        <p:nvPicPr>
          <p:cNvPr id="129" name="Shape 129"/>
          <p:cNvPicPr preferRelativeResize="0"/>
          <p:nvPr/>
        </p:nvPicPr>
        <p:blipFill rotWithShape="1">
          <a:blip r:embed="rId3">
            <a:alphaModFix/>
          </a:blip>
          <a:srcRect/>
          <a:stretch/>
        </p:blipFill>
        <p:spPr>
          <a:xfrm>
            <a:off x="5972814" y="37988"/>
            <a:ext cx="3108082" cy="1664279"/>
          </a:xfrm>
          <a:prstGeom prst="rect">
            <a:avLst/>
          </a:prstGeom>
          <a:noFill/>
          <a:ln>
            <a:noFill/>
          </a:ln>
        </p:spPr>
      </p:pic>
      <p:sp>
        <p:nvSpPr>
          <p:cNvPr id="130" name="Shape 130"/>
          <p:cNvSpPr/>
          <p:nvPr/>
        </p:nvSpPr>
        <p:spPr>
          <a:xfrm>
            <a:off x="367969" y="2358544"/>
            <a:ext cx="5450399" cy="1681200"/>
          </a:xfrm>
          <a:prstGeom prst="rect">
            <a:avLst/>
          </a:prstGeom>
          <a:solidFill>
            <a:srgbClr val="EF0000">
              <a:alpha val="54619"/>
            </a:srgbClr>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 name="Curved Left Arrow 1"/>
          <p:cNvSpPr/>
          <p:nvPr/>
        </p:nvSpPr>
        <p:spPr>
          <a:xfrm>
            <a:off x="5883752" y="1846384"/>
            <a:ext cx="465993" cy="800575"/>
          </a:xfrm>
          <a:prstGeom prst="curvedLeftArrow">
            <a:avLst>
              <a:gd name="adj1" fmla="val 9662"/>
              <a:gd name="adj2" fmla="val 50000"/>
              <a:gd name="adj3" fmla="val 2500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urved Left Arrow 5"/>
          <p:cNvSpPr/>
          <p:nvPr/>
        </p:nvSpPr>
        <p:spPr>
          <a:xfrm>
            <a:off x="6182132" y="2535087"/>
            <a:ext cx="465993" cy="800575"/>
          </a:xfrm>
          <a:prstGeom prst="curvedLeftArrow">
            <a:avLst>
              <a:gd name="adj1" fmla="val 9662"/>
              <a:gd name="adj2" fmla="val 50000"/>
              <a:gd name="adj3" fmla="val 2500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urved Left Arrow 6"/>
          <p:cNvSpPr/>
          <p:nvPr/>
        </p:nvSpPr>
        <p:spPr>
          <a:xfrm>
            <a:off x="6477255" y="3262721"/>
            <a:ext cx="465993" cy="800575"/>
          </a:xfrm>
          <a:prstGeom prst="curvedLeftArrow">
            <a:avLst>
              <a:gd name="adj1" fmla="val 9662"/>
              <a:gd name="adj2" fmla="val 50000"/>
              <a:gd name="adj3" fmla="val 2500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1" y="4207413"/>
            <a:ext cx="9144000" cy="2308324"/>
          </a:xfrm>
          <a:prstGeom prst="rect">
            <a:avLst/>
          </a:prstGeom>
          <a:noFill/>
        </p:spPr>
        <p:txBody>
          <a:bodyPr wrap="square" rtlCol="0">
            <a:spAutoFit/>
          </a:bodyPr>
          <a:lstStyle/>
          <a:p>
            <a:r>
              <a:rPr lang="en-US" sz="2400" b="1" dirty="0"/>
              <a:t>When it gets here, it goes back up again, but then how does it know whether the scoop we just executed finished the ice cream or not?</a:t>
            </a:r>
          </a:p>
          <a:p>
            <a:endParaRPr lang="en-US" sz="2400" b="1" dirty="0"/>
          </a:p>
          <a:p>
            <a:r>
              <a:rPr lang="en-US" sz="2400" b="1" dirty="0"/>
              <a:t>It needs to know so that it can evaluate </a:t>
            </a:r>
            <a:r>
              <a:rPr lang="en-US" sz="2400" b="1" dirty="0">
                <a:solidFill>
                  <a:srgbClr val="FFC000"/>
                </a:solidFill>
              </a:rPr>
              <a:t>while </a:t>
            </a:r>
            <a:r>
              <a:rPr lang="en-US" sz="2400" b="1" dirty="0">
                <a:solidFill>
                  <a:schemeClr val="tx1"/>
                </a:solidFill>
              </a:rPr>
              <a:t>and decide if it is true or not</a:t>
            </a:r>
            <a:endParaRPr lang="en-US" sz="2400" b="1" dirty="0"/>
          </a:p>
        </p:txBody>
      </p:sp>
      <p:sp>
        <p:nvSpPr>
          <p:cNvPr id="4" name="Curved Up Arrow 3"/>
          <p:cNvSpPr/>
          <p:nvPr/>
        </p:nvSpPr>
        <p:spPr>
          <a:xfrm rot="16200000">
            <a:off x="6711374" y="2309228"/>
            <a:ext cx="2053609" cy="1127921"/>
          </a:xfrm>
          <a:prstGeom prst="curvedUpArrow">
            <a:avLst>
              <a:gd name="adj1" fmla="val 6584"/>
              <a:gd name="adj2" fmla="val 50000"/>
              <a:gd name="adj3" fmla="val 2500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38903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69588" y="2935375"/>
            <a:ext cx="8916900" cy="15465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Arial"/>
              <a:buNone/>
            </a:pPr>
            <a:r>
              <a:rPr lang="en" sz="3600" b="1" dirty="0">
                <a:solidFill>
                  <a:schemeClr val="dk1"/>
                </a:solidFill>
                <a:latin typeface="Trebuchet MS" panose="020B0603020202020204" pitchFamily="34" charset="0"/>
              </a:rPr>
              <a:t>Applying the while loop</a:t>
            </a:r>
          </a:p>
          <a:p>
            <a:pPr marL="0" marR="0" lvl="0" indent="0" algn="l" rtl="0">
              <a:lnSpc>
                <a:spcPct val="100000"/>
              </a:lnSpc>
              <a:spcBef>
                <a:spcPts val="0"/>
              </a:spcBef>
              <a:spcAft>
                <a:spcPts val="0"/>
              </a:spcAft>
              <a:buClr>
                <a:schemeClr val="dk1"/>
              </a:buClr>
              <a:buSzPct val="25000"/>
              <a:buFont typeface="Arial"/>
              <a:buNone/>
            </a:pPr>
            <a:r>
              <a:rPr lang="en-US" sz="3600" b="0" i="0" u="none" strike="noStrike" cap="none" dirty="0">
                <a:solidFill>
                  <a:srgbClr val="000000"/>
                </a:solidFill>
                <a:latin typeface="Trebuchet MS" panose="020B0603020202020204" pitchFamily="34" charset="0"/>
                <a:sym typeface="Arial"/>
              </a:rPr>
              <a:t/>
            </a:r>
            <a:br>
              <a:rPr lang="en-US" sz="3600" b="0" i="0" u="none" strike="noStrike" cap="none" dirty="0">
                <a:solidFill>
                  <a:srgbClr val="000000"/>
                </a:solidFill>
                <a:latin typeface="Trebuchet MS" panose="020B0603020202020204" pitchFamily="34" charset="0"/>
                <a:sym typeface="Arial"/>
              </a:rPr>
            </a:br>
            <a:r>
              <a:rPr lang="en-US" sz="3600" dirty="0" err="1">
                <a:latin typeface="Trebuchet MS" panose="020B0603020202020204" pitchFamily="34" charset="0"/>
              </a:rPr>
              <a:t>ice_cream</a:t>
            </a:r>
            <a:r>
              <a:rPr lang="en-US" sz="3600" dirty="0">
                <a:latin typeface="Trebuchet MS" panose="020B0603020202020204" pitchFamily="34" charset="0"/>
              </a:rPr>
              <a:t> = 0</a:t>
            </a:r>
            <a:endParaRPr sz="1800" b="0" i="0" u="none" strike="noStrike" cap="none" dirty="0">
              <a:solidFill>
                <a:srgbClr val="00B050"/>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r>
              <a:rPr lang="en" sz="3600" dirty="0">
                <a:solidFill>
                  <a:srgbClr val="FFC000"/>
                </a:solidFill>
                <a:latin typeface="Trebuchet MS" panose="020B0603020202020204" pitchFamily="34" charset="0"/>
              </a:rPr>
              <a:t>while</a:t>
            </a:r>
            <a:r>
              <a:rPr lang="en" sz="3600" b="0" i="0" u="none" strike="noStrike" cap="none" dirty="0">
                <a:solidFill>
                  <a:srgbClr val="000000"/>
                </a:solidFill>
                <a:latin typeface="Trebuchet MS" panose="020B0603020202020204" pitchFamily="34" charset="0"/>
                <a:sym typeface="Arial"/>
              </a:rPr>
              <a:t> </a:t>
            </a:r>
            <a:r>
              <a:rPr lang="en" sz="3600" b="0" i="0" u="none" strike="noStrike" cap="none" dirty="0">
                <a:solidFill>
                  <a:srgbClr val="0070C0"/>
                </a:solidFill>
                <a:latin typeface="Trebuchet MS" panose="020B0603020202020204" pitchFamily="34" charset="0"/>
                <a:sym typeface="Arial"/>
              </a:rPr>
              <a:t>(</a:t>
            </a:r>
            <a:r>
              <a:rPr lang="en" sz="3600" b="0" i="0" u="none" strike="noStrike" cap="none" dirty="0">
                <a:solidFill>
                  <a:schemeClr val="tx1"/>
                </a:solidFill>
                <a:latin typeface="Trebuchet MS" panose="020B0603020202020204" pitchFamily="34" charset="0"/>
                <a:sym typeface="Arial"/>
              </a:rPr>
              <a:t>ice_cream</a:t>
            </a:r>
            <a:r>
              <a:rPr lang="en" sz="3600" b="0" i="0" u="none" strike="noStrike" cap="none" dirty="0">
                <a:solidFill>
                  <a:srgbClr val="0070C0"/>
                </a:solidFill>
                <a:latin typeface="Trebuchet MS" panose="020B0603020202020204" pitchFamily="34" charset="0"/>
                <a:sym typeface="Arial"/>
              </a:rPr>
              <a:t> == </a:t>
            </a:r>
            <a:r>
              <a:rPr lang="en" sz="3600" b="0" i="0" u="none" strike="noStrike" cap="none" dirty="0">
                <a:solidFill>
                  <a:schemeClr val="tx1"/>
                </a:solidFill>
                <a:latin typeface="Trebuchet MS" panose="020B0603020202020204" pitchFamily="34" charset="0"/>
                <a:sym typeface="Arial"/>
              </a:rPr>
              <a:t>0</a:t>
            </a:r>
            <a:r>
              <a:rPr lang="en" sz="3600" dirty="0">
                <a:solidFill>
                  <a:srgbClr val="0070C0"/>
                </a:solidFill>
                <a:latin typeface="Trebuchet MS" panose="020B0603020202020204" pitchFamily="34" charset="0"/>
              </a:rPr>
              <a:t>)</a:t>
            </a:r>
            <a:r>
              <a:rPr lang="en" sz="3600" b="0" i="0" u="none" strike="noStrike" cap="none" dirty="0">
                <a:solidFill>
                  <a:srgbClr val="0070C0"/>
                </a:solidFill>
                <a:latin typeface="Trebuchet MS" panose="020B0603020202020204" pitchFamily="34" charset="0"/>
                <a:sym typeface="Arial"/>
              </a:rPr>
              <a:t>:</a:t>
            </a:r>
          </a:p>
          <a:p>
            <a:pPr marL="0" marR="0" lvl="0" indent="0" algn="l" rtl="0">
              <a:lnSpc>
                <a:spcPct val="100000"/>
              </a:lnSpc>
              <a:spcBef>
                <a:spcPts val="0"/>
              </a:spcBef>
              <a:spcAft>
                <a:spcPts val="0"/>
              </a:spcAft>
              <a:buClr>
                <a:schemeClr val="dk1"/>
              </a:buClr>
              <a:buSzPct val="25000"/>
              <a:buFont typeface="Arial"/>
              <a:buNone/>
            </a:pPr>
            <a:r>
              <a:rPr lang="en" sz="3600" b="0" i="0" u="none" strike="noStrike" cap="none" dirty="0">
                <a:solidFill>
                  <a:srgbClr val="000000"/>
                </a:solidFill>
                <a:latin typeface="Trebuchet MS" panose="020B0603020202020204" pitchFamily="34" charset="0"/>
                <a:sym typeface="Arial"/>
              </a:rPr>
              <a:t>   scoop up ice cream</a:t>
            </a:r>
          </a:p>
          <a:p>
            <a:pPr marL="0" marR="0" lvl="0" indent="0" algn="l" rtl="0">
              <a:lnSpc>
                <a:spcPct val="100000"/>
              </a:lnSpc>
              <a:spcBef>
                <a:spcPts val="0"/>
              </a:spcBef>
              <a:spcAft>
                <a:spcPts val="0"/>
              </a:spcAft>
              <a:buClr>
                <a:schemeClr val="dk1"/>
              </a:buClr>
              <a:buSzPct val="25000"/>
              <a:buFont typeface="Arial"/>
              <a:buNone/>
            </a:pPr>
            <a:r>
              <a:rPr lang="en" sz="3600" b="0" i="0" u="none" strike="noStrike" cap="none" dirty="0">
                <a:solidFill>
                  <a:srgbClr val="000000"/>
                </a:solidFill>
                <a:latin typeface="Trebuchet MS" panose="020B0603020202020204" pitchFamily="34" charset="0"/>
                <a:sym typeface="Arial"/>
              </a:rPr>
              <a:t>   place ice cream in mouth</a:t>
            </a:r>
          </a:p>
          <a:p>
            <a:pPr marL="0" marR="0" lvl="0" indent="0" algn="l" rtl="0">
              <a:lnSpc>
                <a:spcPct val="100000"/>
              </a:lnSpc>
              <a:spcBef>
                <a:spcPts val="0"/>
              </a:spcBef>
              <a:spcAft>
                <a:spcPts val="0"/>
              </a:spcAft>
              <a:buClr>
                <a:schemeClr val="dk1"/>
              </a:buClr>
              <a:buSzPct val="25000"/>
              <a:buFont typeface="Arial"/>
              <a:buNone/>
            </a:pPr>
            <a:r>
              <a:rPr lang="en" sz="3600" b="0" i="0" u="none" strike="noStrike" cap="none" dirty="0">
                <a:solidFill>
                  <a:srgbClr val="000000"/>
                </a:solidFill>
                <a:latin typeface="Trebuchet MS" panose="020B0603020202020204" pitchFamily="34" charset="0"/>
                <a:sym typeface="Arial"/>
              </a:rPr>
              <a:t>   eat ice cream</a:t>
            </a:r>
          </a:p>
          <a:p>
            <a:pPr marL="0" marR="0" lvl="0" indent="0" algn="l" rtl="0">
              <a:lnSpc>
                <a:spcPct val="100000"/>
              </a:lnSpc>
              <a:spcBef>
                <a:spcPts val="0"/>
              </a:spcBef>
              <a:spcAft>
                <a:spcPts val="0"/>
              </a:spcAft>
              <a:buClr>
                <a:schemeClr val="dk1"/>
              </a:buClr>
              <a:buSzPct val="25000"/>
              <a:buFont typeface="Arial"/>
              <a:buNone/>
            </a:pPr>
            <a:endParaRPr sz="3000" b="1" i="0" u="none" strike="noStrike" cap="none" dirty="0">
              <a:solidFill>
                <a:schemeClr val="dk1"/>
              </a:solidFill>
              <a:latin typeface="Trebuchet MS" panose="020B0603020202020204" pitchFamily="34" charset="0"/>
              <a:sym typeface="Arial"/>
            </a:endParaRPr>
          </a:p>
        </p:txBody>
      </p:sp>
      <p:pic>
        <p:nvPicPr>
          <p:cNvPr id="129" name="Shape 129"/>
          <p:cNvPicPr preferRelativeResize="0"/>
          <p:nvPr/>
        </p:nvPicPr>
        <p:blipFill rotWithShape="1">
          <a:blip r:embed="rId3">
            <a:alphaModFix/>
          </a:blip>
          <a:srcRect/>
          <a:stretch/>
        </p:blipFill>
        <p:spPr>
          <a:xfrm>
            <a:off x="5557488" y="149469"/>
            <a:ext cx="3429000" cy="1670538"/>
          </a:xfrm>
          <a:prstGeom prst="rect">
            <a:avLst/>
          </a:prstGeom>
          <a:noFill/>
          <a:ln>
            <a:noFill/>
          </a:ln>
        </p:spPr>
      </p:pic>
      <p:sp>
        <p:nvSpPr>
          <p:cNvPr id="130" name="Shape 130"/>
          <p:cNvSpPr/>
          <p:nvPr/>
        </p:nvSpPr>
        <p:spPr>
          <a:xfrm>
            <a:off x="367969" y="2358544"/>
            <a:ext cx="5450399" cy="1571618"/>
          </a:xfrm>
          <a:prstGeom prst="rect">
            <a:avLst/>
          </a:prstGeom>
          <a:solidFill>
            <a:srgbClr val="EF0000">
              <a:alpha val="54619"/>
            </a:srgbClr>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 name="TextBox 1"/>
          <p:cNvSpPr txBox="1"/>
          <p:nvPr/>
        </p:nvSpPr>
        <p:spPr>
          <a:xfrm>
            <a:off x="69588" y="4028653"/>
            <a:ext cx="8995281" cy="2800767"/>
          </a:xfrm>
          <a:prstGeom prst="rect">
            <a:avLst/>
          </a:prstGeom>
          <a:noFill/>
          <a:ln>
            <a:solidFill>
              <a:schemeClr val="dk2"/>
            </a:solidFill>
          </a:ln>
        </p:spPr>
        <p:txBody>
          <a:bodyPr wrap="square" rtlCol="0">
            <a:spAutoFit/>
          </a:bodyPr>
          <a:lstStyle/>
          <a:p>
            <a:r>
              <a:rPr lang="en-US" sz="2200" dirty="0"/>
              <a:t>If we do not check whether the ice cream is still there or not, we will keep scooping nothing and placing it in our mouths to eat. Remember that the computer is stupid, it needs to be told everything. So after every scoop, we check if the ice-cream is still there and tell the computer if:</a:t>
            </a:r>
          </a:p>
          <a:p>
            <a:r>
              <a:rPr lang="en-US" sz="2200" dirty="0" err="1"/>
              <a:t>ice_cream</a:t>
            </a:r>
            <a:r>
              <a:rPr lang="en-US" sz="2200" dirty="0"/>
              <a:t> = 0</a:t>
            </a:r>
          </a:p>
          <a:p>
            <a:r>
              <a:rPr lang="en-US" sz="2200" dirty="0"/>
              <a:t>or</a:t>
            </a:r>
          </a:p>
          <a:p>
            <a:r>
              <a:rPr lang="en-US" sz="2200" dirty="0" err="1"/>
              <a:t>ice_cream</a:t>
            </a:r>
            <a:r>
              <a:rPr lang="en-US" sz="2200" dirty="0"/>
              <a:t> = 1</a:t>
            </a:r>
          </a:p>
        </p:txBody>
      </p:sp>
    </p:spTree>
    <p:extLst>
      <p:ext uri="{BB962C8B-B14F-4D97-AF65-F5344CB8AC3E}">
        <p14:creationId xmlns:p14="http://schemas.microsoft.com/office/powerpoint/2010/main" val="24539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Arial"/>
              <a:buNone/>
            </a:pPr>
            <a:r>
              <a:rPr lang="en" sz="3600" b="1" i="0" u="none" strike="noStrike" cap="none" dirty="0">
                <a:solidFill>
                  <a:schemeClr val="dk1"/>
                </a:solidFill>
                <a:latin typeface="Trebuchet MS" panose="020B0603020202020204" pitchFamily="34" charset="0"/>
                <a:sym typeface="Arial"/>
              </a:rPr>
              <a:t>Python Loops</a:t>
            </a:r>
          </a:p>
        </p:txBody>
      </p:sp>
      <p:sp>
        <p:nvSpPr>
          <p:cNvPr id="175" name="Shape 175"/>
          <p:cNvSpPr txBox="1">
            <a:spLocks noGrp="1"/>
          </p:cNvSpPr>
          <p:nvPr>
            <p:ph type="body" idx="4294967295"/>
          </p:nvPr>
        </p:nvSpPr>
        <p:spPr>
          <a:xfrm>
            <a:off x="609600" y="2189750"/>
            <a:ext cx="8229600" cy="1380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i = 0 </a:t>
            </a:r>
          </a:p>
          <a:p>
            <a:pPr marL="0" marR="0" lvl="0" indent="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while i &lt; 5:</a:t>
            </a:r>
          </a:p>
          <a:p>
            <a:pPr marL="0" marR="0" lvl="0" indent="45720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print(</a:t>
            </a:r>
            <a:r>
              <a:rPr lang="en-US" sz="3000" b="0" i="0" u="none" strike="noStrike" cap="none" dirty="0">
                <a:solidFill>
                  <a:schemeClr val="dk1"/>
                </a:solidFill>
                <a:latin typeface="Trebuchet MS" panose="020B0603020202020204" pitchFamily="34" charset="0"/>
                <a:sym typeface="Arial"/>
              </a:rPr>
              <a:t>"Zim Code"</a:t>
            </a:r>
            <a:r>
              <a:rPr lang="en" sz="3000" b="0" i="0" u="none" strike="noStrike" cap="none" dirty="0">
                <a:solidFill>
                  <a:schemeClr val="dk1"/>
                </a:solidFill>
                <a:latin typeface="Trebuchet MS" panose="020B0603020202020204" pitchFamily="34" charset="0"/>
                <a:sym typeface="Arial"/>
              </a:rPr>
              <a:t>)</a:t>
            </a:r>
          </a:p>
          <a:p>
            <a:pPr marL="0" marR="0" lvl="0" indent="45720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i = i + 1</a:t>
            </a:r>
          </a:p>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Trebuchet MS" panose="020B0603020202020204" pitchFamily="34" charset="0"/>
              <a:sym typeface="Arial"/>
            </a:endParaRPr>
          </a:p>
        </p:txBody>
      </p:sp>
      <p:sp>
        <p:nvSpPr>
          <p:cNvPr id="176" name="Shape 176"/>
          <p:cNvSpPr/>
          <p:nvPr/>
        </p:nvSpPr>
        <p:spPr>
          <a:xfrm>
            <a:off x="1103275" y="3672275"/>
            <a:ext cx="4340399" cy="423899"/>
          </a:xfrm>
          <a:prstGeom prst="rect">
            <a:avLst/>
          </a:prstGeom>
          <a:solidFill>
            <a:srgbClr val="CC0000">
              <a:alpha val="43920"/>
            </a:srgbClr>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77" name="Shape 177"/>
          <p:cNvSpPr txBox="1">
            <a:spLocks noGrp="1"/>
          </p:cNvSpPr>
          <p:nvPr>
            <p:ph type="body" idx="1"/>
          </p:nvPr>
        </p:nvSpPr>
        <p:spPr>
          <a:xfrm>
            <a:off x="457200" y="4983075"/>
            <a:ext cx="8229600" cy="1380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Trebuchet MS" panose="020B0603020202020204" pitchFamily="34" charset="0"/>
              <a:sym typeface="Arial"/>
            </a:endParaRPr>
          </a:p>
        </p:txBody>
      </p:sp>
    </p:spTree>
    <p:extLst>
      <p:ext uri="{BB962C8B-B14F-4D97-AF65-F5344CB8AC3E}">
        <p14:creationId xmlns:p14="http://schemas.microsoft.com/office/powerpoint/2010/main" val="937028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p:nvPr/>
        </p:nvSpPr>
        <p:spPr>
          <a:xfrm>
            <a:off x="533400" y="609600"/>
            <a:ext cx="3000000" cy="30000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Arial"/>
                <a:ea typeface="Arial"/>
                <a:cs typeface="Arial"/>
                <a:sym typeface="Arial"/>
              </a:rPr>
              <a:t>i = 0 </a:t>
            </a:r>
          </a:p>
        </p:txBody>
      </p:sp>
      <p:sp>
        <p:nvSpPr>
          <p:cNvPr id="183" name="Shape 183"/>
          <p:cNvSpPr txBox="1">
            <a:spLocks noGrp="1"/>
          </p:cNvSpPr>
          <p:nvPr>
            <p:ph type="body" idx="1"/>
          </p:nvPr>
        </p:nvSpPr>
        <p:spPr>
          <a:xfrm>
            <a:off x="609600" y="2189750"/>
            <a:ext cx="8229600" cy="1380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while i &lt; 5:</a:t>
            </a:r>
          </a:p>
          <a:p>
            <a:pPr marL="0" marR="0" lvl="0" indent="45720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print(</a:t>
            </a:r>
            <a:r>
              <a:rPr lang="en-US" sz="3000" b="0" i="0" u="none" strike="noStrike" cap="none" dirty="0">
                <a:solidFill>
                  <a:schemeClr val="dk1"/>
                </a:solidFill>
                <a:latin typeface="Trebuchet MS" panose="020B0603020202020204" pitchFamily="34" charset="0"/>
                <a:sym typeface="Arial"/>
              </a:rPr>
              <a:t>"Zim Code"</a:t>
            </a:r>
            <a:r>
              <a:rPr lang="en" sz="3000" b="0" i="0" u="none" strike="noStrike" cap="none" dirty="0">
                <a:solidFill>
                  <a:schemeClr val="dk1"/>
                </a:solidFill>
                <a:latin typeface="Trebuchet MS" panose="020B0603020202020204" pitchFamily="34" charset="0"/>
                <a:sym typeface="Arial"/>
              </a:rPr>
              <a:t>)</a:t>
            </a:r>
          </a:p>
          <a:p>
            <a:pPr marL="0" marR="0" lvl="0" indent="45720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i = i + 1</a:t>
            </a:r>
          </a:p>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Trebuchet MS" panose="020B0603020202020204" pitchFamily="34" charset="0"/>
              <a:sym typeface="Arial"/>
            </a:endParaRPr>
          </a:p>
        </p:txBody>
      </p:sp>
      <p:sp>
        <p:nvSpPr>
          <p:cNvPr id="184" name="Shape 18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Arial"/>
              <a:buNone/>
            </a:pPr>
            <a:r>
              <a:rPr lang="en" sz="3600" b="1" i="0" u="none" strike="noStrike" cap="none" dirty="0">
                <a:solidFill>
                  <a:schemeClr val="dk1"/>
                </a:solidFill>
                <a:latin typeface="Trebuchet MS" panose="020B0603020202020204" pitchFamily="34" charset="0"/>
                <a:sym typeface="Arial"/>
              </a:rPr>
              <a:t>Python Loops</a:t>
            </a:r>
          </a:p>
        </p:txBody>
      </p:sp>
      <p:sp>
        <p:nvSpPr>
          <p:cNvPr id="185" name="Shape 185"/>
          <p:cNvSpPr/>
          <p:nvPr/>
        </p:nvSpPr>
        <p:spPr>
          <a:xfrm>
            <a:off x="2478528" y="2328036"/>
            <a:ext cx="136800" cy="481200"/>
          </a:xfrm>
          <a:prstGeom prst="rect">
            <a:avLst/>
          </a:prstGeom>
          <a:solidFill>
            <a:srgbClr val="CC0000">
              <a:alpha val="43920"/>
            </a:srgbClr>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86" name="Shape 186"/>
          <p:cNvSpPr txBox="1">
            <a:spLocks noGrp="1"/>
          </p:cNvSpPr>
          <p:nvPr>
            <p:ph type="body" idx="4294967295"/>
          </p:nvPr>
        </p:nvSpPr>
        <p:spPr>
          <a:xfrm>
            <a:off x="457200" y="4525875"/>
            <a:ext cx="8229600" cy="13808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 The colon means: Everything following this colon is part of the loop</a:t>
            </a:r>
          </a:p>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Trebuchet MS" panose="020B0603020202020204" pitchFamily="34" charset="0"/>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ctrTitle"/>
          </p:nvPr>
        </p:nvSpPr>
        <p:spPr>
          <a:xfrm>
            <a:off x="265950" y="3365498"/>
            <a:ext cx="8916900" cy="15465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Arial"/>
              <a:buNone/>
            </a:pPr>
            <a:r>
              <a:rPr lang="en" sz="3600" b="1" i="0" u="none" strike="noStrike" cap="none" dirty="0">
                <a:solidFill>
                  <a:schemeClr val="dk1"/>
                </a:solidFill>
                <a:latin typeface="Trebuchet MS" panose="020B0603020202020204" pitchFamily="34" charset="0"/>
                <a:sym typeface="Arial"/>
              </a:rPr>
              <a:t>Loops are the repetition rule:</a:t>
            </a:r>
          </a:p>
          <a:p>
            <a:pPr marL="0" marR="0" lvl="0" indent="0" algn="l" rtl="0">
              <a:lnSpc>
                <a:spcPct val="100000"/>
              </a:lnSpc>
              <a:spcBef>
                <a:spcPts val="0"/>
              </a:spcBef>
              <a:spcAft>
                <a:spcPts val="0"/>
              </a:spcAft>
              <a:buClr>
                <a:schemeClr val="dk1"/>
              </a:buClr>
              <a:buSzPct val="25000"/>
              <a:buFont typeface="Arial"/>
              <a:buNone/>
            </a:pPr>
            <a:endParaRPr sz="3000" b="1" i="0" u="none" strike="noStrike" cap="none" dirty="0">
              <a:solidFill>
                <a:schemeClr val="dk1"/>
              </a:solidFill>
              <a:latin typeface="Trebuchet MS" panose="020B0603020202020204" pitchFamily="34" charset="0"/>
              <a:sym typeface="Arial"/>
            </a:endParaRPr>
          </a:p>
          <a:p>
            <a:pPr marL="457200" marR="0" lvl="0" indent="0" algn="l" rtl="0">
              <a:lnSpc>
                <a:spcPct val="100000"/>
              </a:lnSpc>
              <a:spcBef>
                <a:spcPts val="0"/>
              </a:spcBef>
              <a:spcAft>
                <a:spcPts val="0"/>
              </a:spcAft>
              <a:buClr>
                <a:schemeClr val="dk1"/>
              </a:buClr>
              <a:buSzPct val="25000"/>
              <a:buFont typeface="Arial"/>
              <a:buNone/>
            </a:pPr>
            <a:r>
              <a:rPr lang="en" sz="3600" b="1" i="0" u="none" strike="noStrike" cap="none" dirty="0">
                <a:solidFill>
                  <a:srgbClr val="FF0000"/>
                </a:solidFill>
                <a:latin typeface="Trebuchet MS" panose="020B0603020202020204" pitchFamily="34" charset="0"/>
                <a:sym typeface="Arial"/>
              </a:rPr>
              <a:t>Run in a given order</a:t>
            </a:r>
          </a:p>
          <a:p>
            <a:pPr marL="457200" marR="0" lvl="0" indent="0" algn="l" rtl="0">
              <a:lnSpc>
                <a:spcPct val="100000"/>
              </a:lnSpc>
              <a:spcBef>
                <a:spcPts val="0"/>
              </a:spcBef>
              <a:spcAft>
                <a:spcPts val="0"/>
              </a:spcAft>
              <a:buClr>
                <a:schemeClr val="dk1"/>
              </a:buClr>
              <a:buSzPct val="25000"/>
              <a:buFont typeface="Arial"/>
              <a:buNone/>
            </a:pPr>
            <a:r>
              <a:rPr lang="en" sz="3600" b="1" i="0" u="none" strike="noStrike" cap="none" dirty="0">
                <a:solidFill>
                  <a:srgbClr val="FF0000"/>
                </a:solidFill>
                <a:latin typeface="Trebuchet MS" panose="020B0603020202020204" pitchFamily="34" charset="0"/>
                <a:sym typeface="Arial"/>
              </a:rPr>
              <a:t>Remember things</a:t>
            </a:r>
          </a:p>
          <a:p>
            <a:pPr marL="457200" marR="0" lvl="0" indent="0" algn="l" rtl="0">
              <a:lnSpc>
                <a:spcPct val="100000"/>
              </a:lnSpc>
              <a:spcBef>
                <a:spcPts val="0"/>
              </a:spcBef>
              <a:spcAft>
                <a:spcPts val="0"/>
              </a:spcAft>
              <a:buClr>
                <a:schemeClr val="dk1"/>
              </a:buClr>
              <a:buSzPct val="25000"/>
              <a:buFont typeface="Arial"/>
              <a:buNone/>
            </a:pPr>
            <a:r>
              <a:rPr lang="en" sz="3600" b="1" i="0" u="none" strike="noStrike" cap="none" dirty="0" smtClean="0">
                <a:solidFill>
                  <a:srgbClr val="FF0000"/>
                </a:solidFill>
                <a:latin typeface="Trebuchet MS" panose="020B0603020202020204" pitchFamily="34" charset="0"/>
                <a:sym typeface="Arial"/>
              </a:rPr>
              <a:t>Make choices</a:t>
            </a:r>
            <a:endParaRPr lang="en" sz="3600" b="1" i="0" u="none" strike="noStrike" cap="none" dirty="0">
              <a:solidFill>
                <a:srgbClr val="FF0000"/>
              </a:solidFill>
              <a:latin typeface="Trebuchet MS" panose="020B0603020202020204" pitchFamily="34" charset="0"/>
              <a:sym typeface="Arial"/>
            </a:endParaRPr>
          </a:p>
          <a:p>
            <a:pPr lvl="0" algn="l">
              <a:buSzPct val="25000"/>
            </a:pPr>
            <a:r>
              <a:rPr lang="en-ZW" sz="3000" b="1" i="0" u="none" strike="noStrike" cap="none" dirty="0" smtClean="0">
                <a:solidFill>
                  <a:schemeClr val="dk1"/>
                </a:solidFill>
                <a:latin typeface="Trebuchet MS" panose="020B0603020202020204" pitchFamily="34" charset="0"/>
                <a:sym typeface="Arial"/>
              </a:rPr>
              <a:t>    </a:t>
            </a:r>
            <a:r>
              <a:rPr lang="en" sz="3200" b="1" i="1" dirty="0">
                <a:solidFill>
                  <a:srgbClr val="0000FF"/>
                </a:solidFill>
                <a:latin typeface="Trebuchet MS" panose="020B0603020202020204" pitchFamily="34" charset="0"/>
              </a:rPr>
              <a:t>Repeat things</a:t>
            </a:r>
            <a:endParaRPr sz="3000" b="1" i="0" u="none" strike="noStrike" cap="none" dirty="0">
              <a:solidFill>
                <a:schemeClr val="dk1"/>
              </a:solidFill>
              <a:latin typeface="Trebuchet MS" panose="020B0603020202020204" pitchFamily="34" charset="0"/>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p:nvPr/>
        </p:nvSpPr>
        <p:spPr>
          <a:xfrm>
            <a:off x="533400" y="609600"/>
            <a:ext cx="3000000" cy="30000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 sz="3000" b="0" i="0" u="none" strike="noStrike" cap="none">
                <a:solidFill>
                  <a:schemeClr val="dk1"/>
                </a:solidFill>
                <a:latin typeface="Trebuchet MS" panose="020B0603020202020204" pitchFamily="34" charset="0"/>
                <a:sym typeface="Arial"/>
              </a:rPr>
              <a:t>i = 0 </a:t>
            </a:r>
          </a:p>
        </p:txBody>
      </p:sp>
      <p:sp>
        <p:nvSpPr>
          <p:cNvPr id="192" name="Shape 192"/>
          <p:cNvSpPr txBox="1">
            <a:spLocks noGrp="1"/>
          </p:cNvSpPr>
          <p:nvPr>
            <p:ph type="body" idx="1"/>
          </p:nvPr>
        </p:nvSpPr>
        <p:spPr>
          <a:xfrm>
            <a:off x="609600" y="2189750"/>
            <a:ext cx="8229600" cy="1380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while i &lt; 5:</a:t>
            </a:r>
          </a:p>
          <a:p>
            <a:pPr marL="0" marR="0" lvl="0" indent="45720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print(</a:t>
            </a:r>
            <a:r>
              <a:rPr lang="en-US" sz="3000" b="0" i="0" u="none" strike="noStrike" cap="none" dirty="0">
                <a:solidFill>
                  <a:schemeClr val="dk1"/>
                </a:solidFill>
                <a:latin typeface="Trebuchet MS" panose="020B0603020202020204" pitchFamily="34" charset="0"/>
                <a:sym typeface="Arial"/>
              </a:rPr>
              <a:t>"Zim Code"</a:t>
            </a:r>
            <a:r>
              <a:rPr lang="en" sz="3000" b="0" i="0" u="none" strike="noStrike" cap="none" dirty="0">
                <a:solidFill>
                  <a:schemeClr val="dk1"/>
                </a:solidFill>
                <a:latin typeface="Trebuchet MS" panose="020B0603020202020204" pitchFamily="34" charset="0"/>
                <a:sym typeface="Arial"/>
              </a:rPr>
              <a:t>)</a:t>
            </a:r>
          </a:p>
          <a:p>
            <a:pPr marL="0" marR="0" lvl="0" indent="45720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i = i + 1</a:t>
            </a:r>
          </a:p>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Trebuchet MS" panose="020B0603020202020204" pitchFamily="34" charset="0"/>
              <a:sym typeface="Arial"/>
            </a:endParaRPr>
          </a:p>
        </p:txBody>
      </p:sp>
      <p:sp>
        <p:nvSpPr>
          <p:cNvPr id="193" name="Shape 193"/>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Arial"/>
              <a:buNone/>
            </a:pPr>
            <a:r>
              <a:rPr lang="en" sz="3600" b="1" i="0" u="none" strike="noStrike" cap="none">
                <a:solidFill>
                  <a:schemeClr val="dk1"/>
                </a:solidFill>
                <a:latin typeface="Trebuchet MS" panose="020B0603020202020204" pitchFamily="34" charset="0"/>
                <a:sym typeface="Arial"/>
              </a:rPr>
              <a:t>Python Loops</a:t>
            </a:r>
          </a:p>
        </p:txBody>
      </p:sp>
      <p:cxnSp>
        <p:nvCxnSpPr>
          <p:cNvPr id="194" name="Shape 194"/>
          <p:cNvCxnSpPr/>
          <p:nvPr/>
        </p:nvCxnSpPr>
        <p:spPr>
          <a:xfrm>
            <a:off x="1082850" y="2880200"/>
            <a:ext cx="0" cy="931499"/>
          </a:xfrm>
          <a:prstGeom prst="straightConnector1">
            <a:avLst/>
          </a:prstGeom>
          <a:noFill/>
          <a:ln w="19050" cap="flat" cmpd="sng">
            <a:solidFill>
              <a:schemeClr val="dk2"/>
            </a:solidFill>
            <a:prstDash val="solid"/>
            <a:round/>
            <a:headEnd type="none" w="med" len="med"/>
            <a:tailEnd type="none" w="med" len="med"/>
          </a:ln>
        </p:spPr>
      </p:cxnSp>
      <p:sp>
        <p:nvSpPr>
          <p:cNvPr id="195" name="Shape 195"/>
          <p:cNvSpPr/>
          <p:nvPr/>
        </p:nvSpPr>
        <p:spPr>
          <a:xfrm>
            <a:off x="601575" y="2850650"/>
            <a:ext cx="487499" cy="931499"/>
          </a:xfrm>
          <a:prstGeom prst="rect">
            <a:avLst/>
          </a:prstGeom>
          <a:solidFill>
            <a:srgbClr val="CC0000">
              <a:alpha val="43920"/>
            </a:srgbClr>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Trebuchet MS" panose="020B0603020202020204" pitchFamily="34" charset="0"/>
              <a:sym typeface="Arial"/>
            </a:endParaRPr>
          </a:p>
        </p:txBody>
      </p:sp>
      <p:sp>
        <p:nvSpPr>
          <p:cNvPr id="196" name="Shape 196"/>
          <p:cNvSpPr txBox="1"/>
          <p:nvPr/>
        </p:nvSpPr>
        <p:spPr>
          <a:xfrm>
            <a:off x="311725" y="4438500"/>
            <a:ext cx="8375099" cy="21912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 The white space indicates what commands are part of the loop. FYI you should use tabs rather than spaces.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Arial"/>
              <a:buNone/>
            </a:pPr>
            <a:r>
              <a:rPr lang="en" sz="3600" b="1" i="0" u="none" strike="noStrike" cap="none">
                <a:solidFill>
                  <a:schemeClr val="dk1"/>
                </a:solidFill>
                <a:latin typeface="Trebuchet MS" panose="020B0603020202020204" pitchFamily="34" charset="0"/>
                <a:sym typeface="Arial"/>
              </a:rPr>
              <a:t>Python Loops</a:t>
            </a:r>
          </a:p>
        </p:txBody>
      </p:sp>
      <p:sp>
        <p:nvSpPr>
          <p:cNvPr id="202" name="Shape 202"/>
          <p:cNvSpPr txBox="1">
            <a:spLocks noGrp="1"/>
          </p:cNvSpPr>
          <p:nvPr>
            <p:ph type="body" idx="1"/>
          </p:nvPr>
        </p:nvSpPr>
        <p:spPr>
          <a:xfrm>
            <a:off x="457200" y="3992475"/>
            <a:ext cx="8229600" cy="1380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Trebuchet MS" panose="020B0603020202020204" pitchFamily="34" charset="0"/>
              <a:sym typeface="Arial"/>
            </a:endParaRPr>
          </a:p>
        </p:txBody>
      </p:sp>
      <p:sp>
        <p:nvSpPr>
          <p:cNvPr id="203" name="Shape 203"/>
          <p:cNvSpPr txBox="1">
            <a:spLocks noGrp="1"/>
          </p:cNvSpPr>
          <p:nvPr>
            <p:ph type="body" idx="4294967295"/>
          </p:nvPr>
        </p:nvSpPr>
        <p:spPr>
          <a:xfrm>
            <a:off x="609600" y="2189750"/>
            <a:ext cx="8229600" cy="1380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while i &lt; 5:</a:t>
            </a:r>
          </a:p>
          <a:p>
            <a:pPr marL="0" marR="0" lvl="0" indent="45720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print(</a:t>
            </a:r>
            <a:r>
              <a:rPr lang="en-US" sz="3000" b="0" i="0" u="none" strike="noStrike" cap="none" dirty="0">
                <a:solidFill>
                  <a:schemeClr val="dk1"/>
                </a:solidFill>
                <a:latin typeface="Trebuchet MS" panose="020B0603020202020204" pitchFamily="34" charset="0"/>
                <a:sym typeface="Arial"/>
              </a:rPr>
              <a:t>"Zim Code"</a:t>
            </a:r>
            <a:r>
              <a:rPr lang="en" sz="3000" b="0" i="0" u="none" strike="noStrike" cap="none" dirty="0">
                <a:solidFill>
                  <a:schemeClr val="dk1"/>
                </a:solidFill>
                <a:latin typeface="Trebuchet MS" panose="020B0603020202020204" pitchFamily="34" charset="0"/>
                <a:sym typeface="Arial"/>
              </a:rPr>
              <a:t>)</a:t>
            </a:r>
          </a:p>
          <a:p>
            <a:pPr marL="0" marR="0" lvl="0" indent="45720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print("SUPER COOL LOOPS")</a:t>
            </a:r>
          </a:p>
          <a:p>
            <a:pPr marL="0" marR="0" lvl="0" indent="45720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print("codecodecode")</a:t>
            </a:r>
          </a:p>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Trebuchet MS" panose="020B0603020202020204" pitchFamily="34" charset="0"/>
              <a:sym typeface="Arial"/>
            </a:endParaRPr>
          </a:p>
        </p:txBody>
      </p:sp>
      <p:cxnSp>
        <p:nvCxnSpPr>
          <p:cNvPr id="204" name="Shape 204"/>
          <p:cNvCxnSpPr/>
          <p:nvPr/>
        </p:nvCxnSpPr>
        <p:spPr>
          <a:xfrm>
            <a:off x="1082850" y="2745728"/>
            <a:ext cx="2346300" cy="0"/>
          </a:xfrm>
          <a:prstGeom prst="straightConnector1">
            <a:avLst/>
          </a:prstGeom>
          <a:noFill/>
          <a:ln w="19050" cap="flat" cmpd="sng">
            <a:solidFill>
              <a:schemeClr val="dk2"/>
            </a:solidFill>
            <a:prstDash val="solid"/>
            <a:round/>
            <a:headEnd type="none" w="med" len="med"/>
            <a:tailEnd type="none" w="med" len="med"/>
          </a:ln>
        </p:spPr>
      </p:cxnSp>
      <p:cxnSp>
        <p:nvCxnSpPr>
          <p:cNvPr id="205" name="Shape 205"/>
          <p:cNvCxnSpPr/>
          <p:nvPr/>
        </p:nvCxnSpPr>
        <p:spPr>
          <a:xfrm flipV="1">
            <a:off x="3413949" y="2308399"/>
            <a:ext cx="1" cy="400025"/>
          </a:xfrm>
          <a:prstGeom prst="straightConnector1">
            <a:avLst/>
          </a:prstGeom>
          <a:noFill/>
          <a:ln w="19050" cap="flat" cmpd="sng">
            <a:solidFill>
              <a:schemeClr val="dk2"/>
            </a:solidFill>
            <a:prstDash val="solid"/>
            <a:round/>
            <a:headEnd type="none" w="med" len="med"/>
            <a:tailEnd type="none" w="med" len="med"/>
          </a:ln>
        </p:spPr>
      </p:cxnSp>
      <p:cxnSp>
        <p:nvCxnSpPr>
          <p:cNvPr id="206" name="Shape 206"/>
          <p:cNvCxnSpPr/>
          <p:nvPr/>
        </p:nvCxnSpPr>
        <p:spPr>
          <a:xfrm flipH="1">
            <a:off x="602001" y="2308397"/>
            <a:ext cx="2811948" cy="2"/>
          </a:xfrm>
          <a:prstGeom prst="straightConnector1">
            <a:avLst/>
          </a:prstGeom>
          <a:noFill/>
          <a:ln w="19050" cap="flat" cmpd="sng">
            <a:solidFill>
              <a:schemeClr val="dk2"/>
            </a:solidFill>
            <a:prstDash val="solid"/>
            <a:round/>
            <a:headEnd type="none" w="med" len="med"/>
            <a:tailEnd type="none" w="med" len="med"/>
          </a:ln>
        </p:spPr>
      </p:cxnSp>
      <p:cxnSp>
        <p:nvCxnSpPr>
          <p:cNvPr id="207" name="Shape 207"/>
          <p:cNvCxnSpPr/>
          <p:nvPr/>
        </p:nvCxnSpPr>
        <p:spPr>
          <a:xfrm flipH="1">
            <a:off x="601575" y="2308398"/>
            <a:ext cx="424" cy="2580077"/>
          </a:xfrm>
          <a:prstGeom prst="straightConnector1">
            <a:avLst/>
          </a:prstGeom>
          <a:noFill/>
          <a:ln w="19050" cap="flat" cmpd="sng">
            <a:solidFill>
              <a:schemeClr val="dk2"/>
            </a:solidFill>
            <a:prstDash val="solid"/>
            <a:round/>
            <a:headEnd type="none" w="med" len="med"/>
            <a:tailEnd type="none" w="med" len="med"/>
          </a:ln>
        </p:spPr>
      </p:cxnSp>
      <p:cxnSp>
        <p:nvCxnSpPr>
          <p:cNvPr id="208" name="Shape 208"/>
          <p:cNvCxnSpPr/>
          <p:nvPr/>
        </p:nvCxnSpPr>
        <p:spPr>
          <a:xfrm>
            <a:off x="609600" y="4911525"/>
            <a:ext cx="2842499" cy="0"/>
          </a:xfrm>
          <a:prstGeom prst="straightConnector1">
            <a:avLst/>
          </a:prstGeom>
          <a:noFill/>
          <a:ln w="19050" cap="flat" cmpd="sng">
            <a:solidFill>
              <a:schemeClr val="dk2"/>
            </a:solidFill>
            <a:prstDash val="solid"/>
            <a:round/>
            <a:headEnd type="none" w="med" len="med"/>
            <a:tailEnd type="none" w="med" len="med"/>
          </a:ln>
        </p:spPr>
      </p:cxnSp>
      <p:cxnSp>
        <p:nvCxnSpPr>
          <p:cNvPr id="209" name="Shape 209"/>
          <p:cNvCxnSpPr/>
          <p:nvPr/>
        </p:nvCxnSpPr>
        <p:spPr>
          <a:xfrm flipV="1">
            <a:off x="3444500" y="4372863"/>
            <a:ext cx="7599" cy="528460"/>
          </a:xfrm>
          <a:prstGeom prst="straightConnector1">
            <a:avLst/>
          </a:prstGeom>
          <a:noFill/>
          <a:ln w="19050" cap="flat" cmpd="sng">
            <a:solidFill>
              <a:schemeClr val="dk2"/>
            </a:solidFill>
            <a:prstDash val="solid"/>
            <a:round/>
            <a:headEnd type="none" w="med" len="med"/>
            <a:tailEnd type="none" w="med" len="med"/>
          </a:ln>
        </p:spPr>
      </p:cxnSp>
      <p:cxnSp>
        <p:nvCxnSpPr>
          <p:cNvPr id="210" name="Shape 210"/>
          <p:cNvCxnSpPr/>
          <p:nvPr/>
        </p:nvCxnSpPr>
        <p:spPr>
          <a:xfrm flipH="1">
            <a:off x="1082850" y="2754129"/>
            <a:ext cx="6350" cy="1638371"/>
          </a:xfrm>
          <a:prstGeom prst="straightConnector1">
            <a:avLst/>
          </a:prstGeom>
          <a:noFill/>
          <a:ln w="19050" cap="flat" cmpd="sng">
            <a:solidFill>
              <a:schemeClr val="dk2"/>
            </a:solidFill>
            <a:prstDash val="solid"/>
            <a:round/>
            <a:headEnd type="none" w="med" len="med"/>
            <a:tailEnd type="none" w="med" len="med"/>
          </a:ln>
        </p:spPr>
      </p:cxnSp>
      <p:cxnSp>
        <p:nvCxnSpPr>
          <p:cNvPr id="211" name="Shape 211"/>
          <p:cNvCxnSpPr/>
          <p:nvPr/>
        </p:nvCxnSpPr>
        <p:spPr>
          <a:xfrm>
            <a:off x="1089200" y="4392500"/>
            <a:ext cx="2355299" cy="0"/>
          </a:xfrm>
          <a:prstGeom prst="straightConnector1">
            <a:avLst/>
          </a:prstGeom>
          <a:noFill/>
          <a:ln w="19050" cap="flat" cmpd="sng">
            <a:solidFill>
              <a:schemeClr val="dk2"/>
            </a:solidFill>
            <a:prstDash val="solid"/>
            <a:round/>
            <a:headEnd type="none" w="med" len="med"/>
            <a:tailEnd type="none" w="med" len="med"/>
          </a:ln>
        </p:spPr>
      </p:cxnSp>
      <p:sp>
        <p:nvSpPr>
          <p:cNvPr id="212" name="Shape 212"/>
          <p:cNvSpPr txBox="1">
            <a:spLocks noGrp="1"/>
          </p:cNvSpPr>
          <p:nvPr>
            <p:ph type="body" idx="4294967295"/>
          </p:nvPr>
        </p:nvSpPr>
        <p:spPr>
          <a:xfrm>
            <a:off x="457200" y="5373375"/>
            <a:ext cx="8229600" cy="7506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 sz="3000" b="0" i="0" u="none" strike="noStrike" cap="none">
                <a:solidFill>
                  <a:schemeClr val="dk1"/>
                </a:solidFill>
                <a:latin typeface="Trebuchet MS" panose="020B0603020202020204" pitchFamily="34" charset="0"/>
                <a:sym typeface="Arial"/>
              </a:rPr>
              <a:t> What will happen in this example?</a:t>
            </a:r>
          </a:p>
          <a:p>
            <a:pPr marL="0" marR="0" lvl="0" indent="0" algn="l" rtl="0">
              <a:lnSpc>
                <a:spcPct val="100000"/>
              </a:lnSpc>
              <a:spcBef>
                <a:spcPts val="0"/>
              </a:spcBef>
              <a:spcAft>
                <a:spcPts val="0"/>
              </a:spcAft>
              <a:buClr>
                <a:schemeClr val="dk1"/>
              </a:buClr>
              <a:buSzPct val="25000"/>
              <a:buFont typeface="Arial"/>
              <a:buNone/>
            </a:pPr>
            <a:endParaRPr sz="3000" b="0" i="0" u="none" strike="noStrike" cap="none">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endParaRPr sz="3000" b="0" i="0" u="none" strike="noStrike" cap="none">
              <a:solidFill>
                <a:schemeClr val="dk1"/>
              </a:solidFill>
              <a:latin typeface="Trebuchet MS" panose="020B0603020202020204" pitchFamily="34" charset="0"/>
              <a:sym typeface="Arial"/>
            </a:endParaRPr>
          </a:p>
        </p:txBody>
      </p:sp>
      <p:sp>
        <p:nvSpPr>
          <p:cNvPr id="213" name="Shape 213"/>
          <p:cNvSpPr txBox="1"/>
          <p:nvPr/>
        </p:nvSpPr>
        <p:spPr>
          <a:xfrm>
            <a:off x="510300" y="4775925"/>
            <a:ext cx="4694700" cy="12002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3000" b="0" i="0" u="none" strike="noStrike" cap="none">
                <a:solidFill>
                  <a:schemeClr val="dk1"/>
                </a:solidFill>
                <a:latin typeface="Trebuchet MS" panose="020B0603020202020204" pitchFamily="34" charset="0"/>
                <a:sym typeface="Arial"/>
              </a:rPr>
              <a:t>print("???")</a:t>
            </a:r>
          </a:p>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Trebuchet MS" panose="020B0603020202020204" pitchFamily="34" charset="0"/>
              <a:sym typeface="Arial"/>
            </a:endParaRPr>
          </a:p>
        </p:txBody>
      </p:sp>
      <p:sp>
        <p:nvSpPr>
          <p:cNvPr id="214" name="Shape 214"/>
          <p:cNvSpPr txBox="1"/>
          <p:nvPr/>
        </p:nvSpPr>
        <p:spPr>
          <a:xfrm>
            <a:off x="609600" y="1806326"/>
            <a:ext cx="1051765" cy="544741"/>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i = 0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457200" y="3992475"/>
            <a:ext cx="8229600" cy="1380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endParaRPr sz="3000" b="0" i="0" u="none" strike="noStrike" cap="none">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endParaRPr sz="3000" b="0" i="0" u="none" strike="noStrike" cap="none">
              <a:solidFill>
                <a:schemeClr val="dk1"/>
              </a:solidFill>
              <a:latin typeface="Trebuchet MS" panose="020B0603020202020204" pitchFamily="34" charset="0"/>
              <a:sym typeface="Arial"/>
            </a:endParaRPr>
          </a:p>
        </p:txBody>
      </p:sp>
      <p:sp>
        <p:nvSpPr>
          <p:cNvPr id="220" name="Shape 220"/>
          <p:cNvSpPr txBox="1"/>
          <p:nvPr/>
        </p:nvSpPr>
        <p:spPr>
          <a:xfrm>
            <a:off x="533400" y="609600"/>
            <a:ext cx="3000000" cy="30000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 sz="3000" b="0" i="0" u="none" strike="noStrike" cap="none">
                <a:solidFill>
                  <a:schemeClr val="dk1"/>
                </a:solidFill>
                <a:latin typeface="Trebuchet MS" panose="020B0603020202020204" pitchFamily="34" charset="0"/>
                <a:sym typeface="Arial"/>
              </a:rPr>
              <a:t>i = 0 </a:t>
            </a:r>
          </a:p>
        </p:txBody>
      </p:sp>
      <p:sp>
        <p:nvSpPr>
          <p:cNvPr id="221" name="Shape 22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Arial"/>
              <a:buNone/>
            </a:pPr>
            <a:r>
              <a:rPr lang="en" sz="3600" b="1" i="0" u="none" strike="noStrike" cap="none">
                <a:solidFill>
                  <a:schemeClr val="dk1"/>
                </a:solidFill>
                <a:latin typeface="Trebuchet MS" panose="020B0603020202020204" pitchFamily="34" charset="0"/>
                <a:sym typeface="Arial"/>
              </a:rPr>
              <a:t>Python Loops</a:t>
            </a:r>
          </a:p>
        </p:txBody>
      </p:sp>
      <p:sp>
        <p:nvSpPr>
          <p:cNvPr id="222" name="Shape 222"/>
          <p:cNvSpPr txBox="1">
            <a:spLocks noGrp="1"/>
          </p:cNvSpPr>
          <p:nvPr>
            <p:ph type="body" idx="4294967295"/>
          </p:nvPr>
        </p:nvSpPr>
        <p:spPr>
          <a:xfrm>
            <a:off x="609600" y="2189750"/>
            <a:ext cx="8229600" cy="1380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3000" b="0" i="0" u="none" strike="noStrike" cap="none">
                <a:solidFill>
                  <a:schemeClr val="dk1"/>
                </a:solidFill>
                <a:latin typeface="Trebuchet MS" panose="020B0603020202020204" pitchFamily="34" charset="0"/>
                <a:sym typeface="Arial"/>
              </a:rPr>
              <a:t>while i &lt; 5:</a:t>
            </a:r>
          </a:p>
          <a:p>
            <a:pPr marL="0" marR="0" lvl="0" indent="457200" algn="l" rtl="0">
              <a:lnSpc>
                <a:spcPct val="100000"/>
              </a:lnSpc>
              <a:spcBef>
                <a:spcPts val="0"/>
              </a:spcBef>
              <a:spcAft>
                <a:spcPts val="0"/>
              </a:spcAft>
              <a:buClr>
                <a:schemeClr val="dk1"/>
              </a:buClr>
              <a:buSzPct val="25000"/>
              <a:buFont typeface="Arial"/>
              <a:buNone/>
            </a:pPr>
            <a:r>
              <a:rPr lang="en" sz="3000" b="0" i="0" u="none" strike="noStrike" cap="none">
                <a:solidFill>
                  <a:schemeClr val="dk1"/>
                </a:solidFill>
                <a:latin typeface="Trebuchet MS" panose="020B0603020202020204" pitchFamily="34" charset="0"/>
                <a:sym typeface="Arial"/>
              </a:rPr>
              <a:t>print(i)</a:t>
            </a:r>
          </a:p>
          <a:p>
            <a:pPr marL="0" marR="0" lvl="0" indent="457200" algn="l" rtl="0">
              <a:lnSpc>
                <a:spcPct val="100000"/>
              </a:lnSpc>
              <a:spcBef>
                <a:spcPts val="0"/>
              </a:spcBef>
              <a:spcAft>
                <a:spcPts val="0"/>
              </a:spcAft>
              <a:buClr>
                <a:schemeClr val="dk1"/>
              </a:buClr>
              <a:buSzPct val="25000"/>
              <a:buFont typeface="Arial"/>
              <a:buNone/>
            </a:pPr>
            <a:r>
              <a:rPr lang="en" sz="3000" b="0" i="0" u="none" strike="noStrike" cap="none">
                <a:solidFill>
                  <a:schemeClr val="dk1"/>
                </a:solidFill>
                <a:latin typeface="Trebuchet MS" panose="020B0603020202020204" pitchFamily="34" charset="0"/>
                <a:sym typeface="Arial"/>
              </a:rPr>
              <a:t>i = i + 1</a:t>
            </a:r>
          </a:p>
          <a:p>
            <a:pPr marL="0" marR="0" lvl="0" indent="0" algn="l" rtl="0">
              <a:lnSpc>
                <a:spcPct val="100000"/>
              </a:lnSpc>
              <a:spcBef>
                <a:spcPts val="0"/>
              </a:spcBef>
              <a:spcAft>
                <a:spcPts val="0"/>
              </a:spcAft>
              <a:buClr>
                <a:schemeClr val="dk1"/>
              </a:buClr>
              <a:buSzPct val="25000"/>
              <a:buFont typeface="Arial"/>
              <a:buNone/>
            </a:pPr>
            <a:endParaRPr sz="3000" b="0" i="0" u="none" strike="noStrike" cap="none">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endParaRPr sz="3000" b="0" i="0" u="none" strike="noStrike" cap="none">
              <a:solidFill>
                <a:schemeClr val="dk1"/>
              </a:solidFill>
              <a:latin typeface="Trebuchet MS" panose="020B0603020202020204" pitchFamily="34" charset="0"/>
              <a:sym typeface="Arial"/>
            </a:endParaRPr>
          </a:p>
        </p:txBody>
      </p:sp>
      <p:cxnSp>
        <p:nvCxnSpPr>
          <p:cNvPr id="223" name="Shape 223"/>
          <p:cNvCxnSpPr/>
          <p:nvPr/>
        </p:nvCxnSpPr>
        <p:spPr>
          <a:xfrm>
            <a:off x="1082850" y="2880200"/>
            <a:ext cx="2346300" cy="0"/>
          </a:xfrm>
          <a:prstGeom prst="straightConnector1">
            <a:avLst/>
          </a:prstGeom>
          <a:noFill/>
          <a:ln w="19050" cap="flat" cmpd="sng">
            <a:solidFill>
              <a:schemeClr val="dk2"/>
            </a:solidFill>
            <a:prstDash val="solid"/>
            <a:round/>
            <a:headEnd type="none" w="med" len="med"/>
            <a:tailEnd type="none" w="med" len="med"/>
          </a:ln>
        </p:spPr>
      </p:cxnSp>
      <p:cxnSp>
        <p:nvCxnSpPr>
          <p:cNvPr id="224" name="Shape 224"/>
          <p:cNvCxnSpPr/>
          <p:nvPr/>
        </p:nvCxnSpPr>
        <p:spPr>
          <a:xfrm rot="10800000">
            <a:off x="3413950" y="2376199"/>
            <a:ext cx="0" cy="503999"/>
          </a:xfrm>
          <a:prstGeom prst="straightConnector1">
            <a:avLst/>
          </a:prstGeom>
          <a:noFill/>
          <a:ln w="19050" cap="flat" cmpd="sng">
            <a:solidFill>
              <a:schemeClr val="dk2"/>
            </a:solidFill>
            <a:prstDash val="solid"/>
            <a:round/>
            <a:headEnd type="none" w="med" len="med"/>
            <a:tailEnd type="none" w="med" len="med"/>
          </a:ln>
        </p:spPr>
      </p:cxnSp>
      <p:cxnSp>
        <p:nvCxnSpPr>
          <p:cNvPr id="225" name="Shape 225"/>
          <p:cNvCxnSpPr/>
          <p:nvPr/>
        </p:nvCxnSpPr>
        <p:spPr>
          <a:xfrm rot="10800000">
            <a:off x="586498" y="2376225"/>
            <a:ext cx="2842499" cy="0"/>
          </a:xfrm>
          <a:prstGeom prst="straightConnector1">
            <a:avLst/>
          </a:prstGeom>
          <a:noFill/>
          <a:ln w="19050" cap="flat" cmpd="sng">
            <a:solidFill>
              <a:schemeClr val="dk2"/>
            </a:solidFill>
            <a:prstDash val="solid"/>
            <a:round/>
            <a:headEnd type="none" w="med" len="med"/>
            <a:tailEnd type="none" w="med" len="med"/>
          </a:ln>
        </p:spPr>
      </p:cxnSp>
      <p:cxnSp>
        <p:nvCxnSpPr>
          <p:cNvPr id="226" name="Shape 226"/>
          <p:cNvCxnSpPr/>
          <p:nvPr/>
        </p:nvCxnSpPr>
        <p:spPr>
          <a:xfrm>
            <a:off x="601575" y="2391275"/>
            <a:ext cx="0" cy="1845300"/>
          </a:xfrm>
          <a:prstGeom prst="straightConnector1">
            <a:avLst/>
          </a:prstGeom>
          <a:noFill/>
          <a:ln w="19050" cap="flat" cmpd="sng">
            <a:solidFill>
              <a:schemeClr val="dk2"/>
            </a:solidFill>
            <a:prstDash val="solid"/>
            <a:round/>
            <a:headEnd type="none" w="med" len="med"/>
            <a:tailEnd type="none" w="med" len="med"/>
          </a:ln>
        </p:spPr>
      </p:cxnSp>
      <p:cxnSp>
        <p:nvCxnSpPr>
          <p:cNvPr id="227" name="Shape 227"/>
          <p:cNvCxnSpPr/>
          <p:nvPr/>
        </p:nvCxnSpPr>
        <p:spPr>
          <a:xfrm>
            <a:off x="609600" y="4303700"/>
            <a:ext cx="2842499" cy="0"/>
          </a:xfrm>
          <a:prstGeom prst="straightConnector1">
            <a:avLst/>
          </a:prstGeom>
          <a:noFill/>
          <a:ln w="19050" cap="flat" cmpd="sng">
            <a:solidFill>
              <a:schemeClr val="dk2"/>
            </a:solidFill>
            <a:prstDash val="solid"/>
            <a:round/>
            <a:headEnd type="none" w="med" len="med"/>
            <a:tailEnd type="none" w="med" len="med"/>
          </a:ln>
        </p:spPr>
      </p:cxnSp>
      <p:cxnSp>
        <p:nvCxnSpPr>
          <p:cNvPr id="228" name="Shape 228"/>
          <p:cNvCxnSpPr/>
          <p:nvPr/>
        </p:nvCxnSpPr>
        <p:spPr>
          <a:xfrm rot="10800000">
            <a:off x="3444500" y="3852498"/>
            <a:ext cx="0" cy="451199"/>
          </a:xfrm>
          <a:prstGeom prst="straightConnector1">
            <a:avLst/>
          </a:prstGeom>
          <a:noFill/>
          <a:ln w="19050" cap="flat" cmpd="sng">
            <a:solidFill>
              <a:schemeClr val="dk2"/>
            </a:solidFill>
            <a:prstDash val="solid"/>
            <a:round/>
            <a:headEnd type="none" w="med" len="med"/>
            <a:tailEnd type="none" w="med" len="med"/>
          </a:ln>
        </p:spPr>
      </p:cxnSp>
      <p:cxnSp>
        <p:nvCxnSpPr>
          <p:cNvPr id="229" name="Shape 229"/>
          <p:cNvCxnSpPr/>
          <p:nvPr/>
        </p:nvCxnSpPr>
        <p:spPr>
          <a:xfrm>
            <a:off x="1082850" y="2880200"/>
            <a:ext cx="0" cy="945600"/>
          </a:xfrm>
          <a:prstGeom prst="straightConnector1">
            <a:avLst/>
          </a:prstGeom>
          <a:noFill/>
          <a:ln w="19050" cap="flat" cmpd="sng">
            <a:solidFill>
              <a:schemeClr val="dk2"/>
            </a:solidFill>
            <a:prstDash val="solid"/>
            <a:round/>
            <a:headEnd type="none" w="med" len="med"/>
            <a:tailEnd type="none" w="med" len="med"/>
          </a:ln>
        </p:spPr>
      </p:cxnSp>
      <p:cxnSp>
        <p:nvCxnSpPr>
          <p:cNvPr id="230" name="Shape 230"/>
          <p:cNvCxnSpPr/>
          <p:nvPr/>
        </p:nvCxnSpPr>
        <p:spPr>
          <a:xfrm>
            <a:off x="1078350" y="3852500"/>
            <a:ext cx="2355299" cy="0"/>
          </a:xfrm>
          <a:prstGeom prst="straightConnector1">
            <a:avLst/>
          </a:prstGeom>
          <a:noFill/>
          <a:ln w="19050" cap="flat" cmpd="sng">
            <a:solidFill>
              <a:schemeClr val="dk2"/>
            </a:solidFill>
            <a:prstDash val="solid"/>
            <a:round/>
            <a:headEnd type="none" w="med" len="med"/>
            <a:tailEnd type="none" w="med" len="med"/>
          </a:ln>
        </p:spPr>
      </p:cxnSp>
      <p:sp>
        <p:nvSpPr>
          <p:cNvPr id="231" name="Shape 231"/>
          <p:cNvSpPr txBox="1">
            <a:spLocks noGrp="1"/>
          </p:cNvSpPr>
          <p:nvPr>
            <p:ph type="body" idx="4294967295"/>
          </p:nvPr>
        </p:nvSpPr>
        <p:spPr>
          <a:xfrm>
            <a:off x="457200" y="4458975"/>
            <a:ext cx="8229600" cy="7506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 sz="3000" b="0" i="0" u="none" strike="noStrike" cap="none">
                <a:solidFill>
                  <a:schemeClr val="dk1"/>
                </a:solidFill>
                <a:latin typeface="Trebuchet MS" panose="020B0603020202020204" pitchFamily="34" charset="0"/>
                <a:sym typeface="Arial"/>
              </a:rPr>
              <a:t> What will happen in this example?</a:t>
            </a:r>
          </a:p>
          <a:p>
            <a:pPr marL="0" marR="0" lvl="0" indent="0" algn="l" rtl="0">
              <a:lnSpc>
                <a:spcPct val="100000"/>
              </a:lnSpc>
              <a:spcBef>
                <a:spcPts val="0"/>
              </a:spcBef>
              <a:spcAft>
                <a:spcPts val="0"/>
              </a:spcAft>
              <a:buClr>
                <a:schemeClr val="dk1"/>
              </a:buClr>
              <a:buSzPct val="25000"/>
              <a:buFont typeface="Arial"/>
              <a:buNone/>
            </a:pPr>
            <a:endParaRPr sz="3000" b="0" i="0" u="none" strike="noStrike" cap="none">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endParaRPr sz="3000" b="0" i="0" u="none" strike="noStrike" cap="none">
              <a:solidFill>
                <a:schemeClr val="dk1"/>
              </a:solidFill>
              <a:latin typeface="Trebuchet MS" panose="020B0603020202020204" pitchFamily="34" charset="0"/>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457200" y="3992475"/>
            <a:ext cx="8229600" cy="1380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endParaRPr sz="3000" b="0" i="0" u="none" strike="noStrike" cap="none">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endParaRPr sz="3000" b="0" i="0" u="none" strike="noStrike" cap="none">
              <a:solidFill>
                <a:schemeClr val="dk1"/>
              </a:solidFill>
              <a:latin typeface="Trebuchet MS" panose="020B0603020202020204" pitchFamily="34" charset="0"/>
              <a:sym typeface="Arial"/>
            </a:endParaRPr>
          </a:p>
        </p:txBody>
      </p:sp>
      <p:sp>
        <p:nvSpPr>
          <p:cNvPr id="220" name="Shape 220"/>
          <p:cNvSpPr txBox="1"/>
          <p:nvPr/>
        </p:nvSpPr>
        <p:spPr>
          <a:xfrm>
            <a:off x="533400" y="609600"/>
            <a:ext cx="3000000" cy="30000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 sz="3000" b="0" i="0" u="none" strike="noStrike" cap="none">
                <a:solidFill>
                  <a:schemeClr val="dk1"/>
                </a:solidFill>
                <a:latin typeface="Trebuchet MS" panose="020B0603020202020204" pitchFamily="34" charset="0"/>
                <a:sym typeface="Arial"/>
              </a:rPr>
              <a:t>i = 0 </a:t>
            </a:r>
          </a:p>
        </p:txBody>
      </p:sp>
      <p:sp>
        <p:nvSpPr>
          <p:cNvPr id="221" name="Shape 22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Arial"/>
              <a:buNone/>
            </a:pPr>
            <a:r>
              <a:rPr lang="en" sz="3600" b="1" i="0" u="none" strike="noStrike" cap="none">
                <a:solidFill>
                  <a:schemeClr val="dk1"/>
                </a:solidFill>
                <a:latin typeface="Trebuchet MS" panose="020B0603020202020204" pitchFamily="34" charset="0"/>
                <a:sym typeface="Arial"/>
              </a:rPr>
              <a:t>Python Loops</a:t>
            </a:r>
          </a:p>
        </p:txBody>
      </p:sp>
      <p:sp>
        <p:nvSpPr>
          <p:cNvPr id="222" name="Shape 222"/>
          <p:cNvSpPr txBox="1">
            <a:spLocks noGrp="1"/>
          </p:cNvSpPr>
          <p:nvPr>
            <p:ph type="body" idx="4294967295"/>
          </p:nvPr>
        </p:nvSpPr>
        <p:spPr>
          <a:xfrm>
            <a:off x="609600" y="2189750"/>
            <a:ext cx="8229600" cy="1380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while i &lt; 5:</a:t>
            </a:r>
          </a:p>
          <a:p>
            <a:pPr marL="0" marR="0" lvl="0" indent="45720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i = i + 1</a:t>
            </a:r>
          </a:p>
          <a:p>
            <a:pPr indent="457200">
              <a:spcBef>
                <a:spcPts val="0"/>
              </a:spcBef>
              <a:buSzPct val="25000"/>
              <a:buNone/>
            </a:pPr>
            <a:r>
              <a:rPr lang="en" sz="3000" dirty="0">
                <a:solidFill>
                  <a:schemeClr val="dk1"/>
                </a:solidFill>
                <a:latin typeface="Trebuchet MS" panose="020B0603020202020204" pitchFamily="34" charset="0"/>
              </a:rPr>
              <a:t>print(i)</a:t>
            </a:r>
          </a:p>
          <a:p>
            <a:pPr marL="0" marR="0" lvl="0" indent="457200" algn="l" rtl="0">
              <a:lnSpc>
                <a:spcPct val="100000"/>
              </a:lnSpc>
              <a:spcBef>
                <a:spcPts val="0"/>
              </a:spcBef>
              <a:spcAft>
                <a:spcPts val="0"/>
              </a:spcAft>
              <a:buClr>
                <a:schemeClr val="dk1"/>
              </a:buClr>
              <a:buSzPct val="25000"/>
              <a:buFont typeface="Arial"/>
              <a:buNone/>
            </a:pPr>
            <a:endParaRPr lang="en" sz="3000" b="0" i="0" u="none" strike="noStrike" cap="none" dirty="0">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Trebuchet MS" panose="020B0603020202020204" pitchFamily="34" charset="0"/>
              <a:sym typeface="Arial"/>
            </a:endParaRPr>
          </a:p>
        </p:txBody>
      </p:sp>
      <p:cxnSp>
        <p:nvCxnSpPr>
          <p:cNvPr id="223" name="Shape 223"/>
          <p:cNvCxnSpPr/>
          <p:nvPr/>
        </p:nvCxnSpPr>
        <p:spPr>
          <a:xfrm>
            <a:off x="1082850" y="2880200"/>
            <a:ext cx="2346300" cy="0"/>
          </a:xfrm>
          <a:prstGeom prst="straightConnector1">
            <a:avLst/>
          </a:prstGeom>
          <a:noFill/>
          <a:ln w="19050" cap="flat" cmpd="sng">
            <a:solidFill>
              <a:schemeClr val="dk2"/>
            </a:solidFill>
            <a:prstDash val="solid"/>
            <a:round/>
            <a:headEnd type="none" w="med" len="med"/>
            <a:tailEnd type="none" w="med" len="med"/>
          </a:ln>
        </p:spPr>
      </p:cxnSp>
      <p:cxnSp>
        <p:nvCxnSpPr>
          <p:cNvPr id="224" name="Shape 224"/>
          <p:cNvCxnSpPr/>
          <p:nvPr/>
        </p:nvCxnSpPr>
        <p:spPr>
          <a:xfrm rot="10800000">
            <a:off x="3413950" y="2376199"/>
            <a:ext cx="0" cy="503999"/>
          </a:xfrm>
          <a:prstGeom prst="straightConnector1">
            <a:avLst/>
          </a:prstGeom>
          <a:noFill/>
          <a:ln w="19050" cap="flat" cmpd="sng">
            <a:solidFill>
              <a:schemeClr val="dk2"/>
            </a:solidFill>
            <a:prstDash val="solid"/>
            <a:round/>
            <a:headEnd type="none" w="med" len="med"/>
            <a:tailEnd type="none" w="med" len="med"/>
          </a:ln>
        </p:spPr>
      </p:cxnSp>
      <p:cxnSp>
        <p:nvCxnSpPr>
          <p:cNvPr id="225" name="Shape 225"/>
          <p:cNvCxnSpPr/>
          <p:nvPr/>
        </p:nvCxnSpPr>
        <p:spPr>
          <a:xfrm rot="10800000">
            <a:off x="586498" y="2376225"/>
            <a:ext cx="2842499" cy="0"/>
          </a:xfrm>
          <a:prstGeom prst="straightConnector1">
            <a:avLst/>
          </a:prstGeom>
          <a:noFill/>
          <a:ln w="19050" cap="flat" cmpd="sng">
            <a:solidFill>
              <a:schemeClr val="dk2"/>
            </a:solidFill>
            <a:prstDash val="solid"/>
            <a:round/>
            <a:headEnd type="none" w="med" len="med"/>
            <a:tailEnd type="none" w="med" len="med"/>
          </a:ln>
        </p:spPr>
      </p:cxnSp>
      <p:cxnSp>
        <p:nvCxnSpPr>
          <p:cNvPr id="226" name="Shape 226"/>
          <p:cNvCxnSpPr/>
          <p:nvPr/>
        </p:nvCxnSpPr>
        <p:spPr>
          <a:xfrm>
            <a:off x="601575" y="2391275"/>
            <a:ext cx="0" cy="1845300"/>
          </a:xfrm>
          <a:prstGeom prst="straightConnector1">
            <a:avLst/>
          </a:prstGeom>
          <a:noFill/>
          <a:ln w="19050" cap="flat" cmpd="sng">
            <a:solidFill>
              <a:schemeClr val="dk2"/>
            </a:solidFill>
            <a:prstDash val="solid"/>
            <a:round/>
            <a:headEnd type="none" w="med" len="med"/>
            <a:tailEnd type="none" w="med" len="med"/>
          </a:ln>
        </p:spPr>
      </p:cxnSp>
      <p:cxnSp>
        <p:nvCxnSpPr>
          <p:cNvPr id="227" name="Shape 227"/>
          <p:cNvCxnSpPr/>
          <p:nvPr/>
        </p:nvCxnSpPr>
        <p:spPr>
          <a:xfrm>
            <a:off x="609600" y="4303700"/>
            <a:ext cx="2842499" cy="0"/>
          </a:xfrm>
          <a:prstGeom prst="straightConnector1">
            <a:avLst/>
          </a:prstGeom>
          <a:noFill/>
          <a:ln w="19050" cap="flat" cmpd="sng">
            <a:solidFill>
              <a:schemeClr val="dk2"/>
            </a:solidFill>
            <a:prstDash val="solid"/>
            <a:round/>
            <a:headEnd type="none" w="med" len="med"/>
            <a:tailEnd type="none" w="med" len="med"/>
          </a:ln>
        </p:spPr>
      </p:cxnSp>
      <p:cxnSp>
        <p:nvCxnSpPr>
          <p:cNvPr id="228" name="Shape 228"/>
          <p:cNvCxnSpPr/>
          <p:nvPr/>
        </p:nvCxnSpPr>
        <p:spPr>
          <a:xfrm rot="10800000">
            <a:off x="3444500" y="3852498"/>
            <a:ext cx="0" cy="451199"/>
          </a:xfrm>
          <a:prstGeom prst="straightConnector1">
            <a:avLst/>
          </a:prstGeom>
          <a:noFill/>
          <a:ln w="19050" cap="flat" cmpd="sng">
            <a:solidFill>
              <a:schemeClr val="dk2"/>
            </a:solidFill>
            <a:prstDash val="solid"/>
            <a:round/>
            <a:headEnd type="none" w="med" len="med"/>
            <a:tailEnd type="none" w="med" len="med"/>
          </a:ln>
        </p:spPr>
      </p:cxnSp>
      <p:cxnSp>
        <p:nvCxnSpPr>
          <p:cNvPr id="229" name="Shape 229"/>
          <p:cNvCxnSpPr/>
          <p:nvPr/>
        </p:nvCxnSpPr>
        <p:spPr>
          <a:xfrm>
            <a:off x="1082850" y="2880200"/>
            <a:ext cx="0" cy="945600"/>
          </a:xfrm>
          <a:prstGeom prst="straightConnector1">
            <a:avLst/>
          </a:prstGeom>
          <a:noFill/>
          <a:ln w="19050" cap="flat" cmpd="sng">
            <a:solidFill>
              <a:schemeClr val="dk2"/>
            </a:solidFill>
            <a:prstDash val="solid"/>
            <a:round/>
            <a:headEnd type="none" w="med" len="med"/>
            <a:tailEnd type="none" w="med" len="med"/>
          </a:ln>
        </p:spPr>
      </p:cxnSp>
      <p:cxnSp>
        <p:nvCxnSpPr>
          <p:cNvPr id="230" name="Shape 230"/>
          <p:cNvCxnSpPr/>
          <p:nvPr/>
        </p:nvCxnSpPr>
        <p:spPr>
          <a:xfrm>
            <a:off x="1078350" y="3852500"/>
            <a:ext cx="2355299" cy="0"/>
          </a:xfrm>
          <a:prstGeom prst="straightConnector1">
            <a:avLst/>
          </a:prstGeom>
          <a:noFill/>
          <a:ln w="19050" cap="flat" cmpd="sng">
            <a:solidFill>
              <a:schemeClr val="dk2"/>
            </a:solidFill>
            <a:prstDash val="solid"/>
            <a:round/>
            <a:headEnd type="none" w="med" len="med"/>
            <a:tailEnd type="none" w="med" len="med"/>
          </a:ln>
        </p:spPr>
      </p:cxnSp>
      <p:sp>
        <p:nvSpPr>
          <p:cNvPr id="231" name="Shape 231"/>
          <p:cNvSpPr txBox="1">
            <a:spLocks noGrp="1"/>
          </p:cNvSpPr>
          <p:nvPr>
            <p:ph type="body" idx="4294967295"/>
          </p:nvPr>
        </p:nvSpPr>
        <p:spPr>
          <a:xfrm>
            <a:off x="457200" y="4458975"/>
            <a:ext cx="8229600" cy="7506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Trebuchet MS" panose="020B0603020202020204" pitchFamily="34" charset="0"/>
                <a:sym typeface="Arial"/>
              </a:rPr>
              <a:t> What will happen in this example?</a:t>
            </a:r>
          </a:p>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Trebuchet MS" panose="020B0603020202020204" pitchFamily="34" charset="0"/>
              <a:sym typeface="Arial"/>
            </a:endParaRPr>
          </a:p>
        </p:txBody>
      </p:sp>
    </p:spTree>
    <p:extLst>
      <p:ext uri="{BB962C8B-B14F-4D97-AF65-F5344CB8AC3E}">
        <p14:creationId xmlns:p14="http://schemas.microsoft.com/office/powerpoint/2010/main" val="28129904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Arial"/>
              <a:buNone/>
            </a:pPr>
            <a:r>
              <a:rPr lang="en" sz="3600" b="1" i="0" u="none" strike="noStrike" cap="none">
                <a:solidFill>
                  <a:schemeClr val="dk1"/>
                </a:solidFill>
                <a:latin typeface="Trebuchet MS" panose="020B0603020202020204" pitchFamily="34" charset="0"/>
                <a:sym typeface="Arial"/>
              </a:rPr>
              <a:t>Python Loops</a:t>
            </a:r>
          </a:p>
        </p:txBody>
      </p:sp>
      <p:sp>
        <p:nvSpPr>
          <p:cNvPr id="237" name="Shape 237"/>
          <p:cNvSpPr txBox="1">
            <a:spLocks noGrp="1"/>
          </p:cNvSpPr>
          <p:nvPr>
            <p:ph type="body" idx="1"/>
          </p:nvPr>
        </p:nvSpPr>
        <p:spPr>
          <a:xfrm>
            <a:off x="457200" y="3992475"/>
            <a:ext cx="8229600" cy="1380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endParaRPr sz="3000" b="0" i="0" u="none" strike="noStrike" cap="none">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endParaRPr sz="3000" b="0" i="0" u="none" strike="noStrike" cap="none">
              <a:solidFill>
                <a:schemeClr val="dk1"/>
              </a:solidFill>
              <a:latin typeface="Trebuchet MS" panose="020B0603020202020204" pitchFamily="34" charset="0"/>
              <a:sym typeface="Arial"/>
            </a:endParaRPr>
          </a:p>
        </p:txBody>
      </p:sp>
      <p:sp>
        <p:nvSpPr>
          <p:cNvPr id="238" name="Shape 238"/>
          <p:cNvSpPr txBox="1">
            <a:spLocks noGrp="1"/>
          </p:cNvSpPr>
          <p:nvPr>
            <p:ph type="body" idx="4294967295"/>
          </p:nvPr>
        </p:nvSpPr>
        <p:spPr>
          <a:xfrm>
            <a:off x="609600" y="2189750"/>
            <a:ext cx="8229600" cy="1380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3000" b="0" i="0" u="none" strike="noStrike" cap="none">
                <a:solidFill>
                  <a:schemeClr val="dk1"/>
                </a:solidFill>
                <a:latin typeface="Trebuchet MS" panose="020B0603020202020204" pitchFamily="34" charset="0"/>
                <a:sym typeface="Arial"/>
              </a:rPr>
              <a:t>while i &lt; 5:</a:t>
            </a:r>
          </a:p>
          <a:p>
            <a:pPr marL="0" marR="0" lvl="0" indent="457200" algn="l" rtl="0">
              <a:lnSpc>
                <a:spcPct val="100000"/>
              </a:lnSpc>
              <a:spcBef>
                <a:spcPts val="0"/>
              </a:spcBef>
              <a:spcAft>
                <a:spcPts val="0"/>
              </a:spcAft>
              <a:buClr>
                <a:schemeClr val="dk1"/>
              </a:buClr>
              <a:buSzPct val="25000"/>
              <a:buFont typeface="Arial"/>
              <a:buNone/>
            </a:pPr>
            <a:r>
              <a:rPr lang="en" sz="3000" b="0" i="0" u="none" strike="noStrike" cap="none">
                <a:solidFill>
                  <a:schemeClr val="dk1"/>
                </a:solidFill>
                <a:latin typeface="Trebuchet MS" panose="020B0603020202020204" pitchFamily="34" charset="0"/>
                <a:sym typeface="Arial"/>
              </a:rPr>
              <a:t>print(i)</a:t>
            </a:r>
          </a:p>
          <a:p>
            <a:pPr marL="0" marR="0" lvl="0" indent="0" algn="l" rtl="0">
              <a:lnSpc>
                <a:spcPct val="100000"/>
              </a:lnSpc>
              <a:spcBef>
                <a:spcPts val="0"/>
              </a:spcBef>
              <a:spcAft>
                <a:spcPts val="0"/>
              </a:spcAft>
              <a:buClr>
                <a:schemeClr val="dk1"/>
              </a:buClr>
              <a:buSzPct val="25000"/>
              <a:buFont typeface="Arial"/>
              <a:buNone/>
            </a:pPr>
            <a:endParaRPr sz="3000" b="0" i="0" u="none" strike="noStrike" cap="none">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endParaRPr sz="3000" b="0" i="0" u="none" strike="noStrike" cap="none">
              <a:solidFill>
                <a:schemeClr val="dk1"/>
              </a:solidFill>
              <a:latin typeface="Trebuchet MS" panose="020B0603020202020204" pitchFamily="34" charset="0"/>
              <a:sym typeface="Arial"/>
            </a:endParaRPr>
          </a:p>
        </p:txBody>
      </p:sp>
      <p:cxnSp>
        <p:nvCxnSpPr>
          <p:cNvPr id="239" name="Shape 239"/>
          <p:cNvCxnSpPr/>
          <p:nvPr/>
        </p:nvCxnSpPr>
        <p:spPr>
          <a:xfrm>
            <a:off x="1082850" y="2880200"/>
            <a:ext cx="2346300" cy="0"/>
          </a:xfrm>
          <a:prstGeom prst="straightConnector1">
            <a:avLst/>
          </a:prstGeom>
          <a:noFill/>
          <a:ln w="19050" cap="flat" cmpd="sng">
            <a:solidFill>
              <a:schemeClr val="dk2"/>
            </a:solidFill>
            <a:prstDash val="solid"/>
            <a:round/>
            <a:headEnd type="none" w="med" len="med"/>
            <a:tailEnd type="none" w="med" len="med"/>
          </a:ln>
        </p:spPr>
      </p:cxnSp>
      <p:cxnSp>
        <p:nvCxnSpPr>
          <p:cNvPr id="240" name="Shape 240"/>
          <p:cNvCxnSpPr/>
          <p:nvPr/>
        </p:nvCxnSpPr>
        <p:spPr>
          <a:xfrm rot="10800000">
            <a:off x="3413950" y="2376199"/>
            <a:ext cx="0" cy="503999"/>
          </a:xfrm>
          <a:prstGeom prst="straightConnector1">
            <a:avLst/>
          </a:prstGeom>
          <a:noFill/>
          <a:ln w="19050" cap="flat" cmpd="sng">
            <a:solidFill>
              <a:schemeClr val="dk2"/>
            </a:solidFill>
            <a:prstDash val="solid"/>
            <a:round/>
            <a:headEnd type="none" w="med" len="med"/>
            <a:tailEnd type="none" w="med" len="med"/>
          </a:ln>
        </p:spPr>
      </p:cxnSp>
      <p:cxnSp>
        <p:nvCxnSpPr>
          <p:cNvPr id="241" name="Shape 241"/>
          <p:cNvCxnSpPr/>
          <p:nvPr/>
        </p:nvCxnSpPr>
        <p:spPr>
          <a:xfrm rot="10800000">
            <a:off x="586498" y="2376225"/>
            <a:ext cx="2842499" cy="0"/>
          </a:xfrm>
          <a:prstGeom prst="straightConnector1">
            <a:avLst/>
          </a:prstGeom>
          <a:noFill/>
          <a:ln w="19050" cap="flat" cmpd="sng">
            <a:solidFill>
              <a:schemeClr val="dk2"/>
            </a:solidFill>
            <a:prstDash val="solid"/>
            <a:round/>
            <a:headEnd type="none" w="med" len="med"/>
            <a:tailEnd type="none" w="med" len="med"/>
          </a:ln>
        </p:spPr>
      </p:cxnSp>
      <p:cxnSp>
        <p:nvCxnSpPr>
          <p:cNvPr id="242" name="Shape 242"/>
          <p:cNvCxnSpPr/>
          <p:nvPr/>
        </p:nvCxnSpPr>
        <p:spPr>
          <a:xfrm>
            <a:off x="601575" y="2391275"/>
            <a:ext cx="0" cy="1491000"/>
          </a:xfrm>
          <a:prstGeom prst="straightConnector1">
            <a:avLst/>
          </a:prstGeom>
          <a:noFill/>
          <a:ln w="19050" cap="flat" cmpd="sng">
            <a:solidFill>
              <a:schemeClr val="dk2"/>
            </a:solidFill>
            <a:prstDash val="solid"/>
            <a:round/>
            <a:headEnd type="none" w="med" len="med"/>
            <a:tailEnd type="none" w="med" len="med"/>
          </a:ln>
        </p:spPr>
      </p:cxnSp>
      <p:cxnSp>
        <p:nvCxnSpPr>
          <p:cNvPr id="243" name="Shape 243"/>
          <p:cNvCxnSpPr/>
          <p:nvPr/>
        </p:nvCxnSpPr>
        <p:spPr>
          <a:xfrm>
            <a:off x="609600" y="3922700"/>
            <a:ext cx="2842499" cy="0"/>
          </a:xfrm>
          <a:prstGeom prst="straightConnector1">
            <a:avLst/>
          </a:prstGeom>
          <a:noFill/>
          <a:ln w="19050" cap="flat" cmpd="sng">
            <a:solidFill>
              <a:schemeClr val="dk2"/>
            </a:solidFill>
            <a:prstDash val="solid"/>
            <a:round/>
            <a:headEnd type="none" w="med" len="med"/>
            <a:tailEnd type="none" w="med" len="med"/>
          </a:ln>
        </p:spPr>
      </p:cxnSp>
      <p:cxnSp>
        <p:nvCxnSpPr>
          <p:cNvPr id="244" name="Shape 244"/>
          <p:cNvCxnSpPr/>
          <p:nvPr/>
        </p:nvCxnSpPr>
        <p:spPr>
          <a:xfrm rot="10800000">
            <a:off x="3444500" y="3471498"/>
            <a:ext cx="0" cy="451199"/>
          </a:xfrm>
          <a:prstGeom prst="straightConnector1">
            <a:avLst/>
          </a:prstGeom>
          <a:noFill/>
          <a:ln w="19050" cap="flat" cmpd="sng">
            <a:solidFill>
              <a:schemeClr val="dk2"/>
            </a:solidFill>
            <a:prstDash val="solid"/>
            <a:round/>
            <a:headEnd type="none" w="med" len="med"/>
            <a:tailEnd type="none" w="med" len="med"/>
          </a:ln>
        </p:spPr>
      </p:cxnSp>
      <p:cxnSp>
        <p:nvCxnSpPr>
          <p:cNvPr id="245" name="Shape 245"/>
          <p:cNvCxnSpPr/>
          <p:nvPr/>
        </p:nvCxnSpPr>
        <p:spPr>
          <a:xfrm>
            <a:off x="1082850" y="2880200"/>
            <a:ext cx="0" cy="591299"/>
          </a:xfrm>
          <a:prstGeom prst="straightConnector1">
            <a:avLst/>
          </a:prstGeom>
          <a:noFill/>
          <a:ln w="19050" cap="flat" cmpd="sng">
            <a:solidFill>
              <a:schemeClr val="dk2"/>
            </a:solidFill>
            <a:prstDash val="solid"/>
            <a:round/>
            <a:headEnd type="none" w="med" len="med"/>
            <a:tailEnd type="none" w="med" len="med"/>
          </a:ln>
        </p:spPr>
      </p:cxnSp>
      <p:cxnSp>
        <p:nvCxnSpPr>
          <p:cNvPr id="246" name="Shape 246"/>
          <p:cNvCxnSpPr/>
          <p:nvPr/>
        </p:nvCxnSpPr>
        <p:spPr>
          <a:xfrm>
            <a:off x="1078350" y="3471500"/>
            <a:ext cx="2355299" cy="0"/>
          </a:xfrm>
          <a:prstGeom prst="straightConnector1">
            <a:avLst/>
          </a:prstGeom>
          <a:noFill/>
          <a:ln w="19050" cap="flat" cmpd="sng">
            <a:solidFill>
              <a:schemeClr val="dk2"/>
            </a:solidFill>
            <a:prstDash val="solid"/>
            <a:round/>
            <a:headEnd type="none" w="med" len="med"/>
            <a:tailEnd type="none" w="med" len="med"/>
          </a:ln>
        </p:spPr>
      </p:cxnSp>
      <p:sp>
        <p:nvSpPr>
          <p:cNvPr id="247" name="Shape 247"/>
          <p:cNvSpPr txBox="1">
            <a:spLocks noGrp="1"/>
          </p:cNvSpPr>
          <p:nvPr>
            <p:ph type="body" idx="4294967295"/>
          </p:nvPr>
        </p:nvSpPr>
        <p:spPr>
          <a:xfrm>
            <a:off x="457200" y="4230375"/>
            <a:ext cx="8229600" cy="7506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 sz="3000" b="0" i="0" u="none" strike="noStrike" cap="none">
                <a:solidFill>
                  <a:schemeClr val="dk1"/>
                </a:solidFill>
                <a:latin typeface="Trebuchet MS" panose="020B0603020202020204" pitchFamily="34" charset="0"/>
                <a:sym typeface="Arial"/>
              </a:rPr>
              <a:t>Super hard bonus question: What about THIS one?</a:t>
            </a:r>
          </a:p>
          <a:p>
            <a:pPr marL="0" marR="0" lvl="0" indent="0" algn="l" rtl="0">
              <a:lnSpc>
                <a:spcPct val="100000"/>
              </a:lnSpc>
              <a:spcBef>
                <a:spcPts val="0"/>
              </a:spcBef>
              <a:spcAft>
                <a:spcPts val="0"/>
              </a:spcAft>
              <a:buClr>
                <a:schemeClr val="dk1"/>
              </a:buClr>
              <a:buSzPct val="25000"/>
              <a:buFont typeface="Arial"/>
              <a:buNone/>
            </a:pPr>
            <a:endParaRPr sz="3000" b="0" i="0" u="none" strike="noStrike" cap="none">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endParaRPr sz="3000" b="0" i="0" u="none" strike="noStrike" cap="none">
              <a:solidFill>
                <a:schemeClr val="dk1"/>
              </a:solidFill>
              <a:latin typeface="Trebuchet MS" panose="020B0603020202020204" pitchFamily="34" charset="0"/>
              <a:sym typeface="Arial"/>
            </a:endParaRPr>
          </a:p>
        </p:txBody>
      </p:sp>
      <p:sp>
        <p:nvSpPr>
          <p:cNvPr id="248" name="Shape 248"/>
          <p:cNvSpPr txBox="1"/>
          <p:nvPr/>
        </p:nvSpPr>
        <p:spPr>
          <a:xfrm>
            <a:off x="533400" y="609600"/>
            <a:ext cx="3000000" cy="30000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 sz="3000" b="0" i="0" u="none" strike="noStrike" cap="none">
                <a:solidFill>
                  <a:schemeClr val="dk1"/>
                </a:solidFill>
                <a:latin typeface="Trebuchet MS" panose="020B0603020202020204" pitchFamily="34" charset="0"/>
                <a:sym typeface="Arial"/>
              </a:rPr>
              <a:t>i = 0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sz="3600" b="1" dirty="0" smtClean="0"/>
              <a:t>Examples 6.2: This will take a while</a:t>
            </a:r>
            <a:endParaRPr lang="en-ZW" sz="3600" b="1" dirty="0"/>
          </a:p>
        </p:txBody>
      </p:sp>
      <p:sp>
        <p:nvSpPr>
          <p:cNvPr id="3" name="Text Placeholder 2"/>
          <p:cNvSpPr>
            <a:spLocks noGrp="1"/>
          </p:cNvSpPr>
          <p:nvPr>
            <p:ph type="body" idx="1"/>
          </p:nvPr>
        </p:nvSpPr>
        <p:spPr/>
        <p:txBody>
          <a:bodyPr/>
          <a:lstStyle/>
          <a:p>
            <a:endParaRPr lang="en-ZW"/>
          </a:p>
        </p:txBody>
      </p:sp>
    </p:spTree>
    <p:extLst>
      <p:ext uri="{BB962C8B-B14F-4D97-AF65-F5344CB8AC3E}">
        <p14:creationId xmlns:p14="http://schemas.microsoft.com/office/powerpoint/2010/main" val="11213999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sz="4000" b="1" dirty="0" smtClean="0"/>
              <a:t>Review Indexing: Examples 3.7</a:t>
            </a:r>
            <a:endParaRPr lang="en-ZW" sz="4000" b="1" dirty="0"/>
          </a:p>
        </p:txBody>
      </p:sp>
      <p:sp>
        <p:nvSpPr>
          <p:cNvPr id="3" name="Text Placeholder 2"/>
          <p:cNvSpPr>
            <a:spLocks noGrp="1"/>
          </p:cNvSpPr>
          <p:nvPr>
            <p:ph type="body" idx="1"/>
          </p:nvPr>
        </p:nvSpPr>
        <p:spPr/>
        <p:txBody>
          <a:bodyPr/>
          <a:lstStyle/>
          <a:p>
            <a:endParaRPr lang="en-ZW"/>
          </a:p>
        </p:txBody>
      </p:sp>
    </p:spTree>
    <p:extLst>
      <p:ext uri="{BB962C8B-B14F-4D97-AF65-F5344CB8AC3E}">
        <p14:creationId xmlns:p14="http://schemas.microsoft.com/office/powerpoint/2010/main" val="1333537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09530" y="3869635"/>
            <a:ext cx="2226366" cy="410817"/>
          </a:xfrm>
          <a:prstGeom prst="rect">
            <a:avLst/>
          </a:prstGeom>
          <a:solidFill>
            <a:srgbClr val="F4000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W"/>
          </a:p>
        </p:txBody>
      </p:sp>
      <p:sp>
        <p:nvSpPr>
          <p:cNvPr id="2" name="Title 1"/>
          <p:cNvSpPr>
            <a:spLocks noGrp="1"/>
          </p:cNvSpPr>
          <p:nvPr>
            <p:ph type="title"/>
          </p:nvPr>
        </p:nvSpPr>
        <p:spPr/>
        <p:txBody>
          <a:bodyPr/>
          <a:lstStyle/>
          <a:p>
            <a:r>
              <a:rPr lang="en-ZW" sz="4400" b="1" dirty="0" smtClean="0"/>
              <a:t>Iterating/Looping over indices</a:t>
            </a:r>
            <a:endParaRPr lang="en-ZW" sz="4400" b="1" dirty="0"/>
          </a:p>
        </p:txBody>
      </p:sp>
      <p:sp>
        <p:nvSpPr>
          <p:cNvPr id="3" name="Text Placeholder 2"/>
          <p:cNvSpPr>
            <a:spLocks noGrp="1"/>
          </p:cNvSpPr>
          <p:nvPr>
            <p:ph type="body" idx="1"/>
          </p:nvPr>
        </p:nvSpPr>
        <p:spPr/>
        <p:txBody>
          <a:bodyPr/>
          <a:lstStyle/>
          <a:p>
            <a:pPr indent="0">
              <a:buNone/>
            </a:pPr>
            <a:r>
              <a:rPr lang="en-ZW" sz="2400" dirty="0" smtClean="0"/>
              <a:t>If I want to do something to every item of something that has many other things (an iterable) then I can make a loop over indices</a:t>
            </a:r>
          </a:p>
          <a:p>
            <a:pPr indent="0">
              <a:buNone/>
            </a:pPr>
            <a:endParaRPr lang="en-ZW" sz="2400" dirty="0"/>
          </a:p>
          <a:p>
            <a:pPr indent="0">
              <a:buNone/>
            </a:pPr>
            <a:r>
              <a:rPr lang="en-ZW" sz="2400" dirty="0" smtClean="0"/>
              <a:t>i = 0</a:t>
            </a:r>
          </a:p>
          <a:p>
            <a:pPr indent="0">
              <a:buNone/>
            </a:pPr>
            <a:r>
              <a:rPr lang="en-ZW" sz="2400" dirty="0" err="1"/>
              <a:t>m</a:t>
            </a:r>
            <a:r>
              <a:rPr lang="en-ZW" sz="2400" dirty="0" err="1" smtClean="0"/>
              <a:t>y_string</a:t>
            </a:r>
            <a:r>
              <a:rPr lang="en-ZW" sz="2400" dirty="0" smtClean="0"/>
              <a:t> = “iterable”</a:t>
            </a:r>
          </a:p>
          <a:p>
            <a:pPr indent="0">
              <a:buNone/>
            </a:pPr>
            <a:r>
              <a:rPr lang="en-ZW" sz="2400" dirty="0" smtClean="0"/>
              <a:t>while i &lt; </a:t>
            </a:r>
            <a:r>
              <a:rPr lang="en-ZW" sz="2400" dirty="0" err="1" smtClean="0"/>
              <a:t>len</a:t>
            </a:r>
            <a:r>
              <a:rPr lang="en-ZW" sz="2400" dirty="0" smtClean="0"/>
              <a:t>(</a:t>
            </a:r>
            <a:r>
              <a:rPr lang="en-ZW" sz="2400" dirty="0" err="1" smtClean="0"/>
              <a:t>my_string</a:t>
            </a:r>
            <a:r>
              <a:rPr lang="en-ZW" sz="2400" dirty="0" smtClean="0"/>
              <a:t>)-1:</a:t>
            </a:r>
          </a:p>
          <a:p>
            <a:pPr indent="0">
              <a:buNone/>
            </a:pPr>
            <a:r>
              <a:rPr lang="en-ZW" sz="2400" dirty="0"/>
              <a:t>	</a:t>
            </a:r>
            <a:r>
              <a:rPr lang="en-ZW" sz="2400" dirty="0" smtClean="0"/>
              <a:t>print(</a:t>
            </a:r>
            <a:r>
              <a:rPr lang="en-ZW" sz="2400" dirty="0" err="1" smtClean="0"/>
              <a:t>my_string</a:t>
            </a:r>
            <a:r>
              <a:rPr lang="en-ZW" sz="2400" dirty="0" smtClean="0"/>
              <a:t>[i])</a:t>
            </a:r>
          </a:p>
          <a:p>
            <a:pPr indent="0">
              <a:buNone/>
            </a:pPr>
            <a:r>
              <a:rPr lang="en-ZW" sz="2400" dirty="0"/>
              <a:t>	</a:t>
            </a:r>
            <a:r>
              <a:rPr lang="en-ZW" sz="2400" dirty="0" smtClean="0"/>
              <a:t>i += 1</a:t>
            </a:r>
            <a:endParaRPr lang="en-ZW" sz="2400" dirty="0"/>
          </a:p>
        </p:txBody>
      </p:sp>
      <p:cxnSp>
        <p:nvCxnSpPr>
          <p:cNvPr id="6" name="Straight Arrow Connector 5"/>
          <p:cNvCxnSpPr/>
          <p:nvPr/>
        </p:nvCxnSpPr>
        <p:spPr>
          <a:xfrm flipH="1">
            <a:off x="3684104" y="2928730"/>
            <a:ext cx="1921566" cy="9409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91200" y="2467065"/>
            <a:ext cx="2517913" cy="923330"/>
          </a:xfrm>
          <a:prstGeom prst="rect">
            <a:avLst/>
          </a:prstGeom>
          <a:noFill/>
        </p:spPr>
        <p:txBody>
          <a:bodyPr wrap="square" rtlCol="0">
            <a:spAutoFit/>
          </a:bodyPr>
          <a:lstStyle/>
          <a:p>
            <a:r>
              <a:rPr lang="en-ZW" sz="1800" dirty="0" smtClean="0"/>
              <a:t>This gives the number of indices. Why should we subtract 1?</a:t>
            </a:r>
            <a:endParaRPr lang="en-ZW" sz="1800" dirty="0"/>
          </a:p>
        </p:txBody>
      </p:sp>
      <p:cxnSp>
        <p:nvCxnSpPr>
          <p:cNvPr id="9" name="Straight Arrow Connector 8"/>
          <p:cNvCxnSpPr/>
          <p:nvPr/>
        </p:nvCxnSpPr>
        <p:spPr>
          <a:xfrm>
            <a:off x="3684104" y="4594396"/>
            <a:ext cx="1391479" cy="9409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367130" y="5013296"/>
            <a:ext cx="2756453" cy="923330"/>
          </a:xfrm>
          <a:prstGeom prst="rect">
            <a:avLst/>
          </a:prstGeom>
          <a:noFill/>
        </p:spPr>
        <p:txBody>
          <a:bodyPr wrap="square" rtlCol="0">
            <a:spAutoFit/>
          </a:bodyPr>
          <a:lstStyle/>
          <a:p>
            <a:r>
              <a:rPr lang="en-ZW" sz="1800" dirty="0" smtClean="0"/>
              <a:t>This is where we are using the index that is changing on every loop</a:t>
            </a:r>
            <a:endParaRPr lang="en-ZW" sz="1800" dirty="0"/>
          </a:p>
        </p:txBody>
      </p:sp>
    </p:spTree>
    <p:extLst>
      <p:ext uri="{BB962C8B-B14F-4D97-AF65-F5344CB8AC3E}">
        <p14:creationId xmlns:p14="http://schemas.microsoft.com/office/powerpoint/2010/main" val="2035971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sz="4400" b="1" dirty="0" smtClean="0"/>
              <a:t>Examples 6.3: Indexing Again</a:t>
            </a:r>
            <a:endParaRPr lang="en-ZW" sz="4400" b="1" dirty="0"/>
          </a:p>
        </p:txBody>
      </p:sp>
      <p:sp>
        <p:nvSpPr>
          <p:cNvPr id="3" name="Text Placeholder 2"/>
          <p:cNvSpPr>
            <a:spLocks noGrp="1"/>
          </p:cNvSpPr>
          <p:nvPr>
            <p:ph type="body" idx="1"/>
          </p:nvPr>
        </p:nvSpPr>
        <p:spPr/>
        <p:txBody>
          <a:bodyPr/>
          <a:lstStyle/>
          <a:p>
            <a:endParaRPr lang="en-ZW"/>
          </a:p>
        </p:txBody>
      </p:sp>
    </p:spTree>
    <p:extLst>
      <p:ext uri="{BB962C8B-B14F-4D97-AF65-F5344CB8AC3E}">
        <p14:creationId xmlns:p14="http://schemas.microsoft.com/office/powerpoint/2010/main" val="29989737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ctrTitle"/>
          </p:nvPr>
        </p:nvSpPr>
        <p:spPr>
          <a:xfrm>
            <a:off x="113550" y="3289298"/>
            <a:ext cx="8916900" cy="15465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Arial"/>
              <a:buNone/>
            </a:pPr>
            <a:r>
              <a:rPr lang="en" sz="3600" b="1" dirty="0">
                <a:solidFill>
                  <a:schemeClr val="dk1"/>
                </a:solidFill>
                <a:latin typeface="Trebuchet MS" panose="020B0603020202020204" pitchFamily="34" charset="0"/>
              </a:rPr>
              <a:t>What </a:t>
            </a:r>
            <a:r>
              <a:rPr lang="en-US" sz="3600" b="1" dirty="0">
                <a:solidFill>
                  <a:schemeClr val="dk1"/>
                </a:solidFill>
                <a:latin typeface="Trebuchet MS" panose="020B0603020202020204" pitchFamily="34" charset="0"/>
              </a:rPr>
              <a:t>if we know how many times we want to repeat an instruction?</a:t>
            </a:r>
            <a:endParaRPr lang="en" sz="3600" b="1" i="0" u="none" strike="noStrike" cap="none" dirty="0">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endParaRPr sz="3000" b="1" i="0" u="none" strike="noStrike" cap="none" dirty="0">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r>
              <a:rPr lang="en" sz="3600" b="0" i="0" u="none" strike="noStrike" cap="none" dirty="0">
                <a:solidFill>
                  <a:srgbClr val="000000"/>
                </a:solidFill>
                <a:latin typeface="Trebuchet MS" panose="020B0603020202020204" pitchFamily="34" charset="0"/>
                <a:sym typeface="Arial"/>
              </a:rPr>
              <a:t>I am sending 100 birthday invitations:</a:t>
            </a:r>
          </a:p>
          <a:p>
            <a:pPr marL="0" marR="0" lvl="0" indent="0" algn="l" rtl="0">
              <a:lnSpc>
                <a:spcPct val="100000"/>
              </a:lnSpc>
              <a:spcBef>
                <a:spcPts val="0"/>
              </a:spcBef>
              <a:spcAft>
                <a:spcPts val="0"/>
              </a:spcAft>
              <a:buClr>
                <a:schemeClr val="dk1"/>
              </a:buClr>
              <a:buSzPct val="25000"/>
              <a:buFont typeface="Arial"/>
              <a:buNone/>
            </a:pPr>
            <a:r>
              <a:rPr lang="en" sz="3600" b="0" i="0" u="none" strike="noStrike" cap="none" dirty="0">
                <a:solidFill>
                  <a:srgbClr val="000000"/>
                </a:solidFill>
                <a:latin typeface="Trebuchet MS" panose="020B0603020202020204" pitchFamily="34" charset="0"/>
                <a:sym typeface="Arial"/>
              </a:rPr>
              <a:t>repeat 100 times:</a:t>
            </a:r>
          </a:p>
          <a:p>
            <a:pPr marL="0" marR="0" lvl="0" indent="0" algn="l" rtl="0">
              <a:lnSpc>
                <a:spcPct val="100000"/>
              </a:lnSpc>
              <a:spcBef>
                <a:spcPts val="0"/>
              </a:spcBef>
              <a:spcAft>
                <a:spcPts val="0"/>
              </a:spcAft>
              <a:buClr>
                <a:schemeClr val="dk1"/>
              </a:buClr>
              <a:buSzPct val="25000"/>
              <a:buFont typeface="Arial"/>
              <a:buNone/>
            </a:pPr>
            <a:r>
              <a:rPr lang="en" sz="3600" b="0" i="0" u="none" strike="noStrike" cap="none" dirty="0">
                <a:solidFill>
                  <a:srgbClr val="000000"/>
                </a:solidFill>
                <a:latin typeface="Trebuchet MS" panose="020B0603020202020204" pitchFamily="34" charset="0"/>
                <a:sym typeface="Arial"/>
              </a:rPr>
              <a:t>   lick stamp</a:t>
            </a:r>
          </a:p>
          <a:p>
            <a:pPr marL="0" marR="0" lvl="0" indent="0" algn="l" rtl="0">
              <a:lnSpc>
                <a:spcPct val="100000"/>
              </a:lnSpc>
              <a:spcBef>
                <a:spcPts val="0"/>
              </a:spcBef>
              <a:spcAft>
                <a:spcPts val="0"/>
              </a:spcAft>
              <a:buClr>
                <a:schemeClr val="dk1"/>
              </a:buClr>
              <a:buSzPct val="25000"/>
              <a:buFont typeface="Arial"/>
              <a:buNone/>
            </a:pPr>
            <a:r>
              <a:rPr lang="en" sz="3600" b="0" i="0" u="none" strike="noStrike" cap="none" dirty="0">
                <a:solidFill>
                  <a:srgbClr val="000000"/>
                </a:solidFill>
                <a:latin typeface="Trebuchet MS" panose="020B0603020202020204" pitchFamily="34" charset="0"/>
                <a:sym typeface="Arial"/>
              </a:rPr>
              <a:t>   place on envelope</a:t>
            </a:r>
          </a:p>
          <a:p>
            <a:pPr marL="0" marR="0" lvl="0" indent="0" algn="l" rtl="0">
              <a:lnSpc>
                <a:spcPct val="100000"/>
              </a:lnSpc>
              <a:spcBef>
                <a:spcPts val="0"/>
              </a:spcBef>
              <a:spcAft>
                <a:spcPts val="0"/>
              </a:spcAft>
              <a:buClr>
                <a:schemeClr val="dk1"/>
              </a:buClr>
              <a:buSzPct val="25000"/>
              <a:buFont typeface="Arial"/>
              <a:buNone/>
            </a:pPr>
            <a:endParaRPr sz="3000" b="1" i="0" u="none" strike="noStrike" cap="none" dirty="0">
              <a:solidFill>
                <a:schemeClr val="dk1"/>
              </a:solidFill>
              <a:latin typeface="Trebuchet MS" panose="020B0603020202020204" pitchFamily="34" charset="0"/>
              <a:sym typeface="Arial"/>
            </a:endParaRPr>
          </a:p>
        </p:txBody>
      </p:sp>
      <p:pic>
        <p:nvPicPr>
          <p:cNvPr id="78" name="Shape 78"/>
          <p:cNvPicPr preferRelativeResize="0"/>
          <p:nvPr/>
        </p:nvPicPr>
        <p:blipFill rotWithShape="1">
          <a:blip r:embed="rId3">
            <a:alphaModFix/>
          </a:blip>
          <a:srcRect/>
          <a:stretch/>
        </p:blipFill>
        <p:spPr>
          <a:xfrm>
            <a:off x="4601300" y="3563800"/>
            <a:ext cx="4315000" cy="2872175"/>
          </a:xfrm>
          <a:prstGeom prst="rect">
            <a:avLst/>
          </a:prstGeom>
          <a:noFill/>
          <a:ln>
            <a:noFill/>
          </a:ln>
        </p:spPr>
      </p:pic>
    </p:spTree>
    <p:extLst>
      <p:ext uri="{BB962C8B-B14F-4D97-AF65-F5344CB8AC3E}">
        <p14:creationId xmlns:p14="http://schemas.microsoft.com/office/powerpoint/2010/main" val="3788948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113550" y="562708"/>
            <a:ext cx="8916900" cy="4654090"/>
          </a:xfrm>
          <a:prstGeom prst="rect">
            <a:avLst/>
          </a:prstGeom>
          <a:noFill/>
          <a:ln>
            <a:noFill/>
          </a:ln>
        </p:spPr>
        <p:txBody>
          <a:bodyPr lIns="91425" tIns="91425" rIns="91425" bIns="91425" anchor="b" anchorCtr="0">
            <a:noAutofit/>
          </a:bodyPr>
          <a:lstStyle/>
          <a:p>
            <a:pPr marL="0" marR="0" lvl="0" indent="0" rtl="0">
              <a:lnSpc>
                <a:spcPct val="100000"/>
              </a:lnSpc>
              <a:spcBef>
                <a:spcPts val="0"/>
              </a:spcBef>
              <a:spcAft>
                <a:spcPts val="0"/>
              </a:spcAft>
              <a:buClr>
                <a:schemeClr val="dk1"/>
              </a:buClr>
              <a:buSzPct val="25000"/>
              <a:buFont typeface="Arial"/>
              <a:buNone/>
            </a:pPr>
            <a:r>
              <a:rPr lang="en" sz="3600" b="1" i="0" u="none" strike="noStrike" cap="none" dirty="0">
                <a:solidFill>
                  <a:schemeClr val="dk1"/>
                </a:solidFill>
                <a:latin typeface="Trebuchet MS" panose="020B0603020202020204" pitchFamily="34" charset="0"/>
                <a:sym typeface="Arial"/>
              </a:rPr>
              <a:t>Loops will repeat code a certain number of times. </a:t>
            </a:r>
          </a:p>
          <a:p>
            <a:pPr marL="457200" marR="0" lvl="0" indent="0" rtl="0">
              <a:lnSpc>
                <a:spcPct val="100000"/>
              </a:lnSpc>
              <a:spcBef>
                <a:spcPts val="0"/>
              </a:spcBef>
              <a:spcAft>
                <a:spcPts val="0"/>
              </a:spcAft>
              <a:buClr>
                <a:schemeClr val="dk1"/>
              </a:buClr>
              <a:buSzPct val="25000"/>
              <a:buFont typeface="Arial"/>
              <a:buNone/>
            </a:pPr>
            <a:r>
              <a:rPr lang="en-US" sz="3000" b="1" dirty="0">
                <a:solidFill>
                  <a:schemeClr val="dk1"/>
                </a:solidFill>
                <a:latin typeface="Trebuchet MS" panose="020B0603020202020204" pitchFamily="34" charset="0"/>
              </a:rPr>
              <a:t/>
            </a:r>
            <a:br>
              <a:rPr lang="en-US" sz="3000" b="1" dirty="0">
                <a:solidFill>
                  <a:schemeClr val="dk1"/>
                </a:solidFill>
                <a:latin typeface="Trebuchet MS" panose="020B0603020202020204" pitchFamily="34" charset="0"/>
              </a:rPr>
            </a:br>
            <a:endParaRPr sz="3000" b="1" i="0" u="none" strike="noStrike" cap="none" dirty="0">
              <a:solidFill>
                <a:schemeClr val="dk1"/>
              </a:solidFill>
              <a:latin typeface="Trebuchet MS" panose="020B0603020202020204" pitchFamily="34" charset="0"/>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600" dirty="0"/>
              <a:t>Structure of a for loop</a:t>
            </a:r>
          </a:p>
        </p:txBody>
      </p:sp>
      <p:sp>
        <p:nvSpPr>
          <p:cNvPr id="3" name="Text Placeholder 2"/>
          <p:cNvSpPr>
            <a:spLocks noGrp="1"/>
          </p:cNvSpPr>
          <p:nvPr>
            <p:ph type="body" idx="1"/>
          </p:nvPr>
        </p:nvSpPr>
        <p:spPr/>
        <p:txBody>
          <a:bodyPr/>
          <a:lstStyle/>
          <a:p>
            <a:pPr lvl="0" indent="0">
              <a:buClrTx/>
              <a:buNone/>
              <a:defRPr/>
            </a:pPr>
            <a:r>
              <a:rPr lang="en-US" sz="4800" dirty="0">
                <a:solidFill>
                  <a:srgbClr val="FFC000"/>
                </a:solidFill>
                <a:latin typeface="Trebuchet MS" panose="020B0603020202020204" pitchFamily="34" charset="0"/>
              </a:rPr>
              <a:t>for</a:t>
            </a:r>
            <a:r>
              <a:rPr lang="en-US" sz="4800" dirty="0">
                <a:solidFill>
                  <a:srgbClr val="FF0000"/>
                </a:solidFill>
                <a:latin typeface="Trebuchet MS" panose="020B0603020202020204" pitchFamily="34" charset="0"/>
              </a:rPr>
              <a:t> </a:t>
            </a:r>
            <a:r>
              <a:rPr lang="en-US" sz="4800" dirty="0">
                <a:solidFill>
                  <a:schemeClr val="tx1"/>
                </a:solidFill>
                <a:latin typeface="Trebuchet MS" panose="020B0603020202020204" pitchFamily="34" charset="0"/>
              </a:rPr>
              <a:t>i</a:t>
            </a:r>
            <a:r>
              <a:rPr lang="en-US" sz="4800" dirty="0">
                <a:solidFill>
                  <a:srgbClr val="FF0000"/>
                </a:solidFill>
                <a:latin typeface="Trebuchet MS" panose="020B0603020202020204" pitchFamily="34" charset="0"/>
              </a:rPr>
              <a:t> </a:t>
            </a:r>
            <a:r>
              <a:rPr lang="en-US" sz="4800" dirty="0">
                <a:solidFill>
                  <a:srgbClr val="FFC000"/>
                </a:solidFill>
                <a:latin typeface="Trebuchet MS" panose="020B0603020202020204" pitchFamily="34" charset="0"/>
              </a:rPr>
              <a:t>in</a:t>
            </a:r>
            <a:r>
              <a:rPr lang="en-US" sz="4800" dirty="0">
                <a:solidFill>
                  <a:srgbClr val="FF0000"/>
                </a:solidFill>
                <a:latin typeface="Trebuchet MS" panose="020B0603020202020204" pitchFamily="34" charset="0"/>
              </a:rPr>
              <a:t> </a:t>
            </a:r>
            <a:r>
              <a:rPr lang="en-US" sz="4800" dirty="0" smtClean="0">
                <a:solidFill>
                  <a:srgbClr val="0070C0"/>
                </a:solidFill>
                <a:latin typeface="Trebuchet MS" panose="020B0603020202020204" pitchFamily="34" charset="0"/>
              </a:rPr>
              <a:t>range</a:t>
            </a:r>
            <a:r>
              <a:rPr lang="en-US" sz="4800" dirty="0" smtClean="0">
                <a:solidFill>
                  <a:schemeClr val="tx1"/>
                </a:solidFill>
                <a:latin typeface="Trebuchet MS" panose="020B0603020202020204" pitchFamily="34" charset="0"/>
              </a:rPr>
              <a:t>(N):</a:t>
            </a:r>
            <a:endParaRPr lang="en-US" sz="4800" dirty="0">
              <a:solidFill>
                <a:schemeClr val="tx1"/>
              </a:solidFill>
              <a:latin typeface="Trebuchet MS" panose="020B0603020202020204" pitchFamily="34" charset="0"/>
            </a:endParaRPr>
          </a:p>
          <a:p>
            <a:pPr lvl="0" indent="0">
              <a:buClrTx/>
              <a:buNone/>
              <a:defRPr/>
            </a:pPr>
            <a:r>
              <a:rPr lang="en-US" sz="4800" dirty="0">
                <a:solidFill>
                  <a:srgbClr val="0070C0"/>
                </a:solidFill>
                <a:latin typeface="Trebuchet MS" panose="020B0603020202020204" pitchFamily="34" charset="0"/>
              </a:rPr>
              <a:t>	</a:t>
            </a:r>
            <a:r>
              <a:rPr lang="en-US" sz="4800" dirty="0" smtClean="0">
                <a:solidFill>
                  <a:srgbClr val="0070C0"/>
                </a:solidFill>
                <a:latin typeface="Trebuchet MS" panose="020B0603020202020204" pitchFamily="34" charset="0"/>
              </a:rPr>
              <a:t>#instructions</a:t>
            </a:r>
            <a:endParaRPr lang="en-US" sz="4800" dirty="0">
              <a:latin typeface="Trebuchet MS" panose="020B0603020202020204" pitchFamily="34" charset="0"/>
            </a:endParaRPr>
          </a:p>
        </p:txBody>
      </p:sp>
      <p:sp>
        <p:nvSpPr>
          <p:cNvPr id="4" name="TextBox 3"/>
          <p:cNvSpPr txBox="1"/>
          <p:nvPr/>
        </p:nvSpPr>
        <p:spPr>
          <a:xfrm>
            <a:off x="79131" y="3996064"/>
            <a:ext cx="8968153" cy="1569660"/>
          </a:xfrm>
          <a:prstGeom prst="rect">
            <a:avLst/>
          </a:prstGeom>
          <a:noFill/>
          <a:ln>
            <a:solidFill>
              <a:schemeClr val="dk2"/>
            </a:solidFill>
          </a:ln>
        </p:spPr>
        <p:txBody>
          <a:bodyPr wrap="square" rtlCol="0">
            <a:spAutoFit/>
          </a:bodyPr>
          <a:lstStyle/>
          <a:p>
            <a:r>
              <a:rPr lang="en-US" sz="3200" b="1" dirty="0"/>
              <a:t>Here there is no True or False condition, the computer just repeats the instructions </a:t>
            </a:r>
            <a:r>
              <a:rPr lang="en-US" sz="3200" b="1" dirty="0" smtClean="0"/>
              <a:t>N times.</a:t>
            </a:r>
            <a:endParaRPr lang="en-US" sz="3200" b="1" dirty="0"/>
          </a:p>
        </p:txBody>
      </p:sp>
    </p:spTree>
    <p:extLst>
      <p:ext uri="{BB962C8B-B14F-4D97-AF65-F5344CB8AC3E}">
        <p14:creationId xmlns:p14="http://schemas.microsoft.com/office/powerpoint/2010/main" val="32309263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ctrTitle"/>
          </p:nvPr>
        </p:nvSpPr>
        <p:spPr>
          <a:xfrm>
            <a:off x="113550" y="3670298"/>
            <a:ext cx="8916900" cy="15465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Arial"/>
              <a:buNone/>
            </a:pPr>
            <a:r>
              <a:rPr lang="en" sz="3600" b="1" i="0" u="none" strike="noStrike" cap="none" dirty="0">
                <a:solidFill>
                  <a:schemeClr val="dk1"/>
                </a:solidFill>
                <a:latin typeface="Trebuchet MS" panose="020B0603020202020204" pitchFamily="34" charset="0"/>
                <a:sym typeface="Arial"/>
              </a:rPr>
              <a:t>There are 2 kinds of loops:</a:t>
            </a:r>
          </a:p>
          <a:p>
            <a:pPr marL="0" marR="0" lvl="0" indent="0" algn="l" rtl="0">
              <a:lnSpc>
                <a:spcPct val="100000"/>
              </a:lnSpc>
              <a:spcBef>
                <a:spcPts val="0"/>
              </a:spcBef>
              <a:spcAft>
                <a:spcPts val="0"/>
              </a:spcAft>
              <a:buClr>
                <a:schemeClr val="dk1"/>
              </a:buClr>
              <a:buSzPct val="25000"/>
              <a:buFont typeface="Arial"/>
              <a:buNone/>
            </a:pPr>
            <a:endParaRPr sz="3600" b="1" i="0" u="none" strike="noStrike" cap="none" dirty="0">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r>
              <a:rPr lang="en" sz="3600" b="1" i="0" u="none" strike="noStrike" cap="none" dirty="0">
                <a:solidFill>
                  <a:schemeClr val="dk1"/>
                </a:solidFill>
                <a:latin typeface="Trebuchet MS" panose="020B0603020202020204" pitchFamily="34" charset="0"/>
                <a:sym typeface="Arial"/>
              </a:rPr>
              <a:t>1. Repeat code exactly # times</a:t>
            </a:r>
          </a:p>
          <a:p>
            <a:pPr marL="0" marR="0" lvl="0" indent="0" algn="l" rtl="0">
              <a:lnSpc>
                <a:spcPct val="100000"/>
              </a:lnSpc>
              <a:spcBef>
                <a:spcPts val="0"/>
              </a:spcBef>
              <a:spcAft>
                <a:spcPts val="0"/>
              </a:spcAft>
              <a:buClr>
                <a:schemeClr val="dk1"/>
              </a:buClr>
              <a:buSzPct val="25000"/>
              <a:buFont typeface="Arial"/>
              <a:buNone/>
            </a:pPr>
            <a:r>
              <a:rPr lang="en" sz="3600" b="1" i="0" u="none" strike="noStrike" cap="none" dirty="0">
                <a:solidFill>
                  <a:schemeClr val="dk1"/>
                </a:solidFill>
                <a:latin typeface="Trebuchet MS" panose="020B0603020202020204" pitchFamily="34" charset="0"/>
                <a:sym typeface="Arial"/>
              </a:rPr>
              <a:t>2. Repeat code </a:t>
            </a:r>
            <a:r>
              <a:rPr lang="en" sz="3600" b="1" i="1" u="none" strike="noStrike" cap="none" dirty="0">
                <a:solidFill>
                  <a:schemeClr val="dk1"/>
                </a:solidFill>
                <a:latin typeface="Trebuchet MS" panose="020B0603020202020204" pitchFamily="34" charset="0"/>
                <a:sym typeface="Arial"/>
              </a:rPr>
              <a:t>until </a:t>
            </a:r>
            <a:r>
              <a:rPr lang="en" sz="3600" b="1" i="0" u="none" strike="noStrike" cap="none" dirty="0">
                <a:solidFill>
                  <a:schemeClr val="dk1"/>
                </a:solidFill>
                <a:latin typeface="Trebuchet MS" panose="020B0603020202020204" pitchFamily="34" charset="0"/>
                <a:sym typeface="Arial"/>
              </a:rPr>
              <a:t>something is true.</a:t>
            </a:r>
          </a:p>
          <a:p>
            <a:pPr marL="0" marR="0" lvl="0" indent="0" algn="l" rtl="0">
              <a:lnSpc>
                <a:spcPct val="100000"/>
              </a:lnSpc>
              <a:spcBef>
                <a:spcPts val="0"/>
              </a:spcBef>
              <a:spcAft>
                <a:spcPts val="0"/>
              </a:spcAft>
              <a:buClr>
                <a:schemeClr val="dk1"/>
              </a:buClr>
              <a:buSzPct val="25000"/>
              <a:buFont typeface="Arial"/>
              <a:buNone/>
            </a:pPr>
            <a:endParaRPr sz="3000" b="1" i="0" u="none" strike="noStrike" cap="none" dirty="0">
              <a:solidFill>
                <a:schemeClr val="dk1"/>
              </a:solidFill>
              <a:latin typeface="Trebuchet MS" panose="020B0603020202020204" pitchFamily="34" charset="0"/>
              <a:sym typeface="Arial"/>
            </a:endParaRPr>
          </a:p>
          <a:p>
            <a:pPr marL="457200" marR="0" lvl="0" indent="0" algn="l" rtl="0">
              <a:lnSpc>
                <a:spcPct val="100000"/>
              </a:lnSpc>
              <a:spcBef>
                <a:spcPts val="0"/>
              </a:spcBef>
              <a:spcAft>
                <a:spcPts val="0"/>
              </a:spcAft>
              <a:buClr>
                <a:schemeClr val="dk1"/>
              </a:buClr>
              <a:buSzPct val="25000"/>
              <a:buFont typeface="Arial"/>
              <a:buNone/>
            </a:pPr>
            <a:endParaRPr sz="3600" b="1" i="0" u="none" strike="noStrike" cap="none" dirty="0">
              <a:solidFill>
                <a:srgbClr val="FF0000"/>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endParaRPr sz="3000" b="1" i="0" u="none" strike="noStrike" cap="none" dirty="0">
              <a:solidFill>
                <a:schemeClr val="dk1"/>
              </a:solidFill>
              <a:latin typeface="Trebuchet MS" panose="020B0603020202020204" pitchFamily="34" charset="0"/>
              <a:sym typeface="Arial"/>
            </a:endParaRPr>
          </a:p>
        </p:txBody>
      </p:sp>
    </p:spTree>
    <p:extLst>
      <p:ext uri="{BB962C8B-B14F-4D97-AF65-F5344CB8AC3E}">
        <p14:creationId xmlns:p14="http://schemas.microsoft.com/office/powerpoint/2010/main" val="33585585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600" dirty="0">
                <a:latin typeface="Trebuchet MS" panose="020B0603020202020204" pitchFamily="34" charset="0"/>
              </a:rPr>
              <a:t>Structure of a for loop</a:t>
            </a:r>
          </a:p>
        </p:txBody>
      </p:sp>
      <p:sp>
        <p:nvSpPr>
          <p:cNvPr id="3" name="Text Placeholder 2"/>
          <p:cNvSpPr>
            <a:spLocks noGrp="1"/>
          </p:cNvSpPr>
          <p:nvPr>
            <p:ph type="body" idx="1"/>
          </p:nvPr>
        </p:nvSpPr>
        <p:spPr/>
        <p:txBody>
          <a:bodyPr/>
          <a:lstStyle/>
          <a:p>
            <a:pPr lvl="0" indent="0">
              <a:buClrTx/>
              <a:buNone/>
              <a:defRPr/>
            </a:pPr>
            <a:r>
              <a:rPr lang="en-US" sz="4800" dirty="0">
                <a:solidFill>
                  <a:srgbClr val="FFC000"/>
                </a:solidFill>
                <a:latin typeface="Trebuchet MS" panose="020B0603020202020204" pitchFamily="34" charset="0"/>
              </a:rPr>
              <a:t>for</a:t>
            </a:r>
            <a:r>
              <a:rPr lang="en-US" sz="4800" dirty="0">
                <a:solidFill>
                  <a:srgbClr val="FF0000"/>
                </a:solidFill>
                <a:latin typeface="Trebuchet MS" panose="020B0603020202020204" pitchFamily="34" charset="0"/>
              </a:rPr>
              <a:t> </a:t>
            </a:r>
            <a:r>
              <a:rPr lang="en-US" sz="4800" dirty="0" err="1">
                <a:solidFill>
                  <a:schemeClr val="tx1"/>
                </a:solidFill>
                <a:latin typeface="Trebuchet MS" panose="020B0603020202020204" pitchFamily="34" charset="0"/>
              </a:rPr>
              <a:t>i</a:t>
            </a:r>
            <a:r>
              <a:rPr lang="en-US" sz="4800" dirty="0">
                <a:solidFill>
                  <a:srgbClr val="FF0000"/>
                </a:solidFill>
                <a:latin typeface="Trebuchet MS" panose="020B0603020202020204" pitchFamily="34" charset="0"/>
              </a:rPr>
              <a:t> </a:t>
            </a:r>
            <a:r>
              <a:rPr lang="en-US" sz="4800" dirty="0">
                <a:solidFill>
                  <a:srgbClr val="FFC000"/>
                </a:solidFill>
                <a:latin typeface="Trebuchet MS" panose="020B0603020202020204" pitchFamily="34" charset="0"/>
              </a:rPr>
              <a:t>in</a:t>
            </a:r>
            <a:r>
              <a:rPr lang="en-US" sz="4800" dirty="0">
                <a:solidFill>
                  <a:srgbClr val="FF0000"/>
                </a:solidFill>
                <a:latin typeface="Trebuchet MS" panose="020B0603020202020204" pitchFamily="34" charset="0"/>
              </a:rPr>
              <a:t> </a:t>
            </a:r>
            <a:r>
              <a:rPr lang="en-US" sz="4800" dirty="0">
                <a:solidFill>
                  <a:srgbClr val="0070C0"/>
                </a:solidFill>
                <a:latin typeface="Trebuchet MS" panose="020B0603020202020204" pitchFamily="34" charset="0"/>
              </a:rPr>
              <a:t>range</a:t>
            </a:r>
            <a:r>
              <a:rPr lang="en-US" sz="4800" dirty="0">
                <a:solidFill>
                  <a:schemeClr val="tx1"/>
                </a:solidFill>
                <a:latin typeface="Trebuchet MS" panose="020B0603020202020204" pitchFamily="34" charset="0"/>
              </a:rPr>
              <a:t>(100):</a:t>
            </a:r>
          </a:p>
          <a:p>
            <a:pPr lvl="0" indent="0">
              <a:buClrTx/>
              <a:buNone/>
              <a:defRPr/>
            </a:pPr>
            <a:r>
              <a:rPr lang="en-US" sz="4800" dirty="0">
                <a:solidFill>
                  <a:srgbClr val="0070C0"/>
                </a:solidFill>
                <a:latin typeface="Trebuchet MS" panose="020B0603020202020204" pitchFamily="34" charset="0"/>
              </a:rPr>
              <a:t>	lick stamp</a:t>
            </a:r>
          </a:p>
          <a:p>
            <a:pPr lvl="0" indent="0">
              <a:buClrTx/>
              <a:buNone/>
              <a:defRPr/>
            </a:pPr>
            <a:r>
              <a:rPr lang="en-US" sz="4800" dirty="0">
                <a:solidFill>
                  <a:srgbClr val="0070C0"/>
                </a:solidFill>
                <a:latin typeface="Trebuchet MS" panose="020B0603020202020204" pitchFamily="34" charset="0"/>
              </a:rPr>
              <a:t>	place on envelope</a:t>
            </a:r>
            <a:endParaRPr lang="en-US" sz="4800" dirty="0">
              <a:latin typeface="Trebuchet MS" panose="020B0603020202020204" pitchFamily="34" charset="0"/>
            </a:endParaRPr>
          </a:p>
        </p:txBody>
      </p:sp>
      <p:sp>
        <p:nvSpPr>
          <p:cNvPr id="4" name="TextBox 3"/>
          <p:cNvSpPr txBox="1"/>
          <p:nvPr/>
        </p:nvSpPr>
        <p:spPr>
          <a:xfrm>
            <a:off x="87923" y="4506018"/>
            <a:ext cx="8968153" cy="1569660"/>
          </a:xfrm>
          <a:prstGeom prst="rect">
            <a:avLst/>
          </a:prstGeom>
          <a:noFill/>
          <a:ln>
            <a:solidFill>
              <a:schemeClr val="dk2"/>
            </a:solidFill>
          </a:ln>
        </p:spPr>
        <p:txBody>
          <a:bodyPr wrap="square" rtlCol="0">
            <a:spAutoFit/>
          </a:bodyPr>
          <a:lstStyle/>
          <a:p>
            <a:r>
              <a:rPr lang="en-US" sz="3200" b="1" dirty="0">
                <a:latin typeface="Trebuchet MS" panose="020B0603020202020204" pitchFamily="34" charset="0"/>
              </a:rPr>
              <a:t>Here there is no True or False condition, the computer just repeats the instructions for the specified number of times.</a:t>
            </a:r>
          </a:p>
        </p:txBody>
      </p:sp>
      <p:pic>
        <p:nvPicPr>
          <p:cNvPr id="5" name="Shape 78"/>
          <p:cNvPicPr preferRelativeResize="0"/>
          <p:nvPr/>
        </p:nvPicPr>
        <p:blipFill rotWithShape="1">
          <a:blip r:embed="rId3">
            <a:alphaModFix/>
          </a:blip>
          <a:srcRect/>
          <a:stretch/>
        </p:blipFill>
        <p:spPr>
          <a:xfrm>
            <a:off x="6603023" y="274637"/>
            <a:ext cx="2453053" cy="1626751"/>
          </a:xfrm>
          <a:prstGeom prst="rect">
            <a:avLst/>
          </a:prstGeom>
          <a:noFill/>
          <a:ln>
            <a:noFill/>
          </a:ln>
        </p:spPr>
      </p:pic>
    </p:spTree>
    <p:extLst>
      <p:ext uri="{BB962C8B-B14F-4D97-AF65-F5344CB8AC3E}">
        <p14:creationId xmlns:p14="http://schemas.microsoft.com/office/powerpoint/2010/main" val="20702734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600" dirty="0">
                <a:latin typeface="Trebuchet MS" panose="020B0603020202020204" pitchFamily="34" charset="0"/>
              </a:rPr>
              <a:t>Structure of a for loop</a:t>
            </a:r>
          </a:p>
        </p:txBody>
      </p:sp>
      <p:sp>
        <p:nvSpPr>
          <p:cNvPr id="3" name="Text Placeholder 2"/>
          <p:cNvSpPr>
            <a:spLocks noGrp="1"/>
          </p:cNvSpPr>
          <p:nvPr>
            <p:ph type="body" idx="1"/>
          </p:nvPr>
        </p:nvSpPr>
        <p:spPr/>
        <p:txBody>
          <a:bodyPr/>
          <a:lstStyle/>
          <a:p>
            <a:pPr lvl="0" indent="0">
              <a:buClrTx/>
              <a:buNone/>
              <a:defRPr/>
            </a:pPr>
            <a:r>
              <a:rPr lang="en-US" sz="4800" dirty="0">
                <a:solidFill>
                  <a:srgbClr val="FFC000"/>
                </a:solidFill>
                <a:latin typeface="Trebuchet MS" panose="020B0603020202020204" pitchFamily="34" charset="0"/>
              </a:rPr>
              <a:t>for</a:t>
            </a:r>
            <a:r>
              <a:rPr lang="en-US" sz="4800" dirty="0">
                <a:solidFill>
                  <a:srgbClr val="FF0000"/>
                </a:solidFill>
                <a:latin typeface="Trebuchet MS" panose="020B0603020202020204" pitchFamily="34" charset="0"/>
              </a:rPr>
              <a:t> </a:t>
            </a:r>
            <a:r>
              <a:rPr lang="en-US" sz="4800" dirty="0" err="1">
                <a:solidFill>
                  <a:schemeClr val="tx1"/>
                </a:solidFill>
                <a:latin typeface="Trebuchet MS" panose="020B0603020202020204" pitchFamily="34" charset="0"/>
              </a:rPr>
              <a:t>i</a:t>
            </a:r>
            <a:r>
              <a:rPr lang="en-US" sz="4800" dirty="0">
                <a:solidFill>
                  <a:srgbClr val="FF0000"/>
                </a:solidFill>
                <a:latin typeface="Trebuchet MS" panose="020B0603020202020204" pitchFamily="34" charset="0"/>
              </a:rPr>
              <a:t> </a:t>
            </a:r>
            <a:r>
              <a:rPr lang="en-US" sz="4800" dirty="0">
                <a:solidFill>
                  <a:srgbClr val="FFC000"/>
                </a:solidFill>
                <a:latin typeface="Trebuchet MS" panose="020B0603020202020204" pitchFamily="34" charset="0"/>
              </a:rPr>
              <a:t>in</a:t>
            </a:r>
            <a:r>
              <a:rPr lang="en-US" sz="4800" dirty="0">
                <a:solidFill>
                  <a:srgbClr val="FF0000"/>
                </a:solidFill>
                <a:latin typeface="Trebuchet MS" panose="020B0603020202020204" pitchFamily="34" charset="0"/>
              </a:rPr>
              <a:t> </a:t>
            </a:r>
            <a:r>
              <a:rPr lang="en-US" sz="4800" dirty="0">
                <a:solidFill>
                  <a:srgbClr val="0070C0"/>
                </a:solidFill>
                <a:latin typeface="Trebuchet MS" panose="020B0603020202020204" pitchFamily="34" charset="0"/>
              </a:rPr>
              <a:t>range</a:t>
            </a:r>
            <a:r>
              <a:rPr lang="en-US" sz="4800" dirty="0">
                <a:solidFill>
                  <a:schemeClr val="tx1"/>
                </a:solidFill>
                <a:latin typeface="Trebuchet MS" panose="020B0603020202020204" pitchFamily="34" charset="0"/>
              </a:rPr>
              <a:t>(10):</a:t>
            </a:r>
          </a:p>
          <a:p>
            <a:pPr lvl="0" indent="0">
              <a:buClrTx/>
              <a:buNone/>
              <a:defRPr/>
            </a:pPr>
            <a:r>
              <a:rPr lang="en-US" sz="4800" dirty="0">
                <a:solidFill>
                  <a:srgbClr val="0070C0"/>
                </a:solidFill>
                <a:latin typeface="Trebuchet MS" panose="020B0603020202020204" pitchFamily="34" charset="0"/>
              </a:rPr>
              <a:t>	print(</a:t>
            </a:r>
            <a:r>
              <a:rPr lang="en-US" sz="4800" dirty="0">
                <a:solidFill>
                  <a:schemeClr val="tx1"/>
                </a:solidFill>
                <a:latin typeface="Trebuchet MS" panose="020B0603020202020204" pitchFamily="34" charset="0"/>
              </a:rPr>
              <a:t>“Zim Code”</a:t>
            </a:r>
            <a:r>
              <a:rPr lang="en-US" sz="4800" dirty="0">
                <a:solidFill>
                  <a:srgbClr val="0070C0"/>
                </a:solidFill>
                <a:latin typeface="Trebuchet MS" panose="020B0603020202020204" pitchFamily="34" charset="0"/>
              </a:rPr>
              <a:t>)</a:t>
            </a:r>
          </a:p>
          <a:p>
            <a:pPr lvl="0" indent="0">
              <a:buClrTx/>
              <a:buNone/>
              <a:defRPr/>
            </a:pPr>
            <a:endParaRPr lang="en-US" sz="4800" dirty="0">
              <a:solidFill>
                <a:srgbClr val="0070C0"/>
              </a:solidFill>
              <a:latin typeface="Trebuchet MS" panose="020B0603020202020204" pitchFamily="34" charset="0"/>
            </a:endParaRPr>
          </a:p>
          <a:p>
            <a:pPr lvl="0" indent="0">
              <a:buClrTx/>
              <a:buNone/>
              <a:defRPr/>
            </a:pPr>
            <a:endParaRPr lang="en-US" sz="4800" dirty="0">
              <a:latin typeface="Trebuchet MS" panose="020B0603020202020204" pitchFamily="34" charset="0"/>
            </a:endParaRPr>
          </a:p>
        </p:txBody>
      </p:sp>
      <p:sp>
        <p:nvSpPr>
          <p:cNvPr id="5" name="TextBox 4"/>
          <p:cNvSpPr txBox="1"/>
          <p:nvPr/>
        </p:nvSpPr>
        <p:spPr>
          <a:xfrm>
            <a:off x="457201" y="4022441"/>
            <a:ext cx="8299938" cy="2062103"/>
          </a:xfrm>
          <a:prstGeom prst="rect">
            <a:avLst/>
          </a:prstGeom>
          <a:noFill/>
          <a:ln>
            <a:solidFill>
              <a:schemeClr val="dk2"/>
            </a:solidFill>
          </a:ln>
        </p:spPr>
        <p:txBody>
          <a:bodyPr wrap="square" rtlCol="0">
            <a:spAutoFit/>
          </a:bodyPr>
          <a:lstStyle/>
          <a:p>
            <a:r>
              <a:rPr lang="en-US" sz="3200" b="1" dirty="0" err="1">
                <a:latin typeface="Trebuchet MS" panose="020B0603020202020204" pitchFamily="34" charset="0"/>
              </a:rPr>
              <a:t>i</a:t>
            </a:r>
            <a:r>
              <a:rPr lang="en-US" sz="3200" b="1" dirty="0">
                <a:latin typeface="Trebuchet MS" panose="020B0603020202020204" pitchFamily="34" charset="0"/>
              </a:rPr>
              <a:t> = 0, </a:t>
            </a:r>
            <a:r>
              <a:rPr lang="en-US" sz="3200" b="1" dirty="0" err="1">
                <a:latin typeface="Trebuchet MS" panose="020B0603020202020204" pitchFamily="34" charset="0"/>
              </a:rPr>
              <a:t>i</a:t>
            </a:r>
            <a:r>
              <a:rPr lang="en-US" sz="3200" b="1" dirty="0">
                <a:latin typeface="Trebuchet MS" panose="020B0603020202020204" pitchFamily="34" charset="0"/>
              </a:rPr>
              <a:t> = 1, </a:t>
            </a:r>
            <a:r>
              <a:rPr lang="en-US" sz="3200" b="1" dirty="0" err="1">
                <a:latin typeface="Trebuchet MS" panose="020B0603020202020204" pitchFamily="34" charset="0"/>
              </a:rPr>
              <a:t>i</a:t>
            </a:r>
            <a:r>
              <a:rPr lang="en-US" sz="3200" b="1" dirty="0">
                <a:latin typeface="Trebuchet MS" panose="020B0603020202020204" pitchFamily="34" charset="0"/>
              </a:rPr>
              <a:t> = 2,………………….., </a:t>
            </a:r>
            <a:r>
              <a:rPr lang="en-US" sz="3200" b="1" dirty="0" err="1">
                <a:latin typeface="Trebuchet MS" panose="020B0603020202020204" pitchFamily="34" charset="0"/>
              </a:rPr>
              <a:t>i</a:t>
            </a:r>
            <a:r>
              <a:rPr lang="en-US" sz="3200" b="1" dirty="0">
                <a:latin typeface="Trebuchet MS" panose="020B0603020202020204" pitchFamily="34" charset="0"/>
              </a:rPr>
              <a:t> = 9</a:t>
            </a:r>
          </a:p>
          <a:p>
            <a:endParaRPr lang="en-US" sz="3200" b="1" dirty="0">
              <a:latin typeface="Trebuchet MS" panose="020B0603020202020204" pitchFamily="34" charset="0"/>
            </a:endParaRPr>
          </a:p>
          <a:p>
            <a:r>
              <a:rPr lang="en-US" sz="3200" b="1" dirty="0">
                <a:latin typeface="Trebuchet MS" panose="020B0603020202020204" pitchFamily="34" charset="0"/>
              </a:rPr>
              <a:t>Remember that a computer counts from 0</a:t>
            </a:r>
          </a:p>
          <a:p>
            <a:r>
              <a:rPr lang="en-US" sz="3200" b="1" dirty="0">
                <a:latin typeface="Trebuchet MS" panose="020B0603020202020204" pitchFamily="34" charset="0"/>
              </a:rPr>
              <a:t>But 0 to 9 is still TEN numbers</a:t>
            </a:r>
          </a:p>
        </p:txBody>
      </p:sp>
    </p:spTree>
    <p:extLst>
      <p:ext uri="{BB962C8B-B14F-4D97-AF65-F5344CB8AC3E}">
        <p14:creationId xmlns:p14="http://schemas.microsoft.com/office/powerpoint/2010/main" val="30451326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sz="6600" dirty="0" smtClean="0"/>
              <a:t>The turtle Module</a:t>
            </a:r>
            <a:endParaRPr lang="en-ZW" sz="6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946" y="1600200"/>
            <a:ext cx="7178108" cy="4964858"/>
          </a:xfrm>
          <a:prstGeom prst="rect">
            <a:avLst/>
          </a:prstGeom>
        </p:spPr>
      </p:pic>
    </p:spTree>
    <p:extLst>
      <p:ext uri="{BB962C8B-B14F-4D97-AF65-F5344CB8AC3E}">
        <p14:creationId xmlns:p14="http://schemas.microsoft.com/office/powerpoint/2010/main" val="11654826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sz="6600" dirty="0" smtClean="0"/>
              <a:t>The turtle Module</a:t>
            </a:r>
            <a:endParaRPr lang="en-ZW" sz="6600" dirty="0"/>
          </a:p>
        </p:txBody>
      </p:sp>
      <p:sp>
        <p:nvSpPr>
          <p:cNvPr id="3" name="Text Placeholder 2"/>
          <p:cNvSpPr>
            <a:spLocks noGrp="1"/>
          </p:cNvSpPr>
          <p:nvPr>
            <p:ph type="body" idx="1"/>
          </p:nvPr>
        </p:nvSpPr>
        <p:spPr/>
        <p:txBody>
          <a:bodyPr/>
          <a:lstStyle/>
          <a:p>
            <a:pPr indent="0">
              <a:buNone/>
            </a:pPr>
            <a:r>
              <a:rPr lang="en-ZW" sz="3200" dirty="0" smtClean="0"/>
              <a:t>&gt;&gt;&gt; import turtle</a:t>
            </a:r>
          </a:p>
          <a:p>
            <a:pPr indent="0">
              <a:buNone/>
            </a:pPr>
            <a:r>
              <a:rPr lang="en-ZW" sz="3200" dirty="0" smtClean="0"/>
              <a:t>&gt;&gt;&gt; help(turtle) 	#Read the docstring</a:t>
            </a:r>
            <a:endParaRPr lang="en-ZW" sz="3200" dirty="0"/>
          </a:p>
        </p:txBody>
      </p:sp>
    </p:spTree>
    <p:extLst>
      <p:ext uri="{BB962C8B-B14F-4D97-AF65-F5344CB8AC3E}">
        <p14:creationId xmlns:p14="http://schemas.microsoft.com/office/powerpoint/2010/main" val="882764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sz="6000" b="1" dirty="0" smtClean="0"/>
              <a:t>Important functions</a:t>
            </a:r>
            <a:endParaRPr lang="en-ZW" sz="6000" b="1" dirty="0"/>
          </a:p>
        </p:txBody>
      </p:sp>
      <p:sp>
        <p:nvSpPr>
          <p:cNvPr id="3" name="Text Placeholder 2"/>
          <p:cNvSpPr>
            <a:spLocks noGrp="1"/>
          </p:cNvSpPr>
          <p:nvPr>
            <p:ph type="body" idx="1"/>
          </p:nvPr>
        </p:nvSpPr>
        <p:spPr/>
        <p:txBody>
          <a:bodyPr/>
          <a:lstStyle/>
          <a:p>
            <a:pPr>
              <a:buFontTx/>
              <a:buChar char="-"/>
            </a:pPr>
            <a:r>
              <a:rPr lang="en-ZW" sz="2800" b="1" dirty="0" err="1" smtClean="0"/>
              <a:t>turtle.foward</a:t>
            </a:r>
            <a:r>
              <a:rPr lang="en-ZW" sz="2800" b="1" dirty="0" smtClean="0"/>
              <a:t>(a)</a:t>
            </a:r>
            <a:r>
              <a:rPr lang="en-ZW" sz="2800" dirty="0" smtClean="0"/>
              <a:t> – Move forward a distance a </a:t>
            </a:r>
          </a:p>
          <a:p>
            <a:pPr>
              <a:buFontTx/>
              <a:buChar char="-"/>
            </a:pPr>
            <a:r>
              <a:rPr lang="en-ZW" sz="2800" b="1" dirty="0" err="1" smtClean="0"/>
              <a:t>turtle.left</a:t>
            </a:r>
            <a:r>
              <a:rPr lang="en-ZW" sz="2800" b="1" dirty="0" smtClean="0"/>
              <a:t>(</a:t>
            </a:r>
            <a:r>
              <a:rPr lang="en-ZW" sz="2800" b="1" dirty="0" err="1" smtClean="0"/>
              <a:t>ang</a:t>
            </a:r>
            <a:r>
              <a:rPr lang="en-ZW" sz="2800" b="1" dirty="0" smtClean="0"/>
              <a:t>)</a:t>
            </a:r>
            <a:r>
              <a:rPr lang="en-ZW" sz="2800" dirty="0" smtClean="0"/>
              <a:t> – Turn left by an angle </a:t>
            </a:r>
            <a:r>
              <a:rPr lang="en-ZW" sz="2800" dirty="0" err="1" smtClean="0"/>
              <a:t>ang</a:t>
            </a:r>
            <a:endParaRPr lang="en-ZW" sz="2800" dirty="0" smtClean="0"/>
          </a:p>
          <a:p>
            <a:pPr>
              <a:buFontTx/>
              <a:buChar char="-"/>
            </a:pPr>
            <a:r>
              <a:rPr lang="en-ZW" sz="2800" b="1" dirty="0" err="1" smtClean="0"/>
              <a:t>turtle.right</a:t>
            </a:r>
            <a:r>
              <a:rPr lang="en-ZW" sz="2800" b="1" dirty="0" smtClean="0"/>
              <a:t>(</a:t>
            </a:r>
            <a:r>
              <a:rPr lang="en-ZW" sz="2800" b="1" dirty="0" err="1" smtClean="0"/>
              <a:t>ang</a:t>
            </a:r>
            <a:r>
              <a:rPr lang="en-ZW" sz="2800" b="1" dirty="0" smtClean="0"/>
              <a:t>)</a:t>
            </a:r>
            <a:r>
              <a:rPr lang="en-ZW" sz="2800" dirty="0"/>
              <a:t> – Turn </a:t>
            </a:r>
            <a:r>
              <a:rPr lang="en-ZW" sz="2800" dirty="0" smtClean="0"/>
              <a:t>right by </a:t>
            </a:r>
            <a:r>
              <a:rPr lang="en-ZW" sz="2800" dirty="0"/>
              <a:t>an angle </a:t>
            </a:r>
            <a:r>
              <a:rPr lang="en-ZW" sz="2800" dirty="0" err="1" smtClean="0"/>
              <a:t>ang</a:t>
            </a:r>
            <a:endParaRPr lang="en-ZW" sz="2800" dirty="0" smtClean="0"/>
          </a:p>
          <a:p>
            <a:pPr>
              <a:buFontTx/>
              <a:buChar char="-"/>
            </a:pPr>
            <a:r>
              <a:rPr lang="en-ZW" sz="2800" b="1" dirty="0" err="1" smtClean="0"/>
              <a:t>turtle.backward</a:t>
            </a:r>
            <a:r>
              <a:rPr lang="en-ZW" sz="2800" b="1" dirty="0" smtClean="0"/>
              <a:t>(a)</a:t>
            </a:r>
          </a:p>
          <a:p>
            <a:pPr>
              <a:buFontTx/>
              <a:buChar char="-"/>
            </a:pPr>
            <a:r>
              <a:rPr lang="en-ZW" sz="2800" b="1" dirty="0" err="1" smtClean="0"/>
              <a:t>turtle.penup</a:t>
            </a:r>
            <a:r>
              <a:rPr lang="en-ZW" sz="2800" b="1" dirty="0" smtClean="0"/>
              <a:t>()</a:t>
            </a:r>
            <a:r>
              <a:rPr lang="en-ZW" sz="2800" dirty="0" smtClean="0"/>
              <a:t> – Stop drawing when you move</a:t>
            </a:r>
          </a:p>
          <a:p>
            <a:pPr>
              <a:buFontTx/>
              <a:buChar char="-"/>
            </a:pPr>
            <a:r>
              <a:rPr lang="en-ZW" sz="2800" b="1" dirty="0" err="1"/>
              <a:t>t</a:t>
            </a:r>
            <a:r>
              <a:rPr lang="en-ZW" sz="2800" b="1" dirty="0" err="1" smtClean="0"/>
              <a:t>urtle.pendown</a:t>
            </a:r>
            <a:r>
              <a:rPr lang="en-ZW" sz="2800" b="1" dirty="0" smtClean="0"/>
              <a:t>()</a:t>
            </a:r>
            <a:r>
              <a:rPr lang="en-ZW" sz="2800" dirty="0" smtClean="0"/>
              <a:t> – Draw when you move</a:t>
            </a:r>
          </a:p>
        </p:txBody>
      </p:sp>
    </p:spTree>
    <p:extLst>
      <p:ext uri="{BB962C8B-B14F-4D97-AF65-F5344CB8AC3E}">
        <p14:creationId xmlns:p14="http://schemas.microsoft.com/office/powerpoint/2010/main" val="1040412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latin typeface="Trebuchet MS" panose="020B0603020202020204" pitchFamily="34" charset="0"/>
              </a:rPr>
              <a:t>MOVING FORWARD</a:t>
            </a:r>
          </a:p>
        </p:txBody>
      </p:sp>
      <p:sp>
        <p:nvSpPr>
          <p:cNvPr id="3" name="Content Placeholder 2"/>
          <p:cNvSpPr>
            <a:spLocks noGrp="1"/>
          </p:cNvSpPr>
          <p:nvPr>
            <p:ph idx="1"/>
          </p:nvPr>
        </p:nvSpPr>
        <p:spPr>
          <a:xfrm>
            <a:off x="457200" y="1600200"/>
            <a:ext cx="8405446" cy="4967574"/>
          </a:xfrm>
        </p:spPr>
        <p:txBody>
          <a:bodyPr/>
          <a:lstStyle/>
          <a:p>
            <a:pPr indent="0">
              <a:buNone/>
            </a:pPr>
            <a:r>
              <a:rPr lang="en-US" sz="5400" dirty="0" err="1">
                <a:latin typeface="Trebuchet MS" panose="020B0603020202020204" pitchFamily="34" charset="0"/>
              </a:rPr>
              <a:t>turtle.forward</a:t>
            </a:r>
            <a:r>
              <a:rPr lang="en-US" sz="5400" dirty="0">
                <a:solidFill>
                  <a:srgbClr val="FFC000"/>
                </a:solidFill>
                <a:latin typeface="Trebuchet MS" panose="020B0603020202020204" pitchFamily="34" charset="0"/>
              </a:rPr>
              <a:t>(a)</a:t>
            </a:r>
          </a:p>
          <a:p>
            <a:pPr indent="0">
              <a:buNone/>
            </a:pPr>
            <a:r>
              <a:rPr lang="en-US" dirty="0">
                <a:solidFill>
                  <a:srgbClr val="FFC000"/>
                </a:solidFill>
                <a:latin typeface="Trebuchet MS" panose="020B0603020202020204" pitchFamily="34" charset="0"/>
              </a:rPr>
              <a:t> </a:t>
            </a:r>
          </a:p>
          <a:p>
            <a:pPr indent="0">
              <a:buNone/>
            </a:pPr>
            <a:endParaRPr lang="en-US" dirty="0">
              <a:solidFill>
                <a:srgbClr val="FFC000"/>
              </a:solidFill>
              <a:latin typeface="Trebuchet MS" panose="020B0603020202020204" pitchFamily="34" charset="0"/>
            </a:endParaRPr>
          </a:p>
          <a:p>
            <a:pPr indent="0">
              <a:buNone/>
            </a:pPr>
            <a:r>
              <a:rPr lang="en-US" sz="3600" dirty="0">
                <a:latin typeface="Trebuchet MS" panose="020B0603020202020204" pitchFamily="34" charset="0"/>
              </a:rPr>
              <a:t>– moves the turtle a distance </a:t>
            </a:r>
            <a:r>
              <a:rPr lang="en-US" sz="3600" dirty="0">
                <a:solidFill>
                  <a:srgbClr val="FFC000"/>
                </a:solidFill>
                <a:latin typeface="Trebuchet MS" panose="020B0603020202020204" pitchFamily="34" charset="0"/>
              </a:rPr>
              <a:t>a</a:t>
            </a:r>
            <a:r>
              <a:rPr lang="en-US" sz="3600" dirty="0">
                <a:latin typeface="Trebuchet MS" panose="020B0603020202020204" pitchFamily="34" charset="0"/>
              </a:rPr>
              <a:t> </a:t>
            </a:r>
            <a:r>
              <a:rPr lang="en-US" sz="3600" dirty="0">
                <a:solidFill>
                  <a:srgbClr val="00B050"/>
                </a:solidFill>
                <a:latin typeface="Trebuchet MS" panose="020B0603020202020204" pitchFamily="34" charset="0"/>
              </a:rPr>
              <a:t>forward</a:t>
            </a:r>
          </a:p>
          <a:p>
            <a:pPr indent="0">
              <a:buNone/>
            </a:pPr>
            <a:endParaRPr lang="en-US" dirty="0">
              <a:latin typeface="Trebuchet MS" panose="020B0603020202020204" pitchFamily="34" charset="0"/>
            </a:endParaRPr>
          </a:p>
        </p:txBody>
      </p:sp>
    </p:spTree>
    <p:extLst>
      <p:ext uri="{BB962C8B-B14F-4D97-AF65-F5344CB8AC3E}">
        <p14:creationId xmlns:p14="http://schemas.microsoft.com/office/powerpoint/2010/main" val="38181945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latin typeface="Trebuchet MS" panose="020B0603020202020204" pitchFamily="34" charset="0"/>
              </a:rPr>
              <a:t>TURNING LEFT or RIGHT</a:t>
            </a:r>
          </a:p>
        </p:txBody>
      </p:sp>
      <p:sp>
        <p:nvSpPr>
          <p:cNvPr id="3" name="Content Placeholder 2"/>
          <p:cNvSpPr>
            <a:spLocks noGrp="1"/>
          </p:cNvSpPr>
          <p:nvPr>
            <p:ph idx="1"/>
          </p:nvPr>
        </p:nvSpPr>
        <p:spPr/>
        <p:txBody>
          <a:bodyPr/>
          <a:lstStyle/>
          <a:p>
            <a:pPr indent="0">
              <a:buNone/>
            </a:pPr>
            <a:r>
              <a:rPr lang="en-US" sz="5400" dirty="0" err="1">
                <a:latin typeface="Trebuchet MS" panose="020B0603020202020204" pitchFamily="34" charset="0"/>
              </a:rPr>
              <a:t>turtle.left</a:t>
            </a:r>
            <a:r>
              <a:rPr lang="en-US" sz="5400" dirty="0">
                <a:latin typeface="Trebuchet MS" panose="020B0603020202020204" pitchFamily="34" charset="0"/>
              </a:rPr>
              <a:t>/right</a:t>
            </a:r>
            <a:r>
              <a:rPr lang="en-US" sz="5400" dirty="0">
                <a:solidFill>
                  <a:srgbClr val="FFC000"/>
                </a:solidFill>
                <a:latin typeface="Trebuchet MS" panose="020B0603020202020204" pitchFamily="34" charset="0"/>
              </a:rPr>
              <a:t>(theta)</a:t>
            </a:r>
          </a:p>
          <a:p>
            <a:pPr indent="0">
              <a:buNone/>
            </a:pPr>
            <a:r>
              <a:rPr lang="en-US" dirty="0">
                <a:solidFill>
                  <a:srgbClr val="FFC000"/>
                </a:solidFill>
                <a:latin typeface="Trebuchet MS" panose="020B0603020202020204" pitchFamily="34" charset="0"/>
              </a:rPr>
              <a:t> </a:t>
            </a:r>
          </a:p>
          <a:p>
            <a:pPr indent="0">
              <a:buNone/>
            </a:pPr>
            <a:endParaRPr lang="en-US" dirty="0">
              <a:solidFill>
                <a:srgbClr val="FFC000"/>
              </a:solidFill>
              <a:latin typeface="Trebuchet MS" panose="020B0603020202020204" pitchFamily="34" charset="0"/>
            </a:endParaRPr>
          </a:p>
          <a:p>
            <a:pPr indent="0">
              <a:buNone/>
            </a:pPr>
            <a:r>
              <a:rPr lang="en-US" dirty="0">
                <a:latin typeface="Trebuchet MS" panose="020B0603020202020204" pitchFamily="34" charset="0"/>
              </a:rPr>
              <a:t>– </a:t>
            </a:r>
            <a:r>
              <a:rPr lang="en-US" sz="3600" dirty="0">
                <a:latin typeface="Trebuchet MS" panose="020B0603020202020204" pitchFamily="34" charset="0"/>
              </a:rPr>
              <a:t>turns the turtle through an angle </a:t>
            </a:r>
            <a:r>
              <a:rPr lang="en-US" sz="3600" dirty="0">
                <a:solidFill>
                  <a:srgbClr val="FFC000"/>
                </a:solidFill>
                <a:latin typeface="Trebuchet MS" panose="020B0603020202020204" pitchFamily="34" charset="0"/>
              </a:rPr>
              <a:t>theta</a:t>
            </a:r>
            <a:endParaRPr lang="en-US" sz="3600" dirty="0">
              <a:solidFill>
                <a:srgbClr val="00B050"/>
              </a:solidFill>
              <a:latin typeface="Trebuchet MS" panose="020B0603020202020204" pitchFamily="34" charset="0"/>
            </a:endParaRPr>
          </a:p>
          <a:p>
            <a:pPr indent="0">
              <a:buNone/>
            </a:pPr>
            <a:endParaRPr lang="en-US" dirty="0">
              <a:latin typeface="Trebuchet MS" panose="020B0603020202020204" pitchFamily="34" charset="0"/>
            </a:endParaRPr>
          </a:p>
        </p:txBody>
      </p:sp>
    </p:spTree>
    <p:extLst>
      <p:ext uri="{BB962C8B-B14F-4D97-AF65-F5344CB8AC3E}">
        <p14:creationId xmlns:p14="http://schemas.microsoft.com/office/powerpoint/2010/main" val="37896201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25915" y="1389093"/>
            <a:ext cx="4029076" cy="730292"/>
          </a:xfrm>
        </p:spPr>
        <p:txBody>
          <a:bodyPr>
            <a:noAutofit/>
          </a:bodyPr>
          <a:lstStyle/>
          <a:p>
            <a:r>
              <a:rPr lang="en-US" sz="4400" dirty="0">
                <a:latin typeface="Trebuchet MS" panose="020B0603020202020204" pitchFamily="34" charset="0"/>
              </a:rPr>
              <a:t>LOOPS</a:t>
            </a:r>
          </a:p>
        </p:txBody>
      </p:sp>
      <p:sp>
        <p:nvSpPr>
          <p:cNvPr id="3" name="Subtitle 2"/>
          <p:cNvSpPr>
            <a:spLocks noGrp="1"/>
          </p:cNvSpPr>
          <p:nvPr>
            <p:ph type="subTitle" idx="1"/>
          </p:nvPr>
        </p:nvSpPr>
        <p:spPr>
          <a:xfrm>
            <a:off x="0" y="3745963"/>
            <a:ext cx="5572125" cy="1758022"/>
          </a:xfrm>
        </p:spPr>
        <p:txBody>
          <a:bodyPr>
            <a:normAutofit/>
          </a:bodyPr>
          <a:lstStyle/>
          <a:p>
            <a:r>
              <a:rPr lang="en-US" sz="3000" dirty="0">
                <a:latin typeface="Trebuchet MS" panose="020B0603020202020204" pitchFamily="34" charset="0"/>
              </a:rPr>
              <a:t>USING THE PYTHON TURTLE TO DRAW A SQUARE IN A LOOP</a:t>
            </a:r>
          </a:p>
        </p:txBody>
      </p:sp>
      <p:pic>
        <p:nvPicPr>
          <p:cNvPr id="4" name="Picture 3"/>
          <p:cNvPicPr>
            <a:picLocks noChangeAspect="1"/>
          </p:cNvPicPr>
          <p:nvPr/>
        </p:nvPicPr>
        <p:blipFill>
          <a:blip r:embed="rId2"/>
          <a:stretch>
            <a:fillRect/>
          </a:stretch>
        </p:blipFill>
        <p:spPr>
          <a:xfrm>
            <a:off x="381940" y="385056"/>
            <a:ext cx="4808243" cy="2738365"/>
          </a:xfrm>
          <a:prstGeom prst="rect">
            <a:avLst/>
          </a:prstGeom>
        </p:spPr>
      </p:pic>
      <p:pic>
        <p:nvPicPr>
          <p:cNvPr id="5" name="Picture 4"/>
          <p:cNvPicPr>
            <a:picLocks noChangeAspect="1"/>
          </p:cNvPicPr>
          <p:nvPr/>
        </p:nvPicPr>
        <p:blipFill>
          <a:blip r:embed="rId3"/>
          <a:stretch>
            <a:fillRect/>
          </a:stretch>
        </p:blipFill>
        <p:spPr>
          <a:xfrm>
            <a:off x="5619384" y="3044511"/>
            <a:ext cx="3042137" cy="3160925"/>
          </a:xfrm>
          <a:prstGeom prst="rect">
            <a:avLst/>
          </a:prstGeom>
        </p:spPr>
      </p:pic>
    </p:spTree>
    <p:extLst>
      <p:ext uri="{BB962C8B-B14F-4D97-AF65-F5344CB8AC3E}">
        <p14:creationId xmlns:p14="http://schemas.microsoft.com/office/powerpoint/2010/main" val="4253974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ctrTitle"/>
          </p:nvPr>
        </p:nvSpPr>
        <p:spPr>
          <a:xfrm>
            <a:off x="113550" y="3670298"/>
            <a:ext cx="8916900" cy="15465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Arial"/>
              <a:buNone/>
            </a:pPr>
            <a:r>
              <a:rPr lang="en" sz="3600" b="1" i="0" u="none" strike="noStrike" cap="none" dirty="0">
                <a:solidFill>
                  <a:schemeClr val="dk1"/>
                </a:solidFill>
                <a:latin typeface="Trebuchet MS" panose="020B0603020202020204" pitchFamily="34" charset="0"/>
                <a:sym typeface="Arial"/>
              </a:rPr>
              <a:t>There are 2 kinds of loops:</a:t>
            </a:r>
          </a:p>
          <a:p>
            <a:pPr marL="0" marR="0" lvl="0" indent="0" algn="l" rtl="0">
              <a:lnSpc>
                <a:spcPct val="100000"/>
              </a:lnSpc>
              <a:spcBef>
                <a:spcPts val="0"/>
              </a:spcBef>
              <a:spcAft>
                <a:spcPts val="0"/>
              </a:spcAft>
              <a:buClr>
                <a:schemeClr val="dk1"/>
              </a:buClr>
              <a:buSzPct val="25000"/>
              <a:buFont typeface="Arial"/>
              <a:buNone/>
            </a:pPr>
            <a:endParaRPr sz="3600" b="1" i="0" u="none" strike="noStrike" cap="none" dirty="0">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r>
              <a:rPr lang="en" sz="3600" b="1" i="0" u="none" strike="noStrike" cap="none" dirty="0">
                <a:solidFill>
                  <a:schemeClr val="dk1"/>
                </a:solidFill>
                <a:latin typeface="Trebuchet MS" panose="020B0603020202020204" pitchFamily="34" charset="0"/>
                <a:sym typeface="Arial"/>
              </a:rPr>
              <a:t>1. Repeat code exactly # times</a:t>
            </a:r>
          </a:p>
          <a:p>
            <a:pPr marL="0" marR="0" lvl="0" indent="0" algn="l" rtl="0">
              <a:lnSpc>
                <a:spcPct val="100000"/>
              </a:lnSpc>
              <a:spcBef>
                <a:spcPts val="0"/>
              </a:spcBef>
              <a:spcAft>
                <a:spcPts val="0"/>
              </a:spcAft>
              <a:buClr>
                <a:schemeClr val="dk1"/>
              </a:buClr>
              <a:buSzPct val="25000"/>
              <a:buFont typeface="Arial"/>
              <a:buNone/>
            </a:pPr>
            <a:r>
              <a:rPr lang="en" sz="3600" b="1" i="0" u="none" strike="noStrike" cap="none" dirty="0">
                <a:solidFill>
                  <a:schemeClr val="dk1"/>
                </a:solidFill>
                <a:latin typeface="Trebuchet MS" panose="020B0603020202020204" pitchFamily="34" charset="0"/>
                <a:sym typeface="Arial"/>
              </a:rPr>
              <a:t>2. Repeat code </a:t>
            </a:r>
            <a:r>
              <a:rPr lang="en" sz="3600" b="1" i="1" u="none" strike="noStrike" cap="none" dirty="0">
                <a:solidFill>
                  <a:schemeClr val="dk1"/>
                </a:solidFill>
                <a:latin typeface="Trebuchet MS" panose="020B0603020202020204" pitchFamily="34" charset="0"/>
                <a:sym typeface="Arial"/>
              </a:rPr>
              <a:t>until </a:t>
            </a:r>
            <a:r>
              <a:rPr lang="en" sz="3600" b="1" i="0" u="none" strike="noStrike" cap="none" dirty="0">
                <a:solidFill>
                  <a:schemeClr val="dk1"/>
                </a:solidFill>
                <a:latin typeface="Trebuchet MS" panose="020B0603020202020204" pitchFamily="34" charset="0"/>
                <a:sym typeface="Arial"/>
              </a:rPr>
              <a:t>something is </a:t>
            </a:r>
            <a:r>
              <a:rPr lang="en" sz="3600" b="1" i="0" u="none" strike="noStrike" cap="none" dirty="0" smtClean="0">
                <a:solidFill>
                  <a:schemeClr val="dk1"/>
                </a:solidFill>
                <a:latin typeface="Trebuchet MS" panose="020B0603020202020204" pitchFamily="34" charset="0"/>
                <a:sym typeface="Arial"/>
              </a:rPr>
              <a:t>False.</a:t>
            </a:r>
            <a:endParaRPr lang="en" sz="3600" b="1" i="0" u="none" strike="noStrike" cap="none" dirty="0">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endParaRPr sz="3000" b="1" i="0" u="none" strike="noStrike" cap="none" dirty="0">
              <a:solidFill>
                <a:schemeClr val="dk1"/>
              </a:solidFill>
              <a:latin typeface="Trebuchet MS" panose="020B0603020202020204" pitchFamily="34" charset="0"/>
              <a:sym typeface="Arial"/>
            </a:endParaRPr>
          </a:p>
          <a:p>
            <a:pPr marL="457200" marR="0" lvl="0" indent="0" algn="l" rtl="0">
              <a:lnSpc>
                <a:spcPct val="100000"/>
              </a:lnSpc>
              <a:spcBef>
                <a:spcPts val="0"/>
              </a:spcBef>
              <a:spcAft>
                <a:spcPts val="0"/>
              </a:spcAft>
              <a:buClr>
                <a:schemeClr val="dk1"/>
              </a:buClr>
              <a:buSzPct val="25000"/>
              <a:buFont typeface="Arial"/>
              <a:buNone/>
            </a:pPr>
            <a:endParaRPr sz="3600" b="1" i="0" u="none" strike="noStrike" cap="none" dirty="0">
              <a:solidFill>
                <a:srgbClr val="FF0000"/>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endParaRPr sz="3000" b="1" i="0" u="none" strike="noStrike" cap="none" dirty="0">
              <a:solidFill>
                <a:schemeClr val="dk1"/>
              </a:solidFill>
              <a:latin typeface="Trebuchet MS" panose="020B0603020202020204" pitchFamily="34" charset="0"/>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latin typeface="Trebuchet MS" panose="020B0603020202020204" pitchFamily="34" charset="0"/>
              </a:rPr>
              <a:t>CODE </a:t>
            </a:r>
          </a:p>
        </p:txBody>
      </p:sp>
      <p:sp>
        <p:nvSpPr>
          <p:cNvPr id="3" name="Content Placeholder 2"/>
          <p:cNvSpPr>
            <a:spLocks noGrp="1"/>
          </p:cNvSpPr>
          <p:nvPr>
            <p:ph idx="1"/>
          </p:nvPr>
        </p:nvSpPr>
        <p:spPr>
          <a:xfrm>
            <a:off x="628650" y="2289773"/>
            <a:ext cx="7886700" cy="3263504"/>
          </a:xfrm>
        </p:spPr>
        <p:txBody>
          <a:bodyPr/>
          <a:lstStyle/>
          <a:p>
            <a:pPr indent="0" defTabSz="685800">
              <a:spcBef>
                <a:spcPts val="0"/>
              </a:spcBef>
              <a:buClrTx/>
              <a:buNone/>
              <a:defRPr/>
            </a:pPr>
            <a:r>
              <a:rPr lang="en-US" sz="3600" dirty="0">
                <a:latin typeface="Trebuchet MS" panose="020B0603020202020204" pitchFamily="34" charset="0"/>
              </a:rPr>
              <a:t>import</a:t>
            </a:r>
            <a:r>
              <a:rPr lang="en-US" sz="3600" dirty="0">
                <a:solidFill>
                  <a:srgbClr val="FF0000"/>
                </a:solidFill>
                <a:latin typeface="Trebuchet MS" panose="020B0603020202020204" pitchFamily="34" charset="0"/>
              </a:rPr>
              <a:t> </a:t>
            </a:r>
            <a:r>
              <a:rPr lang="en-US" sz="3600" dirty="0">
                <a:solidFill>
                  <a:srgbClr val="FFC000"/>
                </a:solidFill>
                <a:latin typeface="Trebuchet MS" panose="020B0603020202020204" pitchFamily="34" charset="0"/>
              </a:rPr>
              <a:t>turtle</a:t>
            </a:r>
          </a:p>
          <a:p>
            <a:pPr indent="0" defTabSz="685800">
              <a:spcBef>
                <a:spcPts val="0"/>
              </a:spcBef>
              <a:buClrTx/>
              <a:buNone/>
              <a:defRPr/>
            </a:pPr>
            <a:r>
              <a:rPr lang="en-US" sz="3600" dirty="0" err="1">
                <a:latin typeface="Trebuchet MS" panose="020B0603020202020204" pitchFamily="34" charset="0"/>
              </a:rPr>
              <a:t>turtle.speed</a:t>
            </a:r>
            <a:r>
              <a:rPr lang="en-US" sz="3600" dirty="0">
                <a:latin typeface="Trebuchet MS" panose="020B0603020202020204" pitchFamily="34" charset="0"/>
              </a:rPr>
              <a:t>(0.99999)</a:t>
            </a:r>
          </a:p>
          <a:p>
            <a:pPr indent="0" defTabSz="685800">
              <a:spcBef>
                <a:spcPts val="0"/>
              </a:spcBef>
              <a:buClrTx/>
              <a:buNone/>
              <a:defRPr/>
            </a:pPr>
            <a:endParaRPr lang="en-US" sz="3600" dirty="0">
              <a:latin typeface="Trebuchet MS" panose="020B0603020202020204" pitchFamily="34" charset="0"/>
            </a:endParaRPr>
          </a:p>
          <a:p>
            <a:pPr indent="0" defTabSz="685800">
              <a:spcBef>
                <a:spcPts val="0"/>
              </a:spcBef>
              <a:buClrTx/>
              <a:buNone/>
              <a:defRPr/>
            </a:pPr>
            <a:r>
              <a:rPr lang="en-US" sz="3600" dirty="0">
                <a:latin typeface="Trebuchet MS" panose="020B0603020202020204" pitchFamily="34" charset="0"/>
              </a:rPr>
              <a:t>for </a:t>
            </a:r>
            <a:r>
              <a:rPr lang="en-US" sz="3600" dirty="0" err="1">
                <a:latin typeface="Trebuchet MS" panose="020B0603020202020204" pitchFamily="34" charset="0"/>
              </a:rPr>
              <a:t>i</a:t>
            </a:r>
            <a:r>
              <a:rPr lang="en-US" sz="3600" dirty="0">
                <a:latin typeface="Trebuchet MS" panose="020B0603020202020204" pitchFamily="34" charset="0"/>
              </a:rPr>
              <a:t> in range(</a:t>
            </a:r>
            <a:r>
              <a:rPr lang="en-US" sz="3600" dirty="0">
                <a:solidFill>
                  <a:srgbClr val="FFC000"/>
                </a:solidFill>
                <a:latin typeface="Trebuchet MS" panose="020B0603020202020204" pitchFamily="34" charset="0"/>
              </a:rPr>
              <a:t>4</a:t>
            </a:r>
            <a:r>
              <a:rPr lang="en-US" sz="3600" dirty="0">
                <a:latin typeface="Trebuchet MS" panose="020B0603020202020204" pitchFamily="34" charset="0"/>
              </a:rPr>
              <a:t>):</a:t>
            </a:r>
          </a:p>
          <a:p>
            <a:pPr indent="0" defTabSz="685800">
              <a:spcBef>
                <a:spcPts val="0"/>
              </a:spcBef>
              <a:buClrTx/>
              <a:buNone/>
              <a:defRPr/>
            </a:pPr>
            <a:r>
              <a:rPr lang="en-US" sz="3600" dirty="0">
                <a:latin typeface="Trebuchet MS" panose="020B0603020202020204" pitchFamily="34" charset="0"/>
              </a:rPr>
              <a:t>	</a:t>
            </a:r>
            <a:r>
              <a:rPr lang="en-US" sz="3600" dirty="0" err="1">
                <a:latin typeface="Trebuchet MS" panose="020B0603020202020204" pitchFamily="34" charset="0"/>
              </a:rPr>
              <a:t>turtle.forward</a:t>
            </a:r>
            <a:r>
              <a:rPr lang="en-US" sz="3600" dirty="0">
                <a:latin typeface="Trebuchet MS" panose="020B0603020202020204" pitchFamily="34" charset="0"/>
              </a:rPr>
              <a:t>(</a:t>
            </a:r>
            <a:r>
              <a:rPr lang="en-US" sz="3600" dirty="0">
                <a:solidFill>
                  <a:srgbClr val="FFC000"/>
                </a:solidFill>
                <a:latin typeface="Trebuchet MS" panose="020B0603020202020204" pitchFamily="34" charset="0"/>
              </a:rPr>
              <a:t>100</a:t>
            </a:r>
            <a:r>
              <a:rPr lang="en-US" sz="3600" dirty="0">
                <a:latin typeface="Trebuchet MS" panose="020B0603020202020204" pitchFamily="34" charset="0"/>
              </a:rPr>
              <a:t>)</a:t>
            </a:r>
          </a:p>
          <a:p>
            <a:pPr indent="0" defTabSz="685800">
              <a:spcBef>
                <a:spcPts val="0"/>
              </a:spcBef>
              <a:buClrTx/>
              <a:buNone/>
              <a:defRPr/>
            </a:pPr>
            <a:r>
              <a:rPr lang="en-US" sz="3600" dirty="0">
                <a:latin typeface="Trebuchet MS" panose="020B0603020202020204" pitchFamily="34" charset="0"/>
              </a:rPr>
              <a:t>	</a:t>
            </a:r>
            <a:r>
              <a:rPr lang="en-US" sz="3600" dirty="0" err="1">
                <a:latin typeface="Trebuchet MS" panose="020B0603020202020204" pitchFamily="34" charset="0"/>
              </a:rPr>
              <a:t>turtle.right</a:t>
            </a:r>
            <a:r>
              <a:rPr lang="en-US" sz="3600" dirty="0">
                <a:latin typeface="Trebuchet MS" panose="020B0603020202020204" pitchFamily="34" charset="0"/>
              </a:rPr>
              <a:t>(</a:t>
            </a:r>
            <a:r>
              <a:rPr lang="en-US" sz="3600" dirty="0">
                <a:solidFill>
                  <a:srgbClr val="FFC000"/>
                </a:solidFill>
                <a:latin typeface="Trebuchet MS" panose="020B0603020202020204" pitchFamily="34" charset="0"/>
              </a:rPr>
              <a:t>90</a:t>
            </a:r>
            <a:r>
              <a:rPr lang="en-US" sz="3600" dirty="0">
                <a:latin typeface="Trebuchet MS" panose="020B0603020202020204" pitchFamily="34" charset="0"/>
              </a:rPr>
              <a:t>)</a:t>
            </a:r>
          </a:p>
        </p:txBody>
      </p:sp>
    </p:spTree>
    <p:extLst>
      <p:ext uri="{BB962C8B-B14F-4D97-AF65-F5344CB8AC3E}">
        <p14:creationId xmlns:p14="http://schemas.microsoft.com/office/powerpoint/2010/main" val="1861455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rebuchet MS" panose="020B0603020202020204" pitchFamily="34" charset="0"/>
              </a:rPr>
              <a:t>RECOGNISE THE VARIABLES</a:t>
            </a:r>
          </a:p>
        </p:txBody>
      </p:sp>
      <p:sp>
        <p:nvSpPr>
          <p:cNvPr id="3" name="Content Placeholder 2"/>
          <p:cNvSpPr>
            <a:spLocks noGrp="1"/>
          </p:cNvSpPr>
          <p:nvPr>
            <p:ph idx="1"/>
          </p:nvPr>
        </p:nvSpPr>
        <p:spPr>
          <a:xfrm>
            <a:off x="628650" y="2125265"/>
            <a:ext cx="7886700" cy="4020557"/>
          </a:xfrm>
        </p:spPr>
        <p:txBody>
          <a:bodyPr/>
          <a:lstStyle/>
          <a:p>
            <a:pPr indent="0">
              <a:spcBef>
                <a:spcPts val="0"/>
              </a:spcBef>
              <a:buNone/>
              <a:defRPr/>
            </a:pPr>
            <a:r>
              <a:rPr lang="en-US" sz="4000" dirty="0">
                <a:solidFill>
                  <a:srgbClr val="FF0000"/>
                </a:solidFill>
                <a:latin typeface="Trebuchet MS" panose="020B0603020202020204" pitchFamily="34" charset="0"/>
              </a:rPr>
              <a:t>import </a:t>
            </a:r>
            <a:r>
              <a:rPr lang="en-US" sz="4000" dirty="0">
                <a:solidFill>
                  <a:srgbClr val="FFC000"/>
                </a:solidFill>
                <a:latin typeface="Trebuchet MS" panose="020B0603020202020204" pitchFamily="34" charset="0"/>
              </a:rPr>
              <a:t>turtle</a:t>
            </a:r>
          </a:p>
          <a:p>
            <a:pPr indent="0">
              <a:spcBef>
                <a:spcPts val="0"/>
              </a:spcBef>
              <a:buNone/>
              <a:defRPr/>
            </a:pPr>
            <a:r>
              <a:rPr lang="en-US" sz="4000" dirty="0" err="1">
                <a:latin typeface="Trebuchet MS" panose="020B0603020202020204" pitchFamily="34" charset="0"/>
              </a:rPr>
              <a:t>turtle.speed</a:t>
            </a:r>
            <a:r>
              <a:rPr lang="en-US" sz="4000" dirty="0">
                <a:latin typeface="Trebuchet MS" panose="020B0603020202020204" pitchFamily="34" charset="0"/>
              </a:rPr>
              <a:t>(0.99999)</a:t>
            </a:r>
          </a:p>
          <a:p>
            <a:pPr indent="0">
              <a:spcBef>
                <a:spcPts val="0"/>
              </a:spcBef>
              <a:buNone/>
              <a:defRPr/>
            </a:pPr>
            <a:endParaRPr lang="en-US" sz="4000" dirty="0">
              <a:latin typeface="Trebuchet MS" panose="020B0603020202020204" pitchFamily="34" charset="0"/>
            </a:endParaRPr>
          </a:p>
          <a:p>
            <a:pPr indent="0">
              <a:spcBef>
                <a:spcPts val="0"/>
              </a:spcBef>
              <a:buNone/>
              <a:defRPr/>
            </a:pPr>
            <a:r>
              <a:rPr lang="en-US" sz="4000" dirty="0">
                <a:latin typeface="Trebuchet MS" panose="020B0603020202020204" pitchFamily="34" charset="0"/>
              </a:rPr>
              <a:t>for </a:t>
            </a:r>
            <a:r>
              <a:rPr lang="en-US" sz="4000" dirty="0" err="1">
                <a:latin typeface="Trebuchet MS" panose="020B0603020202020204" pitchFamily="34" charset="0"/>
              </a:rPr>
              <a:t>i</a:t>
            </a:r>
            <a:r>
              <a:rPr lang="en-US" sz="4000" dirty="0">
                <a:latin typeface="Trebuchet MS" panose="020B0603020202020204" pitchFamily="34" charset="0"/>
              </a:rPr>
              <a:t> in range(</a:t>
            </a:r>
            <a:r>
              <a:rPr lang="en-US" sz="4000" dirty="0">
                <a:solidFill>
                  <a:srgbClr val="FFC000"/>
                </a:solidFill>
                <a:latin typeface="Trebuchet MS" panose="020B0603020202020204" pitchFamily="34" charset="0"/>
              </a:rPr>
              <a:t>4</a:t>
            </a:r>
            <a:r>
              <a:rPr lang="en-US" sz="4000" dirty="0">
                <a:latin typeface="Trebuchet MS" panose="020B0603020202020204" pitchFamily="34" charset="0"/>
              </a:rPr>
              <a:t>):</a:t>
            </a:r>
          </a:p>
          <a:p>
            <a:pPr indent="0">
              <a:spcBef>
                <a:spcPts val="0"/>
              </a:spcBef>
              <a:buNone/>
              <a:defRPr/>
            </a:pPr>
            <a:r>
              <a:rPr lang="en-US" sz="4000" dirty="0">
                <a:latin typeface="Trebuchet MS" panose="020B0603020202020204" pitchFamily="34" charset="0"/>
              </a:rPr>
              <a:t>	</a:t>
            </a:r>
            <a:r>
              <a:rPr lang="en-US" sz="4000" dirty="0" err="1">
                <a:latin typeface="Trebuchet MS" panose="020B0603020202020204" pitchFamily="34" charset="0"/>
              </a:rPr>
              <a:t>turtle.forward</a:t>
            </a:r>
            <a:r>
              <a:rPr lang="en-US" sz="4000" dirty="0">
                <a:latin typeface="Trebuchet MS" panose="020B0603020202020204" pitchFamily="34" charset="0"/>
              </a:rPr>
              <a:t>(</a:t>
            </a:r>
            <a:r>
              <a:rPr lang="en-US" sz="4000" dirty="0">
                <a:solidFill>
                  <a:srgbClr val="FFC000"/>
                </a:solidFill>
                <a:latin typeface="Trebuchet MS" panose="020B0603020202020204" pitchFamily="34" charset="0"/>
              </a:rPr>
              <a:t>100</a:t>
            </a:r>
            <a:r>
              <a:rPr lang="en-US" sz="4000" dirty="0">
                <a:latin typeface="Trebuchet MS" panose="020B0603020202020204" pitchFamily="34" charset="0"/>
              </a:rPr>
              <a:t>)</a:t>
            </a:r>
          </a:p>
          <a:p>
            <a:pPr indent="0">
              <a:spcBef>
                <a:spcPts val="0"/>
              </a:spcBef>
              <a:buNone/>
              <a:defRPr/>
            </a:pPr>
            <a:r>
              <a:rPr lang="en-US" sz="4000" dirty="0">
                <a:latin typeface="Trebuchet MS" panose="020B0603020202020204" pitchFamily="34" charset="0"/>
              </a:rPr>
              <a:t>	</a:t>
            </a:r>
            <a:r>
              <a:rPr lang="en-US" sz="4000" dirty="0" err="1">
                <a:latin typeface="Trebuchet MS" panose="020B0603020202020204" pitchFamily="34" charset="0"/>
              </a:rPr>
              <a:t>turtle.right</a:t>
            </a:r>
            <a:r>
              <a:rPr lang="en-US" sz="4000" dirty="0">
                <a:latin typeface="Trebuchet MS" panose="020B0603020202020204" pitchFamily="34" charset="0"/>
              </a:rPr>
              <a:t>(</a:t>
            </a:r>
            <a:r>
              <a:rPr lang="en-US" sz="4000" dirty="0">
                <a:solidFill>
                  <a:srgbClr val="FFC000"/>
                </a:solidFill>
                <a:latin typeface="Trebuchet MS" panose="020B0603020202020204" pitchFamily="34" charset="0"/>
              </a:rPr>
              <a:t>90</a:t>
            </a:r>
            <a:r>
              <a:rPr lang="en-US" sz="4000" dirty="0">
                <a:latin typeface="Trebuchet MS" panose="020B0603020202020204" pitchFamily="34" charset="0"/>
              </a:rPr>
              <a:t>)</a:t>
            </a:r>
          </a:p>
          <a:p>
            <a:pPr indent="0" defTabSz="685800">
              <a:spcBef>
                <a:spcPts val="0"/>
              </a:spcBef>
              <a:buClrTx/>
              <a:buNone/>
              <a:defRPr/>
            </a:pPr>
            <a:endParaRPr lang="en-US" dirty="0">
              <a:latin typeface="Trebuchet MS" panose="020B0603020202020204" pitchFamily="34" charset="0"/>
            </a:endParaRPr>
          </a:p>
        </p:txBody>
      </p:sp>
    </p:spTree>
    <p:extLst>
      <p:ext uri="{BB962C8B-B14F-4D97-AF65-F5344CB8AC3E}">
        <p14:creationId xmlns:p14="http://schemas.microsoft.com/office/powerpoint/2010/main" val="27576082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indent="0">
              <a:spcBef>
                <a:spcPts val="0"/>
              </a:spcBef>
              <a:buNone/>
              <a:defRPr/>
            </a:pPr>
            <a:r>
              <a:rPr lang="en-US" sz="4000" dirty="0">
                <a:latin typeface="Trebuchet MS" panose="020B0603020202020204" pitchFamily="34" charset="0"/>
              </a:rPr>
              <a:t>import</a:t>
            </a:r>
            <a:r>
              <a:rPr lang="en-US" sz="4000" dirty="0">
                <a:solidFill>
                  <a:srgbClr val="FF0000"/>
                </a:solidFill>
                <a:latin typeface="Trebuchet MS" panose="020B0603020202020204" pitchFamily="34" charset="0"/>
              </a:rPr>
              <a:t> </a:t>
            </a:r>
            <a:r>
              <a:rPr lang="en-US" sz="4000" dirty="0">
                <a:solidFill>
                  <a:srgbClr val="FFC000"/>
                </a:solidFill>
                <a:latin typeface="Trebuchet MS" panose="020B0603020202020204" pitchFamily="34" charset="0"/>
              </a:rPr>
              <a:t>turtle</a:t>
            </a:r>
          </a:p>
          <a:p>
            <a:pPr indent="0">
              <a:spcBef>
                <a:spcPts val="0"/>
              </a:spcBef>
              <a:buNone/>
              <a:defRPr/>
            </a:pPr>
            <a:r>
              <a:rPr lang="en-US" sz="4000" dirty="0" err="1">
                <a:latin typeface="Trebuchet MS" panose="020B0603020202020204" pitchFamily="34" charset="0"/>
              </a:rPr>
              <a:t>turtle.speed</a:t>
            </a:r>
            <a:r>
              <a:rPr lang="en-US" sz="4000" dirty="0">
                <a:latin typeface="Trebuchet MS" panose="020B0603020202020204" pitchFamily="34" charset="0"/>
              </a:rPr>
              <a:t>(0.99999)</a:t>
            </a:r>
          </a:p>
          <a:p>
            <a:pPr indent="0">
              <a:spcBef>
                <a:spcPts val="0"/>
              </a:spcBef>
              <a:buNone/>
              <a:defRPr/>
            </a:pPr>
            <a:endParaRPr lang="en-US" sz="4000" dirty="0">
              <a:solidFill>
                <a:srgbClr val="FF0000"/>
              </a:solidFill>
              <a:latin typeface="Trebuchet MS" panose="020B0603020202020204" pitchFamily="34" charset="0"/>
            </a:endParaRPr>
          </a:p>
          <a:p>
            <a:pPr indent="0">
              <a:spcBef>
                <a:spcPts val="0"/>
              </a:spcBef>
              <a:buNone/>
              <a:defRPr/>
            </a:pPr>
            <a:r>
              <a:rPr lang="en-US" sz="4000" dirty="0">
                <a:latin typeface="Trebuchet MS" panose="020B0603020202020204" pitchFamily="34" charset="0"/>
              </a:rPr>
              <a:t>for i in </a:t>
            </a:r>
            <a:r>
              <a:rPr lang="en-US" sz="4000" dirty="0" smtClean="0">
                <a:latin typeface="Trebuchet MS" panose="020B0603020202020204" pitchFamily="34" charset="0"/>
              </a:rPr>
              <a:t>range(</a:t>
            </a:r>
            <a:r>
              <a:rPr lang="en-US" sz="4000" dirty="0" err="1" smtClean="0">
                <a:latin typeface="Trebuchet MS" panose="020B0603020202020204" pitchFamily="34" charset="0"/>
              </a:rPr>
              <a:t>number_of</a:t>
            </a:r>
            <a:r>
              <a:rPr lang="en-US" sz="4000" dirty="0" err="1">
                <a:latin typeface="Trebuchet MS" panose="020B0603020202020204" pitchFamily="34" charset="0"/>
              </a:rPr>
              <a:t>_</a:t>
            </a:r>
            <a:r>
              <a:rPr lang="en-US" sz="4000" dirty="0" err="1" smtClean="0">
                <a:latin typeface="Trebuchet MS" panose="020B0603020202020204" pitchFamily="34" charset="0"/>
              </a:rPr>
              <a:t>sides</a:t>
            </a:r>
            <a:r>
              <a:rPr lang="en-US" sz="4000" dirty="0">
                <a:latin typeface="Trebuchet MS" panose="020B0603020202020204" pitchFamily="34" charset="0"/>
              </a:rPr>
              <a:t>):</a:t>
            </a:r>
          </a:p>
          <a:p>
            <a:pPr indent="0">
              <a:spcBef>
                <a:spcPts val="0"/>
              </a:spcBef>
              <a:buNone/>
              <a:defRPr/>
            </a:pPr>
            <a:r>
              <a:rPr lang="en-US" sz="4000" dirty="0">
                <a:latin typeface="Trebuchet MS" panose="020B0603020202020204" pitchFamily="34" charset="0"/>
              </a:rPr>
              <a:t>	</a:t>
            </a:r>
            <a:r>
              <a:rPr lang="en-US" sz="4000" dirty="0" err="1" smtClean="0">
                <a:latin typeface="Trebuchet MS" panose="020B0603020202020204" pitchFamily="34" charset="0"/>
              </a:rPr>
              <a:t>turtle.forward</a:t>
            </a:r>
            <a:r>
              <a:rPr lang="en-US" sz="4000" dirty="0" smtClean="0">
                <a:latin typeface="Trebuchet MS" panose="020B0603020202020204" pitchFamily="34" charset="0"/>
              </a:rPr>
              <a:t>(</a:t>
            </a:r>
            <a:r>
              <a:rPr lang="en-US" sz="4000" dirty="0" err="1" smtClean="0">
                <a:latin typeface="Trebuchet MS" panose="020B0603020202020204" pitchFamily="34" charset="0"/>
              </a:rPr>
              <a:t>length_of</a:t>
            </a:r>
            <a:r>
              <a:rPr lang="en-US" sz="4000" dirty="0" err="1">
                <a:latin typeface="Trebuchet MS" panose="020B0603020202020204" pitchFamily="34" charset="0"/>
              </a:rPr>
              <a:t>_</a:t>
            </a:r>
            <a:r>
              <a:rPr lang="en-US" sz="4000" dirty="0" err="1" smtClean="0">
                <a:latin typeface="Trebuchet MS" panose="020B0603020202020204" pitchFamily="34" charset="0"/>
              </a:rPr>
              <a:t>side</a:t>
            </a:r>
            <a:r>
              <a:rPr lang="en-US" sz="4000" dirty="0">
                <a:latin typeface="Trebuchet MS" panose="020B0603020202020204" pitchFamily="34" charset="0"/>
              </a:rPr>
              <a:t>)</a:t>
            </a:r>
          </a:p>
          <a:p>
            <a:pPr indent="0">
              <a:spcBef>
                <a:spcPts val="0"/>
              </a:spcBef>
              <a:buNone/>
              <a:defRPr/>
            </a:pPr>
            <a:r>
              <a:rPr lang="en-US" sz="4000" dirty="0">
                <a:latin typeface="Trebuchet MS" panose="020B0603020202020204" pitchFamily="34" charset="0"/>
              </a:rPr>
              <a:t>	</a:t>
            </a:r>
            <a:r>
              <a:rPr lang="en-US" sz="4000" dirty="0" err="1">
                <a:latin typeface="Trebuchet MS" panose="020B0603020202020204" pitchFamily="34" charset="0"/>
              </a:rPr>
              <a:t>turtle.right</a:t>
            </a:r>
            <a:r>
              <a:rPr lang="en-US" sz="4000" dirty="0">
                <a:latin typeface="Trebuchet MS" panose="020B0603020202020204" pitchFamily="34" charset="0"/>
              </a:rPr>
              <a:t>(angle)</a:t>
            </a:r>
          </a:p>
          <a:p>
            <a:endParaRPr lang="en-US" dirty="0">
              <a:latin typeface="Trebuchet MS" panose="020B0603020202020204" pitchFamily="34" charset="0"/>
            </a:endParaRPr>
          </a:p>
        </p:txBody>
      </p:sp>
    </p:spTree>
    <p:extLst>
      <p:ext uri="{BB962C8B-B14F-4D97-AF65-F5344CB8AC3E}">
        <p14:creationId xmlns:p14="http://schemas.microsoft.com/office/powerpoint/2010/main" val="9841469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sz="3600" b="1" dirty="0" smtClean="0"/>
              <a:t>Examples 6.3: Shooting range for programmers</a:t>
            </a:r>
            <a:endParaRPr lang="en-ZW" sz="3600" b="1" dirty="0"/>
          </a:p>
        </p:txBody>
      </p:sp>
      <p:sp>
        <p:nvSpPr>
          <p:cNvPr id="3" name="Content Placeholder 2"/>
          <p:cNvSpPr>
            <a:spLocks noGrp="1"/>
          </p:cNvSpPr>
          <p:nvPr>
            <p:ph idx="1"/>
          </p:nvPr>
        </p:nvSpPr>
        <p:spPr/>
        <p:txBody>
          <a:bodyPr/>
          <a:lstStyle/>
          <a:p>
            <a:endParaRPr lang="en-ZW"/>
          </a:p>
        </p:txBody>
      </p:sp>
    </p:spTree>
    <p:extLst>
      <p:ext uri="{BB962C8B-B14F-4D97-AF65-F5344CB8AC3E}">
        <p14:creationId xmlns:p14="http://schemas.microsoft.com/office/powerpoint/2010/main" val="10159465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ctrTitle"/>
          </p:nvPr>
        </p:nvSpPr>
        <p:spPr>
          <a:xfrm>
            <a:off x="1228163" y="3609974"/>
            <a:ext cx="6687675" cy="1159875"/>
          </a:xfrm>
          <a:prstGeom prst="rect">
            <a:avLst/>
          </a:prstGeom>
          <a:noFill/>
          <a:ln>
            <a:noFill/>
          </a:ln>
        </p:spPr>
        <p:txBody>
          <a:bodyPr vert="horz" lIns="68569" tIns="68569" rIns="68569" bIns="68569" rtlCol="0" anchor="b" anchorCtr="0">
            <a:noAutofit/>
          </a:bodyPr>
          <a:lstStyle/>
          <a:p>
            <a:pPr algn="l">
              <a:buSzPct val="25000"/>
            </a:pPr>
            <a:r>
              <a:rPr lang="en" sz="2700" b="1" dirty="0">
                <a:solidFill>
                  <a:schemeClr val="dk1"/>
                </a:solidFill>
                <a:latin typeface="Trebuchet MS" panose="020B0603020202020204" pitchFamily="34" charset="0"/>
              </a:rPr>
              <a:t>There are 2 kinds of loops:</a:t>
            </a:r>
          </a:p>
          <a:p>
            <a:pPr algn="l">
              <a:buSzPct val="25000"/>
            </a:pPr>
            <a:endParaRPr sz="2700" b="1" dirty="0">
              <a:solidFill>
                <a:schemeClr val="dk1"/>
              </a:solidFill>
              <a:latin typeface="Trebuchet MS" panose="020B0603020202020204" pitchFamily="34" charset="0"/>
            </a:endParaRPr>
          </a:p>
          <a:p>
            <a:pPr algn="l">
              <a:buSzPct val="25000"/>
            </a:pPr>
            <a:r>
              <a:rPr lang="en" sz="2700" b="1" dirty="0">
                <a:solidFill>
                  <a:schemeClr val="dk1"/>
                </a:solidFill>
                <a:latin typeface="Trebuchet MS" panose="020B0603020202020204" pitchFamily="34" charset="0"/>
              </a:rPr>
              <a:t>1. Repeat code exactly # times</a:t>
            </a:r>
          </a:p>
          <a:p>
            <a:pPr algn="l">
              <a:buSzPct val="25000"/>
            </a:pPr>
            <a:r>
              <a:rPr lang="en" sz="2700" b="1" dirty="0">
                <a:solidFill>
                  <a:schemeClr val="dk1"/>
                </a:solidFill>
                <a:latin typeface="Trebuchet MS" panose="020B0603020202020204" pitchFamily="34" charset="0"/>
              </a:rPr>
              <a:t>2. Repeat code </a:t>
            </a:r>
            <a:r>
              <a:rPr lang="en" sz="2700" b="1" i="1" dirty="0">
                <a:solidFill>
                  <a:schemeClr val="dk1"/>
                </a:solidFill>
                <a:latin typeface="Trebuchet MS" panose="020B0603020202020204" pitchFamily="34" charset="0"/>
              </a:rPr>
              <a:t>until </a:t>
            </a:r>
            <a:r>
              <a:rPr lang="en" sz="2700" b="1" dirty="0">
                <a:solidFill>
                  <a:schemeClr val="dk1"/>
                </a:solidFill>
                <a:latin typeface="Trebuchet MS" panose="020B0603020202020204" pitchFamily="34" charset="0"/>
              </a:rPr>
              <a:t>something is true.</a:t>
            </a:r>
          </a:p>
          <a:p>
            <a:pPr algn="l">
              <a:buSzPct val="25000"/>
            </a:pPr>
            <a:endParaRPr sz="2250" b="1" dirty="0">
              <a:solidFill>
                <a:schemeClr val="dk1"/>
              </a:solidFill>
              <a:latin typeface="Trebuchet MS" panose="020B0603020202020204" pitchFamily="34" charset="0"/>
            </a:endParaRPr>
          </a:p>
          <a:p>
            <a:pPr marL="342900" algn="l">
              <a:buSzPct val="25000"/>
            </a:pPr>
            <a:endParaRPr sz="2700" b="1" dirty="0">
              <a:solidFill>
                <a:srgbClr val="FF0000"/>
              </a:solidFill>
              <a:latin typeface="Trebuchet MS" panose="020B0603020202020204" pitchFamily="34" charset="0"/>
            </a:endParaRPr>
          </a:p>
          <a:p>
            <a:pPr algn="l">
              <a:buSzPct val="25000"/>
            </a:pPr>
            <a:endParaRPr sz="2250" b="1" dirty="0">
              <a:solidFill>
                <a:schemeClr val="dk1"/>
              </a:solidFill>
              <a:latin typeface="Trebuchet MS" panose="020B0603020202020204" pitchFamily="34" charset="0"/>
            </a:endParaRPr>
          </a:p>
        </p:txBody>
      </p:sp>
    </p:spTree>
    <p:extLst>
      <p:ext uri="{BB962C8B-B14F-4D97-AF65-F5344CB8AC3E}">
        <p14:creationId xmlns:p14="http://schemas.microsoft.com/office/powerpoint/2010/main" val="11447039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3600" b="1" dirty="0">
                <a:solidFill>
                  <a:schemeClr val="dk1"/>
                </a:solidFill>
                <a:latin typeface="Trebuchet MS" panose="020B0603020202020204" pitchFamily="34" charset="0"/>
              </a:rPr>
              <a:t>1. Repeat code exactly # times</a:t>
            </a:r>
            <a:endParaRPr lang="en-US" sz="3450" dirty="0">
              <a:latin typeface="Trebuchet MS" panose="020B0603020202020204" pitchFamily="34" charset="0"/>
            </a:endParaRPr>
          </a:p>
        </p:txBody>
      </p:sp>
      <p:sp>
        <p:nvSpPr>
          <p:cNvPr id="3" name="Text Placeholder 2"/>
          <p:cNvSpPr>
            <a:spLocks noGrp="1"/>
          </p:cNvSpPr>
          <p:nvPr>
            <p:ph type="body" idx="1"/>
          </p:nvPr>
        </p:nvSpPr>
        <p:spPr/>
        <p:txBody>
          <a:bodyPr/>
          <a:lstStyle/>
          <a:p>
            <a:pPr indent="0">
              <a:buNone/>
              <a:defRPr/>
            </a:pPr>
            <a:r>
              <a:rPr lang="en-US" sz="3600" dirty="0">
                <a:solidFill>
                  <a:srgbClr val="FFC000"/>
                </a:solidFill>
                <a:latin typeface="Trebuchet MS" panose="020B0603020202020204" pitchFamily="34" charset="0"/>
              </a:rPr>
              <a:t>for</a:t>
            </a:r>
            <a:r>
              <a:rPr lang="en-US" sz="3600" dirty="0">
                <a:solidFill>
                  <a:srgbClr val="FF0000"/>
                </a:solidFill>
                <a:latin typeface="Trebuchet MS" panose="020B0603020202020204" pitchFamily="34" charset="0"/>
              </a:rPr>
              <a:t> </a:t>
            </a:r>
            <a:r>
              <a:rPr lang="en-US" sz="3600" dirty="0" err="1">
                <a:latin typeface="Trebuchet MS" panose="020B0603020202020204" pitchFamily="34" charset="0"/>
              </a:rPr>
              <a:t>i</a:t>
            </a:r>
            <a:r>
              <a:rPr lang="en-US" sz="3600" dirty="0">
                <a:solidFill>
                  <a:srgbClr val="FF0000"/>
                </a:solidFill>
                <a:latin typeface="Trebuchet MS" panose="020B0603020202020204" pitchFamily="34" charset="0"/>
              </a:rPr>
              <a:t> </a:t>
            </a:r>
            <a:r>
              <a:rPr lang="en-US" sz="3600" dirty="0">
                <a:solidFill>
                  <a:srgbClr val="FFC000"/>
                </a:solidFill>
                <a:latin typeface="Trebuchet MS" panose="020B0603020202020204" pitchFamily="34" charset="0"/>
              </a:rPr>
              <a:t>in</a:t>
            </a:r>
            <a:r>
              <a:rPr lang="en-US" sz="3600" dirty="0">
                <a:solidFill>
                  <a:srgbClr val="FF0000"/>
                </a:solidFill>
                <a:latin typeface="Trebuchet MS" panose="020B0603020202020204" pitchFamily="34" charset="0"/>
              </a:rPr>
              <a:t> </a:t>
            </a:r>
            <a:r>
              <a:rPr lang="en-US" sz="3600" dirty="0">
                <a:solidFill>
                  <a:srgbClr val="0070C0"/>
                </a:solidFill>
                <a:latin typeface="Trebuchet MS" panose="020B0603020202020204" pitchFamily="34" charset="0"/>
              </a:rPr>
              <a:t>range</a:t>
            </a:r>
            <a:r>
              <a:rPr lang="en-US" sz="3600" dirty="0">
                <a:latin typeface="Trebuchet MS" panose="020B0603020202020204" pitchFamily="34" charset="0"/>
              </a:rPr>
              <a:t>(</a:t>
            </a:r>
            <a:r>
              <a:rPr lang="en-US" sz="3600" dirty="0" err="1">
                <a:latin typeface="Trebuchet MS" panose="020B0603020202020204" pitchFamily="34" charset="0"/>
              </a:rPr>
              <a:t>low,high</a:t>
            </a:r>
            <a:r>
              <a:rPr lang="en-US" sz="3600" dirty="0">
                <a:latin typeface="Trebuchet MS" panose="020B0603020202020204" pitchFamily="34" charset="0"/>
              </a:rPr>
              <a:t>):</a:t>
            </a:r>
          </a:p>
          <a:p>
            <a:pPr indent="0">
              <a:buNone/>
              <a:defRPr/>
            </a:pPr>
            <a:r>
              <a:rPr lang="en-US" sz="3600" dirty="0">
                <a:solidFill>
                  <a:srgbClr val="0070C0"/>
                </a:solidFill>
                <a:latin typeface="Trebuchet MS" panose="020B0603020202020204" pitchFamily="34" charset="0"/>
              </a:rPr>
              <a:t>	instructions</a:t>
            </a:r>
            <a:endParaRPr lang="en-US" sz="3600" dirty="0">
              <a:latin typeface="Trebuchet MS" panose="020B0603020202020204" pitchFamily="34" charset="0"/>
            </a:endParaRPr>
          </a:p>
        </p:txBody>
      </p:sp>
      <p:sp>
        <p:nvSpPr>
          <p:cNvPr id="4" name="TextBox 3"/>
          <p:cNvSpPr txBox="1"/>
          <p:nvPr/>
        </p:nvSpPr>
        <p:spPr>
          <a:xfrm>
            <a:off x="1202349" y="3854298"/>
            <a:ext cx="6726115" cy="1200329"/>
          </a:xfrm>
          <a:prstGeom prst="rect">
            <a:avLst/>
          </a:prstGeom>
          <a:noFill/>
          <a:ln>
            <a:solidFill>
              <a:schemeClr val="dk2"/>
            </a:solidFill>
          </a:ln>
        </p:spPr>
        <p:txBody>
          <a:bodyPr wrap="square" rtlCol="0">
            <a:spAutoFit/>
          </a:bodyPr>
          <a:lstStyle/>
          <a:p>
            <a:r>
              <a:rPr lang="en-US" sz="2400" b="1" dirty="0">
                <a:latin typeface="Trebuchet MS" panose="020B0603020202020204" pitchFamily="34" charset="0"/>
              </a:rPr>
              <a:t>Here there is no True or False condition, the computer just repeats the instructions for the specified number of times.</a:t>
            </a:r>
          </a:p>
        </p:txBody>
      </p:sp>
    </p:spTree>
    <p:extLst>
      <p:ext uri="{BB962C8B-B14F-4D97-AF65-F5344CB8AC3E}">
        <p14:creationId xmlns:p14="http://schemas.microsoft.com/office/powerpoint/2010/main" val="26821951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3000" b="1" dirty="0">
                <a:solidFill>
                  <a:schemeClr val="dk1"/>
                </a:solidFill>
                <a:latin typeface="Trebuchet MS" panose="020B0603020202020204" pitchFamily="34" charset="0"/>
              </a:rPr>
              <a:t>2. Repeat code </a:t>
            </a:r>
            <a:r>
              <a:rPr lang="en" sz="3000" b="1" i="1" dirty="0">
                <a:solidFill>
                  <a:schemeClr val="dk1"/>
                </a:solidFill>
                <a:latin typeface="Trebuchet MS" panose="020B0603020202020204" pitchFamily="34" charset="0"/>
              </a:rPr>
              <a:t>until </a:t>
            </a:r>
            <a:r>
              <a:rPr lang="en" sz="3000" b="1" dirty="0">
                <a:solidFill>
                  <a:schemeClr val="dk1"/>
                </a:solidFill>
                <a:latin typeface="Trebuchet MS" panose="020B0603020202020204" pitchFamily="34" charset="0"/>
              </a:rPr>
              <a:t>something happens</a:t>
            </a:r>
            <a:endParaRPr lang="en-US" sz="3000" dirty="0">
              <a:latin typeface="Trebuchet MS" panose="020B0603020202020204" pitchFamily="34" charset="0"/>
            </a:endParaRPr>
          </a:p>
        </p:txBody>
      </p:sp>
      <p:sp>
        <p:nvSpPr>
          <p:cNvPr id="3" name="Text Placeholder 2"/>
          <p:cNvSpPr>
            <a:spLocks noGrp="1"/>
          </p:cNvSpPr>
          <p:nvPr>
            <p:ph type="body" idx="1"/>
          </p:nvPr>
        </p:nvSpPr>
        <p:spPr/>
        <p:txBody>
          <a:bodyPr/>
          <a:lstStyle/>
          <a:p>
            <a:pPr indent="0">
              <a:buNone/>
            </a:pPr>
            <a:endParaRPr lang="en-US" sz="3600" dirty="0">
              <a:solidFill>
                <a:srgbClr val="FFC000"/>
              </a:solidFill>
              <a:latin typeface="Trebuchet MS" panose="020B0603020202020204" pitchFamily="34" charset="0"/>
            </a:endParaRPr>
          </a:p>
          <a:p>
            <a:pPr indent="0">
              <a:buNone/>
            </a:pPr>
            <a:r>
              <a:rPr lang="en-US" sz="3600" dirty="0">
                <a:solidFill>
                  <a:srgbClr val="FFC000"/>
                </a:solidFill>
                <a:latin typeface="Trebuchet MS" panose="020B0603020202020204" pitchFamily="34" charset="0"/>
              </a:rPr>
              <a:t>while</a:t>
            </a:r>
            <a:r>
              <a:rPr lang="en-US" sz="3600" dirty="0">
                <a:latin typeface="Trebuchet MS" panose="020B0603020202020204" pitchFamily="34" charset="0"/>
              </a:rPr>
              <a:t> </a:t>
            </a:r>
            <a:r>
              <a:rPr lang="en-US" sz="3600" dirty="0">
                <a:solidFill>
                  <a:srgbClr val="0070C0"/>
                </a:solidFill>
                <a:latin typeface="Trebuchet MS" panose="020B0603020202020204" pitchFamily="34" charset="0"/>
              </a:rPr>
              <a:t>(condition):</a:t>
            </a:r>
          </a:p>
          <a:p>
            <a:pPr indent="0">
              <a:buNone/>
            </a:pPr>
            <a:r>
              <a:rPr lang="en-US" sz="3600" dirty="0">
                <a:solidFill>
                  <a:srgbClr val="0070C0"/>
                </a:solidFill>
                <a:latin typeface="Trebuchet MS" panose="020B0603020202020204" pitchFamily="34" charset="0"/>
              </a:rPr>
              <a:t>	instructions</a:t>
            </a:r>
          </a:p>
        </p:txBody>
      </p:sp>
      <p:sp>
        <p:nvSpPr>
          <p:cNvPr id="4" name="TextBox 3"/>
          <p:cNvSpPr txBox="1"/>
          <p:nvPr/>
        </p:nvSpPr>
        <p:spPr>
          <a:xfrm>
            <a:off x="5277584" y="2756390"/>
            <a:ext cx="2584939" cy="1223412"/>
          </a:xfrm>
          <a:prstGeom prst="rect">
            <a:avLst/>
          </a:prstGeom>
          <a:noFill/>
          <a:ln>
            <a:solidFill>
              <a:schemeClr val="tx1"/>
            </a:solidFill>
          </a:ln>
        </p:spPr>
        <p:txBody>
          <a:bodyPr wrap="square" rtlCol="0">
            <a:spAutoFit/>
          </a:bodyPr>
          <a:lstStyle/>
          <a:p>
            <a:r>
              <a:rPr lang="en-US" sz="1050" dirty="0">
                <a:latin typeface="Trebuchet MS" panose="020B0603020202020204" pitchFamily="34" charset="0"/>
              </a:rPr>
              <a:t>#This means while this condition is </a:t>
            </a:r>
            <a:r>
              <a:rPr lang="en-US" sz="1050" b="1" dirty="0">
                <a:solidFill>
                  <a:srgbClr val="FFC000"/>
                </a:solidFill>
                <a:latin typeface="Trebuchet MS" panose="020B0603020202020204" pitchFamily="34" charset="0"/>
              </a:rPr>
              <a:t>True</a:t>
            </a:r>
            <a:r>
              <a:rPr lang="en-US" sz="1050" dirty="0">
                <a:latin typeface="Trebuchet MS" panose="020B0603020202020204" pitchFamily="34" charset="0"/>
              </a:rPr>
              <a:t>, keep repeating the instructions below</a:t>
            </a:r>
          </a:p>
          <a:p>
            <a:endParaRPr lang="en-US" sz="1050" dirty="0">
              <a:latin typeface="Trebuchet MS" panose="020B0603020202020204" pitchFamily="34" charset="0"/>
            </a:endParaRPr>
          </a:p>
          <a:p>
            <a:endParaRPr lang="en-US" sz="1050" dirty="0">
              <a:latin typeface="Trebuchet MS" panose="020B0603020202020204" pitchFamily="34" charset="0"/>
            </a:endParaRPr>
          </a:p>
          <a:p>
            <a:r>
              <a:rPr lang="en-US" sz="1050" dirty="0">
                <a:latin typeface="Trebuchet MS" panose="020B0603020202020204" pitchFamily="34" charset="0"/>
              </a:rPr>
              <a:t>These instructions will be executed as long as the condition is </a:t>
            </a:r>
            <a:r>
              <a:rPr lang="en-US" sz="1050" b="1" dirty="0">
                <a:solidFill>
                  <a:srgbClr val="FFC000"/>
                </a:solidFill>
                <a:latin typeface="Trebuchet MS" panose="020B0603020202020204" pitchFamily="34" charset="0"/>
              </a:rPr>
              <a:t>True</a:t>
            </a:r>
          </a:p>
        </p:txBody>
      </p:sp>
    </p:spTree>
    <p:extLst>
      <p:ext uri="{BB962C8B-B14F-4D97-AF65-F5344CB8AC3E}">
        <p14:creationId xmlns:p14="http://schemas.microsoft.com/office/powerpoint/2010/main" val="9765264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1188598" y="4361340"/>
            <a:ext cx="6687675" cy="1159875"/>
          </a:xfrm>
          <a:prstGeom prst="rect">
            <a:avLst/>
          </a:prstGeom>
          <a:noFill/>
          <a:ln>
            <a:noFill/>
          </a:ln>
        </p:spPr>
        <p:txBody>
          <a:bodyPr vert="horz" lIns="68569" tIns="68569" rIns="68569" bIns="68569" rtlCol="0" anchor="b" anchorCtr="0">
            <a:noAutofit/>
          </a:bodyPr>
          <a:lstStyle/>
          <a:p>
            <a:pPr>
              <a:buSzPct val="25000"/>
            </a:pPr>
            <a:r>
              <a:rPr lang="en" sz="3600" b="1" dirty="0">
                <a:solidFill>
                  <a:schemeClr val="dk1"/>
                </a:solidFill>
                <a:latin typeface="Trebuchet MS" panose="020B0603020202020204" pitchFamily="34" charset="0"/>
              </a:rPr>
              <a:t>Choosing the correct loop </a:t>
            </a:r>
          </a:p>
        </p:txBody>
      </p:sp>
      <p:pic>
        <p:nvPicPr>
          <p:cNvPr id="2" name="Picture 1"/>
          <p:cNvPicPr>
            <a:picLocks noChangeAspect="1"/>
          </p:cNvPicPr>
          <p:nvPr/>
        </p:nvPicPr>
        <p:blipFill>
          <a:blip r:embed="rId3"/>
          <a:stretch>
            <a:fillRect/>
          </a:stretch>
        </p:blipFill>
        <p:spPr>
          <a:xfrm>
            <a:off x="2329961" y="703740"/>
            <a:ext cx="4371976" cy="4294687"/>
          </a:xfrm>
          <a:prstGeom prst="rect">
            <a:avLst/>
          </a:prstGeom>
        </p:spPr>
      </p:pic>
      <p:pic>
        <p:nvPicPr>
          <p:cNvPr id="3" name="Picture 2"/>
          <p:cNvPicPr>
            <a:picLocks noChangeAspect="1"/>
          </p:cNvPicPr>
          <p:nvPr/>
        </p:nvPicPr>
        <p:blipFill>
          <a:blip r:embed="rId4"/>
          <a:stretch>
            <a:fillRect/>
          </a:stretch>
        </p:blipFill>
        <p:spPr>
          <a:xfrm>
            <a:off x="3570804" y="1849308"/>
            <a:ext cx="1890289" cy="2003549"/>
          </a:xfrm>
          <a:prstGeom prst="rect">
            <a:avLst/>
          </a:prstGeom>
        </p:spPr>
      </p:pic>
    </p:spTree>
    <p:extLst>
      <p:ext uri="{BB962C8B-B14F-4D97-AF65-F5344CB8AC3E}">
        <p14:creationId xmlns:p14="http://schemas.microsoft.com/office/powerpoint/2010/main" val="8382884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475" y="838517"/>
            <a:ext cx="8229600" cy="857250"/>
          </a:xfrm>
        </p:spPr>
        <p:txBody>
          <a:bodyPr/>
          <a:lstStyle/>
          <a:p>
            <a:r>
              <a:rPr lang="en-US" sz="3450" dirty="0">
                <a:latin typeface="Trebuchet MS" panose="020B0603020202020204" pitchFamily="34" charset="0"/>
              </a:rPr>
              <a:t>Loop Examples</a:t>
            </a:r>
          </a:p>
        </p:txBody>
      </p:sp>
      <p:graphicFrame>
        <p:nvGraphicFramePr>
          <p:cNvPr id="6" name="Table 5"/>
          <p:cNvGraphicFramePr>
            <a:graphicFrameLocks noGrp="1"/>
          </p:cNvGraphicFramePr>
          <p:nvPr>
            <p:extLst/>
          </p:nvPr>
        </p:nvGraphicFramePr>
        <p:xfrm>
          <a:off x="72536" y="1827651"/>
          <a:ext cx="9001126" cy="4133850"/>
        </p:xfrm>
        <a:graphic>
          <a:graphicData uri="http://schemas.openxmlformats.org/drawingml/2006/table">
            <a:tbl>
              <a:tblPr/>
              <a:tblGrid>
                <a:gridCol w="1504265">
                  <a:extLst>
                    <a:ext uri="{9D8B030D-6E8A-4147-A177-3AD203B41FA5}">
                      <a16:colId xmlns:a16="http://schemas.microsoft.com/office/drawing/2014/main" val="2510501990"/>
                    </a:ext>
                  </a:extLst>
                </a:gridCol>
                <a:gridCol w="2079064">
                  <a:extLst>
                    <a:ext uri="{9D8B030D-6E8A-4147-A177-3AD203B41FA5}">
                      <a16:colId xmlns:a16="http://schemas.microsoft.com/office/drawing/2014/main" val="4013836206"/>
                    </a:ext>
                  </a:extLst>
                </a:gridCol>
                <a:gridCol w="1626562">
                  <a:extLst>
                    <a:ext uri="{9D8B030D-6E8A-4147-A177-3AD203B41FA5}">
                      <a16:colId xmlns:a16="http://schemas.microsoft.com/office/drawing/2014/main" val="3431404543"/>
                    </a:ext>
                  </a:extLst>
                </a:gridCol>
                <a:gridCol w="2176902">
                  <a:extLst>
                    <a:ext uri="{9D8B030D-6E8A-4147-A177-3AD203B41FA5}">
                      <a16:colId xmlns:a16="http://schemas.microsoft.com/office/drawing/2014/main" val="4038719173"/>
                    </a:ext>
                  </a:extLst>
                </a:gridCol>
                <a:gridCol w="1614333">
                  <a:extLst>
                    <a:ext uri="{9D8B030D-6E8A-4147-A177-3AD203B41FA5}">
                      <a16:colId xmlns:a16="http://schemas.microsoft.com/office/drawing/2014/main" val="3105122718"/>
                    </a:ext>
                  </a:extLst>
                </a:gridCol>
              </a:tblGrid>
              <a:tr h="1935480">
                <a:tc>
                  <a:txBody>
                    <a:bodyPr/>
                    <a:lstStyle/>
                    <a:p>
                      <a:pPr marL="0" marR="0">
                        <a:lnSpc>
                          <a:spcPct val="115000"/>
                        </a:lnSpc>
                        <a:spcBef>
                          <a:spcPts val="0"/>
                        </a:spcBef>
                        <a:spcAft>
                          <a:spcPts val="0"/>
                        </a:spcAft>
                      </a:pPr>
                      <a:r>
                        <a:rPr lang="en-US" sz="1500" b="1" dirty="0">
                          <a:solidFill>
                            <a:srgbClr val="000000"/>
                          </a:solidFill>
                          <a:effectLst/>
                          <a:latin typeface="Arial" panose="020B0604020202020204" pitchFamily="34" charset="0"/>
                          <a:ea typeface="Arial" panose="020B0604020202020204" pitchFamily="34" charset="0"/>
                        </a:rPr>
                        <a:t>1. </a:t>
                      </a:r>
                    </a:p>
                    <a:p>
                      <a:pPr marL="0" marR="0">
                        <a:lnSpc>
                          <a:spcPct val="115000"/>
                        </a:lnSpc>
                        <a:spcBef>
                          <a:spcPts val="0"/>
                        </a:spcBef>
                        <a:spcAft>
                          <a:spcPts val="0"/>
                        </a:spcAft>
                      </a:pPr>
                      <a:r>
                        <a:rPr lang="en-US" sz="1500" b="1" dirty="0" err="1">
                          <a:solidFill>
                            <a:srgbClr val="000000"/>
                          </a:solidFill>
                          <a:effectLst/>
                          <a:latin typeface="Arial" panose="020B0604020202020204" pitchFamily="34" charset="0"/>
                          <a:ea typeface="Arial" panose="020B0604020202020204" pitchFamily="34" charset="0"/>
                        </a:rPr>
                        <a:t>i</a:t>
                      </a:r>
                      <a:r>
                        <a:rPr lang="en-US" sz="1500" b="1" dirty="0">
                          <a:solidFill>
                            <a:srgbClr val="000000"/>
                          </a:solidFill>
                          <a:effectLst/>
                          <a:latin typeface="Arial" panose="020B0604020202020204" pitchFamily="34" charset="0"/>
                          <a:ea typeface="Arial" panose="020B0604020202020204" pitchFamily="34" charset="0"/>
                        </a:rPr>
                        <a:t> = 0</a:t>
                      </a:r>
                    </a:p>
                    <a:p>
                      <a:pPr marL="0" marR="0">
                        <a:lnSpc>
                          <a:spcPct val="115000"/>
                        </a:lnSpc>
                        <a:spcBef>
                          <a:spcPts val="0"/>
                        </a:spcBef>
                        <a:spcAft>
                          <a:spcPts val="0"/>
                        </a:spcAft>
                      </a:pPr>
                      <a:r>
                        <a:rPr lang="en-US" sz="1500" b="1" dirty="0">
                          <a:solidFill>
                            <a:srgbClr val="000000"/>
                          </a:solidFill>
                          <a:effectLst/>
                          <a:latin typeface="Arial" panose="020B0604020202020204" pitchFamily="34" charset="0"/>
                          <a:ea typeface="Arial" panose="020B0604020202020204" pitchFamily="34" charset="0"/>
                        </a:rPr>
                        <a:t>while </a:t>
                      </a:r>
                      <a:r>
                        <a:rPr lang="en-US" sz="1500" b="1" dirty="0" err="1">
                          <a:solidFill>
                            <a:srgbClr val="000000"/>
                          </a:solidFill>
                          <a:effectLst/>
                          <a:latin typeface="Arial" panose="020B0604020202020204" pitchFamily="34" charset="0"/>
                          <a:ea typeface="Arial" panose="020B0604020202020204" pitchFamily="34" charset="0"/>
                        </a:rPr>
                        <a:t>i</a:t>
                      </a:r>
                      <a:r>
                        <a:rPr lang="en-US" sz="1500" b="1" dirty="0">
                          <a:solidFill>
                            <a:srgbClr val="000000"/>
                          </a:solidFill>
                          <a:effectLst/>
                          <a:latin typeface="Arial" panose="020B0604020202020204" pitchFamily="34" charset="0"/>
                          <a:ea typeface="Arial" panose="020B0604020202020204" pitchFamily="34" charset="0"/>
                        </a:rPr>
                        <a:t> &lt; 3:</a:t>
                      </a:r>
                    </a:p>
                    <a:p>
                      <a:pPr marL="0" marR="0">
                        <a:lnSpc>
                          <a:spcPct val="115000"/>
                        </a:lnSpc>
                        <a:spcBef>
                          <a:spcPts val="0"/>
                        </a:spcBef>
                        <a:spcAft>
                          <a:spcPts val="0"/>
                        </a:spcAft>
                      </a:pPr>
                      <a:r>
                        <a:rPr lang="en-US" sz="1500" b="1" dirty="0">
                          <a:solidFill>
                            <a:srgbClr val="000000"/>
                          </a:solidFill>
                          <a:effectLst/>
                          <a:latin typeface="Arial" panose="020B0604020202020204" pitchFamily="34" charset="0"/>
                          <a:ea typeface="Arial" panose="020B0604020202020204" pitchFamily="34" charset="0"/>
                        </a:rPr>
                        <a:t>    print(“hi”)</a:t>
                      </a:r>
                      <a:br>
                        <a:rPr lang="en-US" sz="1500" b="1" dirty="0">
                          <a:solidFill>
                            <a:srgbClr val="000000"/>
                          </a:solidFill>
                          <a:effectLst/>
                          <a:latin typeface="Arial" panose="020B0604020202020204" pitchFamily="34" charset="0"/>
                          <a:ea typeface="Arial" panose="020B0604020202020204" pitchFamily="34" charset="0"/>
                        </a:rPr>
                      </a:br>
                      <a:r>
                        <a:rPr lang="en-US" sz="1500" b="1" dirty="0">
                          <a:solidFill>
                            <a:srgbClr val="000000"/>
                          </a:solidFill>
                          <a:effectLst/>
                          <a:latin typeface="Arial" panose="020B0604020202020204" pitchFamily="34" charset="0"/>
                          <a:ea typeface="Arial" panose="020B0604020202020204" pitchFamily="34" charset="0"/>
                        </a:rPr>
                        <a:t>    </a:t>
                      </a:r>
                      <a:r>
                        <a:rPr lang="en-US" sz="1500" b="1" dirty="0" err="1">
                          <a:solidFill>
                            <a:srgbClr val="000000"/>
                          </a:solidFill>
                          <a:effectLst/>
                          <a:latin typeface="Arial" panose="020B0604020202020204" pitchFamily="34" charset="0"/>
                          <a:ea typeface="Arial" panose="020B0604020202020204" pitchFamily="34" charset="0"/>
                        </a:rPr>
                        <a:t>i</a:t>
                      </a:r>
                      <a:r>
                        <a:rPr lang="en-US" sz="1500" b="1" dirty="0">
                          <a:solidFill>
                            <a:srgbClr val="000000"/>
                          </a:solidFill>
                          <a:effectLst/>
                          <a:latin typeface="Arial" panose="020B0604020202020204" pitchFamily="34" charset="0"/>
                          <a:ea typeface="Arial" panose="020B0604020202020204" pitchFamily="34" charset="0"/>
                        </a:rPr>
                        <a:t> = </a:t>
                      </a:r>
                      <a:r>
                        <a:rPr lang="en-US" sz="1500" b="1" dirty="0" err="1">
                          <a:solidFill>
                            <a:srgbClr val="000000"/>
                          </a:solidFill>
                          <a:effectLst/>
                          <a:latin typeface="Arial" panose="020B0604020202020204" pitchFamily="34" charset="0"/>
                          <a:ea typeface="Arial" panose="020B0604020202020204" pitchFamily="34" charset="0"/>
                        </a:rPr>
                        <a:t>i</a:t>
                      </a:r>
                      <a:r>
                        <a:rPr lang="en-US" sz="1500" b="1" dirty="0">
                          <a:solidFill>
                            <a:srgbClr val="000000"/>
                          </a:solidFill>
                          <a:effectLst/>
                          <a:latin typeface="Arial" panose="020B0604020202020204" pitchFamily="34" charset="0"/>
                          <a:ea typeface="Arial" panose="020B0604020202020204" pitchFamily="34" charset="0"/>
                        </a:rPr>
                        <a:t> + 1</a:t>
                      </a:r>
                    </a:p>
                    <a:p>
                      <a:pPr marL="0" marR="0">
                        <a:lnSpc>
                          <a:spcPct val="115000"/>
                        </a:lnSpc>
                        <a:spcBef>
                          <a:spcPts val="0"/>
                        </a:spcBef>
                        <a:spcAft>
                          <a:spcPts val="0"/>
                        </a:spcAft>
                      </a:pPr>
                      <a:r>
                        <a:rPr lang="en-US" sz="1500" b="1" dirty="0">
                          <a:solidFill>
                            <a:srgbClr val="000000"/>
                          </a:solidFill>
                          <a:effectLst/>
                          <a:latin typeface="Arial" panose="020B0604020202020204" pitchFamily="34" charset="0"/>
                          <a:ea typeface="Arial" panose="020B0604020202020204" pitchFamily="34" charset="0"/>
                        </a:rPr>
                        <a:t> </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0000"/>
                          </a:solidFill>
                          <a:effectLst/>
                          <a:latin typeface="Arial" panose="020B0604020202020204" pitchFamily="34" charset="0"/>
                          <a:ea typeface="Arial" panose="020B0604020202020204" pitchFamily="34" charset="0"/>
                        </a:rPr>
                        <a:t>2. </a:t>
                      </a:r>
                    </a:p>
                    <a:p>
                      <a:pPr marL="0" marR="0">
                        <a:lnSpc>
                          <a:spcPct val="115000"/>
                        </a:lnSpc>
                        <a:spcBef>
                          <a:spcPts val="0"/>
                        </a:spcBef>
                        <a:spcAft>
                          <a:spcPts val="0"/>
                        </a:spcAft>
                      </a:pPr>
                      <a:r>
                        <a:rPr lang="en-US" sz="1500" b="1" dirty="0" err="1">
                          <a:solidFill>
                            <a:srgbClr val="000000"/>
                          </a:solidFill>
                          <a:effectLst/>
                          <a:latin typeface="Arial" panose="020B0604020202020204" pitchFamily="34" charset="0"/>
                          <a:ea typeface="Arial" panose="020B0604020202020204" pitchFamily="34" charset="0"/>
                        </a:rPr>
                        <a:t>i</a:t>
                      </a:r>
                      <a:r>
                        <a:rPr lang="en-US" sz="1500" b="1" dirty="0">
                          <a:solidFill>
                            <a:srgbClr val="000000"/>
                          </a:solidFill>
                          <a:effectLst/>
                          <a:latin typeface="Arial" panose="020B0604020202020204" pitchFamily="34" charset="0"/>
                          <a:ea typeface="Arial" panose="020B0604020202020204" pitchFamily="34" charset="0"/>
                        </a:rPr>
                        <a:t> = 0</a:t>
                      </a:r>
                    </a:p>
                    <a:p>
                      <a:pPr marL="0" marR="0">
                        <a:lnSpc>
                          <a:spcPct val="115000"/>
                        </a:lnSpc>
                        <a:spcBef>
                          <a:spcPts val="0"/>
                        </a:spcBef>
                        <a:spcAft>
                          <a:spcPts val="0"/>
                        </a:spcAft>
                      </a:pPr>
                      <a:r>
                        <a:rPr lang="en-US" sz="1500" b="1" dirty="0">
                          <a:solidFill>
                            <a:srgbClr val="000000"/>
                          </a:solidFill>
                          <a:effectLst/>
                          <a:latin typeface="Arial" panose="020B0604020202020204" pitchFamily="34" charset="0"/>
                          <a:ea typeface="Arial" panose="020B0604020202020204" pitchFamily="34" charset="0"/>
                        </a:rPr>
                        <a:t>while </a:t>
                      </a:r>
                      <a:r>
                        <a:rPr lang="en-US" sz="1500" b="1" dirty="0" err="1">
                          <a:solidFill>
                            <a:srgbClr val="000000"/>
                          </a:solidFill>
                          <a:effectLst/>
                          <a:latin typeface="Arial" panose="020B0604020202020204" pitchFamily="34" charset="0"/>
                          <a:ea typeface="Arial" panose="020B0604020202020204" pitchFamily="34" charset="0"/>
                        </a:rPr>
                        <a:t>i</a:t>
                      </a:r>
                      <a:r>
                        <a:rPr lang="en-US" sz="1500" b="1" dirty="0">
                          <a:solidFill>
                            <a:srgbClr val="000000"/>
                          </a:solidFill>
                          <a:effectLst/>
                          <a:latin typeface="Arial" panose="020B0604020202020204" pitchFamily="34" charset="0"/>
                          <a:ea typeface="Arial" panose="020B0604020202020204" pitchFamily="34" charset="0"/>
                        </a:rPr>
                        <a:t> &lt; 3:</a:t>
                      </a:r>
                    </a:p>
                    <a:p>
                      <a:pPr marL="0" marR="0">
                        <a:lnSpc>
                          <a:spcPct val="115000"/>
                        </a:lnSpc>
                        <a:spcBef>
                          <a:spcPts val="0"/>
                        </a:spcBef>
                        <a:spcAft>
                          <a:spcPts val="0"/>
                        </a:spcAft>
                      </a:pPr>
                      <a:r>
                        <a:rPr lang="en-US" sz="1500" b="1" dirty="0">
                          <a:solidFill>
                            <a:srgbClr val="000000"/>
                          </a:solidFill>
                          <a:effectLst/>
                          <a:latin typeface="Arial" panose="020B0604020202020204" pitchFamily="34" charset="0"/>
                          <a:ea typeface="Arial" panose="020B0604020202020204" pitchFamily="34" charset="0"/>
                        </a:rPr>
                        <a:t>   print(“hi”)</a:t>
                      </a:r>
                    </a:p>
                    <a:p>
                      <a:pPr marL="0" marR="0">
                        <a:lnSpc>
                          <a:spcPct val="115000"/>
                        </a:lnSpc>
                        <a:spcBef>
                          <a:spcPts val="0"/>
                        </a:spcBef>
                        <a:spcAft>
                          <a:spcPts val="0"/>
                        </a:spcAft>
                      </a:pPr>
                      <a:r>
                        <a:rPr lang="en-US" sz="1500" b="1" dirty="0">
                          <a:solidFill>
                            <a:srgbClr val="000000"/>
                          </a:solidFill>
                          <a:effectLst/>
                          <a:latin typeface="Arial" panose="020B0604020202020204" pitchFamily="34" charset="0"/>
                          <a:ea typeface="Arial" panose="020B0604020202020204" pitchFamily="34" charset="0"/>
                        </a:rPr>
                        <a:t>   </a:t>
                      </a:r>
                      <a:r>
                        <a:rPr lang="en-US" sz="1500" b="1" dirty="0" err="1">
                          <a:solidFill>
                            <a:srgbClr val="000000"/>
                          </a:solidFill>
                          <a:effectLst/>
                          <a:latin typeface="Arial" panose="020B0604020202020204" pitchFamily="34" charset="0"/>
                          <a:ea typeface="Arial" panose="020B0604020202020204" pitchFamily="34" charset="0"/>
                        </a:rPr>
                        <a:t>i</a:t>
                      </a:r>
                      <a:r>
                        <a:rPr lang="en-US" sz="1500" b="1" dirty="0">
                          <a:solidFill>
                            <a:srgbClr val="000000"/>
                          </a:solidFill>
                          <a:effectLst/>
                          <a:latin typeface="Arial" panose="020B0604020202020204" pitchFamily="34" charset="0"/>
                          <a:ea typeface="Arial" panose="020B0604020202020204" pitchFamily="34" charset="0"/>
                        </a:rPr>
                        <a:t> = </a:t>
                      </a:r>
                      <a:r>
                        <a:rPr lang="en-US" sz="1500" b="1" dirty="0" err="1">
                          <a:solidFill>
                            <a:srgbClr val="000000"/>
                          </a:solidFill>
                          <a:effectLst/>
                          <a:latin typeface="Arial" panose="020B0604020202020204" pitchFamily="34" charset="0"/>
                          <a:ea typeface="Arial" panose="020B0604020202020204" pitchFamily="34" charset="0"/>
                        </a:rPr>
                        <a:t>i</a:t>
                      </a:r>
                      <a:r>
                        <a:rPr lang="en-US" sz="1500" b="1" dirty="0">
                          <a:solidFill>
                            <a:srgbClr val="000000"/>
                          </a:solidFill>
                          <a:effectLst/>
                          <a:latin typeface="Arial" panose="020B0604020202020204" pitchFamily="34" charset="0"/>
                          <a:ea typeface="Arial" panose="020B0604020202020204" pitchFamily="34" charset="0"/>
                        </a:rPr>
                        <a:t> + 1</a:t>
                      </a:r>
                    </a:p>
                    <a:p>
                      <a:pPr marL="0" marR="0">
                        <a:lnSpc>
                          <a:spcPct val="115000"/>
                        </a:lnSpc>
                        <a:spcBef>
                          <a:spcPts val="0"/>
                        </a:spcBef>
                        <a:spcAft>
                          <a:spcPts val="0"/>
                        </a:spcAft>
                      </a:pPr>
                      <a:r>
                        <a:rPr lang="en-US" sz="1500" b="1" dirty="0">
                          <a:solidFill>
                            <a:srgbClr val="000000"/>
                          </a:solidFill>
                          <a:effectLst/>
                          <a:latin typeface="Arial" panose="020B0604020202020204" pitchFamily="34" charset="0"/>
                          <a:ea typeface="Arial" panose="020B0604020202020204" pitchFamily="34" charset="0"/>
                        </a:rPr>
                        <a:t>print(“bye”)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0000"/>
                          </a:solidFill>
                          <a:effectLst/>
                          <a:latin typeface="Arial" panose="020B0604020202020204" pitchFamily="34" charset="0"/>
                          <a:ea typeface="Arial" panose="020B0604020202020204" pitchFamily="34" charset="0"/>
                        </a:rPr>
                        <a:t>3. </a:t>
                      </a:r>
                    </a:p>
                    <a:p>
                      <a:pPr marL="0" marR="0">
                        <a:lnSpc>
                          <a:spcPct val="115000"/>
                        </a:lnSpc>
                        <a:spcBef>
                          <a:spcPts val="0"/>
                        </a:spcBef>
                        <a:spcAft>
                          <a:spcPts val="0"/>
                        </a:spcAft>
                      </a:pPr>
                      <a:r>
                        <a:rPr lang="en-US" sz="1500" b="1" dirty="0" err="1">
                          <a:solidFill>
                            <a:srgbClr val="000000"/>
                          </a:solidFill>
                          <a:effectLst/>
                          <a:latin typeface="Arial" panose="020B0604020202020204" pitchFamily="34" charset="0"/>
                          <a:ea typeface="Arial" panose="020B0604020202020204" pitchFamily="34" charset="0"/>
                        </a:rPr>
                        <a:t>i</a:t>
                      </a:r>
                      <a:r>
                        <a:rPr lang="en-US" sz="1500" b="1" dirty="0">
                          <a:solidFill>
                            <a:srgbClr val="000000"/>
                          </a:solidFill>
                          <a:effectLst/>
                          <a:latin typeface="Arial" panose="020B0604020202020204" pitchFamily="34" charset="0"/>
                          <a:ea typeface="Arial" panose="020B0604020202020204" pitchFamily="34" charset="0"/>
                        </a:rPr>
                        <a:t> = 0</a:t>
                      </a:r>
                    </a:p>
                    <a:p>
                      <a:pPr marL="0" marR="0">
                        <a:lnSpc>
                          <a:spcPct val="115000"/>
                        </a:lnSpc>
                        <a:spcBef>
                          <a:spcPts val="0"/>
                        </a:spcBef>
                        <a:spcAft>
                          <a:spcPts val="0"/>
                        </a:spcAft>
                      </a:pPr>
                      <a:r>
                        <a:rPr lang="en-US" sz="1500" b="1" dirty="0">
                          <a:solidFill>
                            <a:srgbClr val="000000"/>
                          </a:solidFill>
                          <a:effectLst/>
                          <a:latin typeface="Arial" panose="020B0604020202020204" pitchFamily="34" charset="0"/>
                          <a:ea typeface="Arial" panose="020B0604020202020204" pitchFamily="34" charset="0"/>
                        </a:rPr>
                        <a:t>while </a:t>
                      </a:r>
                      <a:r>
                        <a:rPr lang="en-US" sz="1500" b="1" dirty="0" err="1">
                          <a:solidFill>
                            <a:srgbClr val="000000"/>
                          </a:solidFill>
                          <a:effectLst/>
                          <a:latin typeface="Arial" panose="020B0604020202020204" pitchFamily="34" charset="0"/>
                          <a:ea typeface="Arial" panose="020B0604020202020204" pitchFamily="34" charset="0"/>
                        </a:rPr>
                        <a:t>i</a:t>
                      </a:r>
                      <a:r>
                        <a:rPr lang="en-US" sz="1500" b="1" dirty="0">
                          <a:solidFill>
                            <a:srgbClr val="000000"/>
                          </a:solidFill>
                          <a:effectLst/>
                          <a:latin typeface="Arial" panose="020B0604020202020204" pitchFamily="34" charset="0"/>
                          <a:ea typeface="Arial" panose="020B0604020202020204" pitchFamily="34" charset="0"/>
                        </a:rPr>
                        <a:t> &lt; 3:</a:t>
                      </a:r>
                    </a:p>
                    <a:p>
                      <a:pPr marL="0" marR="0">
                        <a:lnSpc>
                          <a:spcPct val="115000"/>
                        </a:lnSpc>
                        <a:spcBef>
                          <a:spcPts val="0"/>
                        </a:spcBef>
                        <a:spcAft>
                          <a:spcPts val="0"/>
                        </a:spcAft>
                      </a:pPr>
                      <a:r>
                        <a:rPr lang="en-US" sz="1500" b="1" dirty="0">
                          <a:solidFill>
                            <a:srgbClr val="000000"/>
                          </a:solidFill>
                          <a:effectLst/>
                          <a:latin typeface="Arial" panose="020B0604020202020204" pitchFamily="34" charset="0"/>
                          <a:ea typeface="Arial" panose="020B0604020202020204" pitchFamily="34" charset="0"/>
                        </a:rPr>
                        <a:t>   </a:t>
                      </a:r>
                      <a:r>
                        <a:rPr lang="en-US" sz="1500" b="1" dirty="0" err="1">
                          <a:solidFill>
                            <a:srgbClr val="000000"/>
                          </a:solidFill>
                          <a:effectLst/>
                          <a:latin typeface="Arial" panose="020B0604020202020204" pitchFamily="34" charset="0"/>
                          <a:ea typeface="Arial" panose="020B0604020202020204" pitchFamily="34" charset="0"/>
                        </a:rPr>
                        <a:t>i</a:t>
                      </a:r>
                      <a:r>
                        <a:rPr lang="en-US" sz="1500" b="1" dirty="0">
                          <a:solidFill>
                            <a:srgbClr val="000000"/>
                          </a:solidFill>
                          <a:effectLst/>
                          <a:latin typeface="Arial" panose="020B0604020202020204" pitchFamily="34" charset="0"/>
                          <a:ea typeface="Arial" panose="020B0604020202020204" pitchFamily="34" charset="0"/>
                        </a:rPr>
                        <a:t> = </a:t>
                      </a:r>
                      <a:r>
                        <a:rPr lang="en-US" sz="1500" b="1" dirty="0" err="1">
                          <a:solidFill>
                            <a:srgbClr val="000000"/>
                          </a:solidFill>
                          <a:effectLst/>
                          <a:latin typeface="Arial" panose="020B0604020202020204" pitchFamily="34" charset="0"/>
                          <a:ea typeface="Arial" panose="020B0604020202020204" pitchFamily="34" charset="0"/>
                        </a:rPr>
                        <a:t>i</a:t>
                      </a:r>
                      <a:r>
                        <a:rPr lang="en-US" sz="1500" b="1" dirty="0">
                          <a:solidFill>
                            <a:srgbClr val="000000"/>
                          </a:solidFill>
                          <a:effectLst/>
                          <a:latin typeface="Arial" panose="020B0604020202020204" pitchFamily="34" charset="0"/>
                          <a:ea typeface="Arial" panose="020B0604020202020204" pitchFamily="34" charset="0"/>
                        </a:rPr>
                        <a:t> + 1</a:t>
                      </a:r>
                    </a:p>
                    <a:p>
                      <a:pPr marL="0" marR="0">
                        <a:lnSpc>
                          <a:spcPct val="115000"/>
                        </a:lnSpc>
                        <a:spcBef>
                          <a:spcPts val="0"/>
                        </a:spcBef>
                        <a:spcAft>
                          <a:spcPts val="0"/>
                        </a:spcAft>
                      </a:pPr>
                      <a:r>
                        <a:rPr lang="en-US" sz="1500" b="1" dirty="0">
                          <a:solidFill>
                            <a:srgbClr val="000000"/>
                          </a:solidFill>
                          <a:effectLst/>
                          <a:latin typeface="Arial" panose="020B0604020202020204" pitchFamily="34" charset="0"/>
                          <a:ea typeface="Arial" panose="020B0604020202020204" pitchFamily="34" charset="0"/>
                        </a:rPr>
                        <a:t>   print(</a:t>
                      </a:r>
                      <a:r>
                        <a:rPr lang="en-US" sz="1500" b="1" dirty="0" err="1">
                          <a:solidFill>
                            <a:srgbClr val="000000"/>
                          </a:solidFill>
                          <a:effectLst/>
                          <a:latin typeface="Arial" panose="020B0604020202020204" pitchFamily="34" charset="0"/>
                          <a:ea typeface="Arial" panose="020B0604020202020204" pitchFamily="34" charset="0"/>
                        </a:rPr>
                        <a:t>i</a:t>
                      </a:r>
                      <a:r>
                        <a:rPr lang="en-US" sz="1500" b="1" dirty="0">
                          <a:solidFill>
                            <a:srgbClr val="000000"/>
                          </a:solidFill>
                          <a:effectLst/>
                          <a:latin typeface="Arial" panose="020B0604020202020204" pitchFamily="34" charset="0"/>
                          <a:ea typeface="Arial" panose="020B0604020202020204" pitchFamily="34" charset="0"/>
                        </a:rPr>
                        <a:t>)</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a:solidFill>
                            <a:srgbClr val="000000"/>
                          </a:solidFill>
                          <a:effectLst/>
                          <a:latin typeface="Arial" panose="020B0604020202020204" pitchFamily="34" charset="0"/>
                          <a:ea typeface="Arial" panose="020B0604020202020204" pitchFamily="34" charset="0"/>
                        </a:rPr>
                        <a:t>4.</a:t>
                      </a:r>
                    </a:p>
                    <a:p>
                      <a:pPr marL="0" marR="0">
                        <a:lnSpc>
                          <a:spcPct val="115000"/>
                        </a:lnSpc>
                        <a:spcBef>
                          <a:spcPts val="0"/>
                        </a:spcBef>
                        <a:spcAft>
                          <a:spcPts val="0"/>
                        </a:spcAft>
                      </a:pPr>
                      <a:r>
                        <a:rPr lang="en-US" sz="1500" b="1">
                          <a:solidFill>
                            <a:srgbClr val="000000"/>
                          </a:solidFill>
                          <a:effectLst/>
                          <a:latin typeface="Arial" panose="020B0604020202020204" pitchFamily="34" charset="0"/>
                          <a:ea typeface="Arial" panose="020B0604020202020204" pitchFamily="34" charset="0"/>
                        </a:rPr>
                        <a:t>x = 5</a:t>
                      </a:r>
                    </a:p>
                    <a:p>
                      <a:pPr marL="0" marR="0">
                        <a:lnSpc>
                          <a:spcPct val="115000"/>
                        </a:lnSpc>
                        <a:spcBef>
                          <a:spcPts val="0"/>
                        </a:spcBef>
                        <a:spcAft>
                          <a:spcPts val="0"/>
                        </a:spcAft>
                      </a:pPr>
                      <a:r>
                        <a:rPr lang="en-US" sz="1500" b="1">
                          <a:solidFill>
                            <a:srgbClr val="000000"/>
                          </a:solidFill>
                          <a:effectLst/>
                          <a:latin typeface="Arial" panose="020B0604020202020204" pitchFamily="34" charset="0"/>
                          <a:ea typeface="Arial" panose="020B0604020202020204" pitchFamily="34" charset="0"/>
                        </a:rPr>
                        <a:t>i = 0</a:t>
                      </a:r>
                    </a:p>
                    <a:p>
                      <a:pPr marL="0" marR="0">
                        <a:lnSpc>
                          <a:spcPct val="115000"/>
                        </a:lnSpc>
                        <a:spcBef>
                          <a:spcPts val="0"/>
                        </a:spcBef>
                        <a:spcAft>
                          <a:spcPts val="0"/>
                        </a:spcAft>
                      </a:pPr>
                      <a:r>
                        <a:rPr lang="en-US" sz="1500" b="1">
                          <a:solidFill>
                            <a:srgbClr val="000000"/>
                          </a:solidFill>
                          <a:effectLst/>
                          <a:latin typeface="Arial" panose="020B0604020202020204" pitchFamily="34" charset="0"/>
                          <a:ea typeface="Arial" panose="020B0604020202020204" pitchFamily="34" charset="0"/>
                        </a:rPr>
                        <a:t>while i &lt; 3:</a:t>
                      </a:r>
                    </a:p>
                    <a:p>
                      <a:pPr marL="0" marR="0">
                        <a:lnSpc>
                          <a:spcPct val="115000"/>
                        </a:lnSpc>
                        <a:spcBef>
                          <a:spcPts val="0"/>
                        </a:spcBef>
                        <a:spcAft>
                          <a:spcPts val="0"/>
                        </a:spcAft>
                      </a:pPr>
                      <a:r>
                        <a:rPr lang="en-US" sz="1500" b="1">
                          <a:solidFill>
                            <a:srgbClr val="000000"/>
                          </a:solidFill>
                          <a:effectLst/>
                          <a:latin typeface="Arial" panose="020B0604020202020204" pitchFamily="34" charset="0"/>
                          <a:ea typeface="Arial" panose="020B0604020202020204" pitchFamily="34" charset="0"/>
                        </a:rPr>
                        <a:t>    x = x + 1</a:t>
                      </a:r>
                    </a:p>
                    <a:p>
                      <a:pPr marL="0" marR="0">
                        <a:lnSpc>
                          <a:spcPct val="115000"/>
                        </a:lnSpc>
                        <a:spcBef>
                          <a:spcPts val="0"/>
                        </a:spcBef>
                        <a:spcAft>
                          <a:spcPts val="0"/>
                        </a:spcAft>
                      </a:pPr>
                      <a:r>
                        <a:rPr lang="en-US" sz="1500" b="1">
                          <a:solidFill>
                            <a:srgbClr val="000000"/>
                          </a:solidFill>
                          <a:effectLst/>
                          <a:latin typeface="Arial" panose="020B0604020202020204" pitchFamily="34" charset="0"/>
                          <a:ea typeface="Arial" panose="020B0604020202020204" pitchFamily="34" charset="0"/>
                        </a:rPr>
                        <a:t>    i = i + 1</a:t>
                      </a:r>
                    </a:p>
                    <a:p>
                      <a:pPr marL="0" marR="0">
                        <a:lnSpc>
                          <a:spcPct val="115000"/>
                        </a:lnSpc>
                        <a:spcBef>
                          <a:spcPts val="0"/>
                        </a:spcBef>
                        <a:spcAft>
                          <a:spcPts val="0"/>
                        </a:spcAft>
                      </a:pPr>
                      <a:r>
                        <a:rPr lang="en-US" sz="1500" b="1">
                          <a:solidFill>
                            <a:srgbClr val="000000"/>
                          </a:solidFill>
                          <a:effectLst/>
                          <a:latin typeface="Arial" panose="020B0604020202020204" pitchFamily="34" charset="0"/>
                          <a:ea typeface="Arial" panose="020B0604020202020204" pitchFamily="34" charset="0"/>
                        </a:rPr>
                        <a:t>print(x)</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a:solidFill>
                            <a:srgbClr val="000000"/>
                          </a:solidFill>
                          <a:effectLst/>
                          <a:latin typeface="Arial" panose="020B0604020202020204" pitchFamily="34" charset="0"/>
                          <a:ea typeface="Arial" panose="020B0604020202020204" pitchFamily="34" charset="0"/>
                        </a:rPr>
                        <a:t>5.</a:t>
                      </a:r>
                    </a:p>
                    <a:p>
                      <a:pPr marL="0" marR="0">
                        <a:lnSpc>
                          <a:spcPct val="115000"/>
                        </a:lnSpc>
                        <a:spcBef>
                          <a:spcPts val="0"/>
                        </a:spcBef>
                        <a:spcAft>
                          <a:spcPts val="0"/>
                        </a:spcAft>
                      </a:pPr>
                      <a:r>
                        <a:rPr lang="en-US" sz="1500" b="1">
                          <a:solidFill>
                            <a:srgbClr val="000000"/>
                          </a:solidFill>
                          <a:effectLst/>
                          <a:latin typeface="Arial" panose="020B0604020202020204" pitchFamily="34" charset="0"/>
                          <a:ea typeface="Arial" panose="020B0604020202020204" pitchFamily="34" charset="0"/>
                        </a:rPr>
                        <a:t>i = 1</a:t>
                      </a:r>
                    </a:p>
                    <a:p>
                      <a:pPr marL="0" marR="0">
                        <a:lnSpc>
                          <a:spcPct val="115000"/>
                        </a:lnSpc>
                        <a:spcBef>
                          <a:spcPts val="0"/>
                        </a:spcBef>
                        <a:spcAft>
                          <a:spcPts val="0"/>
                        </a:spcAft>
                      </a:pPr>
                      <a:r>
                        <a:rPr lang="en-US" sz="1500" b="1">
                          <a:solidFill>
                            <a:srgbClr val="000000"/>
                          </a:solidFill>
                          <a:effectLst/>
                          <a:latin typeface="Arial" panose="020B0604020202020204" pitchFamily="34" charset="0"/>
                          <a:ea typeface="Arial" panose="020B0604020202020204" pitchFamily="34" charset="0"/>
                        </a:rPr>
                        <a:t>while i &lt; 3:</a:t>
                      </a:r>
                    </a:p>
                    <a:p>
                      <a:pPr marL="0" marR="0">
                        <a:lnSpc>
                          <a:spcPct val="115000"/>
                        </a:lnSpc>
                        <a:spcBef>
                          <a:spcPts val="0"/>
                        </a:spcBef>
                        <a:spcAft>
                          <a:spcPts val="0"/>
                        </a:spcAft>
                      </a:pPr>
                      <a:r>
                        <a:rPr lang="en-US" sz="1500" b="1">
                          <a:solidFill>
                            <a:srgbClr val="000000"/>
                          </a:solidFill>
                          <a:effectLst/>
                          <a:latin typeface="Arial" panose="020B0604020202020204" pitchFamily="34" charset="0"/>
                          <a:ea typeface="Arial" panose="020B0604020202020204" pitchFamily="34" charset="0"/>
                        </a:rPr>
                        <a:t>   print(“hi”)</a:t>
                      </a:r>
                    </a:p>
                    <a:p>
                      <a:pPr marL="0" marR="0">
                        <a:lnSpc>
                          <a:spcPct val="115000"/>
                        </a:lnSpc>
                        <a:spcBef>
                          <a:spcPts val="0"/>
                        </a:spcBef>
                        <a:spcAft>
                          <a:spcPts val="0"/>
                        </a:spcAft>
                      </a:pPr>
                      <a:r>
                        <a:rPr lang="en-US" sz="1500" b="1">
                          <a:solidFill>
                            <a:srgbClr val="000000"/>
                          </a:solidFill>
                          <a:effectLst/>
                          <a:latin typeface="Arial" panose="020B0604020202020204" pitchFamily="34" charset="0"/>
                          <a:ea typeface="Arial" panose="020B0604020202020204" pitchFamily="34" charset="0"/>
                        </a:rPr>
                        <a:t>   i = i + 1</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8224111"/>
                  </a:ext>
                </a:extLst>
              </a:tr>
              <a:tr h="2198370">
                <a:tc>
                  <a:txBody>
                    <a:bodyPr/>
                    <a:lstStyle/>
                    <a:p>
                      <a:pPr marL="0" marR="0">
                        <a:lnSpc>
                          <a:spcPct val="115000"/>
                        </a:lnSpc>
                        <a:spcBef>
                          <a:spcPts val="0"/>
                        </a:spcBef>
                        <a:spcAft>
                          <a:spcPts val="0"/>
                        </a:spcAft>
                      </a:pPr>
                      <a:r>
                        <a:rPr lang="en-US" sz="1500" b="1" dirty="0">
                          <a:solidFill>
                            <a:srgbClr val="000000"/>
                          </a:solidFill>
                          <a:effectLst/>
                          <a:latin typeface="Arial" panose="020B0604020202020204" pitchFamily="34" charset="0"/>
                          <a:ea typeface="Arial" panose="020B0604020202020204" pitchFamily="34" charset="0"/>
                        </a:rPr>
                        <a:t> 6.</a:t>
                      </a:r>
                    </a:p>
                    <a:p>
                      <a:pPr marL="0" marR="0">
                        <a:lnSpc>
                          <a:spcPct val="115000"/>
                        </a:lnSpc>
                        <a:spcBef>
                          <a:spcPts val="0"/>
                        </a:spcBef>
                        <a:spcAft>
                          <a:spcPts val="0"/>
                        </a:spcAft>
                      </a:pPr>
                      <a:r>
                        <a:rPr lang="en-US" sz="1500" b="1" dirty="0" err="1">
                          <a:solidFill>
                            <a:srgbClr val="000000"/>
                          </a:solidFill>
                          <a:effectLst/>
                          <a:latin typeface="Arial" panose="020B0604020202020204" pitchFamily="34" charset="0"/>
                          <a:ea typeface="Arial" panose="020B0604020202020204" pitchFamily="34" charset="0"/>
                        </a:rPr>
                        <a:t>i</a:t>
                      </a:r>
                      <a:r>
                        <a:rPr lang="en-US" sz="1500" b="1" dirty="0">
                          <a:solidFill>
                            <a:srgbClr val="000000"/>
                          </a:solidFill>
                          <a:effectLst/>
                          <a:latin typeface="Arial" panose="020B0604020202020204" pitchFamily="34" charset="0"/>
                          <a:ea typeface="Arial" panose="020B0604020202020204" pitchFamily="34" charset="0"/>
                        </a:rPr>
                        <a:t> = 3</a:t>
                      </a:r>
                    </a:p>
                    <a:p>
                      <a:pPr marL="0" marR="0">
                        <a:lnSpc>
                          <a:spcPct val="115000"/>
                        </a:lnSpc>
                        <a:spcBef>
                          <a:spcPts val="0"/>
                        </a:spcBef>
                        <a:spcAft>
                          <a:spcPts val="0"/>
                        </a:spcAft>
                      </a:pPr>
                      <a:r>
                        <a:rPr lang="en-US" sz="1500" b="1" dirty="0">
                          <a:solidFill>
                            <a:srgbClr val="000000"/>
                          </a:solidFill>
                          <a:effectLst/>
                          <a:latin typeface="Arial" panose="020B0604020202020204" pitchFamily="34" charset="0"/>
                          <a:ea typeface="Arial" panose="020B0604020202020204" pitchFamily="34" charset="0"/>
                        </a:rPr>
                        <a:t>while </a:t>
                      </a:r>
                      <a:r>
                        <a:rPr lang="en-US" sz="1500" b="1" dirty="0" err="1">
                          <a:solidFill>
                            <a:srgbClr val="000000"/>
                          </a:solidFill>
                          <a:effectLst/>
                          <a:latin typeface="Arial" panose="020B0604020202020204" pitchFamily="34" charset="0"/>
                          <a:ea typeface="Arial" panose="020B0604020202020204" pitchFamily="34" charset="0"/>
                        </a:rPr>
                        <a:t>i</a:t>
                      </a:r>
                      <a:r>
                        <a:rPr lang="en-US" sz="1500" b="1" dirty="0">
                          <a:solidFill>
                            <a:srgbClr val="000000"/>
                          </a:solidFill>
                          <a:effectLst/>
                          <a:latin typeface="Arial" panose="020B0604020202020204" pitchFamily="34" charset="0"/>
                          <a:ea typeface="Arial" panose="020B0604020202020204" pitchFamily="34" charset="0"/>
                        </a:rPr>
                        <a:t> &gt; 0: print(“</a:t>
                      </a:r>
                      <a:r>
                        <a:rPr lang="en-US" sz="1500" b="1" dirty="0" err="1">
                          <a:solidFill>
                            <a:srgbClr val="000000"/>
                          </a:solidFill>
                          <a:effectLst/>
                          <a:latin typeface="Arial" panose="020B0604020202020204" pitchFamily="34" charset="0"/>
                          <a:ea typeface="Arial" panose="020B0604020202020204" pitchFamily="34" charset="0"/>
                        </a:rPr>
                        <a:t>gwc</a:t>
                      </a:r>
                      <a:r>
                        <a:rPr lang="en-US" sz="1500" b="1" dirty="0">
                          <a:solidFill>
                            <a:srgbClr val="000000"/>
                          </a:solidFill>
                          <a:effectLst/>
                          <a:latin typeface="Arial" panose="020B0604020202020204" pitchFamily="34" charset="0"/>
                          <a:ea typeface="Arial" panose="020B0604020202020204" pitchFamily="34" charset="0"/>
                        </a:rPr>
                        <a:t>”)</a:t>
                      </a:r>
                    </a:p>
                    <a:p>
                      <a:pPr marL="0" marR="0">
                        <a:lnSpc>
                          <a:spcPct val="115000"/>
                        </a:lnSpc>
                        <a:spcBef>
                          <a:spcPts val="0"/>
                        </a:spcBef>
                        <a:spcAft>
                          <a:spcPts val="0"/>
                        </a:spcAft>
                      </a:pPr>
                      <a:r>
                        <a:rPr lang="en-US" sz="1500" b="1" dirty="0">
                          <a:solidFill>
                            <a:srgbClr val="000000"/>
                          </a:solidFill>
                          <a:effectLst/>
                          <a:latin typeface="Arial" panose="020B0604020202020204" pitchFamily="34" charset="0"/>
                          <a:ea typeface="Arial" panose="020B0604020202020204" pitchFamily="34" charset="0"/>
                        </a:rPr>
                        <a:t>  </a:t>
                      </a:r>
                      <a:r>
                        <a:rPr lang="en-US" sz="1500" b="1" dirty="0" err="1">
                          <a:solidFill>
                            <a:srgbClr val="000000"/>
                          </a:solidFill>
                          <a:effectLst/>
                          <a:latin typeface="Arial" panose="020B0604020202020204" pitchFamily="34" charset="0"/>
                          <a:ea typeface="Arial" panose="020B0604020202020204" pitchFamily="34" charset="0"/>
                        </a:rPr>
                        <a:t>i</a:t>
                      </a:r>
                      <a:r>
                        <a:rPr lang="en-US" sz="1500" b="1" dirty="0">
                          <a:solidFill>
                            <a:srgbClr val="000000"/>
                          </a:solidFill>
                          <a:effectLst/>
                          <a:latin typeface="Arial" panose="020B0604020202020204" pitchFamily="34" charset="0"/>
                          <a:ea typeface="Arial" panose="020B0604020202020204" pitchFamily="34" charset="0"/>
                        </a:rPr>
                        <a:t> = </a:t>
                      </a:r>
                      <a:r>
                        <a:rPr lang="en-US" sz="1500" b="1" dirty="0" err="1">
                          <a:solidFill>
                            <a:srgbClr val="000000"/>
                          </a:solidFill>
                          <a:effectLst/>
                          <a:latin typeface="Arial" panose="020B0604020202020204" pitchFamily="34" charset="0"/>
                          <a:ea typeface="Arial" panose="020B0604020202020204" pitchFamily="34" charset="0"/>
                        </a:rPr>
                        <a:t>i</a:t>
                      </a:r>
                      <a:r>
                        <a:rPr lang="en-US" sz="1500" b="1" dirty="0">
                          <a:solidFill>
                            <a:srgbClr val="000000"/>
                          </a:solidFill>
                          <a:effectLst/>
                          <a:latin typeface="Arial" panose="020B0604020202020204" pitchFamily="34" charset="0"/>
                          <a:ea typeface="Arial" panose="020B0604020202020204" pitchFamily="34" charset="0"/>
                        </a:rPr>
                        <a:t> - 1 </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0000"/>
                          </a:solidFill>
                          <a:effectLst/>
                          <a:latin typeface="Arial" panose="020B0604020202020204" pitchFamily="34" charset="0"/>
                          <a:ea typeface="Arial" panose="020B0604020202020204" pitchFamily="34" charset="0"/>
                        </a:rPr>
                        <a:t>7. </a:t>
                      </a:r>
                    </a:p>
                    <a:p>
                      <a:pPr marL="0" marR="0">
                        <a:lnSpc>
                          <a:spcPct val="115000"/>
                        </a:lnSpc>
                        <a:spcBef>
                          <a:spcPts val="0"/>
                        </a:spcBef>
                        <a:spcAft>
                          <a:spcPts val="0"/>
                        </a:spcAft>
                      </a:pPr>
                      <a:r>
                        <a:rPr lang="en-US" sz="1500" b="1" dirty="0" err="1">
                          <a:solidFill>
                            <a:srgbClr val="000000"/>
                          </a:solidFill>
                          <a:effectLst/>
                          <a:latin typeface="Arial" panose="020B0604020202020204" pitchFamily="34" charset="0"/>
                          <a:ea typeface="Arial" panose="020B0604020202020204" pitchFamily="34" charset="0"/>
                        </a:rPr>
                        <a:t>i</a:t>
                      </a:r>
                      <a:r>
                        <a:rPr lang="en-US" sz="1500" b="1" dirty="0">
                          <a:solidFill>
                            <a:srgbClr val="000000"/>
                          </a:solidFill>
                          <a:effectLst/>
                          <a:latin typeface="Arial" panose="020B0604020202020204" pitchFamily="34" charset="0"/>
                          <a:ea typeface="Arial" panose="020B0604020202020204" pitchFamily="34" charset="0"/>
                        </a:rPr>
                        <a:t> = 1</a:t>
                      </a:r>
                    </a:p>
                    <a:p>
                      <a:pPr marL="0" marR="0">
                        <a:lnSpc>
                          <a:spcPct val="115000"/>
                        </a:lnSpc>
                        <a:spcBef>
                          <a:spcPts val="0"/>
                        </a:spcBef>
                        <a:spcAft>
                          <a:spcPts val="0"/>
                        </a:spcAft>
                      </a:pPr>
                      <a:r>
                        <a:rPr lang="en-US" sz="1500" b="1" dirty="0">
                          <a:solidFill>
                            <a:srgbClr val="000000"/>
                          </a:solidFill>
                          <a:effectLst/>
                          <a:latin typeface="Arial" panose="020B0604020202020204" pitchFamily="34" charset="0"/>
                          <a:ea typeface="Arial" panose="020B0604020202020204" pitchFamily="34" charset="0"/>
                        </a:rPr>
                        <a:t>while i: print(“FOREVA!”)</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0000"/>
                          </a:solidFill>
                          <a:effectLst/>
                          <a:latin typeface="Arial" panose="020B0604020202020204" pitchFamily="34" charset="0"/>
                          <a:ea typeface="Arial" panose="020B0604020202020204" pitchFamily="34" charset="0"/>
                        </a:rPr>
                        <a:t>8. </a:t>
                      </a:r>
                    </a:p>
                    <a:p>
                      <a:pPr marL="0" marR="0">
                        <a:lnSpc>
                          <a:spcPct val="115000"/>
                        </a:lnSpc>
                        <a:spcBef>
                          <a:spcPts val="0"/>
                        </a:spcBef>
                        <a:spcAft>
                          <a:spcPts val="0"/>
                        </a:spcAft>
                      </a:pPr>
                      <a:r>
                        <a:rPr lang="en-US" sz="1500" b="1" dirty="0" err="1">
                          <a:solidFill>
                            <a:srgbClr val="000000"/>
                          </a:solidFill>
                          <a:effectLst/>
                          <a:latin typeface="Arial" panose="020B0604020202020204" pitchFamily="34" charset="0"/>
                          <a:ea typeface="Arial" panose="020B0604020202020204" pitchFamily="34" charset="0"/>
                        </a:rPr>
                        <a:t>i</a:t>
                      </a:r>
                      <a:r>
                        <a:rPr lang="en-US" sz="1500" b="1" dirty="0">
                          <a:solidFill>
                            <a:srgbClr val="000000"/>
                          </a:solidFill>
                          <a:effectLst/>
                          <a:latin typeface="Arial" panose="020B0604020202020204" pitchFamily="34" charset="0"/>
                          <a:ea typeface="Arial" panose="020B0604020202020204" pitchFamily="34" charset="0"/>
                        </a:rPr>
                        <a:t> = 1</a:t>
                      </a:r>
                    </a:p>
                    <a:p>
                      <a:pPr marL="0" marR="0">
                        <a:lnSpc>
                          <a:spcPct val="115000"/>
                        </a:lnSpc>
                        <a:spcBef>
                          <a:spcPts val="0"/>
                        </a:spcBef>
                        <a:spcAft>
                          <a:spcPts val="0"/>
                        </a:spcAft>
                      </a:pPr>
                      <a:r>
                        <a:rPr lang="en-US" sz="1500" b="1" dirty="0">
                          <a:solidFill>
                            <a:srgbClr val="000000"/>
                          </a:solidFill>
                          <a:effectLst/>
                          <a:latin typeface="Arial" panose="020B0604020202020204" pitchFamily="34" charset="0"/>
                          <a:ea typeface="Arial" panose="020B0604020202020204" pitchFamily="34" charset="0"/>
                        </a:rPr>
                        <a:t>while </a:t>
                      </a:r>
                      <a:r>
                        <a:rPr lang="en-US" sz="1500" b="1" dirty="0" err="1">
                          <a:solidFill>
                            <a:srgbClr val="000000"/>
                          </a:solidFill>
                          <a:effectLst/>
                          <a:latin typeface="Arial" panose="020B0604020202020204" pitchFamily="34" charset="0"/>
                          <a:ea typeface="Arial" panose="020B0604020202020204" pitchFamily="34" charset="0"/>
                        </a:rPr>
                        <a:t>i</a:t>
                      </a:r>
                      <a:r>
                        <a:rPr lang="en-US" sz="1500" b="1" dirty="0">
                          <a:solidFill>
                            <a:srgbClr val="000000"/>
                          </a:solidFill>
                          <a:effectLst/>
                          <a:latin typeface="Arial" panose="020B0604020202020204" pitchFamily="34" charset="0"/>
                          <a:ea typeface="Arial" panose="020B0604020202020204" pitchFamily="34" charset="0"/>
                        </a:rPr>
                        <a:t> &lt; 1:</a:t>
                      </a:r>
                    </a:p>
                    <a:p>
                      <a:pPr marL="0" marR="0">
                        <a:lnSpc>
                          <a:spcPct val="115000"/>
                        </a:lnSpc>
                        <a:spcBef>
                          <a:spcPts val="0"/>
                        </a:spcBef>
                        <a:spcAft>
                          <a:spcPts val="0"/>
                        </a:spcAft>
                      </a:pPr>
                      <a:r>
                        <a:rPr lang="en-US" sz="1500" b="1" dirty="0">
                          <a:solidFill>
                            <a:srgbClr val="000000"/>
                          </a:solidFill>
                          <a:effectLst/>
                          <a:latin typeface="Arial" panose="020B0604020202020204" pitchFamily="34" charset="0"/>
                          <a:ea typeface="Arial" panose="020B0604020202020204" pitchFamily="34" charset="0"/>
                        </a:rPr>
                        <a:t>    print(“w00t”)</a:t>
                      </a:r>
                    </a:p>
                    <a:p>
                      <a:pPr marL="0" marR="0">
                        <a:lnSpc>
                          <a:spcPct val="115000"/>
                        </a:lnSpc>
                        <a:spcBef>
                          <a:spcPts val="0"/>
                        </a:spcBef>
                        <a:spcAft>
                          <a:spcPts val="0"/>
                        </a:spcAft>
                      </a:pPr>
                      <a:r>
                        <a:rPr lang="en-US" sz="1500" b="1" dirty="0">
                          <a:solidFill>
                            <a:srgbClr val="000000"/>
                          </a:solidFill>
                          <a:effectLst/>
                          <a:latin typeface="Arial" panose="020B0604020202020204" pitchFamily="34" charset="0"/>
                          <a:ea typeface="Arial" panose="020B0604020202020204" pitchFamily="34" charset="0"/>
                        </a:rPr>
                        <a:t> </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0000"/>
                          </a:solidFill>
                          <a:effectLst/>
                          <a:latin typeface="Arial" panose="020B0604020202020204" pitchFamily="34" charset="0"/>
                          <a:ea typeface="Arial" panose="020B0604020202020204" pitchFamily="34" charset="0"/>
                        </a:rPr>
                        <a:t>9. </a:t>
                      </a:r>
                    </a:p>
                    <a:p>
                      <a:pPr marL="0" marR="0">
                        <a:lnSpc>
                          <a:spcPct val="115000"/>
                        </a:lnSpc>
                        <a:spcBef>
                          <a:spcPts val="0"/>
                        </a:spcBef>
                        <a:spcAft>
                          <a:spcPts val="0"/>
                        </a:spcAft>
                      </a:pPr>
                      <a:r>
                        <a:rPr lang="en-US" sz="1500" b="1" dirty="0" err="1">
                          <a:solidFill>
                            <a:srgbClr val="000000"/>
                          </a:solidFill>
                          <a:effectLst/>
                          <a:latin typeface="Arial" panose="020B0604020202020204" pitchFamily="34" charset="0"/>
                          <a:ea typeface="Arial" panose="020B0604020202020204" pitchFamily="34" charset="0"/>
                        </a:rPr>
                        <a:t>i</a:t>
                      </a:r>
                      <a:r>
                        <a:rPr lang="en-US" sz="1500" b="1" dirty="0">
                          <a:solidFill>
                            <a:srgbClr val="000000"/>
                          </a:solidFill>
                          <a:effectLst/>
                          <a:latin typeface="Arial" panose="020B0604020202020204" pitchFamily="34" charset="0"/>
                          <a:ea typeface="Arial" panose="020B0604020202020204" pitchFamily="34" charset="0"/>
                        </a:rPr>
                        <a:t> = 0</a:t>
                      </a:r>
                    </a:p>
                    <a:p>
                      <a:pPr marL="0" marR="0">
                        <a:lnSpc>
                          <a:spcPct val="115000"/>
                        </a:lnSpc>
                        <a:spcBef>
                          <a:spcPts val="0"/>
                        </a:spcBef>
                        <a:spcAft>
                          <a:spcPts val="0"/>
                        </a:spcAft>
                      </a:pPr>
                      <a:r>
                        <a:rPr lang="en-US" sz="1500" b="1" dirty="0">
                          <a:solidFill>
                            <a:srgbClr val="000000"/>
                          </a:solidFill>
                          <a:effectLst/>
                          <a:latin typeface="Arial" panose="020B0604020202020204" pitchFamily="34" charset="0"/>
                          <a:ea typeface="Arial" panose="020B0604020202020204" pitchFamily="34" charset="0"/>
                        </a:rPr>
                        <a:t>while </a:t>
                      </a:r>
                      <a:r>
                        <a:rPr lang="en-US" sz="1500" b="1" dirty="0" err="1">
                          <a:solidFill>
                            <a:srgbClr val="000000"/>
                          </a:solidFill>
                          <a:effectLst/>
                          <a:latin typeface="Arial" panose="020B0604020202020204" pitchFamily="34" charset="0"/>
                          <a:ea typeface="Arial" panose="020B0604020202020204" pitchFamily="34" charset="0"/>
                        </a:rPr>
                        <a:t>i</a:t>
                      </a:r>
                      <a:r>
                        <a:rPr lang="en-US" sz="1500" b="1" dirty="0">
                          <a:solidFill>
                            <a:srgbClr val="000000"/>
                          </a:solidFill>
                          <a:effectLst/>
                          <a:latin typeface="Arial" panose="020B0604020202020204" pitchFamily="34" charset="0"/>
                          <a:ea typeface="Arial" panose="020B0604020202020204" pitchFamily="34" charset="0"/>
                        </a:rPr>
                        <a:t> &lt; 5:</a:t>
                      </a:r>
                    </a:p>
                    <a:p>
                      <a:pPr marL="0" marR="0">
                        <a:lnSpc>
                          <a:spcPct val="115000"/>
                        </a:lnSpc>
                        <a:spcBef>
                          <a:spcPts val="0"/>
                        </a:spcBef>
                        <a:spcAft>
                          <a:spcPts val="0"/>
                        </a:spcAft>
                      </a:pPr>
                      <a:r>
                        <a:rPr lang="en-US" sz="1500" b="1" dirty="0">
                          <a:solidFill>
                            <a:srgbClr val="000000"/>
                          </a:solidFill>
                          <a:effectLst/>
                          <a:latin typeface="Arial" panose="020B0604020202020204" pitchFamily="34" charset="0"/>
                          <a:ea typeface="Arial" panose="020B0604020202020204" pitchFamily="34" charset="0"/>
                        </a:rPr>
                        <a:t>    j = 0</a:t>
                      </a:r>
                    </a:p>
                    <a:p>
                      <a:pPr marL="0" marR="0">
                        <a:lnSpc>
                          <a:spcPct val="115000"/>
                        </a:lnSpc>
                        <a:spcBef>
                          <a:spcPts val="0"/>
                        </a:spcBef>
                        <a:spcAft>
                          <a:spcPts val="0"/>
                        </a:spcAft>
                      </a:pPr>
                      <a:r>
                        <a:rPr lang="en-US" sz="1500" b="1" dirty="0">
                          <a:solidFill>
                            <a:srgbClr val="000000"/>
                          </a:solidFill>
                          <a:effectLst/>
                          <a:latin typeface="Arial" panose="020B0604020202020204" pitchFamily="34" charset="0"/>
                          <a:ea typeface="Arial" panose="020B0604020202020204" pitchFamily="34" charset="0"/>
                        </a:rPr>
                        <a:t>    print (“j back to 0”)</a:t>
                      </a:r>
                    </a:p>
                    <a:p>
                      <a:pPr marL="0" marR="0">
                        <a:lnSpc>
                          <a:spcPct val="115000"/>
                        </a:lnSpc>
                        <a:spcBef>
                          <a:spcPts val="0"/>
                        </a:spcBef>
                        <a:spcAft>
                          <a:spcPts val="0"/>
                        </a:spcAft>
                      </a:pPr>
                      <a:r>
                        <a:rPr lang="en-US" sz="1500" b="1" dirty="0">
                          <a:solidFill>
                            <a:srgbClr val="000000"/>
                          </a:solidFill>
                          <a:effectLst/>
                          <a:latin typeface="Arial" panose="020B0604020202020204" pitchFamily="34" charset="0"/>
                          <a:ea typeface="Arial" panose="020B0604020202020204" pitchFamily="34" charset="0"/>
                        </a:rPr>
                        <a:t>    while j &lt; 2:</a:t>
                      </a:r>
                    </a:p>
                    <a:p>
                      <a:pPr marL="0" marR="0">
                        <a:lnSpc>
                          <a:spcPct val="115000"/>
                        </a:lnSpc>
                        <a:spcBef>
                          <a:spcPts val="0"/>
                        </a:spcBef>
                        <a:spcAft>
                          <a:spcPts val="0"/>
                        </a:spcAft>
                      </a:pPr>
                      <a:r>
                        <a:rPr lang="en-US" sz="1500" b="1" dirty="0">
                          <a:solidFill>
                            <a:srgbClr val="000000"/>
                          </a:solidFill>
                          <a:effectLst/>
                          <a:latin typeface="Arial" panose="020B0604020202020204" pitchFamily="34" charset="0"/>
                          <a:ea typeface="Arial" panose="020B0604020202020204" pitchFamily="34" charset="0"/>
                        </a:rPr>
                        <a:t>        print(“double time”)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0000"/>
                          </a:solidFill>
                          <a:effectLst/>
                          <a:latin typeface="Arial" panose="020B0604020202020204" pitchFamily="34" charset="0"/>
                          <a:ea typeface="Arial" panose="020B0604020202020204" pitchFamily="34" charset="0"/>
                        </a:rPr>
                        <a:t>10.</a:t>
                      </a:r>
                    </a:p>
                    <a:p>
                      <a:pPr marL="0" marR="0">
                        <a:lnSpc>
                          <a:spcPct val="115000"/>
                        </a:lnSpc>
                        <a:spcBef>
                          <a:spcPts val="0"/>
                        </a:spcBef>
                        <a:spcAft>
                          <a:spcPts val="0"/>
                        </a:spcAft>
                      </a:pPr>
                      <a:r>
                        <a:rPr lang="en-US" sz="1500" b="1" dirty="0" err="1">
                          <a:solidFill>
                            <a:srgbClr val="000000"/>
                          </a:solidFill>
                          <a:effectLst/>
                          <a:latin typeface="Arial" panose="020B0604020202020204" pitchFamily="34" charset="0"/>
                          <a:ea typeface="Arial" panose="020B0604020202020204" pitchFamily="34" charset="0"/>
                        </a:rPr>
                        <a:t>i</a:t>
                      </a:r>
                      <a:r>
                        <a:rPr lang="en-US" sz="1500" b="1" dirty="0">
                          <a:solidFill>
                            <a:srgbClr val="000000"/>
                          </a:solidFill>
                          <a:effectLst/>
                          <a:latin typeface="Arial" panose="020B0604020202020204" pitchFamily="34" charset="0"/>
                          <a:ea typeface="Arial" panose="020B0604020202020204" pitchFamily="34" charset="0"/>
                        </a:rPr>
                        <a:t> = 1</a:t>
                      </a:r>
                    </a:p>
                    <a:p>
                      <a:pPr marL="0" marR="0">
                        <a:lnSpc>
                          <a:spcPct val="115000"/>
                        </a:lnSpc>
                        <a:spcBef>
                          <a:spcPts val="0"/>
                        </a:spcBef>
                        <a:spcAft>
                          <a:spcPts val="0"/>
                        </a:spcAft>
                      </a:pPr>
                      <a:r>
                        <a:rPr lang="en-US" sz="1500" b="1" dirty="0">
                          <a:solidFill>
                            <a:srgbClr val="000000"/>
                          </a:solidFill>
                          <a:effectLst/>
                          <a:latin typeface="Arial" panose="020B0604020202020204" pitchFamily="34" charset="0"/>
                          <a:ea typeface="Arial" panose="020B0604020202020204" pitchFamily="34" charset="0"/>
                        </a:rPr>
                        <a:t>while </a:t>
                      </a:r>
                      <a:r>
                        <a:rPr lang="en-US" sz="1500" b="1" dirty="0" err="1">
                          <a:solidFill>
                            <a:srgbClr val="000000"/>
                          </a:solidFill>
                          <a:effectLst/>
                          <a:latin typeface="Arial" panose="020B0604020202020204" pitchFamily="34" charset="0"/>
                          <a:ea typeface="Arial" panose="020B0604020202020204" pitchFamily="34" charset="0"/>
                        </a:rPr>
                        <a:t>i</a:t>
                      </a:r>
                      <a:r>
                        <a:rPr lang="en-US" sz="1500" b="1" dirty="0">
                          <a:solidFill>
                            <a:srgbClr val="000000"/>
                          </a:solidFill>
                          <a:effectLst/>
                          <a:latin typeface="Arial" panose="020B0604020202020204" pitchFamily="34" charset="0"/>
                          <a:ea typeface="Arial" panose="020B0604020202020204" pitchFamily="34" charset="0"/>
                        </a:rPr>
                        <a:t> &lt; 100:</a:t>
                      </a:r>
                    </a:p>
                    <a:p>
                      <a:pPr marL="0" marR="0">
                        <a:lnSpc>
                          <a:spcPct val="115000"/>
                        </a:lnSpc>
                        <a:spcBef>
                          <a:spcPts val="0"/>
                        </a:spcBef>
                        <a:spcAft>
                          <a:spcPts val="0"/>
                        </a:spcAft>
                      </a:pPr>
                      <a:r>
                        <a:rPr lang="en-US" sz="1500" b="1" dirty="0">
                          <a:solidFill>
                            <a:srgbClr val="000000"/>
                          </a:solidFill>
                          <a:effectLst/>
                          <a:latin typeface="Arial" panose="020B0604020202020204" pitchFamily="34" charset="0"/>
                          <a:ea typeface="Arial" panose="020B0604020202020204" pitchFamily="34" charset="0"/>
                        </a:rPr>
                        <a:t>    print(“omg”)</a:t>
                      </a:r>
                    </a:p>
                    <a:p>
                      <a:pPr marL="0" marR="0">
                        <a:lnSpc>
                          <a:spcPct val="115000"/>
                        </a:lnSpc>
                        <a:spcBef>
                          <a:spcPts val="0"/>
                        </a:spcBef>
                        <a:spcAft>
                          <a:spcPts val="0"/>
                        </a:spcAft>
                      </a:pPr>
                      <a:r>
                        <a:rPr lang="en-US" sz="1500" b="1" dirty="0">
                          <a:solidFill>
                            <a:srgbClr val="000000"/>
                          </a:solidFill>
                          <a:effectLst/>
                          <a:latin typeface="Arial" panose="020B0604020202020204" pitchFamily="34" charset="0"/>
                          <a:ea typeface="Arial" panose="020B0604020202020204" pitchFamily="34" charset="0"/>
                        </a:rPr>
                        <a:t>    </a:t>
                      </a:r>
                      <a:r>
                        <a:rPr lang="en-US" sz="1500" b="1" dirty="0" err="1">
                          <a:solidFill>
                            <a:srgbClr val="000000"/>
                          </a:solidFill>
                          <a:effectLst/>
                          <a:latin typeface="Arial" panose="020B0604020202020204" pitchFamily="34" charset="0"/>
                          <a:ea typeface="Arial" panose="020B0604020202020204" pitchFamily="34" charset="0"/>
                        </a:rPr>
                        <a:t>i</a:t>
                      </a:r>
                      <a:r>
                        <a:rPr lang="en-US" sz="1500" b="1" dirty="0">
                          <a:solidFill>
                            <a:srgbClr val="000000"/>
                          </a:solidFill>
                          <a:effectLst/>
                          <a:latin typeface="Arial" panose="020B0604020202020204" pitchFamily="34" charset="0"/>
                          <a:ea typeface="Arial" panose="020B0604020202020204" pitchFamily="34" charset="0"/>
                        </a:rPr>
                        <a:t> = </a:t>
                      </a:r>
                      <a:r>
                        <a:rPr lang="en-US" sz="1500" b="1" dirty="0" err="1">
                          <a:solidFill>
                            <a:srgbClr val="000000"/>
                          </a:solidFill>
                          <a:effectLst/>
                          <a:latin typeface="Arial" panose="020B0604020202020204" pitchFamily="34" charset="0"/>
                          <a:ea typeface="Arial" panose="020B0604020202020204" pitchFamily="34" charset="0"/>
                        </a:rPr>
                        <a:t>i</a:t>
                      </a:r>
                      <a:r>
                        <a:rPr lang="en-US" sz="1500" b="1" dirty="0">
                          <a:solidFill>
                            <a:srgbClr val="000000"/>
                          </a:solidFill>
                          <a:effectLst/>
                          <a:latin typeface="Arial" panose="020B0604020202020204" pitchFamily="34" charset="0"/>
                          <a:ea typeface="Arial" panose="020B0604020202020204" pitchFamily="34" charset="0"/>
                        </a:rPr>
                        <a:t> * 100</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3658320"/>
                  </a:ext>
                </a:extLst>
              </a:tr>
            </a:tbl>
          </a:graphicData>
        </a:graphic>
      </p:graphicFrame>
    </p:spTree>
    <p:extLst>
      <p:ext uri="{BB962C8B-B14F-4D97-AF65-F5344CB8AC3E}">
        <p14:creationId xmlns:p14="http://schemas.microsoft.com/office/powerpoint/2010/main" val="26370376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50"/>
            <a:ext cx="8229600" cy="857250"/>
          </a:xfrm>
        </p:spPr>
        <p:txBody>
          <a:bodyPr/>
          <a:lstStyle/>
          <a:p>
            <a:r>
              <a:rPr lang="en-US" dirty="0"/>
              <a:t>Answer 2</a:t>
            </a:r>
          </a:p>
        </p:txBody>
      </p:sp>
      <p:sp>
        <p:nvSpPr>
          <p:cNvPr id="3" name="Text Placeholder 2"/>
          <p:cNvSpPr>
            <a:spLocks noGrp="1"/>
          </p:cNvSpPr>
          <p:nvPr>
            <p:ph type="body" idx="1"/>
          </p:nvPr>
        </p:nvSpPr>
        <p:spPr>
          <a:xfrm>
            <a:off x="457200" y="1839790"/>
            <a:ext cx="8229600" cy="3725681"/>
          </a:xfrm>
        </p:spPr>
        <p:txBody>
          <a:bodyPr>
            <a:normAutofit/>
          </a:bodyPr>
          <a:lstStyle/>
          <a:p>
            <a:pPr indent="0">
              <a:buNone/>
            </a:pPr>
            <a:r>
              <a:rPr lang="en-US" dirty="0"/>
              <a:t>import random</a:t>
            </a:r>
          </a:p>
          <a:p>
            <a:pPr indent="0">
              <a:buNone/>
            </a:pPr>
            <a:r>
              <a:rPr lang="en-US" dirty="0"/>
              <a:t>number = </a:t>
            </a:r>
            <a:r>
              <a:rPr lang="en-US" dirty="0" err="1"/>
              <a:t>random.randit</a:t>
            </a:r>
            <a:r>
              <a:rPr lang="en-US" dirty="0"/>
              <a:t>(0,1024)</a:t>
            </a:r>
          </a:p>
          <a:p>
            <a:pPr indent="0">
              <a:buNone/>
            </a:pPr>
            <a:endParaRPr lang="en-US" dirty="0"/>
          </a:p>
          <a:p>
            <a:pPr indent="0">
              <a:buNone/>
            </a:pPr>
            <a:r>
              <a:rPr lang="en-US" dirty="0"/>
              <a:t>g = n + 1</a:t>
            </a:r>
          </a:p>
          <a:p>
            <a:pPr indent="0">
              <a:buNone/>
            </a:pPr>
            <a:endParaRPr lang="en-US" dirty="0"/>
          </a:p>
          <a:p>
            <a:pPr indent="0">
              <a:buNone/>
            </a:pPr>
            <a:r>
              <a:rPr lang="en-US" dirty="0"/>
              <a:t>while g != number:</a:t>
            </a:r>
          </a:p>
          <a:p>
            <a:pPr indent="0">
              <a:buNone/>
            </a:pPr>
            <a:r>
              <a:rPr lang="en-US" dirty="0"/>
              <a:t>	g = </a:t>
            </a:r>
            <a:r>
              <a:rPr lang="en-US" dirty="0" err="1"/>
              <a:t>int</a:t>
            </a:r>
            <a:r>
              <a:rPr lang="en-US" dirty="0"/>
              <a:t>(input(“What is your guess? “))</a:t>
            </a:r>
          </a:p>
          <a:p>
            <a:pPr indent="0">
              <a:buNone/>
            </a:pPr>
            <a:r>
              <a:rPr lang="en-US" dirty="0"/>
              <a:t>	if g &lt; n:</a:t>
            </a:r>
          </a:p>
          <a:p>
            <a:pPr indent="0">
              <a:buNone/>
            </a:pPr>
            <a:r>
              <a:rPr lang="en-US" dirty="0"/>
              <a:t>		print(</a:t>
            </a:r>
            <a:r>
              <a:rPr lang="en-US" dirty="0" err="1"/>
              <a:t>g,”is</a:t>
            </a:r>
            <a:r>
              <a:rPr lang="en-US" dirty="0"/>
              <a:t> less than my number”)</a:t>
            </a:r>
          </a:p>
          <a:p>
            <a:pPr indent="0">
              <a:buNone/>
            </a:pPr>
            <a:r>
              <a:rPr lang="en-US" dirty="0"/>
              <a:t>	elif g &gt; n:</a:t>
            </a:r>
          </a:p>
          <a:p>
            <a:pPr indent="0">
              <a:buNone/>
            </a:pPr>
            <a:r>
              <a:rPr lang="en-US" dirty="0"/>
              <a:t>		print(</a:t>
            </a:r>
            <a:r>
              <a:rPr lang="en-US" dirty="0" err="1"/>
              <a:t>g,”is</a:t>
            </a:r>
            <a:r>
              <a:rPr lang="en-US" dirty="0"/>
              <a:t> greater than my number”)</a:t>
            </a:r>
          </a:p>
          <a:p>
            <a:pPr indent="0">
              <a:buNone/>
            </a:pPr>
            <a:endParaRPr lang="en-US" dirty="0"/>
          </a:p>
          <a:p>
            <a:pPr indent="0">
              <a:buNone/>
            </a:pPr>
            <a:r>
              <a:rPr lang="en-US" dirty="0"/>
              <a:t>print(“Congratulations, you won!”)</a:t>
            </a:r>
          </a:p>
          <a:p>
            <a:pPr indent="0">
              <a:buNone/>
            </a:pPr>
            <a:r>
              <a:rPr lang="en-US" dirty="0"/>
              <a:t>print(“Indeed, the number is”, number)</a:t>
            </a:r>
          </a:p>
          <a:p>
            <a:pPr indent="0">
              <a:buNone/>
            </a:pPr>
            <a:endParaRPr lang="en-US" dirty="0"/>
          </a:p>
          <a:p>
            <a:pPr indent="0">
              <a:buNone/>
            </a:pPr>
            <a:endParaRPr lang="en-US" dirty="0"/>
          </a:p>
        </p:txBody>
      </p:sp>
    </p:spTree>
    <p:extLst>
      <p:ext uri="{BB962C8B-B14F-4D97-AF65-F5344CB8AC3E}">
        <p14:creationId xmlns:p14="http://schemas.microsoft.com/office/powerpoint/2010/main" val="418493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ctrTitle"/>
          </p:nvPr>
        </p:nvSpPr>
        <p:spPr>
          <a:xfrm>
            <a:off x="113550" y="3289298"/>
            <a:ext cx="8916900" cy="15465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Arial"/>
              <a:buNone/>
            </a:pPr>
            <a:r>
              <a:rPr lang="en" sz="3600" b="1" i="0" u="none" strike="noStrike" cap="none" dirty="0">
                <a:solidFill>
                  <a:schemeClr val="dk1"/>
                </a:solidFill>
                <a:latin typeface="Trebuchet MS" panose="020B0603020202020204" pitchFamily="34" charset="0"/>
                <a:sym typeface="Arial"/>
              </a:rPr>
              <a:t>Example 1: repeat exactly # times</a:t>
            </a:r>
          </a:p>
          <a:p>
            <a:pPr marL="0" marR="0" lvl="0" indent="0" algn="l" rtl="0">
              <a:lnSpc>
                <a:spcPct val="100000"/>
              </a:lnSpc>
              <a:spcBef>
                <a:spcPts val="0"/>
              </a:spcBef>
              <a:spcAft>
                <a:spcPts val="0"/>
              </a:spcAft>
              <a:buClr>
                <a:schemeClr val="dk1"/>
              </a:buClr>
              <a:buSzPct val="25000"/>
              <a:buFont typeface="Arial"/>
              <a:buNone/>
            </a:pPr>
            <a:endParaRPr sz="3000" b="1" i="0" u="none" strike="noStrike" cap="none" dirty="0">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r>
              <a:rPr lang="en" sz="3600" dirty="0" smtClean="0">
                <a:latin typeface="Trebuchet MS" panose="020B0603020202020204" pitchFamily="34" charset="0"/>
              </a:rPr>
              <a:t>For all</a:t>
            </a:r>
            <a:r>
              <a:rPr lang="en" sz="3600" b="0" i="0" u="none" strike="noStrike" cap="none" dirty="0" smtClean="0">
                <a:solidFill>
                  <a:srgbClr val="000000"/>
                </a:solidFill>
                <a:latin typeface="Trebuchet MS" panose="020B0603020202020204" pitchFamily="34" charset="0"/>
                <a:sym typeface="Arial"/>
              </a:rPr>
              <a:t> </a:t>
            </a:r>
            <a:r>
              <a:rPr lang="en" sz="3600" b="0" i="0" u="none" strike="noStrike" cap="none" dirty="0">
                <a:solidFill>
                  <a:srgbClr val="000000"/>
                </a:solidFill>
                <a:latin typeface="Trebuchet MS" panose="020B0603020202020204" pitchFamily="34" charset="0"/>
                <a:sym typeface="Arial"/>
              </a:rPr>
              <a:t>100 birthday invitations:</a:t>
            </a:r>
          </a:p>
          <a:p>
            <a:pPr marL="0" marR="0" lvl="0" indent="0" algn="l" rtl="0">
              <a:lnSpc>
                <a:spcPct val="100000"/>
              </a:lnSpc>
              <a:spcBef>
                <a:spcPts val="0"/>
              </a:spcBef>
              <a:spcAft>
                <a:spcPts val="0"/>
              </a:spcAft>
              <a:buClr>
                <a:schemeClr val="dk1"/>
              </a:buClr>
              <a:buSzPct val="25000"/>
              <a:buFont typeface="Arial"/>
              <a:buNone/>
            </a:pPr>
            <a:r>
              <a:rPr lang="en" sz="3600" dirty="0" smtClean="0">
                <a:solidFill>
                  <a:schemeClr val="accent2"/>
                </a:solidFill>
                <a:latin typeface="Trebuchet MS" panose="020B0603020202020204" pitchFamily="34" charset="0"/>
              </a:rPr>
              <a:t>   </a:t>
            </a:r>
            <a:r>
              <a:rPr lang="en" sz="3600" b="0" i="0" u="none" strike="noStrike" cap="none" dirty="0" smtClean="0">
                <a:solidFill>
                  <a:schemeClr val="accent2"/>
                </a:solidFill>
                <a:latin typeface="Trebuchet MS" panose="020B0603020202020204" pitchFamily="34" charset="0"/>
                <a:sym typeface="Arial"/>
              </a:rPr>
              <a:t>lick </a:t>
            </a:r>
            <a:r>
              <a:rPr lang="en" sz="3600" b="0" i="0" u="none" strike="noStrike" cap="none" dirty="0">
                <a:solidFill>
                  <a:schemeClr val="accent2"/>
                </a:solidFill>
                <a:latin typeface="Trebuchet MS" panose="020B0603020202020204" pitchFamily="34" charset="0"/>
                <a:sym typeface="Arial"/>
              </a:rPr>
              <a:t>stamp</a:t>
            </a:r>
          </a:p>
          <a:p>
            <a:pPr marL="0" marR="0" lvl="0" indent="0" algn="l" rtl="0">
              <a:lnSpc>
                <a:spcPct val="100000"/>
              </a:lnSpc>
              <a:spcBef>
                <a:spcPts val="0"/>
              </a:spcBef>
              <a:spcAft>
                <a:spcPts val="0"/>
              </a:spcAft>
              <a:buClr>
                <a:schemeClr val="dk1"/>
              </a:buClr>
              <a:buSzPct val="25000"/>
              <a:buFont typeface="Arial"/>
              <a:buNone/>
            </a:pPr>
            <a:r>
              <a:rPr lang="en" sz="3600" b="0" i="0" u="none" strike="noStrike" cap="none" dirty="0">
                <a:solidFill>
                  <a:schemeClr val="accent2"/>
                </a:solidFill>
                <a:latin typeface="Trebuchet MS" panose="020B0603020202020204" pitchFamily="34" charset="0"/>
                <a:sym typeface="Arial"/>
              </a:rPr>
              <a:t>   place on envelope</a:t>
            </a:r>
          </a:p>
          <a:p>
            <a:pPr marL="0" marR="0" lvl="0" indent="0" algn="l" rtl="0">
              <a:lnSpc>
                <a:spcPct val="100000"/>
              </a:lnSpc>
              <a:spcBef>
                <a:spcPts val="0"/>
              </a:spcBef>
              <a:spcAft>
                <a:spcPts val="0"/>
              </a:spcAft>
              <a:buClr>
                <a:schemeClr val="dk1"/>
              </a:buClr>
              <a:buSzPct val="25000"/>
              <a:buFont typeface="Arial"/>
              <a:buNone/>
            </a:pPr>
            <a:endParaRPr sz="3000" b="1" i="0" u="none" strike="noStrike" cap="none" dirty="0">
              <a:solidFill>
                <a:schemeClr val="dk1"/>
              </a:solidFill>
              <a:latin typeface="Trebuchet MS" panose="020B0603020202020204" pitchFamily="34" charset="0"/>
              <a:sym typeface="Arial"/>
            </a:endParaRPr>
          </a:p>
        </p:txBody>
      </p:sp>
      <p:pic>
        <p:nvPicPr>
          <p:cNvPr id="78" name="Shape 78"/>
          <p:cNvPicPr preferRelativeResize="0"/>
          <p:nvPr/>
        </p:nvPicPr>
        <p:blipFill rotWithShape="1">
          <a:blip r:embed="rId3">
            <a:alphaModFix/>
          </a:blip>
          <a:srcRect/>
          <a:stretch/>
        </p:blipFill>
        <p:spPr>
          <a:xfrm>
            <a:off x="4601300" y="3563800"/>
            <a:ext cx="4315000" cy="28721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sz="3200" b="1" dirty="0" smtClean="0"/>
              <a:t>Examples 6.5: Classic Loop Examples</a:t>
            </a:r>
            <a:endParaRPr lang="en-ZW" sz="3200" b="1" dirty="0"/>
          </a:p>
        </p:txBody>
      </p:sp>
      <p:pic>
        <p:nvPicPr>
          <p:cNvPr id="4" name="Picture 3"/>
          <p:cNvPicPr/>
          <p:nvPr/>
        </p:nvPicPr>
        <p:blipFill rotWithShape="1">
          <a:blip r:embed="rId2"/>
          <a:srcRect l="23532" t="13236" r="26080" b="8529"/>
          <a:stretch/>
        </p:blipFill>
        <p:spPr bwMode="auto">
          <a:xfrm>
            <a:off x="1607518" y="1510553"/>
            <a:ext cx="5790703" cy="505731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81034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ctrTitle"/>
          </p:nvPr>
        </p:nvSpPr>
        <p:spPr>
          <a:xfrm>
            <a:off x="113550" y="4244648"/>
            <a:ext cx="8916900" cy="15465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Arial"/>
              <a:buNone/>
            </a:pPr>
            <a:endParaRPr sz="3600" b="1" i="0" u="none" strike="noStrike" cap="none" dirty="0">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r>
              <a:rPr lang="en" sz="3600" b="1" i="0" u="none" strike="noStrike" cap="none" dirty="0">
                <a:solidFill>
                  <a:schemeClr val="dk1"/>
                </a:solidFill>
                <a:latin typeface="Trebuchet MS" panose="020B0603020202020204" pitchFamily="34" charset="0"/>
                <a:sym typeface="Arial"/>
              </a:rPr>
              <a:t>Example 2: repeat until something is </a:t>
            </a:r>
            <a:r>
              <a:rPr lang="en" sz="3600" b="1" i="0" u="none" strike="noStrike" cap="none" dirty="0" smtClean="0">
                <a:solidFill>
                  <a:schemeClr val="dk1"/>
                </a:solidFill>
                <a:latin typeface="Trebuchet MS" panose="020B0603020202020204" pitchFamily="34" charset="0"/>
                <a:sym typeface="Arial"/>
              </a:rPr>
              <a:t>False</a:t>
            </a:r>
            <a:endParaRPr lang="en" sz="3600" b="1" i="0" u="none" strike="noStrike" cap="none" dirty="0">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endParaRPr sz="3000" b="1" i="0" u="none" strike="noStrike" cap="none" dirty="0">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r>
              <a:rPr lang="en" sz="3600" b="0" i="0" u="none" strike="noStrike" cap="none" dirty="0">
                <a:solidFill>
                  <a:srgbClr val="000000"/>
                </a:solidFill>
                <a:latin typeface="Trebuchet MS" panose="020B0603020202020204" pitchFamily="34" charset="0"/>
                <a:sym typeface="Arial"/>
              </a:rPr>
              <a:t>I loooove ice cream!</a:t>
            </a:r>
          </a:p>
          <a:p>
            <a:pPr marL="0" marR="0" lvl="0" indent="0" algn="l" rtl="0">
              <a:lnSpc>
                <a:spcPct val="100000"/>
              </a:lnSpc>
              <a:spcBef>
                <a:spcPts val="0"/>
              </a:spcBef>
              <a:spcAft>
                <a:spcPts val="0"/>
              </a:spcAft>
              <a:buClr>
                <a:schemeClr val="dk1"/>
              </a:buClr>
              <a:buSzPct val="25000"/>
              <a:buFont typeface="Arial"/>
              <a:buNone/>
            </a:pPr>
            <a:endParaRPr sz="3600" b="0" i="0" u="none" strike="noStrike" cap="none" dirty="0">
              <a:solidFill>
                <a:srgbClr val="000000"/>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r>
              <a:rPr lang="en-ZW" sz="3600" dirty="0">
                <a:latin typeface="Trebuchet MS" panose="020B0603020202020204" pitchFamily="34" charset="0"/>
              </a:rPr>
              <a:t>w</a:t>
            </a:r>
            <a:r>
              <a:rPr lang="en" sz="3600" b="0" i="0" u="none" strike="noStrike" cap="none" dirty="0" smtClean="0">
                <a:solidFill>
                  <a:srgbClr val="000000"/>
                </a:solidFill>
                <a:latin typeface="Trebuchet MS" panose="020B0603020202020204" pitchFamily="34" charset="0"/>
                <a:sym typeface="Arial"/>
              </a:rPr>
              <a:t>hile I still have ice cream:</a:t>
            </a:r>
            <a:endParaRPr lang="en" sz="3600" b="0" i="0" u="none" strike="noStrike" cap="none" dirty="0">
              <a:solidFill>
                <a:srgbClr val="000000"/>
              </a:solidFill>
              <a:latin typeface="Trebuchet MS" panose="020B0603020202020204" pitchFamily="34" charset="0"/>
              <a:sym typeface="Arial"/>
            </a:endParaRPr>
          </a:p>
          <a:p>
            <a:pPr marL="0" marR="0" lvl="0" indent="0" algn="l" rtl="0">
              <a:lnSpc>
                <a:spcPct val="100000"/>
              </a:lnSpc>
              <a:spcBef>
                <a:spcPts val="0"/>
              </a:spcBef>
              <a:spcAft>
                <a:spcPts val="0"/>
              </a:spcAft>
              <a:buClr>
                <a:schemeClr val="dk1"/>
              </a:buClr>
              <a:buSzPct val="25000"/>
              <a:buFont typeface="Arial"/>
              <a:buNone/>
            </a:pPr>
            <a:r>
              <a:rPr lang="en" sz="3600" b="0" i="0" u="none" strike="noStrike" cap="none" dirty="0">
                <a:solidFill>
                  <a:srgbClr val="000000"/>
                </a:solidFill>
                <a:latin typeface="Trebuchet MS" panose="020B0603020202020204" pitchFamily="34" charset="0"/>
                <a:sym typeface="Arial"/>
              </a:rPr>
              <a:t>   </a:t>
            </a:r>
            <a:r>
              <a:rPr lang="en" sz="3600" b="0" i="0" u="none" strike="noStrike" cap="none" dirty="0">
                <a:solidFill>
                  <a:schemeClr val="accent2"/>
                </a:solidFill>
                <a:latin typeface="Trebuchet MS" panose="020B0603020202020204" pitchFamily="34" charset="0"/>
                <a:sym typeface="Arial"/>
              </a:rPr>
              <a:t>scoop up ice cream</a:t>
            </a:r>
          </a:p>
          <a:p>
            <a:pPr marL="0" marR="0" lvl="0" indent="0" algn="l" rtl="0">
              <a:lnSpc>
                <a:spcPct val="100000"/>
              </a:lnSpc>
              <a:spcBef>
                <a:spcPts val="0"/>
              </a:spcBef>
              <a:spcAft>
                <a:spcPts val="0"/>
              </a:spcAft>
              <a:buClr>
                <a:schemeClr val="dk1"/>
              </a:buClr>
              <a:buSzPct val="25000"/>
              <a:buFont typeface="Arial"/>
              <a:buNone/>
            </a:pPr>
            <a:r>
              <a:rPr lang="en" sz="3600" b="0" i="0" u="none" strike="noStrike" cap="none" dirty="0">
                <a:solidFill>
                  <a:schemeClr val="accent2"/>
                </a:solidFill>
                <a:latin typeface="Trebuchet MS" panose="020B0603020202020204" pitchFamily="34" charset="0"/>
                <a:sym typeface="Arial"/>
              </a:rPr>
              <a:t>   place ice cream in mouth</a:t>
            </a:r>
          </a:p>
          <a:p>
            <a:pPr marL="0" marR="0" lvl="0" indent="0" algn="l" rtl="0">
              <a:lnSpc>
                <a:spcPct val="100000"/>
              </a:lnSpc>
              <a:spcBef>
                <a:spcPts val="0"/>
              </a:spcBef>
              <a:spcAft>
                <a:spcPts val="0"/>
              </a:spcAft>
              <a:buClr>
                <a:schemeClr val="dk1"/>
              </a:buClr>
              <a:buSzPct val="25000"/>
              <a:buFont typeface="Arial"/>
              <a:buNone/>
            </a:pPr>
            <a:r>
              <a:rPr lang="en" sz="3600" b="0" i="0" u="none" strike="noStrike" cap="none" dirty="0">
                <a:solidFill>
                  <a:schemeClr val="accent2"/>
                </a:solidFill>
                <a:latin typeface="Trebuchet MS" panose="020B0603020202020204" pitchFamily="34" charset="0"/>
                <a:sym typeface="Arial"/>
              </a:rPr>
              <a:t>   eat ice cream</a:t>
            </a:r>
          </a:p>
          <a:p>
            <a:pPr marL="0" marR="0" lvl="0" indent="0" algn="l" rtl="0">
              <a:lnSpc>
                <a:spcPct val="100000"/>
              </a:lnSpc>
              <a:spcBef>
                <a:spcPts val="0"/>
              </a:spcBef>
              <a:spcAft>
                <a:spcPts val="0"/>
              </a:spcAft>
              <a:buClr>
                <a:schemeClr val="dk1"/>
              </a:buClr>
              <a:buSzPct val="25000"/>
              <a:buFont typeface="Arial"/>
              <a:buNone/>
            </a:pPr>
            <a:endParaRPr sz="3000" b="1" i="0" u="none" strike="noStrike" cap="none" dirty="0">
              <a:solidFill>
                <a:schemeClr val="dk1"/>
              </a:solidFill>
              <a:latin typeface="Trebuchet MS" panose="020B0603020202020204" pitchFamily="34" charset="0"/>
              <a:sym typeface="Arial"/>
            </a:endParaRPr>
          </a:p>
        </p:txBody>
      </p:sp>
      <p:pic>
        <p:nvPicPr>
          <p:cNvPr id="84" name="Shape 84"/>
          <p:cNvPicPr preferRelativeResize="0"/>
          <p:nvPr/>
        </p:nvPicPr>
        <p:blipFill rotWithShape="1">
          <a:blip r:embed="rId3">
            <a:alphaModFix/>
          </a:blip>
          <a:srcRect/>
          <a:stretch/>
        </p:blipFill>
        <p:spPr>
          <a:xfrm>
            <a:off x="4343400" y="4642325"/>
            <a:ext cx="4800599" cy="22156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ctrTitle"/>
          </p:nvPr>
        </p:nvSpPr>
        <p:spPr>
          <a:xfrm>
            <a:off x="265950" y="3365498"/>
            <a:ext cx="8916900" cy="15465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Arial"/>
              <a:buNone/>
            </a:pPr>
            <a:r>
              <a:rPr lang="en" sz="3600" b="1" i="0" u="none" strike="noStrike" cap="none" dirty="0">
                <a:solidFill>
                  <a:schemeClr val="dk1"/>
                </a:solidFill>
                <a:latin typeface="Trebuchet MS" panose="020B0603020202020204" pitchFamily="34" charset="0"/>
                <a:sym typeface="Arial"/>
              </a:rPr>
              <a:t>When do I use a loop?</a:t>
            </a:r>
          </a:p>
          <a:p>
            <a:pPr marL="0" marR="0" lvl="0" indent="0" algn="l" rtl="0">
              <a:lnSpc>
                <a:spcPct val="100000"/>
              </a:lnSpc>
              <a:spcBef>
                <a:spcPts val="0"/>
              </a:spcBef>
              <a:spcAft>
                <a:spcPts val="0"/>
              </a:spcAft>
              <a:buClr>
                <a:schemeClr val="dk1"/>
              </a:buClr>
              <a:buSzPct val="25000"/>
              <a:buFont typeface="Arial"/>
              <a:buNone/>
            </a:pPr>
            <a:endParaRPr sz="3000" b="1" i="0" u="none" strike="noStrike" cap="none" dirty="0">
              <a:solidFill>
                <a:schemeClr val="dk1"/>
              </a:solidFill>
              <a:latin typeface="Trebuchet MS" panose="020B0603020202020204" pitchFamily="34" charset="0"/>
              <a:sym typeface="Arial"/>
            </a:endParaRPr>
          </a:p>
          <a:p>
            <a:pPr marL="457200" marR="0" lvl="0" indent="0" algn="l" rtl="0">
              <a:lnSpc>
                <a:spcPct val="100000"/>
              </a:lnSpc>
              <a:spcBef>
                <a:spcPts val="0"/>
              </a:spcBef>
              <a:spcAft>
                <a:spcPts val="0"/>
              </a:spcAft>
              <a:buClr>
                <a:schemeClr val="dk1"/>
              </a:buClr>
              <a:buSzPct val="25000"/>
              <a:buFont typeface="Arial"/>
              <a:buNone/>
            </a:pPr>
            <a:r>
              <a:rPr lang="en" sz="3600" b="1" i="0" u="none" strike="noStrike" cap="none" dirty="0">
                <a:solidFill>
                  <a:srgbClr val="000000"/>
                </a:solidFill>
                <a:latin typeface="Trebuchet MS" panose="020B0603020202020204" pitchFamily="34" charset="0"/>
                <a:sym typeface="Arial"/>
              </a:rPr>
              <a:t>If you find yourself doing the same process over and over again (e.g. repeating) then it might be time to use a loop!</a:t>
            </a:r>
          </a:p>
          <a:p>
            <a:pPr marL="0" marR="0" lvl="0" indent="0" algn="l" rtl="0">
              <a:lnSpc>
                <a:spcPct val="100000"/>
              </a:lnSpc>
              <a:spcBef>
                <a:spcPts val="0"/>
              </a:spcBef>
              <a:spcAft>
                <a:spcPts val="0"/>
              </a:spcAft>
              <a:buClr>
                <a:schemeClr val="dk1"/>
              </a:buClr>
              <a:buSzPct val="25000"/>
              <a:buFont typeface="Arial"/>
              <a:buNone/>
            </a:pPr>
            <a:endParaRPr sz="3000" b="1" i="0" u="none" strike="noStrike" cap="none" dirty="0">
              <a:solidFill>
                <a:schemeClr val="dk1"/>
              </a:solidFill>
              <a:latin typeface="Trebuchet MS" panose="020B0603020202020204" pitchFamily="34" charset="0"/>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ctrTitle"/>
          </p:nvPr>
        </p:nvSpPr>
        <p:spPr>
          <a:xfrm>
            <a:off x="113550" y="903648"/>
            <a:ext cx="8916900" cy="15465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Arial"/>
              <a:buNone/>
            </a:pPr>
            <a:r>
              <a:rPr lang="en" sz="3600" b="1" i="0" u="none" strike="noStrike" cap="none" dirty="0">
                <a:solidFill>
                  <a:schemeClr val="dk1"/>
                </a:solidFill>
                <a:latin typeface="Trebuchet MS" panose="020B0603020202020204" pitchFamily="34" charset="0"/>
                <a:sym typeface="Arial"/>
              </a:rPr>
              <a:t>Loops in software:</a:t>
            </a:r>
          </a:p>
          <a:p>
            <a:pPr marL="0" marR="0" lvl="0" indent="0" algn="l" rtl="0">
              <a:lnSpc>
                <a:spcPct val="100000"/>
              </a:lnSpc>
              <a:spcBef>
                <a:spcPts val="0"/>
              </a:spcBef>
              <a:spcAft>
                <a:spcPts val="0"/>
              </a:spcAft>
              <a:buClr>
                <a:schemeClr val="dk1"/>
              </a:buClr>
              <a:buSzPct val="25000"/>
              <a:buFont typeface="Arial"/>
              <a:buNone/>
            </a:pPr>
            <a:r>
              <a:rPr lang="en" sz="3000" b="1" i="0" u="none" strike="noStrike" cap="none" dirty="0" smtClean="0">
                <a:solidFill>
                  <a:schemeClr val="dk1"/>
                </a:solidFill>
                <a:latin typeface="Trebuchet MS" panose="020B0603020202020204" pitchFamily="34" charset="0"/>
                <a:sym typeface="Arial"/>
              </a:rPr>
              <a:t>Traffic </a:t>
            </a:r>
            <a:r>
              <a:rPr lang="en" sz="3000" b="1" i="0" u="none" strike="noStrike" cap="none" dirty="0">
                <a:solidFill>
                  <a:schemeClr val="dk1"/>
                </a:solidFill>
                <a:latin typeface="Trebuchet MS" panose="020B0603020202020204" pitchFamily="34" charset="0"/>
                <a:sym typeface="Arial"/>
              </a:rPr>
              <a:t>light</a:t>
            </a:r>
          </a:p>
          <a:p>
            <a:pPr marL="0" marR="0" lvl="0" indent="0" algn="l" rtl="0">
              <a:lnSpc>
                <a:spcPct val="100000"/>
              </a:lnSpc>
              <a:spcBef>
                <a:spcPts val="0"/>
              </a:spcBef>
              <a:spcAft>
                <a:spcPts val="0"/>
              </a:spcAft>
              <a:buClr>
                <a:schemeClr val="dk1"/>
              </a:buClr>
              <a:buSzPct val="25000"/>
              <a:buFont typeface="Arial"/>
              <a:buNone/>
            </a:pPr>
            <a:endParaRPr sz="3000" b="1" i="0" u="none" strike="noStrike" cap="none" dirty="0">
              <a:solidFill>
                <a:schemeClr val="dk1"/>
              </a:solidFill>
              <a:latin typeface="Trebuchet MS" panose="020B0603020202020204" pitchFamily="34" charset="0"/>
              <a:sym typeface="Arial"/>
            </a:endParaRPr>
          </a:p>
        </p:txBody>
      </p:sp>
      <p:pic>
        <p:nvPicPr>
          <p:cNvPr id="96" name="Shape 96"/>
          <p:cNvPicPr preferRelativeResize="0"/>
          <p:nvPr/>
        </p:nvPicPr>
        <p:blipFill rotWithShape="1">
          <a:blip r:embed="rId3">
            <a:alphaModFix/>
          </a:blip>
          <a:srcRect/>
          <a:stretch/>
        </p:blipFill>
        <p:spPr>
          <a:xfrm>
            <a:off x="2749825" y="2572450"/>
            <a:ext cx="3206274" cy="3206274"/>
          </a:xfrm>
          <a:prstGeom prst="rect">
            <a:avLst/>
          </a:prstGeom>
          <a:noFill/>
          <a:ln>
            <a:noFill/>
          </a:ln>
        </p:spPr>
      </p:pic>
    </p:spTree>
  </p:cSld>
  <p:clrMapOvr>
    <a:masterClrMapping/>
  </p:clrMapOvr>
</p:sld>
</file>

<file path=ppt/theme/theme1.xml><?xml version="1.0" encoding="utf-8"?>
<a:theme xmlns:a="http://schemas.openxmlformats.org/drawingml/2006/main"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TotalTime>
  <Words>2331</Words>
  <Application>Microsoft Office PowerPoint</Application>
  <PresentationFormat>On-screen Show (4:3)</PresentationFormat>
  <Paragraphs>402</Paragraphs>
  <Slides>60</Slides>
  <Notes>39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60</vt:i4>
      </vt:variant>
    </vt:vector>
  </HeadingPairs>
  <TitlesOfParts>
    <vt:vector size="66" baseType="lpstr">
      <vt:lpstr>Arial</vt:lpstr>
      <vt:lpstr>Courier New</vt:lpstr>
      <vt:lpstr>Noto Symbol</vt:lpstr>
      <vt:lpstr>Trebuchet MS</vt:lpstr>
      <vt:lpstr>Custom Theme</vt:lpstr>
      <vt:lpstr>simple-light</vt:lpstr>
      <vt:lpstr>Loops </vt:lpstr>
      <vt:lpstr>PowerPoint Presentation</vt:lpstr>
      <vt:lpstr>Loops are the repetition rule:  Run in a given order Remember things Make choices     Repeat things</vt:lpstr>
      <vt:lpstr>Loops will repeat code a certain number of times.   </vt:lpstr>
      <vt:lpstr>There are 2 kinds of loops:  1. Repeat code exactly # times 2. Repeat code until something is False.   </vt:lpstr>
      <vt:lpstr>Example 1: repeat exactly # times  For all 100 birthday invitations:    lick stamp    place on envelope </vt:lpstr>
      <vt:lpstr> Example 2: repeat until something is False  I loooove ice cream!  while I still have ice cream:    scoop up ice cream    place ice cream in mouth    eat ice cream </vt:lpstr>
      <vt:lpstr>When do I use a loop?  If you find yourself doing the same process over and over again (e.g. repeating) then it might be time to use a loop! </vt:lpstr>
      <vt:lpstr>Loops in software: Traffic light </vt:lpstr>
      <vt:lpstr>Loop Structure</vt:lpstr>
      <vt:lpstr>Condition/Repetition Limit  for all 100 invitations:    lick stamp    place on envelope </vt:lpstr>
      <vt:lpstr>Body  for all 100 invitations:    lick stamp    place on envelope </vt:lpstr>
      <vt:lpstr>Condition/Repetition Limit  while I still have ice cream:    scoop up ice cream    place ice cream in mouth    eat ice cream </vt:lpstr>
      <vt:lpstr>Body  While I still have ice cream:    scoop up ice cream    place ice cream in mouth    eat ice cream </vt:lpstr>
      <vt:lpstr>What examples of loops can you think of</vt:lpstr>
      <vt:lpstr>Structure of a while loop</vt:lpstr>
      <vt:lpstr>Applying the while loop  while (ice cream is still there):    scoop up ice cream    place ice cream in mouth    eat ice cream </vt:lpstr>
      <vt:lpstr>Python Loops</vt:lpstr>
      <vt:lpstr>Python Loops</vt:lpstr>
      <vt:lpstr>Applying the while loop  ice_cream = 0   #0 means there is ice cream, 1 means it is finished while (ice_cream == 0):    scoop up ice cream    place ice cream in mouth    eat ice cream </vt:lpstr>
      <vt:lpstr>Python Loops</vt:lpstr>
      <vt:lpstr>Python Loops</vt:lpstr>
      <vt:lpstr>Python Loops</vt:lpstr>
      <vt:lpstr>Python Loops</vt:lpstr>
      <vt:lpstr>Applying the while loop  ice_cream = 0   #0 means there is ice cream, 1 means it is finished while (ice_cream == 0):    scoop up ice cream    place ice cream in mouth    eat ice cream </vt:lpstr>
      <vt:lpstr>Applying the while loop  ice_cream = 0 while (ice_cream == 0):    scoop up ice cream    place ice cream in mouth    eat ice cream </vt:lpstr>
      <vt:lpstr>Applying the while loop  ice_cream = 0 while (ice_cream == 0):    scoop up ice cream    place ice cream in mouth    eat ice cream </vt:lpstr>
      <vt:lpstr>Python Loops</vt:lpstr>
      <vt:lpstr>Python Loops</vt:lpstr>
      <vt:lpstr>Python Loops</vt:lpstr>
      <vt:lpstr>Python Loops</vt:lpstr>
      <vt:lpstr>Python Loops</vt:lpstr>
      <vt:lpstr>Python Loops</vt:lpstr>
      <vt:lpstr>Python Loops</vt:lpstr>
      <vt:lpstr>Examples 6.2: This will take a while</vt:lpstr>
      <vt:lpstr>Review Indexing: Examples 3.7</vt:lpstr>
      <vt:lpstr>Iterating/Looping over indices</vt:lpstr>
      <vt:lpstr>Examples 6.3: Indexing Again</vt:lpstr>
      <vt:lpstr>What if we know how many times we want to repeat an instruction?  I am sending 100 birthday invitations: repeat 100 times:    lick stamp    place on envelope </vt:lpstr>
      <vt:lpstr>Structure of a for loop</vt:lpstr>
      <vt:lpstr>There are 2 kinds of loops:  1. Repeat code exactly # times 2. Repeat code until something is true.   </vt:lpstr>
      <vt:lpstr>Structure of a for loop</vt:lpstr>
      <vt:lpstr>Structure of a for loop</vt:lpstr>
      <vt:lpstr>The turtle Module</vt:lpstr>
      <vt:lpstr>The turtle Module</vt:lpstr>
      <vt:lpstr>Important functions</vt:lpstr>
      <vt:lpstr>MOVING FORWARD</vt:lpstr>
      <vt:lpstr>TURNING LEFT or RIGHT</vt:lpstr>
      <vt:lpstr>LOOPS</vt:lpstr>
      <vt:lpstr>CODE </vt:lpstr>
      <vt:lpstr>RECOGNISE THE VARIABLES</vt:lpstr>
      <vt:lpstr>PowerPoint Presentation</vt:lpstr>
      <vt:lpstr>Examples 6.3: Shooting range for programmers</vt:lpstr>
      <vt:lpstr>There are 2 kinds of loops:  1. Repeat code exactly # times 2. Repeat code until something is true.   </vt:lpstr>
      <vt:lpstr>1. Repeat code exactly # times</vt:lpstr>
      <vt:lpstr>2. Repeat code until something happens</vt:lpstr>
      <vt:lpstr>Choosing the correct loop </vt:lpstr>
      <vt:lpstr>Loop Examples</vt:lpstr>
      <vt:lpstr>Answer 2</vt:lpstr>
      <vt:lpstr>Examples 6.5: Classic Loop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Loops </dc:title>
  <cp:lastModifiedBy>Mgcini Phuthi</cp:lastModifiedBy>
  <cp:revision>27</cp:revision>
  <dcterms:modified xsi:type="dcterms:W3CDTF">2019-06-25T09:36:53Z</dcterms:modified>
</cp:coreProperties>
</file>