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4" r:id="rId2"/>
    <p:sldId id="275" r:id="rId3"/>
    <p:sldId id="276" r:id="rId4"/>
    <p:sldId id="277" r:id="rId5"/>
    <p:sldId id="278" r:id="rId6"/>
    <p:sldId id="279" r:id="rId7"/>
    <p:sldId id="295" r:id="rId8"/>
    <p:sldId id="280" r:id="rId9"/>
    <p:sldId id="281" r:id="rId10"/>
    <p:sldId id="282" r:id="rId11"/>
    <p:sldId id="283" r:id="rId12"/>
    <p:sldId id="284" r:id="rId13"/>
    <p:sldId id="294" r:id="rId14"/>
    <p:sldId id="285" r:id="rId15"/>
    <p:sldId id="286" r:id="rId16"/>
    <p:sldId id="287" r:id="rId17"/>
    <p:sldId id="293" r:id="rId18"/>
    <p:sldId id="296" r:id="rId19"/>
    <p:sldId id="288" r:id="rId20"/>
    <p:sldId id="289" r:id="rId21"/>
    <p:sldId id="290" r:id="rId22"/>
    <p:sldId id="291" r:id="rId23"/>
    <p:sldId id="292" r:id="rId24"/>
    <p:sldId id="297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53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94EF9-8A64-4CA1-9CE6-F7F91DE6C561}" type="datetimeFigureOut">
              <a:rPr lang="en-ZW" smtClean="0"/>
              <a:t>3/6/2018</a:t>
            </a:fld>
            <a:endParaRPr lang="en-Z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8C194-4765-472C-9002-E7D60BFE03DD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99806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#Explain</a:t>
            </a:r>
            <a:r>
              <a:rPr lang="en-US" baseline="0" dirty="0"/>
              <a:t> the difference between </a:t>
            </a:r>
            <a:r>
              <a:rPr lang="en-US" b="1" baseline="0" dirty="0"/>
              <a:t>integers </a:t>
            </a:r>
            <a:r>
              <a:rPr lang="en-US" b="0" baseline="0" dirty="0"/>
              <a:t> </a:t>
            </a:r>
            <a:r>
              <a:rPr lang="en-US" b="1" baseline="0" dirty="0"/>
              <a:t>floats </a:t>
            </a:r>
            <a:r>
              <a:rPr lang="en-US" b="0" baseline="0" dirty="0"/>
              <a:t>clearly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AAA45-8A9B-4CC1-BC11-CAABC1EBDE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#Explain</a:t>
            </a:r>
            <a:r>
              <a:rPr lang="en-US" baseline="0" dirty="0"/>
              <a:t> the difference between 100 and “100”. They should not read string directly but instead as a sequence of the individual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AAA45-8A9B-4CC1-BC11-CAABC1EBDE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0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dirty="0" smtClean="0"/>
              <a:t>Lots</a:t>
            </a:r>
            <a:r>
              <a:rPr lang="en-ZW" baseline="0" dirty="0" smtClean="0"/>
              <a:t> and lots of examples!!!!</a:t>
            </a:r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AAA45-8A9B-4CC1-BC11-CAABC1EBDE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50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#Explain the difference between</a:t>
            </a:r>
            <a:r>
              <a:rPr lang="en-US" baseline="0" dirty="0"/>
              <a:t> comparing and </a:t>
            </a:r>
            <a:r>
              <a:rPr lang="en-US" baseline="0" dirty="0" smtClean="0"/>
              <a:t>assigning</a:t>
            </a:r>
          </a:p>
          <a:p>
            <a:r>
              <a:rPr lang="en-ZW" dirty="0" smtClean="0"/>
              <a:t>Lots</a:t>
            </a:r>
            <a:r>
              <a:rPr lang="en-ZW" baseline="0" dirty="0" smtClean="0"/>
              <a:t> and lots of examples!!!!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AAA45-8A9B-4CC1-BC11-CAABC1EBDE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19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#Teach them how</a:t>
            </a:r>
            <a:r>
              <a:rPr lang="en-US" baseline="0" dirty="0"/>
              <a:t> to evaluate Boolean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AAA45-8A9B-4CC1-BC11-CAABC1EBDE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80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</a:t>
            </a:r>
            <a:r>
              <a:rPr lang="en-US" baseline="0" dirty="0"/>
              <a:t>. Explain that the computer evaluates the expressions before comparing</a:t>
            </a:r>
            <a:endParaRPr lang="en-US" dirty="0"/>
          </a:p>
          <a:p>
            <a:r>
              <a:rPr lang="en-US" dirty="0"/>
              <a:t>#K.</a:t>
            </a:r>
            <a:r>
              <a:rPr lang="en-US" baseline="0" dirty="0"/>
              <a:t> </a:t>
            </a:r>
            <a:r>
              <a:rPr lang="en-US" dirty="0"/>
              <a:t>Explain that a </a:t>
            </a:r>
            <a:r>
              <a:rPr lang="en-US" b="1" dirty="0"/>
              <a:t>space</a:t>
            </a:r>
            <a:r>
              <a:rPr lang="en-US" b="1" baseline="0" dirty="0"/>
              <a:t> </a:t>
            </a:r>
            <a:r>
              <a:rPr lang="en-US" b="0" baseline="0" dirty="0"/>
              <a:t>is a character even though it leaves an empty space</a:t>
            </a:r>
          </a:p>
          <a:p>
            <a:r>
              <a:rPr lang="en-US" b="0" baseline="0" dirty="0"/>
              <a:t>#L. Explain that a float has priority over an integer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AAA45-8A9B-4CC1-BC11-CAABC1EBDE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5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5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2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5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2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3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3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B6D1-4D58-4498-83EC-C71C0EB73AD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2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9B6D1-4D58-4498-83EC-C71C0EB73AD3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2F013-CAD5-453A-BE93-A8A519E90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DATA TYPES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024" y="1515649"/>
            <a:ext cx="9582411" cy="46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1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3098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lphaUcPeriod" startAt="4"/>
            </a:pPr>
            <a:r>
              <a:rPr lang="en-US" dirty="0">
                <a:latin typeface="Trebuchet MS" panose="020B0603020202020204" pitchFamily="34" charset="0"/>
              </a:rPr>
              <a:t>Boolean values</a:t>
            </a:r>
          </a:p>
          <a:p>
            <a:pPr marL="0" indent="0">
              <a:buNone/>
            </a:pPr>
            <a:r>
              <a:rPr lang="en-US" b="1" dirty="0">
                <a:latin typeface="Trebuchet MS" panose="020B0603020202020204" pitchFamily="34" charset="0"/>
              </a:rPr>
              <a:t>COMPARISONS</a:t>
            </a:r>
          </a:p>
          <a:p>
            <a:pPr marL="0" indent="0">
              <a:buNone/>
            </a:pPr>
            <a:r>
              <a:rPr lang="en-US" b="1" dirty="0">
                <a:latin typeface="Trebuchet MS" panose="020B0603020202020204" pitchFamily="34" charset="0"/>
              </a:rPr>
              <a:t>&gt; 	Greater than </a:t>
            </a:r>
          </a:p>
          <a:p>
            <a:pPr marL="0" indent="0">
              <a:buNone/>
            </a:pPr>
            <a:r>
              <a:rPr lang="en-US" b="1" dirty="0">
                <a:latin typeface="Trebuchet MS" panose="020B0603020202020204" pitchFamily="34" charset="0"/>
              </a:rPr>
              <a:t>&lt;	Less than</a:t>
            </a:r>
          </a:p>
          <a:p>
            <a:pPr marL="0" indent="0">
              <a:buNone/>
            </a:pPr>
            <a:r>
              <a:rPr lang="en-US" b="1" dirty="0">
                <a:latin typeface="Trebuchet MS" panose="020B0603020202020204" pitchFamily="34" charset="0"/>
              </a:rPr>
              <a:t>&gt;=	Greater than or equal to</a:t>
            </a:r>
          </a:p>
          <a:p>
            <a:pPr marL="0" indent="0">
              <a:buNone/>
            </a:pPr>
            <a:r>
              <a:rPr lang="en-US" b="1" dirty="0">
                <a:latin typeface="Trebuchet MS" panose="020B0603020202020204" pitchFamily="34" charset="0"/>
              </a:rPr>
              <a:t>&lt;=	Less than or equal to</a:t>
            </a:r>
          </a:p>
          <a:p>
            <a:pPr marL="0" indent="0">
              <a:buNone/>
            </a:pPr>
            <a:r>
              <a:rPr lang="en-US" b="1" dirty="0">
                <a:latin typeface="Trebuchet MS" panose="020B0603020202020204" pitchFamily="34" charset="0"/>
              </a:rPr>
              <a:t>==	The same as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we use a double equal sign because we are comparing. A single equal sign is for assigning a value to a variable)</a:t>
            </a:r>
            <a:endParaRPr lang="en-US" sz="2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Trebuchet MS" panose="020B0603020202020204" pitchFamily="34" charset="0"/>
              </a:rPr>
              <a:t>!=	Is not the same as</a:t>
            </a:r>
          </a:p>
        </p:txBody>
      </p:sp>
    </p:spTree>
    <p:extLst>
      <p:ext uri="{BB962C8B-B14F-4D97-AF65-F5344CB8AC3E}">
        <p14:creationId xmlns:p14="http://schemas.microsoft.com/office/powerpoint/2010/main" val="404792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3098"/>
            <a:ext cx="10515600" cy="4351338"/>
          </a:xfrm>
        </p:spPr>
        <p:txBody>
          <a:bodyPr/>
          <a:lstStyle/>
          <a:p>
            <a:pPr marL="514350" indent="-514350">
              <a:buAutoNum type="alphaUcPeriod" startAt="4"/>
            </a:pPr>
            <a:r>
              <a:rPr lang="en-US" dirty="0">
                <a:latin typeface="Trebuchet MS" panose="020B0603020202020204" pitchFamily="34" charset="0"/>
              </a:rPr>
              <a:t>Boolean values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Here are more Boolean statements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5 &gt;= 3	6 != 8		6 &lt;= 19	9 == 10	4 &gt; 7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9 &gt;12		(9 + 17) == (17//7)	(3 &lt;= 2) != (17 &gt; 17.0001)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In Python, Booleans are denoted by </a:t>
            </a:r>
            <a:r>
              <a:rPr lang="en-US" sz="6000" b="1" dirty="0">
                <a:solidFill>
                  <a:srgbClr val="7030A0"/>
                </a:solidFill>
                <a:latin typeface="Trebuchet MS" panose="020B0603020202020204" pitchFamily="34" charset="0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2748634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30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E. None Types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Any value that returns </a:t>
            </a:r>
            <a:r>
              <a:rPr lang="en-US" dirty="0">
                <a:solidFill>
                  <a:srgbClr val="FFC000"/>
                </a:solidFill>
                <a:latin typeface="Trebuchet MS" panose="020B0603020202020204" pitchFamily="34" charset="0"/>
              </a:rPr>
              <a:t>None 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In Python, a none type is denoted by </a:t>
            </a:r>
            <a:r>
              <a:rPr lang="en-US" sz="6000" b="1" dirty="0">
                <a:solidFill>
                  <a:srgbClr val="7030A0"/>
                </a:solidFill>
                <a:latin typeface="Trebuchet MS" panose="020B0603020202020204" pitchFamily="34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56912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Example 3.1: Do you think you’re my type?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0863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1978"/>
            <a:ext cx="10515600" cy="5224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/>
          </a:p>
          <a:p>
            <a:pPr marL="0" indent="0" algn="ctr">
              <a:buNone/>
            </a:pPr>
            <a:r>
              <a:rPr lang="en-US" sz="9600" dirty="0">
                <a:latin typeface="Trebuchet MS" panose="020B0603020202020204" pitchFamily="34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82980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846"/>
            <a:ext cx="10515600" cy="66821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Trebuchet MS" panose="020B0603020202020204" pitchFamily="34" charset="0"/>
              </a:rPr>
              <a:t>Name the types of the data shown below &amp; evaluate any Boolean statements:-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A.  1		  B.   ‘read’	  C.   ‘4’	    D.   7.9	    E.   None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F.  5&gt;4	  G.   9&gt;50		  H.   ‘code’ == ‘code’	   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571500" indent="-571500">
              <a:buAutoNum type="romanUcPeriod"/>
            </a:pPr>
            <a:r>
              <a:rPr lang="en-US" dirty="0">
                <a:latin typeface="Trebuchet MS" panose="020B0603020202020204" pitchFamily="34" charset="0"/>
              </a:rPr>
              <a:t>‘trash’ + ‘can’ == ‘trashcan’  J. ‘TEAM’ != ‘team’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K. “Face book” == “Facebook”    L. 77 != 77.00000001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L. 5*2.0	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7888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CHECKING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rebuchet MS" panose="020B0603020202020204" pitchFamily="34" charset="0"/>
              </a:rPr>
              <a:t>YOU CAN ALSO CHECK THE TYPE OF DATA USING THE PYTHON BUILT IN TYPE FUNCTION</a:t>
            </a:r>
          </a:p>
          <a:p>
            <a:endParaRPr lang="en-US" sz="3200" dirty="0">
              <a:latin typeface="Trebuchet MS" panose="020B0603020202020204" pitchFamily="34" charset="0"/>
            </a:endParaRPr>
          </a:p>
          <a:p>
            <a:r>
              <a:rPr lang="en-US" sz="3200" dirty="0">
                <a:latin typeface="Trebuchet MS" panose="020B0603020202020204" pitchFamily="34" charset="0"/>
              </a:rPr>
              <a:t>E.G 	a = ‘</a:t>
            </a:r>
            <a:r>
              <a:rPr lang="en-US" sz="3200" dirty="0" err="1">
                <a:latin typeface="Trebuchet MS" panose="020B0603020202020204" pitchFamily="34" charset="0"/>
              </a:rPr>
              <a:t>zimcode</a:t>
            </a:r>
            <a:r>
              <a:rPr lang="en-US" sz="3200" dirty="0">
                <a:latin typeface="Trebuchet MS" panose="020B0603020202020204" pitchFamily="34" charset="0"/>
              </a:rPr>
              <a:t>’	b = 3.0	c = 5		d = None</a:t>
            </a:r>
          </a:p>
          <a:p>
            <a:pPr marL="0" indent="0">
              <a:buNone/>
            </a:pPr>
            <a:endParaRPr lang="en-US" sz="32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Trebuchet MS" panose="020B0603020202020204" pitchFamily="34" charset="0"/>
              </a:rPr>
              <a:t>USE </a:t>
            </a:r>
            <a:r>
              <a:rPr lang="en-US" sz="6000" i="1" dirty="0">
                <a:solidFill>
                  <a:srgbClr val="FFC000"/>
                </a:solidFill>
                <a:latin typeface="Trebuchet MS" panose="020B0603020202020204" pitchFamily="34" charset="0"/>
              </a:rPr>
              <a:t>type</a:t>
            </a:r>
            <a:r>
              <a:rPr lang="en-US" sz="6000" i="1" dirty="0">
                <a:latin typeface="Trebuchet MS" panose="020B0603020202020204" pitchFamily="34" charset="0"/>
              </a:rPr>
              <a:t>() </a:t>
            </a:r>
            <a:r>
              <a:rPr lang="en-US" sz="3200" dirty="0">
                <a:latin typeface="Trebuchet MS" panose="020B0603020202020204" pitchFamily="34" charset="0"/>
              </a:rPr>
              <a:t>TO CHECK THE TYPE OF EACH VARIABLE</a:t>
            </a:r>
          </a:p>
        </p:txBody>
      </p:sp>
    </p:spTree>
    <p:extLst>
      <p:ext uri="{BB962C8B-B14F-4D97-AF65-F5344CB8AC3E}">
        <p14:creationId xmlns:p14="http://schemas.microsoft.com/office/powerpoint/2010/main" val="185673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Trebuchet MS" panose="020B0603020202020204" pitchFamily="34" charset="0"/>
              </a:rPr>
              <a:t>Type Casting</a:t>
            </a:r>
            <a:endParaRPr lang="en-US" sz="54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rebuchet MS" panose="020B0603020202020204" pitchFamily="34" charset="0"/>
              </a:rPr>
              <a:t>This is how we change one type to another, </a:t>
            </a:r>
            <a:r>
              <a:rPr lang="en-US" u="sng" dirty="0" smtClean="0">
                <a:latin typeface="Trebuchet MS" panose="020B0603020202020204" pitchFamily="34" charset="0"/>
              </a:rPr>
              <a:t>if possible</a:t>
            </a:r>
          </a:p>
          <a:p>
            <a:pPr marL="0" indent="0">
              <a:buNone/>
            </a:pPr>
            <a:endParaRPr lang="en-US" u="sng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r>
              <a:rPr lang="en-US" sz="4800" dirty="0">
                <a:latin typeface="Trebuchet MS" panose="020B0603020202020204" pitchFamily="34" charset="0"/>
              </a:rPr>
              <a:t>str</a:t>
            </a:r>
            <a:r>
              <a:rPr lang="en-US" sz="4800" dirty="0" smtClean="0">
                <a:latin typeface="Trebuchet MS" panose="020B0603020202020204" pitchFamily="34" charset="0"/>
              </a:rPr>
              <a:t>()</a:t>
            </a:r>
          </a:p>
          <a:p>
            <a:pPr marL="0" indent="0" algn="ctr">
              <a:buNone/>
            </a:pPr>
            <a:r>
              <a:rPr lang="en-US" sz="4800" dirty="0" smtClean="0">
                <a:latin typeface="Trebuchet MS" panose="020B0603020202020204" pitchFamily="34" charset="0"/>
              </a:rPr>
              <a:t>int</a:t>
            </a:r>
            <a:r>
              <a:rPr lang="en-US" sz="4800" dirty="0">
                <a:latin typeface="Trebuchet MS" panose="020B0603020202020204" pitchFamily="34" charset="0"/>
              </a:rPr>
              <a:t>()</a:t>
            </a:r>
          </a:p>
          <a:p>
            <a:pPr marL="0" indent="0" algn="ctr">
              <a:buNone/>
            </a:pPr>
            <a:r>
              <a:rPr lang="en-US" sz="4800" dirty="0">
                <a:latin typeface="Trebuchet MS" panose="020B0603020202020204" pitchFamily="34" charset="0"/>
              </a:rPr>
              <a:t>bool</a:t>
            </a:r>
            <a:r>
              <a:rPr lang="en-US" sz="4800" dirty="0" smtClean="0">
                <a:latin typeface="Trebuchet MS" panose="020B0603020202020204" pitchFamily="34" charset="0"/>
              </a:rPr>
              <a:t>()</a:t>
            </a:r>
          </a:p>
          <a:p>
            <a:pPr marL="0" indent="0" algn="ctr">
              <a:buNone/>
            </a:pPr>
            <a:r>
              <a:rPr lang="en-US" sz="4800" dirty="0" smtClean="0">
                <a:latin typeface="Trebuchet MS" panose="020B0603020202020204" pitchFamily="34" charset="0"/>
              </a:rPr>
              <a:t>Float()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1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Example 3.2: Cast away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18548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34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rebuchet MS" panose="020B0603020202020204" pitchFamily="34" charset="0"/>
              </a:rPr>
              <a:t>IMPORTANCE OF DATA TYPES</a:t>
            </a:r>
          </a:p>
          <a:p>
            <a:pPr marL="0" indent="0">
              <a:buNone/>
            </a:pPr>
            <a:endParaRPr lang="en-US" sz="36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Trebuchet MS" panose="020B0603020202020204" pitchFamily="34" charset="0"/>
              </a:rPr>
              <a:t>TOTAL COST OF ATTENDING THE PARTY</a:t>
            </a:r>
          </a:p>
          <a:p>
            <a:pPr marL="0" indent="0">
              <a:buNone/>
            </a:pPr>
            <a:endParaRPr lang="en-US" sz="36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Trebuchet MS" panose="020B0603020202020204" pitchFamily="34" charset="0"/>
              </a:rPr>
              <a:t>x = </a:t>
            </a:r>
            <a:r>
              <a:rPr lang="en-US" sz="3600" dirty="0">
                <a:solidFill>
                  <a:schemeClr val="accent2"/>
                </a:solidFill>
                <a:latin typeface="Trebuchet MS" panose="020B0603020202020204" pitchFamily="34" charset="0"/>
              </a:rPr>
              <a:t>input</a:t>
            </a:r>
            <a:r>
              <a:rPr lang="en-US" sz="3600" dirty="0">
                <a:latin typeface="Trebuchet MS" panose="020B0603020202020204" pitchFamily="34" charset="0"/>
              </a:rPr>
              <a:t>(“Number of people attending party “)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  <a:latin typeface="Trebuchet MS" panose="020B0603020202020204" pitchFamily="34" charset="0"/>
              </a:rPr>
              <a:t>print</a:t>
            </a:r>
            <a:r>
              <a:rPr lang="en-US" sz="3600" dirty="0">
                <a:latin typeface="Trebuchet MS" panose="020B0603020202020204" pitchFamily="34" charset="0"/>
              </a:rPr>
              <a:t>(5*x)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786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latin typeface="Trebuchet MS" panose="020B0603020202020204" pitchFamily="34" charset="0"/>
              </a:rPr>
              <a:t>WHAT IS DATA?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48" y="2852889"/>
            <a:ext cx="8301103" cy="34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IDENTIFY THE TWO DIFFERENT DATA TYPES IN THE CODE</a:t>
            </a:r>
          </a:p>
          <a:p>
            <a:r>
              <a:rPr lang="en-US" dirty="0" smtClean="0">
                <a:latin typeface="Trebuchet MS" panose="020B0603020202020204" pitchFamily="34" charset="0"/>
              </a:rPr>
              <a:t>Use print(type(x)) on line 2 to find the type of the variable x</a:t>
            </a: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IDENTIFY THE PROBLEM</a:t>
            </a:r>
          </a:p>
          <a:p>
            <a:endParaRPr lang="en-US" sz="36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Trebuchet MS" panose="020B0603020202020204" pitchFamily="34" charset="0"/>
              </a:rPr>
              <a:t>x = </a:t>
            </a:r>
            <a:r>
              <a:rPr lang="en-US" sz="3600" dirty="0">
                <a:solidFill>
                  <a:schemeClr val="accent2"/>
                </a:solidFill>
                <a:latin typeface="Trebuchet MS" panose="020B0603020202020204" pitchFamily="34" charset="0"/>
              </a:rPr>
              <a:t>input</a:t>
            </a:r>
            <a:r>
              <a:rPr lang="en-US" sz="3600" dirty="0">
                <a:latin typeface="Trebuchet MS" panose="020B0603020202020204" pitchFamily="34" charset="0"/>
              </a:rPr>
              <a:t>(“Number of people attending party “)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  <a:latin typeface="Trebuchet MS" panose="020B0603020202020204" pitchFamily="34" charset="0"/>
              </a:rPr>
              <a:t>print</a:t>
            </a:r>
            <a:r>
              <a:rPr lang="en-US" sz="3600" dirty="0">
                <a:latin typeface="Trebuchet MS" panose="020B0603020202020204" pitchFamily="34" charset="0"/>
              </a:rPr>
              <a:t>(5*x)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64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Trebuchet MS" panose="020B0603020202020204" pitchFamily="34" charset="0"/>
              </a:rPr>
              <a:t>The required output is TOTAL COST in Dollars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rebuchet MS" panose="020B0603020202020204" pitchFamily="34" charset="0"/>
              </a:rPr>
              <a:t>A Dollar amount is a FLOAT</a:t>
            </a:r>
          </a:p>
          <a:p>
            <a:pPr>
              <a:buFontTx/>
              <a:buChar char="-"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rebuchet MS" panose="020B0603020202020204" pitchFamily="34" charset="0"/>
              </a:rPr>
              <a:t>We need convert all our data into FLOAT type</a:t>
            </a:r>
          </a:p>
          <a:p>
            <a:pPr>
              <a:buFontTx/>
              <a:buChar char="-"/>
            </a:pPr>
            <a:endParaRPr lang="en-US" dirty="0">
              <a:latin typeface="Trebuchet MS" panose="020B0603020202020204" pitchFamily="34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rebuchet MS" panose="020B0603020202020204" pitchFamily="34" charset="0"/>
              </a:rPr>
              <a:t>But what is the original type of the data?</a:t>
            </a:r>
          </a:p>
        </p:txBody>
      </p:sp>
    </p:spTree>
    <p:extLst>
      <p:ext uri="{BB962C8B-B14F-4D97-AF65-F5344CB8AC3E}">
        <p14:creationId xmlns:p14="http://schemas.microsoft.com/office/powerpoint/2010/main" val="3553984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&gt;&gt;&gt; x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input</a:t>
            </a:r>
            <a:r>
              <a:rPr lang="en-US" dirty="0"/>
              <a:t>(“Number of people attending party “)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Number </a:t>
            </a:r>
            <a:r>
              <a:rPr lang="en-US" dirty="0"/>
              <a:t>of people attending party </a:t>
            </a:r>
            <a:r>
              <a:rPr lang="en-US" sz="4000" dirty="0">
                <a:solidFill>
                  <a:schemeClr val="accent2"/>
                </a:solidFill>
              </a:rPr>
              <a:t>55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print(x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print(type(x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157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To convert x into a FLOAT: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Trebuchet MS" panose="020B0603020202020204" pitchFamily="34" charset="0"/>
              </a:rPr>
              <a:t>float(x)</a:t>
            </a:r>
          </a:p>
        </p:txBody>
      </p:sp>
    </p:spTree>
    <p:extLst>
      <p:ext uri="{BB962C8B-B14F-4D97-AF65-F5344CB8AC3E}">
        <p14:creationId xmlns:p14="http://schemas.microsoft.com/office/powerpoint/2010/main" val="1556618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Exercise 3.5: Hosting a party (Student Textbook)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85205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Read Chapter 3(Except strings)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ZW" sz="16600" dirty="0" smtClean="0"/>
              <a:t>Questions?</a:t>
            </a:r>
            <a:endParaRPr lang="en-ZW" sz="16600" dirty="0"/>
          </a:p>
        </p:txBody>
      </p:sp>
    </p:spTree>
    <p:extLst>
      <p:ext uri="{BB962C8B-B14F-4D97-AF65-F5344CB8AC3E}">
        <p14:creationId xmlns:p14="http://schemas.microsoft.com/office/powerpoint/2010/main" val="306099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>
                <a:latin typeface="Trebuchet MS" panose="020B0603020202020204" pitchFamily="34" charset="0"/>
              </a:rPr>
              <a:t>DATA IS DISTINCT PIECES OF INFORMATION, OFTEN ARRANGED IN A SPECIFIC/PARTICULAR WAY.</a:t>
            </a:r>
          </a:p>
          <a:p>
            <a:endParaRPr lang="en-US" sz="3600" dirty="0">
              <a:latin typeface="Trebuchet MS" panose="020B0603020202020204" pitchFamily="34" charset="0"/>
            </a:endParaRPr>
          </a:p>
          <a:p>
            <a:r>
              <a:rPr lang="en-US" sz="3600" dirty="0">
                <a:latin typeface="Trebuchet MS" panose="020B0603020202020204" pitchFamily="34" charset="0"/>
              </a:rPr>
              <a:t>WHY ARE THERE DIFFERENT TYPES OF DATA?</a:t>
            </a:r>
          </a:p>
          <a:p>
            <a:endParaRPr lang="en-US" sz="3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87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dirty="0">
                <a:latin typeface="Trebuchet MS" panose="020B0603020202020204" pitchFamily="34" charset="0"/>
              </a:rPr>
              <a:t>INTEGERS 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Any number that can be written without a fractional component e.g. -16, 0, 21, 17, 1000, -1795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In Python, integers are denoted by </a:t>
            </a:r>
            <a:r>
              <a:rPr lang="en-US" sz="6000" b="1" dirty="0" err="1">
                <a:solidFill>
                  <a:srgbClr val="7030A0"/>
                </a:solidFill>
                <a:latin typeface="Trebuchet MS" panose="020B0603020202020204" pitchFamily="34" charset="0"/>
              </a:rPr>
              <a:t>int</a:t>
            </a:r>
            <a:endParaRPr lang="en-US" sz="6000" b="1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7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 startAt="2"/>
            </a:pPr>
            <a:r>
              <a:rPr lang="en-US" dirty="0">
                <a:latin typeface="Trebuchet MS" panose="020B0603020202020204" pitchFamily="34" charset="0"/>
              </a:rPr>
              <a:t>FLOATS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Any number that is expressed with a decimal point 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e.g. -279.0, 0.0, 2974.4294829, -328432.9, 4/3</a:t>
            </a:r>
          </a:p>
          <a:p>
            <a:pPr marL="0" indent="0">
              <a:buNone/>
            </a:pPr>
            <a:r>
              <a:rPr lang="en-US" b="1" dirty="0">
                <a:latin typeface="Trebuchet MS" panose="020B0603020202020204" pitchFamily="34" charset="0"/>
              </a:rPr>
              <a:t>Even though there is a decimal point, 2.0 is equal to 2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In Python, floats are denoted by </a:t>
            </a:r>
            <a:r>
              <a:rPr lang="en-US" sz="6000" b="1" dirty="0">
                <a:solidFill>
                  <a:srgbClr val="7030A0"/>
                </a:solidFill>
                <a:latin typeface="Trebuchet MS" panose="020B0603020202020204" pitchFamily="34" charset="0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65094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8470" cy="4351338"/>
          </a:xfrm>
        </p:spPr>
        <p:txBody>
          <a:bodyPr>
            <a:normAutofit/>
          </a:bodyPr>
          <a:lstStyle/>
          <a:p>
            <a:pPr marL="514350" indent="-514350">
              <a:buAutoNum type="alphaUcPeriod" startAt="3"/>
            </a:pPr>
            <a:r>
              <a:rPr lang="en-US" dirty="0" smtClean="0">
                <a:latin typeface="Trebuchet MS" panose="020B0603020202020204" pitchFamily="34" charset="0"/>
              </a:rPr>
              <a:t>STRINGS</a:t>
            </a: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These are sequences of characters enclosed in single/double quotes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e.g. </a:t>
            </a:r>
            <a:r>
              <a:rPr lang="en-US" dirty="0">
                <a:solidFill>
                  <a:srgbClr val="00B050"/>
                </a:solidFill>
                <a:latin typeface="Trebuchet MS" panose="020B0603020202020204" pitchFamily="34" charset="0"/>
              </a:rPr>
              <a:t>“coding”</a:t>
            </a:r>
            <a:r>
              <a:rPr lang="en-US" dirty="0">
                <a:latin typeface="Trebuchet MS" panose="020B0603020202020204" pitchFamily="34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Trebuchet MS" panose="020B0603020202020204" pitchFamily="34" charset="0"/>
              </a:rPr>
              <a:t>‘cat’</a:t>
            </a:r>
            <a:r>
              <a:rPr lang="en-US" dirty="0" smtClean="0">
                <a:latin typeface="Trebuchet MS" panose="020B0603020202020204" pitchFamily="34" charset="0"/>
              </a:rPr>
              <a:t>,</a:t>
            </a:r>
            <a:r>
              <a:rPr lang="en-US" dirty="0" smtClean="0">
                <a:solidFill>
                  <a:srgbClr val="00B050"/>
                </a:solidFill>
                <a:latin typeface="Trebuchet MS" panose="020B0603020202020204" pitchFamily="34" charset="0"/>
              </a:rPr>
              <a:t> “</a:t>
            </a:r>
            <a:r>
              <a:rPr lang="en-US" dirty="0">
                <a:solidFill>
                  <a:srgbClr val="00B050"/>
                </a:solidFill>
                <a:latin typeface="Trebuchet MS" panose="020B0603020202020204" pitchFamily="34" charset="0"/>
              </a:rPr>
              <a:t>12345”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Do not read the </a:t>
            </a:r>
            <a:r>
              <a:rPr lang="en-US" dirty="0" smtClean="0">
                <a:latin typeface="Trebuchet MS" panose="020B0603020202020204" pitchFamily="34" charset="0"/>
              </a:rPr>
              <a:t>string </a:t>
            </a:r>
            <a:r>
              <a:rPr lang="en-US" dirty="0">
                <a:solidFill>
                  <a:srgbClr val="00B050"/>
                </a:solidFill>
                <a:latin typeface="Trebuchet MS" panose="020B0603020202020204" pitchFamily="34" charset="0"/>
              </a:rPr>
              <a:t>“cat” </a:t>
            </a:r>
            <a:r>
              <a:rPr lang="en-US" dirty="0">
                <a:latin typeface="Trebuchet MS" panose="020B0603020202020204" pitchFamily="34" charset="0"/>
              </a:rPr>
              <a:t>as cat                 instead read it as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the characters </a:t>
            </a:r>
            <a:r>
              <a:rPr lang="en-US" sz="4400" b="1" dirty="0">
                <a:latin typeface="Trebuchet MS" panose="020B0603020202020204" pitchFamily="34" charset="0"/>
              </a:rPr>
              <a:t>c</a:t>
            </a:r>
            <a:r>
              <a:rPr lang="en-US" dirty="0">
                <a:latin typeface="Trebuchet MS" panose="020B0603020202020204" pitchFamily="34" charset="0"/>
              </a:rPr>
              <a:t>, </a:t>
            </a:r>
            <a:r>
              <a:rPr lang="en-US" sz="4400" b="1" dirty="0">
                <a:latin typeface="Trebuchet MS" panose="020B0603020202020204" pitchFamily="34" charset="0"/>
              </a:rPr>
              <a:t>a</a:t>
            </a:r>
            <a:r>
              <a:rPr lang="en-US" sz="3600" b="1" dirty="0">
                <a:latin typeface="Trebuchet MS" panose="020B0603020202020204" pitchFamily="34" charset="0"/>
              </a:rPr>
              <a:t> </a:t>
            </a:r>
            <a:r>
              <a:rPr lang="en-US" dirty="0">
                <a:latin typeface="Trebuchet MS" panose="020B0603020202020204" pitchFamily="34" charset="0"/>
              </a:rPr>
              <a:t>&amp; </a:t>
            </a:r>
            <a:r>
              <a:rPr lang="en-US" sz="4400" b="1" dirty="0">
                <a:latin typeface="Trebuchet MS" panose="020B0603020202020204" pitchFamily="34" charset="0"/>
              </a:rPr>
              <a:t>t</a:t>
            </a:r>
            <a:r>
              <a:rPr lang="en-US" dirty="0">
                <a:latin typeface="Trebuchet MS" panose="020B0603020202020204" pitchFamily="34" charset="0"/>
              </a:rPr>
              <a:t> in sequence. Similarly, the string </a:t>
            </a:r>
            <a:r>
              <a:rPr lang="en-US" dirty="0">
                <a:solidFill>
                  <a:srgbClr val="00B050"/>
                </a:solidFill>
                <a:latin typeface="Trebuchet MS" panose="020B0603020202020204" pitchFamily="34" charset="0"/>
              </a:rPr>
              <a:t>“100” </a:t>
            </a:r>
            <a:r>
              <a:rPr lang="en-US" dirty="0">
                <a:latin typeface="Trebuchet MS" panose="020B0603020202020204" pitchFamily="34" charset="0"/>
              </a:rPr>
              <a:t>is not  </a:t>
            </a:r>
            <a:r>
              <a:rPr lang="en-US" b="1" dirty="0">
                <a:latin typeface="Trebuchet MS" panose="020B0603020202020204" pitchFamily="34" charset="0"/>
              </a:rPr>
              <a:t>ONE HUNDRED </a:t>
            </a:r>
            <a:r>
              <a:rPr lang="en-US" dirty="0">
                <a:latin typeface="Trebuchet MS" panose="020B0603020202020204" pitchFamily="34" charset="0"/>
              </a:rPr>
              <a:t>but the characters </a:t>
            </a:r>
            <a:r>
              <a:rPr lang="en-US" sz="4400" b="1" dirty="0">
                <a:latin typeface="Trebuchet MS" panose="020B0603020202020204" pitchFamily="34" charset="0"/>
              </a:rPr>
              <a:t>1</a:t>
            </a:r>
            <a:r>
              <a:rPr lang="en-US" dirty="0">
                <a:latin typeface="Trebuchet MS" panose="020B0603020202020204" pitchFamily="34" charset="0"/>
              </a:rPr>
              <a:t>, </a:t>
            </a:r>
            <a:r>
              <a:rPr lang="en-US" sz="4400" b="1" dirty="0">
                <a:latin typeface="Trebuchet MS" panose="020B0603020202020204" pitchFamily="34" charset="0"/>
              </a:rPr>
              <a:t>0</a:t>
            </a:r>
            <a:r>
              <a:rPr lang="en-US" b="1" dirty="0">
                <a:latin typeface="Trebuchet MS" panose="020B0603020202020204" pitchFamily="34" charset="0"/>
              </a:rPr>
              <a:t> </a:t>
            </a:r>
            <a:r>
              <a:rPr lang="en-US" dirty="0">
                <a:latin typeface="Trebuchet MS" panose="020B0603020202020204" pitchFamily="34" charset="0"/>
              </a:rPr>
              <a:t>&amp; </a:t>
            </a:r>
            <a:r>
              <a:rPr lang="en-US" sz="4400" b="1" dirty="0">
                <a:latin typeface="Trebuchet MS" panose="020B0603020202020204" pitchFamily="34" charset="0"/>
              </a:rPr>
              <a:t>0</a:t>
            </a:r>
            <a:r>
              <a:rPr lang="en-US" b="1" dirty="0">
                <a:latin typeface="Trebuchet MS" panose="020B0603020202020204" pitchFamily="34" charset="0"/>
              </a:rPr>
              <a:t> </a:t>
            </a:r>
            <a:r>
              <a:rPr lang="en-US" dirty="0">
                <a:latin typeface="Trebuchet MS" panose="020B0603020202020204" pitchFamily="34" charset="0"/>
              </a:rPr>
              <a:t>in sequence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45" y="2989384"/>
            <a:ext cx="1292469" cy="13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1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Example 3.4: Stringing me along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1182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 startAt="3"/>
            </a:pPr>
            <a:r>
              <a:rPr lang="en-US" dirty="0">
                <a:latin typeface="Trebuchet MS" panose="020B0603020202020204" pitchFamily="34" charset="0"/>
              </a:rPr>
              <a:t>STRING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100 is NOT equal to ‘100’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100 is an integer and ‘100’ is a sequence of three characters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in Python, a string is denoted by </a:t>
            </a:r>
            <a:r>
              <a:rPr lang="en-US" sz="6000" b="1" dirty="0" err="1">
                <a:solidFill>
                  <a:srgbClr val="7030A0"/>
                </a:solidFill>
                <a:latin typeface="Trebuchet MS" panose="020B0603020202020204" pitchFamily="34" charset="0"/>
              </a:rPr>
              <a:t>str</a:t>
            </a:r>
            <a:endParaRPr lang="en-US" sz="6000" b="1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15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2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3098"/>
            <a:ext cx="10515600" cy="4351338"/>
          </a:xfrm>
        </p:spPr>
        <p:txBody>
          <a:bodyPr/>
          <a:lstStyle/>
          <a:p>
            <a:pPr marL="514350" indent="-514350">
              <a:buAutoNum type="alphaUcPeriod" startAt="4"/>
            </a:pPr>
            <a:r>
              <a:rPr lang="en-US" dirty="0">
                <a:latin typeface="Trebuchet MS" panose="020B0603020202020204" pitchFamily="34" charset="0"/>
              </a:rPr>
              <a:t>Boolean values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Any value that can either be </a:t>
            </a:r>
            <a:r>
              <a:rPr lang="en-US" dirty="0">
                <a:solidFill>
                  <a:srgbClr val="FFC000"/>
                </a:solidFill>
                <a:latin typeface="Trebuchet MS" panose="020B0603020202020204" pitchFamily="34" charset="0"/>
              </a:rPr>
              <a:t>True</a:t>
            </a:r>
            <a:r>
              <a:rPr lang="en-US" dirty="0">
                <a:latin typeface="Trebuchet MS" panose="020B0603020202020204" pitchFamily="34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Trebuchet MS" panose="020B0603020202020204" pitchFamily="34" charset="0"/>
              </a:rPr>
              <a:t>False</a:t>
            </a:r>
            <a:r>
              <a:rPr lang="en-US" dirty="0">
                <a:latin typeface="Trebuchet MS" panose="020B0603020202020204" pitchFamily="34" charset="0"/>
              </a:rPr>
              <a:t> (</a:t>
            </a:r>
            <a:r>
              <a:rPr lang="en-US" b="1" dirty="0">
                <a:latin typeface="Trebuchet MS" panose="020B0603020202020204" pitchFamily="34" charset="0"/>
              </a:rPr>
              <a:t>not true or false</a:t>
            </a:r>
            <a:r>
              <a:rPr lang="en-US" dirty="0">
                <a:latin typeface="Trebuchet MS" panose="020B0603020202020204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en-US" dirty="0">
                <a:latin typeface="Trebuchet MS" panose="020B0603020202020204" pitchFamily="34" charset="0"/>
              </a:rPr>
              <a:t>“Your name is XXX” is a Boolean statement because it is either </a:t>
            </a:r>
            <a:r>
              <a:rPr lang="en-US" dirty="0">
                <a:solidFill>
                  <a:srgbClr val="FFC000"/>
                </a:solidFill>
                <a:latin typeface="Trebuchet MS" panose="020B0603020202020204" pitchFamily="34" charset="0"/>
              </a:rPr>
              <a:t>True</a:t>
            </a:r>
            <a:r>
              <a:rPr lang="en-US" dirty="0">
                <a:latin typeface="Trebuchet MS" panose="020B0603020202020204" pitchFamily="34" charset="0"/>
              </a:rPr>
              <a:t> or </a:t>
            </a:r>
            <a:r>
              <a:rPr lang="en-US" dirty="0">
                <a:solidFill>
                  <a:srgbClr val="FFC000"/>
                </a:solidFill>
                <a:latin typeface="Trebuchet MS" panose="020B0603020202020204" pitchFamily="34" charset="0"/>
              </a:rPr>
              <a:t>False</a:t>
            </a:r>
          </a:p>
          <a:p>
            <a:pPr>
              <a:buFontTx/>
              <a:buChar char="-"/>
            </a:pPr>
            <a:r>
              <a:rPr lang="en-US" dirty="0">
                <a:latin typeface="Trebuchet MS" panose="020B0603020202020204" pitchFamily="34" charset="0"/>
              </a:rPr>
              <a:t>5 &gt; 7 is a Boolean statement</a:t>
            </a:r>
          </a:p>
          <a:p>
            <a:pPr>
              <a:buFontTx/>
              <a:buChar char="-"/>
            </a:pPr>
            <a:r>
              <a:rPr lang="en-US" dirty="0">
                <a:latin typeface="Trebuchet MS" panose="020B0603020202020204" pitchFamily="34" charset="0"/>
              </a:rPr>
              <a:t>Other examples:-</a:t>
            </a:r>
          </a:p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7 &gt; 6, 9 &gt; 10, 11 &gt; 11, 9 &lt; 9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latin typeface="Trebuchet MS" panose="020B0603020202020204" pitchFamily="34" charset="0"/>
              </a:rPr>
              <a:t>Answers?</a:t>
            </a:r>
          </a:p>
        </p:txBody>
      </p:sp>
    </p:spTree>
    <p:extLst>
      <p:ext uri="{BB962C8B-B14F-4D97-AF65-F5344CB8AC3E}">
        <p14:creationId xmlns:p14="http://schemas.microsoft.com/office/powerpoint/2010/main" val="339856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659</Words>
  <Application>Microsoft Office PowerPoint</Application>
  <PresentationFormat>Widescreen</PresentationFormat>
  <Paragraphs>147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Trebuchet MS</vt:lpstr>
      <vt:lpstr>Office Theme</vt:lpstr>
      <vt:lpstr>DATA TYPES</vt:lpstr>
      <vt:lpstr>DATA TYPES</vt:lpstr>
      <vt:lpstr>DATA TYPES</vt:lpstr>
      <vt:lpstr>DATA TYPES</vt:lpstr>
      <vt:lpstr>DATA TYPES</vt:lpstr>
      <vt:lpstr>DATA TYPES</vt:lpstr>
      <vt:lpstr>Example 3.4: Stringing me along</vt:lpstr>
      <vt:lpstr>DATA TYPES</vt:lpstr>
      <vt:lpstr>DATA TYPES</vt:lpstr>
      <vt:lpstr>DATA TYPES</vt:lpstr>
      <vt:lpstr>DATA TYPES</vt:lpstr>
      <vt:lpstr>DATA TYPES</vt:lpstr>
      <vt:lpstr>Example 3.1: Do you think you’re my type?</vt:lpstr>
      <vt:lpstr>PowerPoint Presentation</vt:lpstr>
      <vt:lpstr>PowerPoint Presentation</vt:lpstr>
      <vt:lpstr>CHECKING DATA TYPES</vt:lpstr>
      <vt:lpstr>Type Casting</vt:lpstr>
      <vt:lpstr>Example 3.2: Cast away</vt:lpstr>
      <vt:lpstr>DATA TYPES</vt:lpstr>
      <vt:lpstr>DATA TYPES</vt:lpstr>
      <vt:lpstr>DATA TYPES</vt:lpstr>
      <vt:lpstr>DATA TYPES</vt:lpstr>
      <vt:lpstr>DATA TYPES</vt:lpstr>
      <vt:lpstr>Exercise 3.5: Hosting a party (Student Textbook)</vt:lpstr>
      <vt:lpstr>Read Chapter 3(Except strings)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Alvin Chitena</dc:creator>
  <cp:lastModifiedBy>Mgcini Phuthi</cp:lastModifiedBy>
  <cp:revision>15</cp:revision>
  <dcterms:created xsi:type="dcterms:W3CDTF">2016-06-16T21:04:27Z</dcterms:created>
  <dcterms:modified xsi:type="dcterms:W3CDTF">2018-06-03T19:13:35Z</dcterms:modified>
</cp:coreProperties>
</file>