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72" r:id="rId6"/>
    <p:sldId id="273" r:id="rId7"/>
    <p:sldId id="274" r:id="rId8"/>
    <p:sldId id="276" r:id="rId9"/>
    <p:sldId id="278" r:id="rId10"/>
    <p:sldId id="282" r:id="rId11"/>
    <p:sldId id="280" r:id="rId12"/>
    <p:sldId id="281" r:id="rId13"/>
    <p:sldId id="309" r:id="rId14"/>
    <p:sldId id="284" r:id="rId15"/>
    <p:sldId id="310" r:id="rId16"/>
    <p:sldId id="285" r:id="rId17"/>
    <p:sldId id="288" r:id="rId18"/>
    <p:sldId id="289" r:id="rId19"/>
    <p:sldId id="290" r:id="rId20"/>
    <p:sldId id="291" r:id="rId21"/>
    <p:sldId id="313" r:id="rId22"/>
    <p:sldId id="292" r:id="rId23"/>
    <p:sldId id="293" r:id="rId24"/>
    <p:sldId id="294" r:id="rId25"/>
    <p:sldId id="317" r:id="rId26"/>
    <p:sldId id="295" r:id="rId27"/>
    <p:sldId id="296" r:id="rId28"/>
    <p:sldId id="299" r:id="rId29"/>
    <p:sldId id="300" r:id="rId30"/>
    <p:sldId id="301" r:id="rId31"/>
    <p:sldId id="297" r:id="rId32"/>
    <p:sldId id="287" r:id="rId33"/>
    <p:sldId id="298" r:id="rId34"/>
    <p:sldId id="312" r:id="rId35"/>
    <p:sldId id="302" r:id="rId36"/>
    <p:sldId id="303" r:id="rId37"/>
    <p:sldId id="304" r:id="rId38"/>
    <p:sldId id="305" r:id="rId39"/>
    <p:sldId id="311" r:id="rId40"/>
    <p:sldId id="315" r:id="rId41"/>
    <p:sldId id="314" r:id="rId42"/>
    <p:sldId id="316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76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29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14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9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05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7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50697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80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5385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3494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82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2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0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4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lvl="1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lvl="2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lvl="3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lvl="4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lvl="5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lvl="6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lvl="7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lvl="8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1pPr>
            <a:lvl2pPr marL="0" marR="0" lvl="1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2pPr>
            <a:lvl3pPr marL="0" marR="0" lvl="2" indent="1524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3pPr>
            <a:lvl4pPr marL="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4pPr>
            <a:lvl5pPr marL="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5pPr>
            <a:lvl6pPr marL="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6pPr>
            <a:lvl7pPr marL="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/>
            </a:lvl7pPr>
            <a:lvl8pPr marL="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8pPr>
            <a:lvl9pPr marL="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Noto Symbol"/>
              <a:buChar char="▪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Functions In Python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b="0" i="0" u="none" strike="noStrike" cap="none">
                <a:solidFill>
                  <a:schemeClr val="dk2"/>
                </a:solidFill>
                <a:latin typeface="Trebuchet MS" panose="020B0603020202020204" pitchFamily="34" charset="0"/>
                <a:sym typeface="Arial"/>
              </a:rPr>
              <a:t>They're pretty awesome.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07" y="212961"/>
            <a:ext cx="2520385" cy="2671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349" y="121181"/>
            <a:ext cx="4715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Trebuchet MS" panose="020B0603020202020204" pitchFamily="34" charset="0"/>
              </a:rPr>
              <a:t>f(   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2762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	  </a:t>
            </a:r>
            <a:r>
              <a:rPr lang="en-US" sz="4800" dirty="0">
                <a:latin typeface="Trebuchet MS" panose="020B0603020202020204" pitchFamily="34" charset="0"/>
              </a:rPr>
              <a:t>f(x)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2 + 7x</a:t>
            </a: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g(x)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3x</a:t>
            </a: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f(g(3)) = ???</a:t>
            </a: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g(f(g(3))) = ???</a:t>
            </a: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sz="4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482969" cy="16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9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Functions In Python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2"/>
                </a:solidFill>
                <a:latin typeface="Trebuchet MS" panose="020B0603020202020204" pitchFamily="34" charset="0"/>
                <a:sym typeface="Arial"/>
              </a:rPr>
              <a:t>Let’s get busy!!!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07" y="212961"/>
            <a:ext cx="2520385" cy="2671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349" y="121181"/>
            <a:ext cx="4715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Trebuchet MS" panose="020B0603020202020204" pitchFamily="34" charset="0"/>
              </a:rPr>
              <a:t>f(   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07" y="365361"/>
            <a:ext cx="2520385" cy="26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  f(x) = 6x + 9	This is called defining a function. We are defining how 		 the function operates.</a:t>
            </a:r>
          </a:p>
          <a:p>
            <a:pPr indent="0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 python, we also define a function in the following manner</a:t>
            </a:r>
            <a:r>
              <a:rPr lang="en-US" sz="2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:</a:t>
            </a: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my_first_function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(parameter):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     </a:t>
            </a:r>
            <a:r>
              <a:rPr lang="en-US" sz="4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#Put instructions here</a:t>
            </a:r>
          </a:p>
          <a:p>
            <a:pPr indent="0">
              <a:buNone/>
            </a:pPr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sz="4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#Everything that is indented is 	#inside the function</a:t>
            </a:r>
          </a:p>
          <a:p>
            <a:pPr indent="0">
              <a:buNone/>
            </a:pPr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return</a:t>
            </a:r>
            <a:r>
              <a:rPr lang="en-US" sz="40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#The answer here</a:t>
            </a:r>
            <a:endParaRPr lang="en-US" sz="4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69" y="0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5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6600" b="1" dirty="0" smtClean="0"/>
              <a:t>Function Syntax</a:t>
            </a:r>
            <a:endParaRPr lang="en-ZW" sz="6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43" y="3057939"/>
            <a:ext cx="7851913" cy="1792357"/>
          </a:xfrm>
        </p:spPr>
        <p:txBody>
          <a:bodyPr/>
          <a:lstStyle/>
          <a:p>
            <a:pPr indent="0">
              <a:buNone/>
            </a:pPr>
            <a:r>
              <a:rPr lang="en-US" sz="2400" dirty="0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my_first_function</a:t>
            </a: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(parameter):</a:t>
            </a:r>
          </a:p>
          <a:p>
            <a:pPr indent="0">
              <a:buNone/>
            </a:pPr>
            <a:r>
              <a:rPr lang="en-US" sz="2400" dirty="0">
                <a:solidFill>
                  <a:schemeClr val="tx1"/>
                </a:solidFill>
                <a:latin typeface="Trebuchet MS" panose="020B0603020202020204" pitchFamily="34" charset="0"/>
              </a:rPr>
              <a:t>      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#Put instructions here</a:t>
            </a:r>
          </a:p>
          <a:p>
            <a:pPr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     #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Everything that is indented </a:t>
            </a:r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is inside </a:t>
            </a: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the function</a:t>
            </a:r>
          </a:p>
          <a:p>
            <a:pPr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     </a:t>
            </a:r>
            <a:r>
              <a:rPr lang="en-US" sz="2400" dirty="0" smtClean="0">
                <a:solidFill>
                  <a:srgbClr val="FFC000"/>
                </a:solidFill>
                <a:latin typeface="Trebuchet MS" panose="020B0603020202020204" pitchFamily="34" charset="0"/>
              </a:rPr>
              <a:t>return</a:t>
            </a:r>
            <a:r>
              <a:rPr lang="en-US" sz="24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#return value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endParaRPr lang="en-ZW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55304"/>
            <a:ext cx="1769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b="1" dirty="0" smtClean="0"/>
              <a:t>Function keyword</a:t>
            </a:r>
          </a:p>
          <a:p>
            <a:r>
              <a:rPr lang="en-ZW" b="1" dirty="0" smtClean="0"/>
              <a:t>(tells Python you’re now defining a function</a:t>
            </a:r>
            <a:endParaRPr lang="en-ZW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55234" y="1950926"/>
            <a:ext cx="14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800" b="1" dirty="0" smtClean="0"/>
              <a:t>Function </a:t>
            </a:r>
          </a:p>
          <a:p>
            <a:r>
              <a:rPr lang="en-ZW" sz="1800" b="1" dirty="0" smtClean="0"/>
              <a:t>Name</a:t>
            </a:r>
            <a:endParaRPr lang="en-ZW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93025" y="1417637"/>
            <a:ext cx="149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800" b="1" dirty="0" smtClean="0"/>
              <a:t>Parameter – The inputs to the function</a:t>
            </a:r>
            <a:endParaRPr lang="en-ZW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4738" y="5013270"/>
            <a:ext cx="2759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800" b="1" dirty="0" smtClean="0"/>
              <a:t>Return keyword, tells Python the answer it should give back and that the function ends here</a:t>
            </a:r>
            <a:endParaRPr lang="en-ZW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44277" y="5098824"/>
            <a:ext cx="149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1800" b="1" dirty="0" smtClean="0"/>
              <a:t>Return Value – The answer</a:t>
            </a:r>
            <a:endParaRPr lang="en-ZW" sz="18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93913" y="4598504"/>
            <a:ext cx="490330" cy="2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72070" y="4638261"/>
            <a:ext cx="1099929" cy="65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1148" y="2809411"/>
            <a:ext cx="0" cy="32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729948" y="2617966"/>
            <a:ext cx="742122" cy="439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744277" y="2597257"/>
            <a:ext cx="909430" cy="53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SIMPLIFY!!!!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  f(x) = 6x + 9	</a:t>
            </a:r>
          </a:p>
          <a:p>
            <a:pPr indent="0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In python, we also define this function in the following manner:</a:t>
            </a:r>
          </a:p>
          <a:p>
            <a:pPr indent="0">
              <a:buNone/>
            </a:pPr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	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f(x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):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    		result = 6*x + 9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	print(result)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69" y="0"/>
            <a:ext cx="2215662" cy="21719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174024" y="4958862"/>
            <a:ext cx="536330" cy="219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55235" y="4200939"/>
            <a:ext cx="1762539" cy="35320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8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800" b="1" dirty="0" smtClean="0"/>
              <a:t>Example 4.1: Maths </a:t>
            </a:r>
            <a:r>
              <a:rPr lang="en-ZW" sz="4800" b="1" dirty="0" err="1" smtClean="0"/>
              <a:t>futhi</a:t>
            </a:r>
            <a:endParaRPr lang="en-ZW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62378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2762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 algn="ctr">
              <a:buNone/>
            </a:pPr>
            <a:endParaRPr lang="en-US" sz="4800" dirty="0">
              <a:latin typeface="Trebuchet MS" panose="020B0603020202020204" pitchFamily="34" charset="0"/>
            </a:endParaRPr>
          </a:p>
          <a:p>
            <a:pPr indent="0" algn="ctr">
              <a:buNone/>
            </a:pPr>
            <a:r>
              <a:rPr lang="en-US" sz="4800" dirty="0">
                <a:latin typeface="Trebuchet MS" panose="020B0603020202020204" pitchFamily="34" charset="0"/>
              </a:rPr>
              <a:t>Write a function that </a:t>
            </a:r>
            <a:r>
              <a:rPr lang="en-US" sz="4800" dirty="0" smtClean="0">
                <a:latin typeface="Trebuchet MS" panose="020B0603020202020204" pitchFamily="34" charset="0"/>
              </a:rPr>
              <a:t>returns </a:t>
            </a:r>
            <a:r>
              <a:rPr lang="en-US" sz="4800" dirty="0">
                <a:latin typeface="Trebuchet MS" panose="020B0603020202020204" pitchFamily="34" charset="0"/>
              </a:rPr>
              <a:t>the USER’s </a:t>
            </a:r>
            <a:r>
              <a:rPr lang="en-US" sz="4800" dirty="0" smtClean="0">
                <a:latin typeface="Trebuchet MS" panose="020B0603020202020204" pitchFamily="34" charset="0"/>
              </a:rPr>
              <a:t>age then call the function</a:t>
            </a: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sz="4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43" y="0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0175" y="3074505"/>
            <a:ext cx="7832034" cy="2557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2609" y="1890426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(int(input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“))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4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print(age())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123092"/>
            <a:ext cx="2215662" cy="2171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8939" y="5829589"/>
            <a:ext cx="500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/>
              <a:t>Don’t forget to</a:t>
            </a:r>
            <a:r>
              <a:rPr lang="en-ZW" sz="2400" dirty="0" smtClean="0">
                <a:solidFill>
                  <a:srgbClr val="FF0000"/>
                </a:solidFill>
              </a:rPr>
              <a:t> CALL </a:t>
            </a:r>
            <a:r>
              <a:rPr lang="en-ZW" sz="2400" dirty="0" smtClean="0"/>
              <a:t>the function otherwise it won’t do anything!!!</a:t>
            </a:r>
            <a:endParaRPr lang="en-ZW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67339" y="5539409"/>
            <a:ext cx="1258957" cy="7056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86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MORE…..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Write this code in your script and run it. What happens? Why?</a:t>
            </a:r>
          </a:p>
          <a:p>
            <a:pPr indent="0">
              <a:buNone/>
            </a:pP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(int(input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“))</a:t>
            </a: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123092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We only defined the function but we did not ask it to do anything.</a:t>
            </a:r>
          </a:p>
          <a:p>
            <a:pPr indent="0">
              <a:buNone/>
            </a:pP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If we want a function to work,  we have to</a:t>
            </a:r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 call 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it, e.g. “John, please come here!”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123092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Python Functions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28194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Sometimes you'll have a block of code that you want to use multiple times, in many different places.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 panose="020B0603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 panose="020B0603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CORRECT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(int(input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“))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print(age())</a:t>
            </a: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2" y="123092"/>
            <a:ext cx="2215662" cy="21719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485322" y="5406887"/>
            <a:ext cx="781878" cy="50358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86470" y="4823791"/>
            <a:ext cx="455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b="1" dirty="0" smtClean="0">
                <a:solidFill>
                  <a:srgbClr val="FF0000"/>
                </a:solidFill>
              </a:rPr>
              <a:t>These parentheses are the difference between a function and variable, never leave them even if they have nothing!!!!</a:t>
            </a:r>
            <a:endParaRPr lang="en-ZW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3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5400" b="1" dirty="0" smtClean="0"/>
              <a:t>Function Composition</a:t>
            </a:r>
            <a:endParaRPr lang="en-ZW" sz="5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W" sz="2000" dirty="0" smtClean="0"/>
              <a:t>The </a:t>
            </a:r>
            <a:r>
              <a:rPr lang="en-ZW" sz="2000" dirty="0" smtClean="0"/>
              <a:t>output </a:t>
            </a:r>
            <a:r>
              <a:rPr lang="en-ZW" sz="2000" dirty="0" smtClean="0"/>
              <a:t>from one function can be the input to another function. Putting a function inside a function is called composition. The function inside is called </a:t>
            </a:r>
            <a:r>
              <a:rPr lang="en-ZW" sz="2000" dirty="0" smtClean="0"/>
              <a:t>before the outside one</a:t>
            </a:r>
            <a:endParaRPr lang="en-ZW" sz="2000" dirty="0" smtClean="0"/>
          </a:p>
          <a:p>
            <a:endParaRPr lang="en-ZW" sz="2000" dirty="0"/>
          </a:p>
          <a:p>
            <a:endParaRPr lang="en-ZW" sz="2000" dirty="0" smtClean="0"/>
          </a:p>
          <a:p>
            <a:endParaRPr lang="en-ZW" sz="2000" dirty="0"/>
          </a:p>
          <a:p>
            <a:pPr indent="0">
              <a:buNone/>
            </a:pPr>
            <a:r>
              <a:rPr lang="en-ZW" sz="4000" dirty="0"/>
              <a:t>p</a:t>
            </a:r>
            <a:r>
              <a:rPr lang="en-ZW" sz="4000" dirty="0" smtClean="0"/>
              <a:t>rint(input(“Enter a number: ”))</a:t>
            </a:r>
            <a:endParaRPr lang="en-ZW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38331" y="4717774"/>
            <a:ext cx="2676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W" sz="2400" dirty="0" smtClean="0">
                <a:solidFill>
                  <a:srgbClr val="FF0000"/>
                </a:solidFill>
              </a:rPr>
              <a:t>input() is called before print() since it is inside print()</a:t>
            </a:r>
            <a:endParaRPr lang="en-ZW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464905" y="4267201"/>
            <a:ext cx="1073426" cy="12354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MORE…..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654" y="1890426"/>
            <a:ext cx="8229600" cy="4967574"/>
          </a:xfrm>
        </p:spPr>
        <p:txBody>
          <a:bodyPr/>
          <a:lstStyle/>
          <a:p>
            <a:pPr indent="0">
              <a:buNone/>
            </a:pP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Write a function multi(y) that multiplies the age obtained from the function age() by two. Write a separate function printer(x) that will print the result of the multiplication. </a:t>
            </a:r>
            <a:endParaRPr lang="en-US" sz="3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123092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82695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(int(input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“))</a:t>
            </a: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multi(y):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print(2*y)</a:t>
            </a: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printer(x):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print(2*y)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   printer(multi(age()))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51" y="-238428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7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WHY DOESN’T IT WORK??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83" y="1002320"/>
            <a:ext cx="5086034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82695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“)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multi(y):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</a:t>
            </a:r>
            <a:r>
              <a:rPr lang="en-US" sz="28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return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2*y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printer(x):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print(</a:t>
            </a:r>
            <a:r>
              <a:rPr lang="en-US" sz="28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)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   printer(multi(age()))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151" y="-238428"/>
            <a:ext cx="2215662" cy="2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2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CORRECT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63949"/>
            <a:ext cx="9144000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“)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multi(</a:t>
            </a:r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2*y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printer(</a:t>
            </a:r>
            <a:r>
              <a:rPr lang="en-US" sz="4000" dirty="0">
                <a:solidFill>
                  <a:srgbClr val="00B050"/>
                </a:solidFill>
                <a:latin typeface="Trebuchet MS" panose="020B0603020202020204" pitchFamily="34" charset="0"/>
              </a:rPr>
              <a:t>x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print(x)  </a:t>
            </a:r>
            <a:r>
              <a:rPr lang="en-US" sz="2800" i="1" dirty="0">
                <a:solidFill>
                  <a:srgbClr val="7030A0"/>
                </a:solidFill>
                <a:latin typeface="Trebuchet MS" panose="020B0603020202020204" pitchFamily="34" charset="0"/>
              </a:rPr>
              <a:t>we only return if we want to 			              use the obtained value, in this 			      case we are not, we are printing</a:t>
            </a:r>
            <a:endParaRPr lang="en-US" sz="2800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   printer(multi(age()))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CORRECT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063949"/>
            <a:ext cx="9144001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age():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int(input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(“What is your age?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“)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multi(</a:t>
            </a:r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return 2*y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40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printer(</a:t>
            </a:r>
            <a:r>
              <a:rPr lang="en-US" sz="4000" dirty="0">
                <a:solidFill>
                  <a:srgbClr val="00B050"/>
                </a:solidFill>
                <a:latin typeface="Trebuchet MS" panose="020B0603020202020204" pitchFamily="34" charset="0"/>
              </a:rPr>
              <a:t>x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): 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 pitchFamily="34" charset="0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Trebuchet MS" panose="020B0603020202020204" pitchFamily="34" charset="0"/>
              </a:rPr>
              <a:t>print(x)  </a:t>
            </a:r>
            <a:r>
              <a:rPr lang="en-US" sz="2800" i="1" dirty="0">
                <a:solidFill>
                  <a:srgbClr val="7030A0"/>
                </a:solidFill>
                <a:latin typeface="Trebuchet MS" panose="020B0603020202020204" pitchFamily="34" charset="0"/>
              </a:rPr>
              <a:t>we only return if we want to 			              use the obtained value, in this 			      case we are not, we are printing</a:t>
            </a:r>
            <a:endParaRPr lang="en-US" sz="2800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    printer(multi(age()))</a:t>
            </a: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Functions In Python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rebuchet MS" panose="020B0603020202020204" pitchFamily="34" charset="0"/>
              </a:rPr>
              <a:t>We’ve been using them all along!</a:t>
            </a:r>
            <a:endParaRPr lang="en" sz="3000" b="0" i="0" u="none" strike="noStrike" cap="none" dirty="0">
              <a:solidFill>
                <a:schemeClr val="dk2"/>
              </a:solidFill>
              <a:latin typeface="Trebuchet MS" panose="020B0603020202020204" pitchFamily="34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07" y="212961"/>
            <a:ext cx="2520385" cy="2671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349" y="121181"/>
            <a:ext cx="4715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Trebuchet MS" panose="020B0603020202020204" pitchFamily="34" charset="0"/>
              </a:rPr>
              <a:t>f(   )</a:t>
            </a:r>
          </a:p>
        </p:txBody>
      </p:sp>
    </p:spTree>
    <p:extLst>
      <p:ext uri="{BB962C8B-B14F-4D97-AF65-F5344CB8AC3E}">
        <p14:creationId xmlns:p14="http://schemas.microsoft.com/office/powerpoint/2010/main" val="3797278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1" y="1573823"/>
            <a:ext cx="8466993" cy="4967574"/>
          </a:xfrm>
        </p:spPr>
        <p:txBody>
          <a:bodyPr/>
          <a:lstStyle/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 algn="ctr">
              <a:buNone/>
            </a:pPr>
            <a:r>
              <a:rPr lang="en-US" sz="5400" dirty="0">
                <a:latin typeface="Trebuchet MS" panose="020B0603020202020204" pitchFamily="34" charset="0"/>
              </a:rPr>
              <a:t>CAN YOU NAME ANY FUNCTIONS YOU HAVE BEEN USING ALL ALONG?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94" y="-278611"/>
            <a:ext cx="2520385" cy="26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010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Python Functions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ZW" sz="3200" dirty="0" smtClean="0"/>
              <a:t>The code, written by someone else for the </a:t>
            </a:r>
            <a:r>
              <a:rPr lang="en-ZW" sz="3200" dirty="0" smtClean="0"/>
              <a:t>print() </a:t>
            </a:r>
            <a:r>
              <a:rPr lang="en-ZW" sz="3200" dirty="0" smtClean="0"/>
              <a:t>function is over 1000 lines long (In C). Imagine if you had to write 1000 lines </a:t>
            </a:r>
            <a:r>
              <a:rPr lang="en-ZW" sz="3200" dirty="0" err="1" smtClean="0"/>
              <a:t>everytime</a:t>
            </a:r>
            <a:r>
              <a:rPr lang="en-ZW" sz="3200" dirty="0" smtClean="0"/>
              <a:t> you wanted to print something!!!</a:t>
            </a:r>
          </a:p>
          <a:p>
            <a:pPr indent="0">
              <a:buNone/>
            </a:pPr>
            <a:endParaRPr lang="en-ZW" sz="3200" dirty="0"/>
          </a:p>
          <a:p>
            <a:pPr indent="0">
              <a:buNone/>
            </a:pPr>
            <a:r>
              <a:rPr lang="en-ZW" sz="3200" dirty="0" smtClean="0"/>
              <a:t>Instead, all you have to do is </a:t>
            </a:r>
            <a:r>
              <a:rPr lang="en-ZW" sz="3200" b="1" dirty="0" smtClean="0">
                <a:solidFill>
                  <a:srgbClr val="FF0000"/>
                </a:solidFill>
              </a:rPr>
              <a:t>call</a:t>
            </a:r>
            <a:r>
              <a:rPr lang="en-ZW" sz="3200" dirty="0" smtClean="0"/>
              <a:t> the print function because it has already been </a:t>
            </a:r>
            <a:r>
              <a:rPr lang="en-ZW" sz="3200" b="1" dirty="0" smtClean="0">
                <a:solidFill>
                  <a:srgbClr val="FF0000"/>
                </a:solidFill>
              </a:rPr>
              <a:t>defined</a:t>
            </a:r>
            <a:r>
              <a:rPr lang="en-ZW" sz="3200" dirty="0" smtClean="0"/>
              <a:t> for you!</a:t>
            </a:r>
            <a:endParaRPr lang="en-ZW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107" y="1274882"/>
            <a:ext cx="8669215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print()</a:t>
            </a:r>
          </a:p>
          <a:p>
            <a:pPr indent="0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input</a:t>
            </a:r>
            <a:r>
              <a:rPr lang="en-US" sz="4000" dirty="0">
                <a:latin typeface="Trebuchet MS" panose="020B0603020202020204" pitchFamily="34" charset="0"/>
              </a:rPr>
              <a:t>()</a:t>
            </a:r>
          </a:p>
          <a:p>
            <a:pPr indent="0">
              <a:buNone/>
            </a:pPr>
            <a:r>
              <a:rPr lang="en-US" sz="4000" dirty="0" err="1">
                <a:latin typeface="Trebuchet MS" panose="020B0603020202020204" pitchFamily="34" charset="0"/>
              </a:rPr>
              <a:t>int</a:t>
            </a:r>
            <a:r>
              <a:rPr lang="en-US" sz="4000" dirty="0">
                <a:latin typeface="Trebuchet MS" panose="020B0603020202020204" pitchFamily="34" charset="0"/>
              </a:rPr>
              <a:t>()</a:t>
            </a:r>
          </a:p>
          <a:p>
            <a:pPr indent="0">
              <a:buNone/>
            </a:pPr>
            <a:endParaRPr lang="en-US" sz="40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float()</a:t>
            </a:r>
          </a:p>
          <a:p>
            <a:pPr indent="0">
              <a:buNone/>
            </a:pPr>
            <a:r>
              <a:rPr lang="en-US" sz="4000" dirty="0" err="1">
                <a:latin typeface="Trebuchet MS" panose="020B0603020202020204" pitchFamily="34" charset="0"/>
              </a:rPr>
              <a:t>str</a:t>
            </a:r>
            <a:r>
              <a:rPr lang="en-US" sz="4000" dirty="0">
                <a:latin typeface="Trebuchet MS" panose="020B0603020202020204" pitchFamily="34" charset="0"/>
              </a:rPr>
              <a:t>()</a:t>
            </a: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bool()</a:t>
            </a: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type()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0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OTHER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63948"/>
            <a:ext cx="8686800" cy="5794051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</a:p>
          <a:p>
            <a:pPr indent="0">
              <a:buNone/>
            </a:pPr>
            <a:endParaRPr lang="en-US" sz="4000" dirty="0">
              <a:solidFill>
                <a:srgbClr val="FFC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rgbClr val="FFC000"/>
                </a:solidFill>
                <a:latin typeface="Trebuchet MS" panose="020B0603020202020204" pitchFamily="34" charset="0"/>
              </a:rPr>
              <a:t>     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max(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a,b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,…..,z)</a:t>
            </a:r>
          </a:p>
          <a:p>
            <a:pPr indent="0">
              <a:buNone/>
            </a:pPr>
            <a:endParaRPr lang="en-US" sz="40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    min(</a:t>
            </a:r>
            <a:r>
              <a:rPr lang="en-US" sz="40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a,b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,……,z)</a:t>
            </a:r>
          </a:p>
          <a:p>
            <a:pPr indent="0">
              <a:buNone/>
            </a:pP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endParaRPr lang="en-US" sz="2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000" dirty="0">
                <a:solidFill>
                  <a:schemeClr val="tx1"/>
                </a:solidFill>
                <a:latin typeface="Trebuchet MS" panose="020B0603020202020204" pitchFamily="34" charset="0"/>
              </a:rPr>
              <a:t>	 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max(1,2,4000,6000,6000.00000001)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min(4000,-2, 2,40, 99)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max(222,222.000001)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min(0,-0)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3" y="1600200"/>
            <a:ext cx="9056077" cy="4967574"/>
          </a:xfrm>
        </p:spPr>
        <p:txBody>
          <a:bodyPr/>
          <a:lstStyle/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max(min(3000.01,2999.7,300,-4),max(400,3))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min(min(89,71,88,2),2,9,max(4,8,9),min(7,8,3))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max(222,222.000001)</a:t>
            </a:r>
          </a:p>
          <a:p>
            <a:pPr indent="0">
              <a:buNone/>
            </a:pPr>
            <a:endParaRPr lang="en-US" sz="32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3200" dirty="0">
                <a:latin typeface="Trebuchet MS" panose="020B0603020202020204" pitchFamily="34" charset="0"/>
              </a:rPr>
              <a:t>min(0,-0)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33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3200" b="1" dirty="0" smtClean="0"/>
              <a:t>Example 4.3: But I did programming to avoid compositions</a:t>
            </a:r>
            <a:endParaRPr lang="en-ZW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2059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799" y="2748988"/>
            <a:ext cx="7772400" cy="2276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 dirty="0">
                <a:solidFill>
                  <a:srgbClr val="00B050"/>
                </a:solidFill>
                <a:latin typeface="Trebuchet MS" panose="020B0603020202020204" pitchFamily="34" charset="0"/>
              </a:rPr>
              <a:t>‘’’</a:t>
            </a:r>
            <a:br>
              <a:rPr lang="en" sz="4800" b="1" dirty="0">
                <a:solidFill>
                  <a:srgbClr val="00B050"/>
                </a:solidFill>
                <a:latin typeface="Trebuchet MS" panose="020B0603020202020204" pitchFamily="34" charset="0"/>
              </a:rPr>
            </a:br>
            <a:r>
              <a:rPr lang="en" sz="4800" b="1" dirty="0">
                <a:solidFill>
                  <a:srgbClr val="00B050"/>
                </a:solidFill>
                <a:latin typeface="Trebuchet MS" panose="020B0603020202020204" pitchFamily="34" charset="0"/>
              </a:rPr>
              <a:t>Doc String</a:t>
            </a:r>
            <a:r>
              <a:rPr lang="en" sz="4800" b="1" i="0" u="none" strike="noStrike" cap="none" dirty="0">
                <a:solidFill>
                  <a:srgbClr val="00B050"/>
                </a:solidFill>
                <a:latin typeface="Trebuchet MS" panose="020B0603020202020204" pitchFamily="34" charset="0"/>
                <a:sym typeface="Arial"/>
              </a:rPr>
              <a:t> In Python</a:t>
            </a:r>
            <a:br>
              <a:rPr lang="en" sz="4800" b="1" i="0" u="none" strike="noStrike" cap="none" dirty="0">
                <a:solidFill>
                  <a:srgbClr val="00B050"/>
                </a:solidFill>
                <a:latin typeface="Trebuchet MS" panose="020B0603020202020204" pitchFamily="34" charset="0"/>
                <a:sym typeface="Arial"/>
              </a:rPr>
            </a:br>
            <a:r>
              <a:rPr lang="en" sz="4800" b="1" dirty="0">
                <a:solidFill>
                  <a:srgbClr val="00B050"/>
                </a:solidFill>
                <a:latin typeface="Trebuchet MS" panose="020B0603020202020204" pitchFamily="34" charset="0"/>
              </a:rPr>
              <a:t>‘’’</a:t>
            </a:r>
            <a:endParaRPr lang="en" sz="4800" b="1" i="0" u="none" strike="noStrike" cap="none" dirty="0">
              <a:solidFill>
                <a:srgbClr val="00B050"/>
              </a:solidFill>
              <a:latin typeface="Trebuchet MS" panose="020B0603020202020204" pitchFamily="34" charset="0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831574" y="5149645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" sz="3000" dirty="0">
                <a:solidFill>
                  <a:schemeClr val="dk2"/>
                </a:solidFill>
                <a:latin typeface="Trebuchet MS" panose="020B0603020202020204" pitchFamily="34" charset="0"/>
              </a:rPr>
              <a:t>We’ve been using them all along!</a:t>
            </a:r>
            <a:endParaRPr lang="en" sz="3000" b="0" i="0" u="none" strike="noStrike" cap="none" dirty="0">
              <a:solidFill>
                <a:schemeClr val="dk2"/>
              </a:solidFill>
              <a:latin typeface="Trebuchet MS" panose="020B0603020202020204" pitchFamily="34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07" y="212961"/>
            <a:ext cx="2520385" cy="2671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14349" y="348331"/>
            <a:ext cx="4715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Trebuchet MS" panose="020B0603020202020204" pitchFamily="34" charset="0"/>
              </a:rPr>
              <a:t>f(   ):</a:t>
            </a:r>
          </a:p>
        </p:txBody>
      </p:sp>
    </p:spTree>
    <p:extLst>
      <p:ext uri="{BB962C8B-B14F-4D97-AF65-F5344CB8AC3E}">
        <p14:creationId xmlns:p14="http://schemas.microsoft.com/office/powerpoint/2010/main" val="3778842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107" y="1274882"/>
            <a:ext cx="8669215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TYPE THIS INTO YOUR SHELL:</a:t>
            </a:r>
          </a:p>
          <a:p>
            <a:pPr indent="0">
              <a:buNone/>
            </a:pPr>
            <a:endParaRPr lang="en-US" sz="40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help(print)</a:t>
            </a:r>
          </a:p>
          <a:p>
            <a:pPr indent="0">
              <a:buNone/>
            </a:pPr>
            <a:endParaRPr lang="en-US" sz="40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What you see printed there is the Documentation String. It describes what the function does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69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4882"/>
            <a:ext cx="9144000" cy="4967574"/>
          </a:xfrm>
        </p:spPr>
        <p:txBody>
          <a:bodyPr/>
          <a:lstStyle/>
          <a:p>
            <a:pPr indent="0">
              <a:buNone/>
            </a:pPr>
            <a:r>
              <a:rPr lang="en-US" sz="5400" dirty="0" err="1">
                <a:solidFill>
                  <a:srgbClr val="FFC000"/>
                </a:solidFill>
                <a:latin typeface="Trebuchet MS" panose="020B0603020202020204" pitchFamily="34" charset="0"/>
              </a:rPr>
              <a:t>def</a:t>
            </a:r>
            <a:r>
              <a:rPr lang="en-US" sz="5400" dirty="0">
                <a:solidFill>
                  <a:schemeClr val="tx1"/>
                </a:solidFill>
                <a:latin typeface="Trebuchet MS" panose="020B0603020202020204" pitchFamily="34" charset="0"/>
              </a:rPr>
              <a:t> multi(</a:t>
            </a:r>
            <a:r>
              <a:rPr lang="en-US" sz="5400" dirty="0">
                <a:solidFill>
                  <a:srgbClr val="FF0000"/>
                </a:solidFill>
                <a:latin typeface="Trebuchet MS" panose="020B0603020202020204" pitchFamily="34" charset="0"/>
              </a:rPr>
              <a:t>y</a:t>
            </a:r>
            <a:r>
              <a:rPr lang="en-US" sz="5400" dirty="0">
                <a:solidFill>
                  <a:schemeClr val="tx1"/>
                </a:solidFill>
                <a:latin typeface="Trebuchet MS" panose="020B0603020202020204" pitchFamily="34" charset="0"/>
              </a:rPr>
              <a:t>):</a:t>
            </a:r>
          </a:p>
          <a:p>
            <a:pPr indent="0">
              <a:buNone/>
            </a:pPr>
            <a:r>
              <a:rPr lang="en-US" sz="3200" dirty="0">
                <a:solidFill>
                  <a:srgbClr val="00B050"/>
                </a:solidFill>
                <a:latin typeface="Trebuchet MS" panose="020B0603020202020204" pitchFamily="34" charset="0"/>
              </a:rPr>
              <a:t>‘’’</a:t>
            </a:r>
          </a:p>
          <a:p>
            <a:pPr indent="0">
              <a:buNone/>
            </a:pPr>
            <a:r>
              <a:rPr lang="en-US" sz="3200" dirty="0">
                <a:solidFill>
                  <a:srgbClr val="00B050"/>
                </a:solidFill>
                <a:latin typeface="Trebuchet MS" panose="020B0603020202020204" pitchFamily="34" charset="0"/>
              </a:rPr>
              <a:t>	   Input any number y</a:t>
            </a:r>
          </a:p>
          <a:p>
            <a:pPr indent="0">
              <a:buNone/>
            </a:pPr>
            <a:r>
              <a:rPr lang="en-US" sz="3200" dirty="0">
                <a:solidFill>
                  <a:srgbClr val="00B050"/>
                </a:solidFill>
                <a:latin typeface="Trebuchet MS" panose="020B0603020202020204" pitchFamily="34" charset="0"/>
              </a:rPr>
              <a:t>	   Function multiplies y by 2</a:t>
            </a:r>
          </a:p>
          <a:p>
            <a:pPr indent="0">
              <a:buNone/>
            </a:pPr>
            <a:r>
              <a:rPr lang="en-US" sz="3200" dirty="0">
                <a:solidFill>
                  <a:srgbClr val="00B050"/>
                </a:solidFill>
                <a:latin typeface="Trebuchet MS" panose="020B0603020202020204" pitchFamily="34" charset="0"/>
              </a:rPr>
              <a:t>	   Returns a float or integer</a:t>
            </a:r>
          </a:p>
          <a:p>
            <a:pPr indent="0">
              <a:buNone/>
            </a:pPr>
            <a:r>
              <a:rPr lang="en-US" sz="3200" dirty="0">
                <a:solidFill>
                  <a:srgbClr val="00B050"/>
                </a:solidFill>
                <a:latin typeface="Trebuchet MS" panose="020B0603020202020204" pitchFamily="34" charset="0"/>
              </a:rPr>
              <a:t>‘’’ </a:t>
            </a:r>
          </a:p>
          <a:p>
            <a:pPr indent="0">
              <a:buNone/>
            </a:pPr>
            <a:r>
              <a:rPr lang="en-US" sz="5400" dirty="0">
                <a:solidFill>
                  <a:schemeClr val="tx1"/>
                </a:solidFill>
                <a:latin typeface="Trebuchet MS" panose="020B0603020202020204" pitchFamily="34" charset="0"/>
              </a:rPr>
              <a:t>	</a:t>
            </a:r>
            <a:r>
              <a:rPr lang="en-US" sz="4000" dirty="0">
                <a:solidFill>
                  <a:schemeClr val="tx1"/>
                </a:solidFill>
                <a:latin typeface="Trebuchet MS" panose="020B0603020202020204" pitchFamily="34" charset="0"/>
              </a:rPr>
              <a:t>   return(2*y)</a:t>
            </a: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1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959"/>
            <a:ext cx="9144000" cy="4967574"/>
          </a:xfrm>
        </p:spPr>
        <p:txBody>
          <a:bodyPr/>
          <a:lstStyle/>
          <a:p>
            <a:pPr indent="0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Run the script where you define multi()</a:t>
            </a:r>
          </a:p>
          <a:p>
            <a:pPr indent="0">
              <a:buNone/>
            </a:pPr>
            <a:endParaRPr lang="en-US" sz="40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In the shell, </a:t>
            </a:r>
            <a:r>
              <a:rPr lang="en-US" sz="4000" dirty="0">
                <a:latin typeface="Trebuchet MS" panose="020B0603020202020204" pitchFamily="34" charset="0"/>
              </a:rPr>
              <a:t>type in:  </a:t>
            </a:r>
            <a:r>
              <a:rPr lang="en-US" sz="4000" b="1" dirty="0">
                <a:latin typeface="Trebuchet MS" panose="020B0603020202020204" pitchFamily="34" charset="0"/>
              </a:rPr>
              <a:t>help(multi)</a:t>
            </a:r>
          </a:p>
          <a:p>
            <a:pPr indent="0">
              <a:buNone/>
            </a:pPr>
            <a:endParaRPr lang="en-US" sz="40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000" dirty="0">
                <a:latin typeface="Trebuchet MS" panose="020B0603020202020204" pitchFamily="34" charset="0"/>
              </a:rPr>
              <a:t>You should see the Doc String you wrote down</a:t>
            </a:r>
            <a:r>
              <a:rPr lang="en-US" sz="4000" dirty="0" smtClean="0">
                <a:latin typeface="Trebuchet MS" panose="020B0603020202020204" pitchFamily="34" charset="0"/>
              </a:rPr>
              <a:t>.</a:t>
            </a:r>
            <a:endParaRPr lang="en-US" sz="4000" dirty="0">
              <a:latin typeface="Trebuchet MS" panose="020B0603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81352"/>
            <a:ext cx="8229600" cy="650631"/>
          </a:xfrm>
        </p:spPr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EXAMPLE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-61547"/>
            <a:ext cx="1310054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98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3600" b="1" dirty="0" smtClean="0"/>
              <a:t>Example 4.2: How do functions function</a:t>
            </a:r>
            <a:endParaRPr lang="en-ZW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99264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Python Functions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4772250"/>
            <a:ext cx="8229600" cy="13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dk1"/>
                </a:solidFill>
                <a:latin typeface="Trebuchet MS" panose="020B0603020202020204" pitchFamily="34" charset="0"/>
                <a:sym typeface="Arial"/>
              </a:rPr>
              <a:t>Functions are blocks of code that can be used in various places.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 panose="020B060302020202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Trebuchet MS" panose="020B0603020202020204" pitchFamily="34" charset="0"/>
              <a:sym typeface="Arial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8199" y="1937488"/>
            <a:ext cx="2647599" cy="262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3600" b="1" dirty="0" smtClean="0"/>
              <a:t>Difference between return and print</a:t>
            </a:r>
            <a:endParaRPr lang="en-ZW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ZW" sz="3600" b="1" dirty="0"/>
              <a:t>p</a:t>
            </a:r>
            <a:r>
              <a:rPr lang="en-ZW" sz="3600" b="1" dirty="0" smtClean="0"/>
              <a:t>rint()</a:t>
            </a:r>
            <a:r>
              <a:rPr lang="en-ZW" sz="3600" dirty="0" smtClean="0"/>
              <a:t> prints to screen and throws away the answer</a:t>
            </a:r>
          </a:p>
          <a:p>
            <a:pPr indent="0">
              <a:buNone/>
            </a:pPr>
            <a:endParaRPr lang="en-ZW" sz="3600" dirty="0"/>
          </a:p>
          <a:p>
            <a:pPr indent="0">
              <a:buNone/>
            </a:pPr>
            <a:r>
              <a:rPr lang="en-ZW" sz="3600" b="1" dirty="0"/>
              <a:t>r</a:t>
            </a:r>
            <a:r>
              <a:rPr lang="en-ZW" sz="3600" b="1" dirty="0" smtClean="0"/>
              <a:t>eturn</a:t>
            </a:r>
            <a:r>
              <a:rPr lang="en-ZW" sz="3600" dirty="0" smtClean="0"/>
              <a:t> gives the answer to you so that you can print, give it to another function (composition) or store it in a variable</a:t>
            </a:r>
            <a:endParaRPr lang="en-ZW" sz="3600" dirty="0"/>
          </a:p>
        </p:txBody>
      </p:sp>
    </p:spTree>
    <p:extLst>
      <p:ext uri="{BB962C8B-B14F-4D97-AF65-F5344CB8AC3E}">
        <p14:creationId xmlns:p14="http://schemas.microsoft.com/office/powerpoint/2010/main" val="2492172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3600" b="1" dirty="0" smtClean="0"/>
              <a:t>Example 4.4: Putting it all together</a:t>
            </a:r>
            <a:endParaRPr lang="en-ZW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71351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sz="4400" b="1" dirty="0" smtClean="0"/>
              <a:t>Read Chapter 4</a:t>
            </a:r>
            <a:endParaRPr lang="en-ZW"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r>
              <a:rPr lang="en-ZW" sz="11500" dirty="0" smtClean="0"/>
              <a:t>Questions?</a:t>
            </a:r>
            <a:endParaRPr lang="en-ZW" sz="11500" dirty="0"/>
          </a:p>
        </p:txBody>
      </p:sp>
    </p:spTree>
    <p:extLst>
      <p:ext uri="{BB962C8B-B14F-4D97-AF65-F5344CB8AC3E}">
        <p14:creationId xmlns:p14="http://schemas.microsoft.com/office/powerpoint/2010/main" val="241682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86456"/>
            <a:ext cx="8229600" cy="4967574"/>
          </a:xfrm>
        </p:spPr>
        <p:txBody>
          <a:bodyPr/>
          <a:lstStyle/>
          <a:p>
            <a:pPr indent="0" algn="ctr">
              <a:buNone/>
            </a:pPr>
            <a:r>
              <a:rPr lang="en-US" sz="5400" dirty="0">
                <a:latin typeface="Trebuchet MS" panose="020B0603020202020204" pitchFamily="34" charset="0"/>
              </a:rPr>
              <a:t>From your O’ Level mathematics, what is a function?</a:t>
            </a: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802423" cy="1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0509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  </a:t>
            </a:r>
            <a:r>
              <a:rPr lang="en-US" sz="2000" i="1" dirty="0">
                <a:latin typeface="Trebuchet MS" panose="020B0603020202020204" pitchFamily="34" charset="0"/>
              </a:rPr>
              <a:t>y = f(x)</a:t>
            </a:r>
            <a:endParaRPr lang="en-US" sz="2000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	 </a:t>
            </a:r>
            <a:r>
              <a:rPr lang="en-US" sz="4800" dirty="0">
                <a:latin typeface="Trebuchet MS" panose="020B0603020202020204" pitchFamily="34" charset="0"/>
              </a:rPr>
              <a:t>f(x) = 2x + 9</a:t>
            </a: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                   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?</a:t>
            </a:r>
            <a:r>
              <a:rPr lang="en-US" dirty="0">
                <a:latin typeface="Trebuchet MS" panose="020B0603020202020204" pitchFamily="34" charset="0"/>
              </a:rPr>
              <a:t>		         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?</a:t>
            </a:r>
            <a:endParaRPr lang="en-US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y = **</a:t>
            </a:r>
            <a:endParaRPr lang="en-US" sz="44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        </a:t>
            </a:r>
          </a:p>
          <a:p>
            <a:pPr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    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31026" y="3682511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17731" y="3682510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39821" y="5679829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802423" cy="18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2762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  </a:t>
            </a:r>
            <a:r>
              <a:rPr lang="en-US" sz="2000" i="1" dirty="0">
                <a:latin typeface="Trebuchet MS" panose="020B0603020202020204" pitchFamily="34" charset="0"/>
              </a:rPr>
              <a:t>y = f(x)</a:t>
            </a:r>
            <a:endParaRPr lang="en-US" sz="2000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	 </a:t>
            </a:r>
            <a:r>
              <a:rPr lang="en-US" sz="4800" dirty="0">
                <a:latin typeface="Trebuchet MS" panose="020B0603020202020204" pitchFamily="34" charset="0"/>
              </a:rPr>
              <a:t>f(x) = 2x + 9</a:t>
            </a: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           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input    processing</a:t>
            </a:r>
            <a:endParaRPr lang="en-US" dirty="0">
              <a:solidFill>
                <a:srgbClr val="7030A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y = **</a:t>
            </a:r>
            <a:endParaRPr lang="en-US" sz="4400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        </a:t>
            </a:r>
          </a:p>
          <a:p>
            <a:pPr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output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52057" y="3424602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17731" y="3682510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39821" y="5679829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482969" cy="16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2762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  </a:t>
            </a:r>
            <a:r>
              <a:rPr lang="en-US" sz="2000" i="1" dirty="0">
                <a:latin typeface="Trebuchet MS" panose="020B0603020202020204" pitchFamily="34" charset="0"/>
              </a:rPr>
              <a:t>y = f(x)</a:t>
            </a:r>
            <a:endParaRPr lang="en-US" sz="2000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	 </a:t>
            </a:r>
            <a:r>
              <a:rPr lang="en-US" sz="4800" dirty="0">
                <a:latin typeface="Trebuchet MS" panose="020B0603020202020204" pitchFamily="34" charset="0"/>
              </a:rPr>
              <a:t>f(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2</a:t>
            </a:r>
            <a:r>
              <a:rPr lang="en-US" sz="4800" dirty="0">
                <a:latin typeface="Trebuchet MS" panose="020B0603020202020204" pitchFamily="34" charset="0"/>
              </a:rPr>
              <a:t>) = </a:t>
            </a:r>
            <a:r>
              <a:rPr lang="en-US" sz="4800" dirty="0">
                <a:solidFill>
                  <a:srgbClr val="FF0000"/>
                </a:solidFill>
                <a:latin typeface="Trebuchet MS" panose="020B0603020202020204" pitchFamily="34" charset="0"/>
              </a:rPr>
              <a:t>2*(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2</a:t>
            </a:r>
            <a:r>
              <a:rPr lang="en-US" sz="4800" dirty="0">
                <a:solidFill>
                  <a:srgbClr val="FF0000"/>
                </a:solidFill>
                <a:latin typeface="Trebuchet MS" panose="020B0603020202020204" pitchFamily="34" charset="0"/>
              </a:rPr>
              <a:t>) + 9</a:t>
            </a: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                </a:t>
            </a:r>
            <a:r>
              <a:rPr 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input    </a:t>
            </a:r>
            <a:r>
              <a:rPr lang="en-US" sz="4400" dirty="0">
                <a:solidFill>
                  <a:srgbClr val="FF0000"/>
                </a:solidFill>
                <a:latin typeface="Trebuchet MS" panose="020B0603020202020204" pitchFamily="34" charset="0"/>
              </a:rPr>
              <a:t>processing</a:t>
            </a:r>
            <a:endParaRPr lang="en-US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y = </a:t>
            </a:r>
            <a:r>
              <a:rPr lang="en-US" sz="4800" dirty="0">
                <a:solidFill>
                  <a:srgbClr val="0070C0"/>
                </a:solidFill>
                <a:latin typeface="Trebuchet MS" panose="020B0603020202020204" pitchFamily="34" charset="0"/>
              </a:rPr>
              <a:t>13</a:t>
            </a:r>
            <a:endParaRPr lang="en-US" sz="4400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sz="4400" dirty="0">
                <a:latin typeface="Trebuchet MS" panose="020B0603020202020204" pitchFamily="34" charset="0"/>
              </a:rPr>
              <a:t>        </a:t>
            </a:r>
          </a:p>
          <a:p>
            <a:pPr indent="0">
              <a:buNone/>
            </a:pPr>
            <a:r>
              <a:rPr lang="en-US" sz="4400" dirty="0">
                <a:solidFill>
                  <a:srgbClr val="0070C0"/>
                </a:solidFill>
                <a:latin typeface="Trebuchet MS" panose="020B0603020202020204" pitchFamily="34" charset="0"/>
              </a:rPr>
              <a:t>     output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31026" y="3682511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4117731" y="3682510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39821" y="5679829"/>
            <a:ext cx="8793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482969" cy="16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rebuchet MS" panose="020B0603020202020204" pitchFamily="34" charset="0"/>
              </a:rPr>
              <a:t>A bit of Mathematics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72762"/>
            <a:ext cx="8229600" cy="4967574"/>
          </a:xfrm>
        </p:spPr>
        <p:txBody>
          <a:bodyPr/>
          <a:lstStyle/>
          <a:p>
            <a:pPr indent="0">
              <a:buNone/>
            </a:pPr>
            <a:r>
              <a:rPr lang="en-US" sz="2000" dirty="0">
                <a:latin typeface="Trebuchet MS" panose="020B0603020202020204" pitchFamily="34" charset="0"/>
              </a:rPr>
              <a:t>   </a:t>
            </a:r>
            <a:r>
              <a:rPr lang="en-US" sz="2000" i="1" dirty="0">
                <a:latin typeface="Trebuchet MS" panose="020B0603020202020204" pitchFamily="34" charset="0"/>
              </a:rPr>
              <a:t>y = f(x</a:t>
            </a:r>
            <a:r>
              <a:rPr lang="en-US" sz="2000" i="1" dirty="0" smtClean="0">
                <a:latin typeface="Trebuchet MS" panose="020B0603020202020204" pitchFamily="34" charset="0"/>
              </a:rPr>
              <a:t>) = 2*x+9</a:t>
            </a:r>
            <a:endParaRPr lang="en-US" sz="2000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	  </a:t>
            </a:r>
            <a:r>
              <a:rPr lang="en-US" sz="4800" dirty="0">
                <a:latin typeface="Trebuchet MS" panose="020B0603020202020204" pitchFamily="34" charset="0"/>
              </a:rPr>
              <a:t>f(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1</a:t>
            </a:r>
            <a:r>
              <a:rPr lang="en-US" sz="4800" dirty="0">
                <a:latin typeface="Trebuchet MS" panose="020B0603020202020204" pitchFamily="34" charset="0"/>
              </a:rPr>
              <a:t>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2*(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1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) + 9</a:t>
            </a: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f(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5</a:t>
            </a:r>
            <a:r>
              <a:rPr lang="en-US" sz="4800" dirty="0">
                <a:latin typeface="Trebuchet MS" panose="020B0603020202020204" pitchFamily="34" charset="0"/>
              </a:rPr>
              <a:t>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2*(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5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) + 9</a:t>
            </a: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f(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7</a:t>
            </a:r>
            <a:r>
              <a:rPr lang="en-US" sz="4800" dirty="0">
                <a:latin typeface="Trebuchet MS" panose="020B0603020202020204" pitchFamily="34" charset="0"/>
              </a:rPr>
              <a:t>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2*(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7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) + 9</a:t>
            </a:r>
          </a:p>
          <a:p>
            <a:pPr indent="0">
              <a:buNone/>
            </a:pPr>
            <a:r>
              <a:rPr lang="en-US" sz="4800" dirty="0">
                <a:latin typeface="Trebuchet MS" panose="020B0603020202020204" pitchFamily="34" charset="0"/>
              </a:rPr>
              <a:t>      f(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6</a:t>
            </a:r>
            <a:r>
              <a:rPr lang="en-US" sz="4800" dirty="0">
                <a:latin typeface="Trebuchet MS" panose="020B0603020202020204" pitchFamily="34" charset="0"/>
              </a:rPr>
              <a:t>) = 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2*(</a:t>
            </a:r>
            <a:r>
              <a:rPr lang="en-US" sz="4800" dirty="0">
                <a:solidFill>
                  <a:srgbClr val="7030A0"/>
                </a:solidFill>
                <a:latin typeface="Trebuchet MS" panose="020B0603020202020204" pitchFamily="34" charset="0"/>
              </a:rPr>
              <a:t>6</a:t>
            </a:r>
            <a:r>
              <a:rPr lang="en-US" sz="4800" dirty="0">
                <a:solidFill>
                  <a:schemeClr val="tx1"/>
                </a:solidFill>
                <a:latin typeface="Trebuchet MS" panose="020B0603020202020204" pitchFamily="34" charset="0"/>
              </a:rPr>
              <a:t>) + 9</a:t>
            </a:r>
          </a:p>
          <a:p>
            <a:pPr indent="0">
              <a:buNone/>
            </a:pPr>
            <a:endParaRPr lang="en-US" sz="4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indent="0">
              <a:buNone/>
            </a:pPr>
            <a:r>
              <a:rPr lang="en-US" dirty="0">
                <a:latin typeface="Trebuchet MS" panose="020B0603020202020204" pitchFamily="34" charset="0"/>
              </a:rPr>
              <a:t>   </a:t>
            </a:r>
          </a:p>
          <a:p>
            <a:pPr indent="0">
              <a:buNone/>
            </a:pPr>
            <a:endParaRPr lang="en-US" sz="4400" dirty="0">
              <a:solidFill>
                <a:srgbClr val="7030A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93" y="252229"/>
            <a:ext cx="1482969" cy="16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6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728</Words>
  <Application>Microsoft Office PowerPoint</Application>
  <PresentationFormat>On-screen Show (4:3)</PresentationFormat>
  <Paragraphs>270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Courier New</vt:lpstr>
      <vt:lpstr>Noto Symbol</vt:lpstr>
      <vt:lpstr>Trebuchet MS</vt:lpstr>
      <vt:lpstr>Custom Theme</vt:lpstr>
      <vt:lpstr>Functions In Python</vt:lpstr>
      <vt:lpstr>Python Functions</vt:lpstr>
      <vt:lpstr>Python Functions</vt:lpstr>
      <vt:lpstr>Python Functions</vt:lpstr>
      <vt:lpstr>A bit of Mathematics</vt:lpstr>
      <vt:lpstr>A bit of Mathematics</vt:lpstr>
      <vt:lpstr>A bit of Mathematics</vt:lpstr>
      <vt:lpstr>A bit of Mathematics</vt:lpstr>
      <vt:lpstr>A bit of Mathematics</vt:lpstr>
      <vt:lpstr>A bit of Mathematics</vt:lpstr>
      <vt:lpstr>Functions In Python</vt:lpstr>
      <vt:lpstr>PowerPoint Presentation</vt:lpstr>
      <vt:lpstr>Function Syntax</vt:lpstr>
      <vt:lpstr>SIMPLIFY!!!!</vt:lpstr>
      <vt:lpstr>Example 4.1: Maths futhi</vt:lpstr>
      <vt:lpstr>A bit of Coding</vt:lpstr>
      <vt:lpstr>ANSWER</vt:lpstr>
      <vt:lpstr>MORE…..</vt:lpstr>
      <vt:lpstr>ANSWER</vt:lpstr>
      <vt:lpstr>CORRECT ANSWER</vt:lpstr>
      <vt:lpstr>Function Composition</vt:lpstr>
      <vt:lpstr>MORE…..</vt:lpstr>
      <vt:lpstr>PowerPoint Presentation</vt:lpstr>
      <vt:lpstr>WHY DOESN’T IT WORK??</vt:lpstr>
      <vt:lpstr>PowerPoint Presentation</vt:lpstr>
      <vt:lpstr>CORRECT ANSWER</vt:lpstr>
      <vt:lpstr>CORRECT ANSWER</vt:lpstr>
      <vt:lpstr>Functions In Python</vt:lpstr>
      <vt:lpstr>PowerPoint Presentation</vt:lpstr>
      <vt:lpstr>EXAMPLES </vt:lpstr>
      <vt:lpstr>OTHER FUNCTIONS</vt:lpstr>
      <vt:lpstr>EXAMPLES</vt:lpstr>
      <vt:lpstr>EXAMPLES </vt:lpstr>
      <vt:lpstr>Example 4.3: But I did programming to avoid compositions</vt:lpstr>
      <vt:lpstr>‘’’ Doc String In Python ‘’’</vt:lpstr>
      <vt:lpstr>EXAMPLE </vt:lpstr>
      <vt:lpstr>EXAMPLE </vt:lpstr>
      <vt:lpstr>EXAMPLE </vt:lpstr>
      <vt:lpstr>Example 4.2: How do functions function</vt:lpstr>
      <vt:lpstr>Difference between return and print</vt:lpstr>
      <vt:lpstr>Example 4.4: Putting it all together</vt:lpstr>
      <vt:lpstr>Read Chapter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cp:lastModifiedBy>Mgcini Phuthi</cp:lastModifiedBy>
  <cp:revision>30</cp:revision>
  <dcterms:modified xsi:type="dcterms:W3CDTF">2018-06-08T12:40:10Z</dcterms:modified>
</cp:coreProperties>
</file>