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vin Chitena" initials="AC" lastIdx="2" clrIdx="0">
    <p:extLst>
      <p:ext uri="{19B8F6BF-5375-455C-9EA6-DF929625EA0E}">
        <p15:presenceInfo xmlns:p15="http://schemas.microsoft.com/office/powerpoint/2012/main" userId="920e21fcfa8f36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F34D-CA69-4213-B025-C950234F33B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E524-DEFC-4205-ACE0-B49157E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plication_program" TargetMode="External"/><Relationship Id="rId3" Type="http://schemas.openxmlformats.org/officeDocument/2006/relationships/hyperlink" Target="https://en.wikipedia.org/wiki/System_software" TargetMode="External"/><Relationship Id="rId7" Type="http://schemas.openxmlformats.org/officeDocument/2006/relationships/hyperlink" Target="https://en.wikipedia.org/wiki/Computer_progra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Operating_system_services" TargetMode="External"/><Relationship Id="rId5" Type="http://schemas.openxmlformats.org/officeDocument/2006/relationships/hyperlink" Target="https://en.wikipedia.org/wiki/Computer_software" TargetMode="External"/><Relationship Id="rId4" Type="http://schemas.openxmlformats.org/officeDocument/2006/relationships/hyperlink" Target="https://en.wikipedia.org/wiki/Computer_hardwar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</a:t>
            </a:r>
            <a:r>
              <a:rPr lang="en-US" sz="2400" dirty="0"/>
              <a:t> (</a:t>
            </a:r>
            <a:r>
              <a:rPr lang="en-US" sz="2400" b="1" dirty="0"/>
              <a:t>O</a:t>
            </a:r>
            <a:r>
              <a:rPr lang="en-US" sz="8800" b="1" dirty="0"/>
              <a:t>S</a:t>
            </a:r>
            <a:r>
              <a:rPr lang="en-US" sz="8800" dirty="0"/>
              <a:t>) is </a:t>
            </a:r>
            <a:r>
              <a:rPr lang="en-US" sz="8800" dirty="0">
                <a:hlinkClick r:id="rId3" tooltip="System software"/>
              </a:rPr>
              <a:t>system software</a:t>
            </a:r>
            <a:r>
              <a:rPr lang="en-US" sz="8800" dirty="0"/>
              <a:t> that manages </a:t>
            </a:r>
            <a:r>
              <a:rPr lang="en-US" sz="8800" dirty="0">
                <a:hlinkClick r:id="rId4" tooltip="Computer hardware"/>
              </a:rPr>
              <a:t>computer hardware</a:t>
            </a:r>
            <a:r>
              <a:rPr lang="en-US" sz="8800" dirty="0"/>
              <a:t> and </a:t>
            </a:r>
            <a:r>
              <a:rPr lang="en-US" sz="8800" dirty="0">
                <a:hlinkClick r:id="rId5" tooltip="Computer software"/>
              </a:rPr>
              <a:t>software</a:t>
            </a:r>
            <a:r>
              <a:rPr lang="en-US" sz="8800" dirty="0"/>
              <a:t> resources and provides common </a:t>
            </a:r>
            <a:r>
              <a:rPr lang="en-US" sz="8800" dirty="0">
                <a:hlinkClick r:id="rId6" tooltip="Operating system services"/>
              </a:rPr>
              <a:t>services</a:t>
            </a:r>
            <a:r>
              <a:rPr lang="en-US" sz="8800" dirty="0"/>
              <a:t> for </a:t>
            </a:r>
            <a:r>
              <a:rPr lang="en-US" sz="8800" dirty="0">
                <a:hlinkClick r:id="rId7" tooltip="Computer program"/>
              </a:rPr>
              <a:t>computer programs</a:t>
            </a:r>
            <a:r>
              <a:rPr lang="en-US" sz="8800" dirty="0"/>
              <a:t>. The operating </a:t>
            </a:r>
            <a:r>
              <a:rPr lang="en-US" sz="2400" dirty="0"/>
              <a:t>system is a component of the </a:t>
            </a:r>
            <a:r>
              <a:rPr lang="en-US" sz="2400" dirty="0">
                <a:hlinkClick r:id="rId3" tooltip="System software"/>
              </a:rPr>
              <a:t>system software</a:t>
            </a:r>
            <a:r>
              <a:rPr lang="en-US" sz="2400" dirty="0"/>
              <a:t> in a computer system. </a:t>
            </a:r>
            <a:r>
              <a:rPr lang="en-US" sz="2400" dirty="0">
                <a:hlinkClick r:id="rId8" tooltip="Application program"/>
              </a:rPr>
              <a:t>Application programs</a:t>
            </a:r>
            <a:r>
              <a:rPr lang="en-US" sz="2400" dirty="0"/>
              <a:t> usually require an operating system to function.</a:t>
            </a:r>
          </a:p>
          <a:p>
            <a:endParaRPr lang="en-US" sz="2400" dirty="0"/>
          </a:p>
          <a:p>
            <a:r>
              <a:rPr lang="en-US" sz="2400" dirty="0"/>
              <a:t>It is made using complex</a:t>
            </a:r>
            <a:r>
              <a:rPr lang="en-US" sz="2400" baseline="0" dirty="0"/>
              <a:t> code that communicates with the hardware.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E524-DEFC-4205-ACE0-B49157E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and files are arranged into a file system. The file system begins with the Hard Drive, usually denoted as C: on most computers.</a:t>
            </a:r>
          </a:p>
          <a:p>
            <a:endParaRPr lang="en-US" baseline="0" dirty="0"/>
          </a:p>
          <a:p>
            <a:r>
              <a:rPr lang="en-US" baseline="0" dirty="0"/>
              <a:t>#Explain difference between a folder and a file. Folder has no extension whereas a file has one</a:t>
            </a:r>
          </a:p>
          <a:p>
            <a:endParaRPr lang="en-US" baseline="0" dirty="0"/>
          </a:p>
          <a:p>
            <a:r>
              <a:rPr lang="en-US" baseline="0" dirty="0"/>
              <a:t>The path is the address of the file in the web of files and folders. A path begins with C: and branches out into different files and folders.  Files are separated by a backslash e.g. C:/Users/Zim Code/Desktop/Drake – Views.mp3 is the path to the song Views by Drake saved on the Desktop of the Zim Code computer</a:t>
            </a:r>
          </a:p>
          <a:p>
            <a:endParaRPr lang="en-US" baseline="0" dirty="0"/>
          </a:p>
          <a:p>
            <a:r>
              <a:rPr lang="en-US" baseline="0" dirty="0"/>
              <a:t>The command line (Command Prompt) allows us to give commands directly to the computer without using the Graphical User Interface (GUI). Before the GUI, computers only had the Command Line</a:t>
            </a:r>
          </a:p>
          <a:p>
            <a:endParaRPr lang="en-US" baseline="0" dirty="0"/>
          </a:p>
          <a:p>
            <a:r>
              <a:rPr lang="en-US" baseline="0" dirty="0"/>
              <a:t>You can give commands to a computer to navigate folders and open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E524-DEFC-4205-ACE0-B49157EABC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</a:t>
            </a:r>
            <a:r>
              <a:rPr lang="en-US" baseline="0" dirty="0"/>
              <a:t> the difference between different commands and their uses. Use the File system on the students computer to give examples, uses and advantages of each command. </a:t>
            </a:r>
          </a:p>
          <a:p>
            <a:r>
              <a:rPr lang="en-US" baseline="0" dirty="0"/>
              <a:t>#Differentiate between del and </a:t>
            </a:r>
            <a:r>
              <a:rPr lang="en-US" baseline="0" dirty="0" err="1"/>
              <a:t>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E524-DEFC-4205-ACE0-B49157EABC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#Follow the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2E524-DEFC-4205-ACE0-B49157EABC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7C243-9E46-4573-ACC3-3A1A31EFA36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15E1-4BD3-4771-AA82-541228452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latin typeface="Trebuchet MS" panose="020B0603020202020204" pitchFamily="34" charset="0"/>
              </a:rPr>
              <a:t>WELCOME TO ZIM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92" y="3509963"/>
            <a:ext cx="1522615" cy="14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cd “xxx”	</a:t>
            </a:r>
            <a:r>
              <a:rPr lang="en-US" sz="4400" dirty="0" err="1">
                <a:latin typeface="Trebuchet MS" panose="020B0603020202020204" pitchFamily="34" charset="0"/>
              </a:rPr>
              <a:t>dir</a:t>
            </a:r>
            <a:r>
              <a:rPr lang="en-US" sz="4400" dirty="0">
                <a:latin typeface="Trebuchet MS" panose="020B0603020202020204" pitchFamily="34" charset="0"/>
              </a:rPr>
              <a:t>	 move “xxx”“</a:t>
            </a:r>
            <a:r>
              <a:rPr lang="en-US" sz="4400" dirty="0" err="1">
                <a:latin typeface="Trebuchet MS" panose="020B0603020202020204" pitchFamily="34" charset="0"/>
              </a:rPr>
              <a:t>yyy</a:t>
            </a:r>
            <a:r>
              <a:rPr lang="en-US" sz="4400" dirty="0">
                <a:latin typeface="Trebuchet MS" panose="020B0603020202020204" pitchFamily="34" charset="0"/>
              </a:rPr>
              <a:t>”	    </a:t>
            </a:r>
            <a:r>
              <a:rPr lang="en-US" sz="4400" dirty="0" err="1">
                <a:latin typeface="Trebuchet MS" panose="020B0603020202020204" pitchFamily="34" charset="0"/>
              </a:rPr>
              <a:t>rd</a:t>
            </a:r>
            <a:r>
              <a:rPr lang="en-US" sz="4400" dirty="0">
                <a:latin typeface="Trebuchet MS" panose="020B0603020202020204" pitchFamily="34" charset="0"/>
              </a:rPr>
              <a:t>	</a:t>
            </a:r>
          </a:p>
          <a:p>
            <a:pPr marL="0" indent="0">
              <a:buNone/>
            </a:pPr>
            <a:endParaRPr lang="en-US" sz="4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md			del		      </a:t>
            </a:r>
            <a:r>
              <a:rPr lang="en-US" sz="4400" dirty="0" err="1">
                <a:latin typeface="Trebuchet MS" panose="020B0603020202020204" pitchFamily="34" charset="0"/>
              </a:rPr>
              <a:t>cls</a:t>
            </a:r>
            <a:r>
              <a:rPr lang="en-US" sz="4400" dirty="0">
                <a:latin typeface="Trebuchet MS" panose="020B0603020202020204" pitchFamily="34" charset="0"/>
              </a:rPr>
              <a:t>	      echo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2" y="219211"/>
            <a:ext cx="2908570" cy="25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EXERCISE (45 minutes)</a:t>
            </a:r>
            <a:r>
              <a:rPr lang="en-US" dirty="0">
                <a:latin typeface="Trebuchet MS" panose="020B0603020202020204" pitchFamily="34" charset="0"/>
              </a:rPr>
              <a:t/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1. Create a new text file on the Desktop and save it under your name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2. Open the Command Line and move to the desktop directory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3. Create a new directory on the desktop and save it under the name of   your school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4. Move the text file into the new directory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5. Verify that the file has been moved into directory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6. Use the GUI to verify steps 1-5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7. Navigate into the new directory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8. Delete the text file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9. Move back into the desktop and delete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02334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SECTION A: THEORY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>
                <a:latin typeface="Trebuchet MS" panose="020B0603020202020204" pitchFamily="34" charset="0"/>
              </a:rPr>
              <a:t>Introductions (13 minutes)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Names of students and Zim Code tutors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Brief rundown of curriculum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Explanation of requirements, regulations and procedures (Timetable, punctuality, responsibility with equipment, dress code, conduct, assignments, class participation etc.)</a:t>
            </a:r>
          </a:p>
          <a:p>
            <a:endParaRPr lang="en-US" sz="36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0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Trebuchet MS" panose="020B0603020202020204" pitchFamily="34" charset="0"/>
              </a:rPr>
              <a:t>Oral Survey (2 minutes)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used a computer?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used word processors?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used a computer to create solutions (assignments, posters, videos etc.)?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used the internet for academic purposes (school research etc.)?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an email address</a:t>
            </a:r>
          </a:p>
          <a:p>
            <a:pPr lvl="0"/>
            <a:r>
              <a:rPr lang="en-US" sz="3600" b="1" dirty="0">
                <a:latin typeface="Trebuchet MS" panose="020B0603020202020204" pitchFamily="34" charset="0"/>
              </a:rPr>
              <a:t>How many have programmed?</a:t>
            </a:r>
          </a:p>
          <a:p>
            <a:pPr marL="0" indent="0">
              <a:buNone/>
            </a:pPr>
            <a:endParaRPr lang="en-US" sz="3600" b="1" dirty="0">
              <a:latin typeface="Trebuchet MS" panose="020B0603020202020204" pitchFamily="34" charset="0"/>
            </a:endParaRPr>
          </a:p>
          <a:p>
            <a:endParaRPr lang="en-US" sz="36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4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5400" dirty="0">
                <a:latin typeface="Trebuchet MS" panose="020B0603020202020204" pitchFamily="34" charset="0"/>
              </a:rPr>
              <a:t>What is an operating system? </a:t>
            </a:r>
            <a:br>
              <a:rPr lang="en-US" sz="5400" dirty="0">
                <a:latin typeface="Trebuchet MS" panose="020B0603020202020204" pitchFamily="34" charset="0"/>
              </a:rPr>
            </a:br>
            <a:endParaRPr lang="en-US" sz="5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>
                <a:latin typeface="Trebuchet MS" panose="020B0603020202020204" pitchFamily="34" charset="0"/>
              </a:rPr>
              <a:t>Brief explanation of an operating system</a:t>
            </a:r>
          </a:p>
          <a:p>
            <a:pPr marL="0" lvl="0" indent="0">
              <a:buNone/>
            </a:pPr>
            <a:endParaRPr lang="en-US" sz="4400" dirty="0">
              <a:latin typeface="Trebuchet MS" panose="020B0603020202020204" pitchFamily="34" charset="0"/>
            </a:endParaRPr>
          </a:p>
          <a:p>
            <a:pPr lvl="0"/>
            <a:r>
              <a:rPr lang="en-US" sz="4400" dirty="0">
                <a:latin typeface="Trebuchet MS" panose="020B0603020202020204" pitchFamily="34" charset="0"/>
              </a:rPr>
              <a:t>How it is made, what it does and how it does it</a:t>
            </a:r>
          </a:p>
          <a:p>
            <a:endParaRPr lang="en-US" sz="4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Trebuchet MS" panose="020B0603020202020204" pitchFamily="34" charset="0"/>
              </a:rPr>
              <a:t>Different types of OSs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76" y="1465118"/>
            <a:ext cx="2169882" cy="2279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6" y="4447988"/>
            <a:ext cx="1488363" cy="1927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76" y="4461546"/>
            <a:ext cx="1694584" cy="1914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4454338"/>
            <a:ext cx="1649658" cy="1928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6" y="1571358"/>
            <a:ext cx="2012683" cy="1994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9" y="4447988"/>
            <a:ext cx="1761417" cy="1737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6" y="95387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0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rebuchet MS" panose="020B0603020202020204" pitchFamily="34" charset="0"/>
              </a:rPr>
              <a:t>What is a computer program/app?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825625"/>
            <a:ext cx="11704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7000" dirty="0">
                <a:latin typeface="Trebuchet MS" panose="020B0603020202020204" pitchFamily="34" charset="0"/>
              </a:rPr>
              <a:t>Input -&gt; Processing -&gt;Output</a:t>
            </a:r>
          </a:p>
        </p:txBody>
      </p:sp>
    </p:spTree>
    <p:extLst>
      <p:ext uri="{BB962C8B-B14F-4D97-AF65-F5344CB8AC3E}">
        <p14:creationId xmlns:p14="http://schemas.microsoft.com/office/powerpoint/2010/main" val="37758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Files and Folders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Files store information in a specific format (e.g. a song, a picture, a text document)</a:t>
            </a:r>
          </a:p>
          <a:p>
            <a:r>
              <a:rPr lang="en-ZW" dirty="0" smtClean="0"/>
              <a:t>Folders store files and </a:t>
            </a:r>
            <a:r>
              <a:rPr lang="en-ZW" dirty="0" err="1" smtClean="0"/>
              <a:t>and</a:t>
            </a:r>
            <a:r>
              <a:rPr lang="en-ZW" dirty="0" smtClean="0"/>
              <a:t> other folders (e.g. My Documents)</a:t>
            </a:r>
          </a:p>
          <a:p>
            <a:r>
              <a:rPr lang="en-ZW" dirty="0" smtClean="0"/>
              <a:t>Drives are the physical thing that store the information (e.g. C:\ )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6331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File paths/Addresses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Every file has a specific address. There are no 2 files with the same address on a computer.</a:t>
            </a:r>
          </a:p>
          <a:p>
            <a:pPr lvl="1"/>
            <a:r>
              <a:rPr lang="en-ZW" dirty="0" smtClean="0"/>
              <a:t>Think of it like Haddon and Sly, there is only one H&amp;S, if I give you the address you should not get lost, that will be bad</a:t>
            </a:r>
          </a:p>
          <a:p>
            <a:r>
              <a:rPr lang="en-ZW" dirty="0" smtClean="0"/>
              <a:t>Example file paths</a:t>
            </a:r>
          </a:p>
          <a:p>
            <a:pPr lvl="1"/>
            <a:r>
              <a:rPr lang="en-ZW" dirty="0" smtClean="0"/>
              <a:t>C:/Users/ZimCode</a:t>
            </a:r>
          </a:p>
          <a:p>
            <a:pPr lvl="1"/>
            <a:r>
              <a:rPr lang="en-ZW" dirty="0" smtClean="0"/>
              <a:t>C:/Programs</a:t>
            </a:r>
          </a:p>
        </p:txBody>
      </p:sp>
    </p:spTree>
    <p:extLst>
      <p:ext uri="{BB962C8B-B14F-4D97-AF65-F5344CB8AC3E}">
        <p14:creationId xmlns:p14="http://schemas.microsoft.com/office/powerpoint/2010/main" val="30850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What is data and how is it stored on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3600" dirty="0">
              <a:latin typeface="Trebuchet MS" panose="020B0603020202020204" pitchFamily="34" charset="0"/>
            </a:endParaRP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Explanation of the file system of a computer</a:t>
            </a: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Difference between a file and a folder</a:t>
            </a: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Path/Address of a file/folder</a:t>
            </a: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Command line</a:t>
            </a: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The link between the file system and the GUI</a:t>
            </a:r>
          </a:p>
          <a:p>
            <a:pPr lvl="0"/>
            <a:r>
              <a:rPr lang="en-US" sz="3600" dirty="0">
                <a:latin typeface="Trebuchet MS" panose="020B0603020202020204" pitchFamily="34" charset="0"/>
              </a:rPr>
              <a:t>How to access files without the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687</Words>
  <Application>Microsoft Office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WELCOME TO ZIM CODE</vt:lpstr>
      <vt:lpstr>SECTION A: THEORY </vt:lpstr>
      <vt:lpstr>Oral Survey (2 minutes) </vt:lpstr>
      <vt:lpstr>What is an operating system?  </vt:lpstr>
      <vt:lpstr>Different types of OSs</vt:lpstr>
      <vt:lpstr>What is a computer program/app? </vt:lpstr>
      <vt:lpstr>Files and Folders</vt:lpstr>
      <vt:lpstr>File paths/Addresses</vt:lpstr>
      <vt:lpstr>What is data and how is it stored on a computer?</vt:lpstr>
      <vt:lpstr>PowerPoint Presentation</vt:lpstr>
      <vt:lpstr>EXERCISE (45 minutes)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ZIM CODE</dc:title>
  <dc:creator>Alvin Chitena</dc:creator>
  <cp:lastModifiedBy>Mgcini Phuthi</cp:lastModifiedBy>
  <cp:revision>9</cp:revision>
  <dcterms:created xsi:type="dcterms:W3CDTF">2016-06-29T19:57:08Z</dcterms:created>
  <dcterms:modified xsi:type="dcterms:W3CDTF">2018-05-28T22:19:46Z</dcterms:modified>
</cp:coreProperties>
</file>