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3" r:id="rId10"/>
    <p:sldId id="265" r:id="rId11"/>
    <p:sldId id="266" r:id="rId12"/>
    <p:sldId id="269" r:id="rId13"/>
    <p:sldId id="270" r:id="rId14"/>
    <p:sldId id="271" r:id="rId15"/>
    <p:sldId id="272" r:id="rId16"/>
    <p:sldId id="276" r:id="rId17"/>
    <p:sldId id="274" r:id="rId18"/>
    <p:sldId id="273" r:id="rId19"/>
    <p:sldId id="277" r:id="rId20"/>
    <p:sldId id="267" r:id="rId21"/>
    <p:sldId id="284" r:id="rId22"/>
    <p:sldId id="285" r:id="rId23"/>
    <p:sldId id="286" r:id="rId24"/>
    <p:sldId id="288" r:id="rId25"/>
    <p:sldId id="289" r:id="rId26"/>
    <p:sldId id="290" r:id="rId27"/>
    <p:sldId id="268" r:id="rId28"/>
    <p:sldId id="278" r:id="rId29"/>
    <p:sldId id="280" r:id="rId30"/>
    <p:sldId id="282" r:id="rId31"/>
    <p:sldId id="283" r:id="rId32"/>
    <p:sldId id="291" r:id="rId33"/>
    <p:sldId id="29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3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7EF6-7CD9-446C-B8BC-286EEBD8ECDE}" type="datetimeFigureOut">
              <a:rPr lang="en-ZW" smtClean="0"/>
              <a:t>27/7/2018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7092-6B52-4255-821D-2AE1E09D6E23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662589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7EF6-7CD9-446C-B8BC-286EEBD8ECDE}" type="datetimeFigureOut">
              <a:rPr lang="en-ZW" smtClean="0"/>
              <a:t>27/7/2018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7092-6B52-4255-821D-2AE1E09D6E23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235600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7EF6-7CD9-446C-B8BC-286EEBD8ECDE}" type="datetimeFigureOut">
              <a:rPr lang="en-ZW" smtClean="0"/>
              <a:t>27/7/2018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7092-6B52-4255-821D-2AE1E09D6E23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78711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7EF6-7CD9-446C-B8BC-286EEBD8ECDE}" type="datetimeFigureOut">
              <a:rPr lang="en-ZW" smtClean="0"/>
              <a:t>27/7/2018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7092-6B52-4255-821D-2AE1E09D6E23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410560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7EF6-7CD9-446C-B8BC-286EEBD8ECDE}" type="datetimeFigureOut">
              <a:rPr lang="en-ZW" smtClean="0"/>
              <a:t>27/7/2018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7092-6B52-4255-821D-2AE1E09D6E23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4916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7EF6-7CD9-446C-B8BC-286EEBD8ECDE}" type="datetimeFigureOut">
              <a:rPr lang="en-ZW" smtClean="0"/>
              <a:t>27/7/2018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7092-6B52-4255-821D-2AE1E09D6E23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82318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7EF6-7CD9-446C-B8BC-286EEBD8ECDE}" type="datetimeFigureOut">
              <a:rPr lang="en-ZW" smtClean="0"/>
              <a:t>27/7/2018</a:t>
            </a:fld>
            <a:endParaRPr lang="en-Z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7092-6B52-4255-821D-2AE1E09D6E23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75677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7EF6-7CD9-446C-B8BC-286EEBD8ECDE}" type="datetimeFigureOut">
              <a:rPr lang="en-ZW" smtClean="0"/>
              <a:t>27/7/2018</a:t>
            </a:fld>
            <a:endParaRPr lang="en-Z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7092-6B52-4255-821D-2AE1E09D6E23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029288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7EF6-7CD9-446C-B8BC-286EEBD8ECDE}" type="datetimeFigureOut">
              <a:rPr lang="en-ZW" smtClean="0"/>
              <a:t>27/7/2018</a:t>
            </a:fld>
            <a:endParaRPr lang="en-Z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7092-6B52-4255-821D-2AE1E09D6E23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277631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7EF6-7CD9-446C-B8BC-286EEBD8ECDE}" type="datetimeFigureOut">
              <a:rPr lang="en-ZW" smtClean="0"/>
              <a:t>27/7/2018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7092-6B52-4255-821D-2AE1E09D6E23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573162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W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7EF6-7CD9-446C-B8BC-286EEBD8ECDE}" type="datetimeFigureOut">
              <a:rPr lang="en-ZW" smtClean="0"/>
              <a:t>27/7/2018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7092-6B52-4255-821D-2AE1E09D6E23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73955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F7EF6-7CD9-446C-B8BC-286EEBD8ECDE}" type="datetimeFigureOut">
              <a:rPr lang="en-ZW" smtClean="0"/>
              <a:t>27/7/2018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57092-6B52-4255-821D-2AE1E09D6E23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744937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ZW" sz="9600" dirty="0" smtClean="0"/>
              <a:t>More Functions</a:t>
            </a:r>
            <a:endParaRPr lang="en-ZW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400079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 smtClean="0"/>
              <a:t>The Global keyword</a:t>
            </a:r>
            <a:endParaRPr lang="en-ZW" dirty="0"/>
          </a:p>
        </p:txBody>
      </p:sp>
      <p:sp>
        <p:nvSpPr>
          <p:cNvPr id="4" name="Rectangle 3"/>
          <p:cNvSpPr/>
          <p:nvPr/>
        </p:nvSpPr>
        <p:spPr>
          <a:xfrm>
            <a:off x="4607859" y="3451412"/>
            <a:ext cx="3039035" cy="1954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W" sz="5400" dirty="0" smtClean="0"/>
              <a:t>Function</a:t>
            </a:r>
            <a:endParaRPr lang="en-ZW" sz="5400" dirty="0"/>
          </a:p>
        </p:txBody>
      </p:sp>
      <p:sp>
        <p:nvSpPr>
          <p:cNvPr id="5" name="Rectangle 4"/>
          <p:cNvSpPr/>
          <p:nvPr/>
        </p:nvSpPr>
        <p:spPr>
          <a:xfrm>
            <a:off x="1111623" y="3953435"/>
            <a:ext cx="2788024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W" sz="3600" dirty="0" smtClean="0"/>
              <a:t>Parameters</a:t>
            </a:r>
            <a:endParaRPr lang="en-ZW" sz="3600" dirty="0"/>
          </a:p>
        </p:txBody>
      </p:sp>
      <p:sp>
        <p:nvSpPr>
          <p:cNvPr id="6" name="Rectangle 5"/>
          <p:cNvSpPr/>
          <p:nvPr/>
        </p:nvSpPr>
        <p:spPr>
          <a:xfrm>
            <a:off x="8449235" y="3953435"/>
            <a:ext cx="2788024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W" sz="3600" dirty="0" smtClean="0"/>
              <a:t>Return Values</a:t>
            </a:r>
            <a:endParaRPr lang="en-ZW" sz="3600" dirty="0"/>
          </a:p>
        </p:txBody>
      </p:sp>
      <p:sp>
        <p:nvSpPr>
          <p:cNvPr id="7" name="Rectangle 6"/>
          <p:cNvSpPr/>
          <p:nvPr/>
        </p:nvSpPr>
        <p:spPr>
          <a:xfrm>
            <a:off x="923364" y="1441496"/>
            <a:ext cx="3926542" cy="1129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W" dirty="0" smtClean="0"/>
              <a:t>Global variables</a:t>
            </a:r>
          </a:p>
          <a:p>
            <a:pPr algn="ctr"/>
            <a:r>
              <a:rPr lang="en-ZW" dirty="0" smtClean="0"/>
              <a:t>(variables, functions etc. defined in the script but not inside any function)</a:t>
            </a:r>
            <a:endParaRPr lang="en-ZW" dirty="0"/>
          </a:p>
        </p:txBody>
      </p:sp>
      <p:cxnSp>
        <p:nvCxnSpPr>
          <p:cNvPr id="9" name="Straight Arrow Connector 8"/>
          <p:cNvCxnSpPr>
            <a:stCxn id="5" idx="3"/>
            <a:endCxn id="4" idx="1"/>
          </p:cNvCxnSpPr>
          <p:nvPr/>
        </p:nvCxnSpPr>
        <p:spPr>
          <a:xfrm>
            <a:off x="3899647" y="4334435"/>
            <a:ext cx="708212" cy="9413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</p:cNvCxnSpPr>
          <p:nvPr/>
        </p:nvCxnSpPr>
        <p:spPr>
          <a:xfrm flipV="1">
            <a:off x="7646894" y="4334435"/>
            <a:ext cx="847165" cy="9413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4" idx="0"/>
          </p:cNvCxnSpPr>
          <p:nvPr/>
        </p:nvCxnSpPr>
        <p:spPr>
          <a:xfrm>
            <a:off x="4849906" y="2006273"/>
            <a:ext cx="1277471" cy="1445139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488641" y="235138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dirty="0" smtClean="0"/>
              <a:t>global keyword</a:t>
            </a: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2005580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 smtClean="0"/>
              <a:t>Global keyword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W" dirty="0" smtClean="0"/>
              <a:t>It is usually bad to use the global keyword!!!</a:t>
            </a:r>
          </a:p>
          <a:p>
            <a:pPr marL="0" indent="0">
              <a:buNone/>
            </a:pPr>
            <a:endParaRPr lang="en-ZW" dirty="0"/>
          </a:p>
          <a:p>
            <a:pPr marL="0" indent="0">
              <a:buNone/>
            </a:pPr>
            <a:r>
              <a:rPr lang="en-ZW" dirty="0" smtClean="0"/>
              <a:t>We will use it in some examples to make them simpler but as you get better at coding, do not rely on them.</a:t>
            </a: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848852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 smtClean="0"/>
              <a:t>Give the scope of each variable and function in the following example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ZW" dirty="0" smtClean="0"/>
              <a:t>X = 1</a:t>
            </a:r>
          </a:p>
          <a:p>
            <a:pPr marL="0" indent="0">
              <a:buNone/>
            </a:pPr>
            <a:r>
              <a:rPr lang="en-ZW" dirty="0" smtClean="0"/>
              <a:t>Y = 2</a:t>
            </a:r>
          </a:p>
          <a:p>
            <a:pPr marL="0" indent="0">
              <a:buNone/>
            </a:pPr>
            <a:endParaRPr lang="en-ZW" dirty="0"/>
          </a:p>
          <a:p>
            <a:pPr marL="0" indent="0">
              <a:buNone/>
            </a:pPr>
            <a:r>
              <a:rPr lang="en-ZW" dirty="0" smtClean="0"/>
              <a:t>def f(x):</a:t>
            </a:r>
          </a:p>
          <a:p>
            <a:pPr marL="0" indent="0">
              <a:buNone/>
            </a:pPr>
            <a:r>
              <a:rPr lang="en-ZW" dirty="0"/>
              <a:t> </a:t>
            </a:r>
            <a:r>
              <a:rPr lang="en-ZW" dirty="0" smtClean="0"/>
              <a:t>   Z = 2</a:t>
            </a:r>
          </a:p>
          <a:p>
            <a:pPr marL="0" indent="0">
              <a:buNone/>
            </a:pPr>
            <a:endParaRPr lang="en-ZW" dirty="0"/>
          </a:p>
          <a:p>
            <a:pPr marL="0" indent="0">
              <a:buNone/>
            </a:pP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1140200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 smtClean="0"/>
              <a:t>Give the scope of each variable and function in the following example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ZW" dirty="0" smtClean="0"/>
              <a:t>X = 1   </a:t>
            </a:r>
          </a:p>
          <a:p>
            <a:pPr marL="0" indent="0">
              <a:buNone/>
            </a:pPr>
            <a:r>
              <a:rPr lang="en-ZW" dirty="0" smtClean="0"/>
              <a:t>Y = 2</a:t>
            </a:r>
          </a:p>
          <a:p>
            <a:pPr marL="0" indent="0">
              <a:buNone/>
            </a:pPr>
            <a:endParaRPr lang="en-ZW" dirty="0"/>
          </a:p>
          <a:p>
            <a:pPr marL="0" indent="0">
              <a:buNone/>
            </a:pPr>
            <a:r>
              <a:rPr lang="en-ZW" dirty="0" smtClean="0"/>
              <a:t>def f(x):</a:t>
            </a:r>
          </a:p>
          <a:p>
            <a:pPr marL="0" indent="0">
              <a:buNone/>
            </a:pPr>
            <a:r>
              <a:rPr lang="en-ZW" dirty="0"/>
              <a:t> </a:t>
            </a:r>
            <a:r>
              <a:rPr lang="en-ZW" dirty="0" smtClean="0"/>
              <a:t>   Z = 2</a:t>
            </a:r>
          </a:p>
          <a:p>
            <a:pPr marL="0" indent="0">
              <a:buNone/>
            </a:pPr>
            <a:endParaRPr lang="en-ZW" dirty="0"/>
          </a:p>
          <a:p>
            <a:pPr marL="0" indent="0">
              <a:buNone/>
            </a:pPr>
            <a:endParaRPr lang="en-ZW" dirty="0"/>
          </a:p>
        </p:txBody>
      </p:sp>
      <p:sp>
        <p:nvSpPr>
          <p:cNvPr id="4" name="TextBox 3"/>
          <p:cNvSpPr txBox="1"/>
          <p:nvPr/>
        </p:nvSpPr>
        <p:spPr>
          <a:xfrm>
            <a:off x="6113929" y="1690688"/>
            <a:ext cx="314661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4400" dirty="0" smtClean="0">
                <a:solidFill>
                  <a:srgbClr val="FF0000"/>
                </a:solidFill>
              </a:rPr>
              <a:t>X -  Global</a:t>
            </a:r>
          </a:p>
          <a:p>
            <a:r>
              <a:rPr lang="en-ZW" sz="4400" dirty="0" smtClean="0">
                <a:solidFill>
                  <a:srgbClr val="FF0000"/>
                </a:solidFill>
              </a:rPr>
              <a:t>Y – Global</a:t>
            </a:r>
          </a:p>
          <a:p>
            <a:r>
              <a:rPr lang="en-ZW" sz="4400" dirty="0" smtClean="0">
                <a:solidFill>
                  <a:srgbClr val="FF0000"/>
                </a:solidFill>
              </a:rPr>
              <a:t>f – Global </a:t>
            </a:r>
          </a:p>
          <a:p>
            <a:r>
              <a:rPr lang="en-ZW" sz="4400" dirty="0" smtClean="0">
                <a:solidFill>
                  <a:srgbClr val="FF0000"/>
                </a:solidFill>
              </a:rPr>
              <a:t>Z - f</a:t>
            </a:r>
            <a:endParaRPr lang="en-ZW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002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 smtClean="0"/>
              <a:t>Give the scope of each variable and function in the following example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ZW" dirty="0" smtClean="0"/>
              <a:t>def f(x):</a:t>
            </a:r>
          </a:p>
          <a:p>
            <a:pPr marL="0" indent="0">
              <a:buNone/>
            </a:pPr>
            <a:r>
              <a:rPr lang="en-ZW" dirty="0"/>
              <a:t> </a:t>
            </a:r>
            <a:r>
              <a:rPr lang="en-ZW" dirty="0" smtClean="0"/>
              <a:t>   Z = 2</a:t>
            </a:r>
          </a:p>
          <a:p>
            <a:pPr marL="0" indent="0">
              <a:buNone/>
            </a:pPr>
            <a:endParaRPr lang="en-ZW" dirty="0" smtClean="0"/>
          </a:p>
          <a:p>
            <a:pPr marL="0" indent="0">
              <a:buNone/>
            </a:pPr>
            <a:r>
              <a:rPr lang="en-ZW" dirty="0" smtClean="0"/>
              <a:t>def g(x)</a:t>
            </a:r>
          </a:p>
          <a:p>
            <a:pPr marL="0" indent="0">
              <a:buNone/>
            </a:pPr>
            <a:r>
              <a:rPr lang="en-ZW" dirty="0" smtClean="0"/>
              <a:t>   W = “232”</a:t>
            </a:r>
            <a:endParaRPr lang="en-ZW" dirty="0"/>
          </a:p>
          <a:p>
            <a:pPr marL="0" indent="0">
              <a:buNone/>
            </a:pP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1828664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 smtClean="0"/>
              <a:t>Give the scope of each variable and function in the following example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ZW" dirty="0" smtClean="0"/>
              <a:t>def f(x):</a:t>
            </a:r>
          </a:p>
          <a:p>
            <a:pPr marL="0" indent="0">
              <a:buNone/>
            </a:pPr>
            <a:r>
              <a:rPr lang="en-ZW" dirty="0"/>
              <a:t> </a:t>
            </a:r>
            <a:r>
              <a:rPr lang="en-ZW" dirty="0" smtClean="0"/>
              <a:t>   Z = 2</a:t>
            </a:r>
          </a:p>
          <a:p>
            <a:pPr marL="0" indent="0">
              <a:buNone/>
            </a:pPr>
            <a:endParaRPr lang="en-ZW" dirty="0" smtClean="0"/>
          </a:p>
          <a:p>
            <a:pPr marL="0" indent="0">
              <a:buNone/>
            </a:pPr>
            <a:r>
              <a:rPr lang="en-ZW" dirty="0" smtClean="0"/>
              <a:t>def g(x)</a:t>
            </a:r>
          </a:p>
          <a:p>
            <a:pPr marL="0" indent="0">
              <a:buNone/>
            </a:pPr>
            <a:r>
              <a:rPr lang="en-ZW" dirty="0" smtClean="0"/>
              <a:t>   W = “232”</a:t>
            </a:r>
            <a:endParaRPr lang="en-ZW" dirty="0"/>
          </a:p>
          <a:p>
            <a:pPr marL="0" indent="0">
              <a:buNone/>
            </a:pPr>
            <a:endParaRPr lang="en-ZW" dirty="0"/>
          </a:p>
        </p:txBody>
      </p:sp>
      <p:sp>
        <p:nvSpPr>
          <p:cNvPr id="4" name="TextBox 3"/>
          <p:cNvSpPr txBox="1"/>
          <p:nvPr/>
        </p:nvSpPr>
        <p:spPr>
          <a:xfrm>
            <a:off x="6113929" y="1690688"/>
            <a:ext cx="314661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4400" dirty="0" smtClean="0">
                <a:solidFill>
                  <a:srgbClr val="FF0000"/>
                </a:solidFill>
              </a:rPr>
              <a:t>f – Global </a:t>
            </a:r>
          </a:p>
          <a:p>
            <a:r>
              <a:rPr lang="en-ZW" sz="4400" dirty="0" smtClean="0">
                <a:solidFill>
                  <a:srgbClr val="FF0000"/>
                </a:solidFill>
              </a:rPr>
              <a:t>g – Global</a:t>
            </a:r>
          </a:p>
          <a:p>
            <a:r>
              <a:rPr lang="en-ZW" sz="4400" dirty="0" smtClean="0">
                <a:solidFill>
                  <a:srgbClr val="FF0000"/>
                </a:solidFill>
              </a:rPr>
              <a:t>Z – f </a:t>
            </a:r>
          </a:p>
          <a:p>
            <a:r>
              <a:rPr lang="en-ZW" sz="4400" dirty="0" smtClean="0">
                <a:solidFill>
                  <a:srgbClr val="FF0000"/>
                </a:solidFill>
              </a:rPr>
              <a:t>W – g </a:t>
            </a:r>
            <a:endParaRPr lang="en-ZW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403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 smtClean="0"/>
              <a:t>Give the scope of each variable and function in the following example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ZW" dirty="0" smtClean="0"/>
              <a:t>Z = 23</a:t>
            </a:r>
          </a:p>
          <a:p>
            <a:pPr marL="0" indent="0">
              <a:buNone/>
            </a:pPr>
            <a:r>
              <a:rPr lang="en-ZW" dirty="0" smtClean="0"/>
              <a:t>def f(x):</a:t>
            </a:r>
          </a:p>
          <a:p>
            <a:pPr marL="0" indent="0">
              <a:buNone/>
            </a:pPr>
            <a:r>
              <a:rPr lang="en-ZW" dirty="0"/>
              <a:t> </a:t>
            </a:r>
            <a:r>
              <a:rPr lang="en-ZW" dirty="0" smtClean="0"/>
              <a:t>   global Z</a:t>
            </a:r>
          </a:p>
          <a:p>
            <a:pPr marL="0" indent="0">
              <a:buNone/>
            </a:pPr>
            <a:r>
              <a:rPr lang="en-ZW" dirty="0"/>
              <a:t> </a:t>
            </a:r>
            <a:r>
              <a:rPr lang="en-ZW" dirty="0" smtClean="0"/>
              <a:t>   Z = 2</a:t>
            </a:r>
          </a:p>
          <a:p>
            <a:pPr marL="0" indent="0">
              <a:buNone/>
            </a:pPr>
            <a:endParaRPr lang="en-ZW" dirty="0" smtClean="0"/>
          </a:p>
          <a:p>
            <a:pPr marL="0" indent="0">
              <a:buNone/>
            </a:pPr>
            <a:r>
              <a:rPr lang="en-ZW" dirty="0" smtClean="0"/>
              <a:t>def g(x)</a:t>
            </a:r>
          </a:p>
          <a:p>
            <a:pPr marL="0" indent="0">
              <a:buNone/>
            </a:pPr>
            <a:r>
              <a:rPr lang="en-ZW" dirty="0" smtClean="0"/>
              <a:t>   W = “232”</a:t>
            </a:r>
            <a:endParaRPr lang="en-ZW" dirty="0"/>
          </a:p>
          <a:p>
            <a:pPr marL="0" indent="0">
              <a:buNone/>
            </a:pP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2293326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 smtClean="0"/>
              <a:t>Give the scope of each variable and function in the following example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ZW" dirty="0" smtClean="0"/>
              <a:t>Z = 23</a:t>
            </a:r>
          </a:p>
          <a:p>
            <a:pPr marL="0" indent="0">
              <a:buNone/>
            </a:pPr>
            <a:r>
              <a:rPr lang="en-ZW" dirty="0" smtClean="0"/>
              <a:t>def f(x):</a:t>
            </a:r>
          </a:p>
          <a:p>
            <a:pPr marL="0" indent="0">
              <a:buNone/>
            </a:pPr>
            <a:r>
              <a:rPr lang="en-ZW" dirty="0"/>
              <a:t> </a:t>
            </a:r>
            <a:r>
              <a:rPr lang="en-ZW" dirty="0" smtClean="0"/>
              <a:t>   global Z</a:t>
            </a:r>
          </a:p>
          <a:p>
            <a:pPr marL="0" indent="0">
              <a:buNone/>
            </a:pPr>
            <a:r>
              <a:rPr lang="en-ZW" dirty="0"/>
              <a:t> </a:t>
            </a:r>
            <a:r>
              <a:rPr lang="en-ZW" dirty="0" smtClean="0"/>
              <a:t>   Z = 2</a:t>
            </a:r>
          </a:p>
          <a:p>
            <a:pPr marL="0" indent="0">
              <a:buNone/>
            </a:pPr>
            <a:endParaRPr lang="en-ZW" dirty="0" smtClean="0"/>
          </a:p>
          <a:p>
            <a:pPr marL="0" indent="0">
              <a:buNone/>
            </a:pPr>
            <a:r>
              <a:rPr lang="en-ZW" dirty="0" smtClean="0"/>
              <a:t>def g(x)</a:t>
            </a:r>
          </a:p>
          <a:p>
            <a:pPr marL="0" indent="0">
              <a:buNone/>
            </a:pPr>
            <a:r>
              <a:rPr lang="en-ZW" dirty="0" smtClean="0"/>
              <a:t>   W = “232”</a:t>
            </a:r>
            <a:endParaRPr lang="en-ZW" dirty="0"/>
          </a:p>
          <a:p>
            <a:pPr marL="0" indent="0">
              <a:buNone/>
            </a:pPr>
            <a:endParaRPr lang="en-ZW" dirty="0"/>
          </a:p>
        </p:txBody>
      </p:sp>
      <p:sp>
        <p:nvSpPr>
          <p:cNvPr id="4" name="TextBox 3"/>
          <p:cNvSpPr txBox="1"/>
          <p:nvPr/>
        </p:nvSpPr>
        <p:spPr>
          <a:xfrm>
            <a:off x="6113929" y="1690688"/>
            <a:ext cx="497541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4400" dirty="0" smtClean="0">
                <a:solidFill>
                  <a:srgbClr val="FF0000"/>
                </a:solidFill>
              </a:rPr>
              <a:t>f – Global </a:t>
            </a:r>
          </a:p>
          <a:p>
            <a:r>
              <a:rPr lang="en-ZW" sz="4400" dirty="0" smtClean="0">
                <a:solidFill>
                  <a:srgbClr val="FF0000"/>
                </a:solidFill>
              </a:rPr>
              <a:t>g – Global</a:t>
            </a:r>
          </a:p>
          <a:p>
            <a:r>
              <a:rPr lang="en-ZW" sz="4400" dirty="0" smtClean="0">
                <a:solidFill>
                  <a:srgbClr val="FF0000"/>
                </a:solidFill>
              </a:rPr>
              <a:t>Z – f and Global </a:t>
            </a:r>
          </a:p>
          <a:p>
            <a:r>
              <a:rPr lang="en-ZW" sz="4400" dirty="0" smtClean="0">
                <a:solidFill>
                  <a:srgbClr val="FF0000"/>
                </a:solidFill>
              </a:rPr>
              <a:t>W – g </a:t>
            </a:r>
            <a:endParaRPr lang="en-ZW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980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 smtClean="0"/>
              <a:t>Give the scope of each variable and function in the following example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ZW" dirty="0" smtClean="0"/>
              <a:t>Z = 23</a:t>
            </a:r>
          </a:p>
          <a:p>
            <a:pPr marL="0" indent="0">
              <a:buNone/>
            </a:pPr>
            <a:r>
              <a:rPr lang="en-ZW" dirty="0" smtClean="0"/>
              <a:t>def f(x):</a:t>
            </a:r>
          </a:p>
          <a:p>
            <a:pPr marL="0" indent="0">
              <a:buNone/>
            </a:pPr>
            <a:r>
              <a:rPr lang="en-ZW" dirty="0" smtClean="0"/>
              <a:t>    X = 3   </a:t>
            </a:r>
          </a:p>
          <a:p>
            <a:pPr marL="0" indent="0">
              <a:buNone/>
            </a:pPr>
            <a:r>
              <a:rPr lang="en-ZW" dirty="0"/>
              <a:t> </a:t>
            </a:r>
            <a:r>
              <a:rPr lang="en-ZW" dirty="0" smtClean="0"/>
              <a:t>   def g(x)</a:t>
            </a:r>
          </a:p>
          <a:p>
            <a:pPr marL="0" indent="0">
              <a:buNone/>
            </a:pPr>
            <a:r>
              <a:rPr lang="en-ZW" dirty="0" smtClean="0"/>
              <a:t>       W = “232”</a:t>
            </a:r>
          </a:p>
          <a:p>
            <a:pPr marL="0" indent="0">
              <a:buNone/>
            </a:pPr>
            <a:endParaRPr lang="en-ZW" dirty="0" smtClean="0"/>
          </a:p>
          <a:p>
            <a:pPr marL="0" indent="0">
              <a:buNone/>
            </a:pP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2921815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 smtClean="0"/>
              <a:t>Give the scope of each variable and function in the following example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ZW" dirty="0" smtClean="0"/>
              <a:t>Z = 23</a:t>
            </a:r>
          </a:p>
          <a:p>
            <a:pPr marL="0" indent="0">
              <a:buNone/>
            </a:pPr>
            <a:r>
              <a:rPr lang="en-ZW" dirty="0" smtClean="0"/>
              <a:t>def f(x):</a:t>
            </a:r>
          </a:p>
          <a:p>
            <a:pPr marL="0" indent="0">
              <a:buNone/>
            </a:pPr>
            <a:r>
              <a:rPr lang="en-ZW" dirty="0" smtClean="0"/>
              <a:t>    X = 3   </a:t>
            </a:r>
          </a:p>
          <a:p>
            <a:pPr marL="0" indent="0">
              <a:buNone/>
            </a:pPr>
            <a:r>
              <a:rPr lang="en-ZW" dirty="0"/>
              <a:t> </a:t>
            </a:r>
            <a:r>
              <a:rPr lang="en-ZW" dirty="0" smtClean="0"/>
              <a:t>   def g(x)</a:t>
            </a:r>
          </a:p>
          <a:p>
            <a:pPr marL="0" indent="0">
              <a:buNone/>
            </a:pPr>
            <a:r>
              <a:rPr lang="en-ZW" dirty="0" smtClean="0"/>
              <a:t>       W = “232”</a:t>
            </a:r>
          </a:p>
          <a:p>
            <a:pPr marL="0" indent="0">
              <a:buNone/>
            </a:pPr>
            <a:endParaRPr lang="en-ZW" dirty="0" smtClean="0"/>
          </a:p>
          <a:p>
            <a:pPr marL="0" indent="0">
              <a:buNone/>
            </a:pPr>
            <a:endParaRPr lang="en-ZW" dirty="0"/>
          </a:p>
        </p:txBody>
      </p:sp>
      <p:sp>
        <p:nvSpPr>
          <p:cNvPr id="5" name="TextBox 4"/>
          <p:cNvSpPr txBox="1"/>
          <p:nvPr/>
        </p:nvSpPr>
        <p:spPr>
          <a:xfrm>
            <a:off x="6096000" y="2040312"/>
            <a:ext cx="497541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4400" dirty="0" smtClean="0">
                <a:solidFill>
                  <a:srgbClr val="FF0000"/>
                </a:solidFill>
              </a:rPr>
              <a:t>f – Global </a:t>
            </a:r>
          </a:p>
          <a:p>
            <a:r>
              <a:rPr lang="en-ZW" sz="4400" dirty="0" smtClean="0">
                <a:solidFill>
                  <a:srgbClr val="FF0000"/>
                </a:solidFill>
              </a:rPr>
              <a:t>X – f </a:t>
            </a:r>
          </a:p>
          <a:p>
            <a:r>
              <a:rPr lang="en-ZW" sz="4400" dirty="0" smtClean="0">
                <a:solidFill>
                  <a:srgbClr val="FF0000"/>
                </a:solidFill>
              </a:rPr>
              <a:t>g – f</a:t>
            </a:r>
          </a:p>
          <a:p>
            <a:r>
              <a:rPr lang="en-ZW" sz="4400" dirty="0" smtClean="0">
                <a:solidFill>
                  <a:srgbClr val="FF0000"/>
                </a:solidFill>
              </a:rPr>
              <a:t>Z –Global </a:t>
            </a:r>
          </a:p>
          <a:p>
            <a:r>
              <a:rPr lang="en-ZW" sz="4400" dirty="0" smtClean="0">
                <a:solidFill>
                  <a:srgbClr val="FF0000"/>
                </a:solidFill>
              </a:rPr>
              <a:t>W – g </a:t>
            </a:r>
            <a:endParaRPr lang="en-ZW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75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 smtClean="0"/>
              <a:t>Good Programming</a:t>
            </a:r>
            <a:endParaRPr lang="en-ZW" dirty="0"/>
          </a:p>
        </p:txBody>
      </p:sp>
      <p:grpSp>
        <p:nvGrpSpPr>
          <p:cNvPr id="7" name="Group 6"/>
          <p:cNvGrpSpPr/>
          <p:nvPr/>
        </p:nvGrpSpPr>
        <p:grpSpPr>
          <a:xfrm>
            <a:off x="1326776" y="2952071"/>
            <a:ext cx="3406589" cy="646331"/>
            <a:chOff x="1326776" y="2859741"/>
            <a:chExt cx="3406589" cy="646331"/>
          </a:xfrm>
        </p:grpSpPr>
        <p:sp>
          <p:nvSpPr>
            <p:cNvPr id="4" name="TextBox 3"/>
            <p:cNvSpPr txBox="1"/>
            <p:nvPr/>
          </p:nvSpPr>
          <p:spPr>
            <a:xfrm>
              <a:off x="1326776" y="2859741"/>
              <a:ext cx="2501153" cy="6463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ZW" sz="3600" dirty="0" smtClean="0"/>
                <a:t>Parameters</a:t>
              </a:r>
              <a:endParaRPr lang="en-ZW" sz="3600" dirty="0"/>
            </a:p>
          </p:txBody>
        </p:sp>
        <p:cxnSp>
          <p:nvCxnSpPr>
            <p:cNvPr id="6" name="Straight Arrow Connector 5"/>
            <p:cNvCxnSpPr>
              <a:stCxn id="4" idx="3"/>
              <a:endCxn id="9" idx="1"/>
            </p:cNvCxnSpPr>
            <p:nvPr/>
          </p:nvCxnSpPr>
          <p:spPr>
            <a:xfrm>
              <a:off x="3827929" y="3182907"/>
              <a:ext cx="905436" cy="2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733365" y="2859740"/>
            <a:ext cx="3406589" cy="830997"/>
            <a:chOff x="1326776" y="2850305"/>
            <a:chExt cx="3406589" cy="830997"/>
          </a:xfrm>
        </p:grpSpPr>
        <p:sp>
          <p:nvSpPr>
            <p:cNvPr id="9" name="TextBox 8"/>
            <p:cNvSpPr txBox="1"/>
            <p:nvPr/>
          </p:nvSpPr>
          <p:spPr>
            <a:xfrm>
              <a:off x="1326776" y="2850305"/>
              <a:ext cx="2501153" cy="83099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ZW" sz="4800" dirty="0" smtClean="0"/>
                <a:t>Function</a:t>
              </a:r>
              <a:endParaRPr lang="en-ZW" sz="4800" dirty="0"/>
            </a:p>
          </p:txBody>
        </p:sp>
        <p:cxnSp>
          <p:nvCxnSpPr>
            <p:cNvPr id="10" name="Straight Arrow Connector 9"/>
            <p:cNvCxnSpPr>
              <a:stCxn id="9" idx="3"/>
              <a:endCxn id="17" idx="1"/>
            </p:cNvCxnSpPr>
            <p:nvPr/>
          </p:nvCxnSpPr>
          <p:spPr>
            <a:xfrm flipV="1">
              <a:off x="3827929" y="3265803"/>
              <a:ext cx="905436" cy="1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139954" y="2675073"/>
            <a:ext cx="2501153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W" sz="3600" dirty="0" smtClean="0"/>
              <a:t>Return Values</a:t>
            </a:r>
            <a:endParaRPr lang="en-ZW" sz="3600" dirty="0"/>
          </a:p>
        </p:txBody>
      </p:sp>
      <p:sp>
        <p:nvSpPr>
          <p:cNvPr id="21" name="TextBox 20"/>
          <p:cNvSpPr txBox="1"/>
          <p:nvPr/>
        </p:nvSpPr>
        <p:spPr>
          <a:xfrm>
            <a:off x="995082" y="3998259"/>
            <a:ext cx="26445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2800" dirty="0" smtClean="0"/>
              <a:t>Parameters should be the only thing going into a function</a:t>
            </a:r>
            <a:endParaRPr lang="en-ZW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7996518" y="4061012"/>
            <a:ext cx="26445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2800" dirty="0" smtClean="0"/>
              <a:t>Return Values should be the only thing going </a:t>
            </a:r>
            <a:r>
              <a:rPr lang="en-ZW" sz="2800" dirty="0" err="1" smtClean="0"/>
              <a:t>outof</a:t>
            </a:r>
            <a:r>
              <a:rPr lang="en-ZW" sz="2800" dirty="0" smtClean="0"/>
              <a:t> a function</a:t>
            </a:r>
            <a:endParaRPr lang="en-ZW" sz="2800" dirty="0"/>
          </a:p>
        </p:txBody>
      </p:sp>
    </p:spTree>
    <p:extLst>
      <p:ext uri="{BB962C8B-B14F-4D97-AF65-F5344CB8AC3E}">
        <p14:creationId xmlns:p14="http://schemas.microsoft.com/office/powerpoint/2010/main" val="2561735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 smtClean="0"/>
              <a:t>Examples 8.1: </a:t>
            </a:r>
            <a:r>
              <a:rPr lang="en-ZW" dirty="0" smtClean="0"/>
              <a:t>Global Warming 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430649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 smtClean="0"/>
              <a:t>Importing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W" dirty="0" smtClean="0"/>
              <a:t>When we import something, we are putting it in the global scope!</a:t>
            </a:r>
          </a:p>
          <a:p>
            <a:pPr marL="0" indent="0">
              <a:buNone/>
            </a:pPr>
            <a:endParaRPr lang="en-ZW" dirty="0"/>
          </a:p>
          <a:p>
            <a:pPr marL="0" indent="0">
              <a:buNone/>
            </a:pPr>
            <a:r>
              <a:rPr lang="en-ZW" dirty="0" smtClean="0"/>
              <a:t>Then python knows how to access it.</a:t>
            </a: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4130689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 smtClean="0"/>
              <a:t>Importing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W" dirty="0" smtClean="0"/>
              <a:t>You already know how to import, here are more keywords</a:t>
            </a:r>
            <a:endParaRPr lang="en-ZW" dirty="0"/>
          </a:p>
        </p:txBody>
      </p:sp>
      <p:sp>
        <p:nvSpPr>
          <p:cNvPr id="4" name="TextBox 3"/>
          <p:cNvSpPr txBox="1"/>
          <p:nvPr/>
        </p:nvSpPr>
        <p:spPr>
          <a:xfrm>
            <a:off x="1039906" y="2474259"/>
            <a:ext cx="8570259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W" sz="2000" dirty="0" smtClean="0"/>
              <a:t>&gt;&gt;&gt; </a:t>
            </a:r>
            <a:r>
              <a:rPr lang="en-ZW" sz="2000" dirty="0" smtClean="0">
                <a:solidFill>
                  <a:srgbClr val="FF0000"/>
                </a:solidFill>
              </a:rPr>
              <a:t>from math import sin</a:t>
            </a:r>
            <a:endParaRPr lang="en-ZW" sz="2000" dirty="0">
              <a:solidFill>
                <a:srgbClr val="FF0000"/>
              </a:solidFill>
            </a:endParaRPr>
          </a:p>
          <a:p>
            <a:r>
              <a:rPr lang="en-ZW" sz="2000" dirty="0" smtClean="0"/>
              <a:t>&gt;&gt;&gt; print(sin(2))		#You don’t have to say </a:t>
            </a:r>
            <a:r>
              <a:rPr lang="en-ZW" sz="2000" dirty="0" err="1" smtClean="0"/>
              <a:t>math.sin</a:t>
            </a:r>
            <a:r>
              <a:rPr lang="en-ZW" sz="2000" dirty="0" smtClean="0"/>
              <a:t>() if you do line 1!</a:t>
            </a:r>
            <a:endParaRPr lang="en-ZW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792941" y="4213412"/>
            <a:ext cx="69745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2800" dirty="0" smtClean="0">
                <a:solidFill>
                  <a:srgbClr val="FF0000"/>
                </a:solidFill>
              </a:rPr>
              <a:t>This puts only sin in the global scope, we still cannot access other functions like cos() or log10() or pi</a:t>
            </a:r>
            <a:endParaRPr lang="en-ZW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589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 smtClean="0"/>
              <a:t>Importing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W" dirty="0" smtClean="0"/>
              <a:t>You already know how to import, here are more keywords</a:t>
            </a:r>
            <a:endParaRPr lang="en-ZW" dirty="0"/>
          </a:p>
        </p:txBody>
      </p:sp>
      <p:sp>
        <p:nvSpPr>
          <p:cNvPr id="4" name="TextBox 3"/>
          <p:cNvSpPr txBox="1"/>
          <p:nvPr/>
        </p:nvSpPr>
        <p:spPr>
          <a:xfrm>
            <a:off x="1039906" y="2474259"/>
            <a:ext cx="8570259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W" sz="2000" dirty="0" smtClean="0"/>
              <a:t>&gt;&gt;&gt; </a:t>
            </a:r>
            <a:r>
              <a:rPr lang="en-ZW" sz="2000" dirty="0" smtClean="0">
                <a:solidFill>
                  <a:srgbClr val="FF0000"/>
                </a:solidFill>
              </a:rPr>
              <a:t>from math import *</a:t>
            </a:r>
            <a:endParaRPr lang="en-ZW" sz="2000" dirty="0">
              <a:solidFill>
                <a:srgbClr val="FF0000"/>
              </a:solidFill>
            </a:endParaRPr>
          </a:p>
          <a:p>
            <a:r>
              <a:rPr lang="en-ZW" sz="2000" dirty="0" smtClean="0"/>
              <a:t>&gt;&gt;&gt; print(sin(2))		#You don’t have to say </a:t>
            </a:r>
            <a:r>
              <a:rPr lang="en-ZW" sz="2000" dirty="0" err="1" smtClean="0"/>
              <a:t>math.sin</a:t>
            </a:r>
            <a:r>
              <a:rPr lang="en-ZW" sz="2000" dirty="0" smtClean="0"/>
              <a:t>() if you do line 1!</a:t>
            </a:r>
          </a:p>
          <a:p>
            <a:r>
              <a:rPr lang="en-ZW" sz="2000" dirty="0" smtClean="0"/>
              <a:t>&gt;&gt;&gt; print(cos(pi-2))	#You don’t have to say </a:t>
            </a:r>
            <a:r>
              <a:rPr lang="en-ZW" sz="2000" dirty="0" err="1" smtClean="0"/>
              <a:t>math.cos</a:t>
            </a:r>
            <a:r>
              <a:rPr lang="en-ZW" sz="2000" dirty="0" smtClean="0"/>
              <a:t>() or </a:t>
            </a:r>
            <a:r>
              <a:rPr lang="en-ZW" sz="2000" dirty="0" err="1" smtClean="0"/>
              <a:t>math.pi</a:t>
            </a:r>
            <a:r>
              <a:rPr lang="en-ZW" sz="2000" dirty="0" smtClean="0"/>
              <a:t>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2941" y="4213412"/>
            <a:ext cx="91529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2800" dirty="0" smtClean="0">
                <a:solidFill>
                  <a:srgbClr val="FF0000"/>
                </a:solidFill>
              </a:rPr>
              <a:t>This puts every function in the math module in the global scope, we don’t need to add math. at the beginning.</a:t>
            </a:r>
            <a:endParaRPr lang="en-ZW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201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smtClean="0"/>
              <a:t>Importing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W" smtClean="0"/>
              <a:t>You already know how to import, here are more keywords</a:t>
            </a:r>
            <a:endParaRPr lang="en-ZW" dirty="0"/>
          </a:p>
        </p:txBody>
      </p:sp>
      <p:sp>
        <p:nvSpPr>
          <p:cNvPr id="4" name="TextBox 3"/>
          <p:cNvSpPr txBox="1"/>
          <p:nvPr/>
        </p:nvSpPr>
        <p:spPr>
          <a:xfrm>
            <a:off x="1039906" y="2474259"/>
            <a:ext cx="8570259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W" sz="2000" dirty="0" smtClean="0"/>
              <a:t>&gt;&gt;&gt; </a:t>
            </a:r>
            <a:r>
              <a:rPr lang="en-ZW" sz="2000" dirty="0" smtClean="0">
                <a:solidFill>
                  <a:srgbClr val="FF0000"/>
                </a:solidFill>
              </a:rPr>
              <a:t>import math.log10 as </a:t>
            </a:r>
            <a:r>
              <a:rPr lang="en-ZW" sz="2000" dirty="0" err="1" smtClean="0">
                <a:solidFill>
                  <a:srgbClr val="FF0000"/>
                </a:solidFill>
              </a:rPr>
              <a:t>lg</a:t>
            </a:r>
            <a:endParaRPr lang="en-ZW" sz="2000" dirty="0">
              <a:solidFill>
                <a:srgbClr val="FF0000"/>
              </a:solidFill>
            </a:endParaRPr>
          </a:p>
          <a:p>
            <a:r>
              <a:rPr lang="en-ZW" sz="2000" dirty="0" smtClean="0"/>
              <a:t>&gt;&gt;&gt; print(</a:t>
            </a:r>
            <a:r>
              <a:rPr lang="en-ZW" sz="2000" dirty="0" err="1" smtClean="0"/>
              <a:t>lg</a:t>
            </a:r>
            <a:r>
              <a:rPr lang="en-ZW" sz="2000" dirty="0" smtClean="0"/>
              <a:t>(2))		#You don’t have to say math.log10() if you do line 1!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19517" y="3374979"/>
            <a:ext cx="91529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2800" dirty="0" smtClean="0">
                <a:solidFill>
                  <a:srgbClr val="FF0000"/>
                </a:solidFill>
              </a:rPr>
              <a:t>This renames math.log10 to </a:t>
            </a:r>
            <a:r>
              <a:rPr lang="en-ZW" sz="2800" dirty="0" err="1" smtClean="0">
                <a:solidFill>
                  <a:srgbClr val="FF0000"/>
                </a:solidFill>
              </a:rPr>
              <a:t>lg</a:t>
            </a:r>
            <a:r>
              <a:rPr lang="en-ZW" sz="2800" dirty="0" smtClean="0">
                <a:solidFill>
                  <a:srgbClr val="FF0000"/>
                </a:solidFill>
              </a:rPr>
              <a:t> so you can change </a:t>
            </a:r>
            <a:r>
              <a:rPr lang="en-ZW" sz="2800" dirty="0" err="1" smtClean="0">
                <a:solidFill>
                  <a:srgbClr val="FF0000"/>
                </a:solidFill>
              </a:rPr>
              <a:t>lg</a:t>
            </a:r>
            <a:r>
              <a:rPr lang="en-ZW" sz="2800" dirty="0" smtClean="0">
                <a:solidFill>
                  <a:srgbClr val="FF0000"/>
                </a:solidFill>
              </a:rPr>
              <a:t> to whatever you want! It is the same (but better) as the following code</a:t>
            </a:r>
            <a:endParaRPr lang="en-ZW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9906" y="5145303"/>
            <a:ext cx="883023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W" dirty="0" smtClean="0"/>
              <a:t>&gt;&gt;&gt; from math import log10</a:t>
            </a:r>
          </a:p>
          <a:p>
            <a:r>
              <a:rPr lang="en-ZW" dirty="0" smtClean="0"/>
              <a:t>&gt;&gt;&gt; </a:t>
            </a:r>
            <a:r>
              <a:rPr lang="en-ZW" dirty="0" err="1" smtClean="0"/>
              <a:t>lg</a:t>
            </a:r>
            <a:r>
              <a:rPr lang="en-ZW" dirty="0" smtClean="0"/>
              <a:t> = log10</a:t>
            </a: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3932139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 smtClean="0"/>
              <a:t>Example: Time is of utmost import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ZW" dirty="0" smtClean="0"/>
              <a:t>Import the time module as </a:t>
            </a:r>
            <a:r>
              <a:rPr lang="en-ZW" u="sng" dirty="0" smtClean="0"/>
              <a:t>tm</a:t>
            </a:r>
          </a:p>
          <a:p>
            <a:pPr marL="514350" indent="-514350">
              <a:buAutoNum type="arabicPeriod" startAt="2"/>
            </a:pPr>
            <a:r>
              <a:rPr lang="en-ZW" dirty="0" smtClean="0"/>
              <a:t>Use </a:t>
            </a:r>
            <a:r>
              <a:rPr lang="en-ZW" b="1" dirty="0" smtClean="0"/>
              <a:t>help</a:t>
            </a:r>
            <a:r>
              <a:rPr lang="en-ZW" dirty="0" smtClean="0"/>
              <a:t>(tm) to see all the functions defined in the time module</a:t>
            </a:r>
          </a:p>
          <a:p>
            <a:pPr marL="514350" indent="-514350">
              <a:buAutoNum type="arabicPeriod" startAt="2"/>
            </a:pPr>
            <a:r>
              <a:rPr lang="en-ZW" dirty="0" smtClean="0"/>
              <a:t>Type in the following code in a script </a:t>
            </a:r>
            <a:r>
              <a:rPr lang="en-ZW" u="sng" dirty="0" smtClean="0"/>
              <a:t>after</a:t>
            </a:r>
            <a:r>
              <a:rPr lang="en-ZW" dirty="0" smtClean="0"/>
              <a:t> importing</a:t>
            </a:r>
          </a:p>
          <a:p>
            <a:pPr marL="514350" indent="-514350">
              <a:buAutoNum type="arabicPeriod" startAt="2"/>
            </a:pPr>
            <a:endParaRPr lang="en-ZW" dirty="0"/>
          </a:p>
          <a:p>
            <a:pPr marL="514350" indent="-514350">
              <a:buAutoNum type="arabicPeriod" startAt="2"/>
            </a:pPr>
            <a:endParaRPr lang="en-ZW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3442447"/>
            <a:ext cx="9932894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W" sz="2800" dirty="0" smtClean="0"/>
              <a:t>start = </a:t>
            </a:r>
            <a:r>
              <a:rPr lang="en-ZW" sz="2800" dirty="0" err="1" smtClean="0"/>
              <a:t>tm.clock</a:t>
            </a:r>
            <a:r>
              <a:rPr lang="en-ZW" sz="2800" dirty="0" smtClean="0"/>
              <a:t>()</a:t>
            </a:r>
          </a:p>
          <a:p>
            <a:r>
              <a:rPr lang="en-ZW" sz="2800" dirty="0" err="1" smtClean="0"/>
              <a:t>tm.sleep</a:t>
            </a:r>
            <a:r>
              <a:rPr lang="en-ZW" sz="2800" dirty="0" smtClean="0"/>
              <a:t>(100)</a:t>
            </a:r>
          </a:p>
          <a:p>
            <a:r>
              <a:rPr lang="en-ZW" sz="2800" dirty="0" smtClean="0"/>
              <a:t>duration = </a:t>
            </a:r>
            <a:r>
              <a:rPr lang="en-ZW" sz="2800" dirty="0" err="1" smtClean="0"/>
              <a:t>tm.clock</a:t>
            </a:r>
            <a:r>
              <a:rPr lang="en-ZW" sz="2800" dirty="0" smtClean="0"/>
              <a:t>() – start</a:t>
            </a:r>
          </a:p>
          <a:p>
            <a:r>
              <a:rPr lang="en-ZW" sz="2800" dirty="0" smtClean="0"/>
              <a:t>print(duration)</a:t>
            </a:r>
            <a:endParaRPr lang="en-ZW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5504329"/>
            <a:ext cx="8471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3600" dirty="0" smtClean="0">
                <a:solidFill>
                  <a:srgbClr val="FF0000"/>
                </a:solidFill>
              </a:rPr>
              <a:t>What does this code do?</a:t>
            </a:r>
            <a:endParaRPr lang="en-ZW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267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 smtClean="0"/>
              <a:t>Useful functions in time module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W" b="1" dirty="0" err="1" smtClean="0"/>
              <a:t>time.clock</a:t>
            </a:r>
            <a:r>
              <a:rPr lang="en-ZW" b="1" dirty="0" smtClean="0"/>
              <a:t>() </a:t>
            </a:r>
            <a:r>
              <a:rPr lang="en-ZW" dirty="0" smtClean="0"/>
              <a:t>– give the current time after the first time the function was called</a:t>
            </a:r>
          </a:p>
          <a:p>
            <a:pPr marL="0" indent="0">
              <a:buNone/>
            </a:pPr>
            <a:endParaRPr lang="en-ZW" dirty="0"/>
          </a:p>
          <a:p>
            <a:pPr marL="0" indent="0">
              <a:buNone/>
            </a:pPr>
            <a:r>
              <a:rPr lang="en-ZW" b="1" dirty="0" err="1" smtClean="0"/>
              <a:t>time.sleep</a:t>
            </a:r>
            <a:r>
              <a:rPr lang="en-ZW" b="1" dirty="0" smtClean="0"/>
              <a:t>(</a:t>
            </a:r>
            <a:r>
              <a:rPr lang="en-ZW" dirty="0" smtClean="0"/>
              <a:t>seconds</a:t>
            </a:r>
            <a:r>
              <a:rPr lang="en-ZW" b="1" dirty="0" smtClean="0"/>
              <a:t>) </a:t>
            </a:r>
            <a:r>
              <a:rPr lang="en-ZW" dirty="0" smtClean="0"/>
              <a:t>– wait for t seconds before running next line</a:t>
            </a:r>
          </a:p>
          <a:p>
            <a:pPr marL="0" indent="0">
              <a:buNone/>
            </a:pPr>
            <a:endParaRPr lang="en-ZW" dirty="0"/>
          </a:p>
          <a:p>
            <a:pPr marL="0" indent="0">
              <a:buNone/>
            </a:pPr>
            <a:r>
              <a:rPr lang="en-ZW" b="1" dirty="0" err="1" smtClean="0"/>
              <a:t>time.asctime</a:t>
            </a:r>
            <a:r>
              <a:rPr lang="en-ZW" b="1" dirty="0" smtClean="0"/>
              <a:t>() </a:t>
            </a:r>
            <a:r>
              <a:rPr lang="en-ZW" dirty="0" smtClean="0"/>
              <a:t>– Gives the current date and time</a:t>
            </a:r>
          </a:p>
          <a:p>
            <a:pPr marL="0" indent="0">
              <a:buNone/>
            </a:pPr>
            <a:endParaRPr lang="en-ZW" dirty="0"/>
          </a:p>
          <a:p>
            <a:pPr marL="0" indent="0">
              <a:buNone/>
            </a:pPr>
            <a:r>
              <a:rPr lang="en-ZW" dirty="0" smtClean="0"/>
              <a:t>You can always use help() to check!</a:t>
            </a: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16930867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 smtClean="0"/>
              <a:t>Keyword Arguments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287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ZW" dirty="0" smtClean="0"/>
              <a:t>Sometimes you get tired of putting in the same parameter over and over e.g.</a:t>
            </a:r>
          </a:p>
          <a:p>
            <a:pPr marL="0" indent="0">
              <a:buNone/>
            </a:pPr>
            <a:endParaRPr lang="en-ZW" dirty="0"/>
          </a:p>
          <a:p>
            <a:pPr marL="0" indent="0">
              <a:buNone/>
            </a:pPr>
            <a:endParaRPr lang="en-ZW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725737"/>
            <a:ext cx="10515600" cy="36758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ZW" dirty="0" smtClean="0"/>
              <a:t>def power(x, 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ZW" dirty="0"/>
              <a:t>	</a:t>
            </a:r>
            <a:r>
              <a:rPr lang="en-ZW" dirty="0" smtClean="0"/>
              <a:t>’’’ prints x to the power n ’’’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ZW" dirty="0"/>
              <a:t>	</a:t>
            </a:r>
            <a:r>
              <a:rPr lang="en-ZW" dirty="0" smtClean="0"/>
              <a:t>print(x**n)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ZW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ZW" dirty="0" smtClean="0"/>
              <a:t>power(3,2)</a:t>
            </a:r>
          </a:p>
          <a:p>
            <a:pPr marL="0" indent="0">
              <a:buNone/>
            </a:pPr>
            <a:r>
              <a:rPr lang="en-ZW" dirty="0" smtClean="0"/>
              <a:t>power(6,2)</a:t>
            </a:r>
          </a:p>
          <a:p>
            <a:pPr marL="0" indent="0">
              <a:buNone/>
            </a:pPr>
            <a:r>
              <a:rPr lang="en-ZW" dirty="0" smtClean="0"/>
              <a:t>power(1.3,2)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ZW" dirty="0"/>
          </a:p>
        </p:txBody>
      </p:sp>
      <p:sp>
        <p:nvSpPr>
          <p:cNvPr id="5" name="TextBox 4"/>
          <p:cNvSpPr txBox="1"/>
          <p:nvPr/>
        </p:nvSpPr>
        <p:spPr>
          <a:xfrm>
            <a:off x="4464424" y="4222376"/>
            <a:ext cx="66697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2400" dirty="0" smtClean="0">
                <a:solidFill>
                  <a:srgbClr val="FF0000"/>
                </a:solidFill>
              </a:rPr>
              <a:t>Most of the time we are want to find a number squared so we want python to always make n=2 unless we want to change</a:t>
            </a:r>
            <a:endParaRPr lang="en-ZW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4754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52165" y="2725737"/>
            <a:ext cx="654423" cy="411910"/>
          </a:xfrm>
          <a:prstGeom prst="rect">
            <a:avLst/>
          </a:prstGeom>
          <a:solidFill>
            <a:srgbClr val="FF0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 smtClean="0"/>
              <a:t>Keyword Arguments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287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ZW" dirty="0" smtClean="0"/>
              <a:t>Sometimes you get tired of putting in the same parameter over and over e.g.</a:t>
            </a:r>
          </a:p>
          <a:p>
            <a:pPr marL="0" indent="0">
              <a:buNone/>
            </a:pPr>
            <a:endParaRPr lang="en-ZW" dirty="0"/>
          </a:p>
          <a:p>
            <a:pPr marL="0" indent="0">
              <a:buNone/>
            </a:pPr>
            <a:endParaRPr lang="en-ZW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725737"/>
            <a:ext cx="10515600" cy="36758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ZW" dirty="0" smtClean="0"/>
              <a:t>def power(x, </a:t>
            </a:r>
            <a:r>
              <a:rPr lang="en-ZW" dirty="0" smtClean="0">
                <a:solidFill>
                  <a:srgbClr val="FF0000"/>
                </a:solidFill>
              </a:rPr>
              <a:t>n=2</a:t>
            </a:r>
            <a:r>
              <a:rPr lang="en-ZW" dirty="0" smtClean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ZW" dirty="0"/>
              <a:t>	</a:t>
            </a:r>
            <a:r>
              <a:rPr lang="en-ZW" dirty="0" smtClean="0"/>
              <a:t>’’’ prints x to the power n ’’’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ZW" dirty="0"/>
              <a:t>	</a:t>
            </a:r>
            <a:r>
              <a:rPr lang="en-ZW" dirty="0" smtClean="0"/>
              <a:t>print(x**n)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ZW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ZW" dirty="0" smtClean="0"/>
              <a:t>power(3)</a:t>
            </a:r>
          </a:p>
          <a:p>
            <a:pPr marL="0" indent="0">
              <a:buNone/>
            </a:pPr>
            <a:r>
              <a:rPr lang="en-ZW" dirty="0" smtClean="0"/>
              <a:t>power(6)</a:t>
            </a:r>
          </a:p>
          <a:p>
            <a:pPr marL="0" indent="0">
              <a:buNone/>
            </a:pPr>
            <a:r>
              <a:rPr lang="en-ZW" dirty="0" smtClean="0"/>
              <a:t>power(1.3)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ZW" dirty="0"/>
          </a:p>
        </p:txBody>
      </p:sp>
      <p:sp>
        <p:nvSpPr>
          <p:cNvPr id="5" name="TextBox 4"/>
          <p:cNvSpPr txBox="1"/>
          <p:nvPr/>
        </p:nvSpPr>
        <p:spPr>
          <a:xfrm>
            <a:off x="4464424" y="4222376"/>
            <a:ext cx="66697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2400" dirty="0" smtClean="0">
                <a:solidFill>
                  <a:srgbClr val="FF0000"/>
                </a:solidFill>
              </a:rPr>
              <a:t>By giving a default value for a parameter (initializing) when we define the function, we only need to enter the parameter x which is not already defined!</a:t>
            </a:r>
            <a:endParaRPr lang="en-ZW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2729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52165" y="2725737"/>
            <a:ext cx="654423" cy="411910"/>
          </a:xfrm>
          <a:prstGeom prst="rect">
            <a:avLst/>
          </a:prstGeom>
          <a:solidFill>
            <a:srgbClr val="FF0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 smtClean="0"/>
              <a:t>Keyword Arguments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287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ZW" dirty="0" smtClean="0"/>
              <a:t>Sometimes you get tired of putting in the same parameter over and over e.g.</a:t>
            </a:r>
          </a:p>
          <a:p>
            <a:pPr marL="0" indent="0">
              <a:buNone/>
            </a:pPr>
            <a:endParaRPr lang="en-ZW" dirty="0"/>
          </a:p>
          <a:p>
            <a:pPr marL="0" indent="0">
              <a:buNone/>
            </a:pPr>
            <a:endParaRPr lang="en-ZW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725737"/>
            <a:ext cx="10515600" cy="36758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ZW" dirty="0" smtClean="0"/>
              <a:t>def power(x, </a:t>
            </a:r>
            <a:r>
              <a:rPr lang="en-ZW" dirty="0" smtClean="0">
                <a:solidFill>
                  <a:srgbClr val="FF0000"/>
                </a:solidFill>
              </a:rPr>
              <a:t>n=2</a:t>
            </a:r>
            <a:r>
              <a:rPr lang="en-ZW" dirty="0" smtClean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ZW" dirty="0"/>
              <a:t>	</a:t>
            </a:r>
            <a:r>
              <a:rPr lang="en-ZW" dirty="0" smtClean="0"/>
              <a:t>’’’ prints x to the power n ’’’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ZW" dirty="0"/>
              <a:t>	</a:t>
            </a:r>
            <a:r>
              <a:rPr lang="en-ZW" dirty="0" smtClean="0"/>
              <a:t>print(x**n)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ZW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ZW" dirty="0" smtClean="0"/>
              <a:t>power(3)</a:t>
            </a:r>
          </a:p>
          <a:p>
            <a:pPr marL="0" indent="0">
              <a:buNone/>
            </a:pPr>
            <a:r>
              <a:rPr lang="en-ZW" dirty="0" smtClean="0"/>
              <a:t>power(6)</a:t>
            </a:r>
          </a:p>
          <a:p>
            <a:pPr marL="0" indent="0">
              <a:buNone/>
            </a:pPr>
            <a:r>
              <a:rPr lang="en-ZW" dirty="0" smtClean="0"/>
              <a:t>power(1.3)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ZW" dirty="0"/>
          </a:p>
        </p:txBody>
      </p:sp>
      <p:sp>
        <p:nvSpPr>
          <p:cNvPr id="5" name="TextBox 4"/>
          <p:cNvSpPr txBox="1"/>
          <p:nvPr/>
        </p:nvSpPr>
        <p:spPr>
          <a:xfrm>
            <a:off x="4464424" y="4222376"/>
            <a:ext cx="6669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2400" dirty="0" smtClean="0">
                <a:solidFill>
                  <a:srgbClr val="FF0000"/>
                </a:solidFill>
              </a:rPr>
              <a:t>n is called a </a:t>
            </a:r>
            <a:r>
              <a:rPr lang="en-ZW" sz="2400" dirty="0" smtClean="0">
                <a:solidFill>
                  <a:srgbClr val="7030A0"/>
                </a:solidFill>
              </a:rPr>
              <a:t>keyword argument </a:t>
            </a:r>
            <a:r>
              <a:rPr lang="en-ZW" sz="2400" dirty="0" smtClean="0">
                <a:solidFill>
                  <a:srgbClr val="FF0000"/>
                </a:solidFill>
              </a:rPr>
              <a:t>or </a:t>
            </a:r>
            <a:r>
              <a:rPr lang="en-ZW" sz="2400" dirty="0" err="1" smtClean="0">
                <a:solidFill>
                  <a:srgbClr val="7030A0"/>
                </a:solidFill>
              </a:rPr>
              <a:t>kwarg</a:t>
            </a:r>
            <a:r>
              <a:rPr lang="en-ZW" sz="2400" dirty="0" smtClean="0">
                <a:solidFill>
                  <a:srgbClr val="FF0000"/>
                </a:solidFill>
              </a:rPr>
              <a:t> for short</a:t>
            </a:r>
            <a:endParaRPr lang="en-ZW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005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 smtClean="0"/>
              <a:t>Functions have a scope/frame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W" dirty="0" smtClean="0"/>
              <a:t>Any variable defined inside a function is not accessible outside the function. Try the following script:</a:t>
            </a:r>
          </a:p>
          <a:p>
            <a:pPr marL="0" indent="0">
              <a:buNone/>
            </a:pPr>
            <a:endParaRPr lang="en-ZW" dirty="0"/>
          </a:p>
          <a:p>
            <a:pPr marL="0" indent="0">
              <a:buNone/>
            </a:pPr>
            <a:endParaRPr lang="en-ZW" dirty="0" smtClean="0"/>
          </a:p>
          <a:p>
            <a:pPr marL="0" indent="0">
              <a:buNone/>
            </a:pPr>
            <a:endParaRPr lang="en-ZW" dirty="0"/>
          </a:p>
          <a:p>
            <a:pPr marL="0" indent="0">
              <a:buNone/>
            </a:pPr>
            <a:endParaRPr lang="en-ZW" dirty="0" smtClean="0"/>
          </a:p>
          <a:p>
            <a:pPr marL="0" indent="0">
              <a:buNone/>
            </a:pPr>
            <a:endParaRPr lang="en-ZW" dirty="0"/>
          </a:p>
          <a:p>
            <a:pPr marL="0" indent="0">
              <a:buNone/>
            </a:pPr>
            <a:r>
              <a:rPr lang="en-ZW" dirty="0" smtClean="0">
                <a:solidFill>
                  <a:srgbClr val="FF0000"/>
                </a:solidFill>
              </a:rPr>
              <a:t>Why is this an error?</a:t>
            </a:r>
          </a:p>
          <a:p>
            <a:pPr marL="0" indent="0">
              <a:buNone/>
            </a:pPr>
            <a:endParaRPr lang="en-ZW" dirty="0" smtClean="0"/>
          </a:p>
          <a:p>
            <a:pPr marL="0" indent="0">
              <a:buNone/>
            </a:pPr>
            <a:endParaRPr lang="en-ZW" dirty="0"/>
          </a:p>
          <a:p>
            <a:pPr marL="0" indent="0">
              <a:buNone/>
            </a:pPr>
            <a:endParaRPr lang="en-ZW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958353"/>
            <a:ext cx="10439400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W" sz="2800" dirty="0"/>
              <a:t>d</a:t>
            </a:r>
            <a:r>
              <a:rPr lang="en-ZW" sz="2800" dirty="0" smtClean="0"/>
              <a:t>ef f():</a:t>
            </a:r>
          </a:p>
          <a:p>
            <a:r>
              <a:rPr lang="en-ZW" sz="2800" dirty="0" smtClean="0"/>
              <a:t>    x = 3</a:t>
            </a:r>
          </a:p>
          <a:p>
            <a:endParaRPr lang="en-ZW" sz="2800" dirty="0"/>
          </a:p>
          <a:p>
            <a:r>
              <a:rPr lang="en-ZW" sz="2800" dirty="0" smtClean="0"/>
              <a:t>f()				#Don’t forget to call the function!</a:t>
            </a:r>
          </a:p>
          <a:p>
            <a:endParaRPr lang="en-ZW" sz="2800" dirty="0"/>
          </a:p>
          <a:p>
            <a:r>
              <a:rPr lang="en-ZW" sz="2800" dirty="0" smtClean="0"/>
              <a:t>Print(x)</a:t>
            </a:r>
            <a:endParaRPr lang="en-ZW" sz="2800" dirty="0"/>
          </a:p>
        </p:txBody>
      </p:sp>
    </p:spTree>
    <p:extLst>
      <p:ext uri="{BB962C8B-B14F-4D97-AF65-F5344CB8AC3E}">
        <p14:creationId xmlns:p14="http://schemas.microsoft.com/office/powerpoint/2010/main" val="39495493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52165" y="2725737"/>
            <a:ext cx="654423" cy="411910"/>
          </a:xfrm>
          <a:prstGeom prst="rect">
            <a:avLst/>
          </a:prstGeom>
          <a:solidFill>
            <a:srgbClr val="FF0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 smtClean="0"/>
              <a:t>Keyword Arguments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287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ZW" dirty="0" smtClean="0"/>
              <a:t>Sometimes you get tired of putting in the same parameter over and over e.g.</a:t>
            </a:r>
          </a:p>
          <a:p>
            <a:pPr marL="0" indent="0">
              <a:buNone/>
            </a:pPr>
            <a:endParaRPr lang="en-ZW" dirty="0"/>
          </a:p>
          <a:p>
            <a:pPr marL="0" indent="0">
              <a:buNone/>
            </a:pPr>
            <a:endParaRPr lang="en-ZW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725737"/>
            <a:ext cx="10515600" cy="36758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ZW" dirty="0" smtClean="0"/>
              <a:t>def power(x, </a:t>
            </a:r>
            <a:r>
              <a:rPr lang="en-ZW" dirty="0" smtClean="0">
                <a:solidFill>
                  <a:srgbClr val="FF0000"/>
                </a:solidFill>
              </a:rPr>
              <a:t>n=2</a:t>
            </a:r>
            <a:r>
              <a:rPr lang="en-ZW" dirty="0" smtClean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ZW" dirty="0"/>
              <a:t>	</a:t>
            </a:r>
            <a:r>
              <a:rPr lang="en-ZW" dirty="0" smtClean="0"/>
              <a:t>’’’ prints x to the power n ’’’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ZW" dirty="0"/>
              <a:t>	</a:t>
            </a:r>
            <a:r>
              <a:rPr lang="en-ZW" dirty="0" smtClean="0"/>
              <a:t>print(x**n)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ZW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ZW" dirty="0" smtClean="0"/>
              <a:t>power(3)</a:t>
            </a:r>
          </a:p>
          <a:p>
            <a:pPr marL="0" indent="0">
              <a:buNone/>
            </a:pPr>
            <a:r>
              <a:rPr lang="en-ZW" dirty="0" smtClean="0"/>
              <a:t>power(6)</a:t>
            </a:r>
          </a:p>
          <a:p>
            <a:pPr marL="0" indent="0">
              <a:buNone/>
            </a:pPr>
            <a:r>
              <a:rPr lang="en-ZW" dirty="0" smtClean="0"/>
              <a:t>power(1.3)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ZW" dirty="0"/>
          </a:p>
        </p:txBody>
      </p:sp>
      <p:sp>
        <p:nvSpPr>
          <p:cNvPr id="5" name="TextBox 4"/>
          <p:cNvSpPr txBox="1"/>
          <p:nvPr/>
        </p:nvSpPr>
        <p:spPr>
          <a:xfrm>
            <a:off x="4428565" y="4213412"/>
            <a:ext cx="6669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2400" dirty="0" err="1" smtClean="0">
                <a:solidFill>
                  <a:srgbClr val="FF0000"/>
                </a:solidFill>
              </a:rPr>
              <a:t>kwargs</a:t>
            </a:r>
            <a:r>
              <a:rPr lang="en-ZW" sz="2400" dirty="0" smtClean="0">
                <a:solidFill>
                  <a:srgbClr val="FF0000"/>
                </a:solidFill>
              </a:rPr>
              <a:t> always come </a:t>
            </a:r>
            <a:r>
              <a:rPr lang="en-ZW" sz="2400" u="sng" dirty="0" smtClean="0">
                <a:solidFill>
                  <a:srgbClr val="FF0000"/>
                </a:solidFill>
              </a:rPr>
              <a:t>after</a:t>
            </a:r>
            <a:r>
              <a:rPr lang="en-ZW" sz="2400" dirty="0" smtClean="0">
                <a:solidFill>
                  <a:srgbClr val="FF0000"/>
                </a:solidFill>
              </a:rPr>
              <a:t> all other parameters</a:t>
            </a:r>
            <a:endParaRPr lang="en-ZW" sz="24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0742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52165" y="2725737"/>
            <a:ext cx="654423" cy="411910"/>
          </a:xfrm>
          <a:prstGeom prst="rect">
            <a:avLst/>
          </a:prstGeom>
          <a:solidFill>
            <a:srgbClr val="FF0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 smtClean="0"/>
              <a:t>Keyword Arguments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287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ZW" dirty="0" smtClean="0"/>
              <a:t>Sometimes you get tired of putting in the same parameter over and over e.g.</a:t>
            </a:r>
          </a:p>
          <a:p>
            <a:pPr marL="0" indent="0">
              <a:buNone/>
            </a:pPr>
            <a:endParaRPr lang="en-ZW" dirty="0"/>
          </a:p>
          <a:p>
            <a:pPr marL="0" indent="0">
              <a:buNone/>
            </a:pPr>
            <a:endParaRPr lang="en-ZW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725737"/>
            <a:ext cx="10515600" cy="36758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ZW" dirty="0" smtClean="0"/>
              <a:t>def power(</a:t>
            </a:r>
            <a:r>
              <a:rPr lang="en-ZW" dirty="0" smtClean="0">
                <a:solidFill>
                  <a:schemeClr val="tx1"/>
                </a:solidFill>
              </a:rPr>
              <a:t>n=2, x</a:t>
            </a:r>
            <a:r>
              <a:rPr lang="en-ZW" dirty="0" smtClean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ZW" dirty="0"/>
              <a:t>	</a:t>
            </a:r>
            <a:r>
              <a:rPr lang="en-ZW" dirty="0" smtClean="0"/>
              <a:t>’’’ prints x to the power n ’’’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ZW" dirty="0"/>
              <a:t>	</a:t>
            </a:r>
            <a:r>
              <a:rPr lang="en-ZW" dirty="0" smtClean="0"/>
              <a:t>print(x**n)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ZW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ZW" dirty="0" smtClean="0"/>
              <a:t>power(3)</a:t>
            </a:r>
          </a:p>
          <a:p>
            <a:pPr marL="0" indent="0">
              <a:buNone/>
            </a:pPr>
            <a:r>
              <a:rPr lang="en-ZW" dirty="0" smtClean="0"/>
              <a:t>power(6)</a:t>
            </a:r>
          </a:p>
          <a:p>
            <a:pPr marL="0" indent="0">
              <a:buNone/>
            </a:pPr>
            <a:r>
              <a:rPr lang="en-ZW" dirty="0" smtClean="0"/>
              <a:t>power(1.3)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ZW" dirty="0"/>
          </a:p>
        </p:txBody>
      </p:sp>
      <p:sp>
        <p:nvSpPr>
          <p:cNvPr id="5" name="TextBox 4"/>
          <p:cNvSpPr txBox="1"/>
          <p:nvPr/>
        </p:nvSpPr>
        <p:spPr>
          <a:xfrm>
            <a:off x="4428565" y="4213412"/>
            <a:ext cx="6669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2400" dirty="0" smtClean="0">
                <a:solidFill>
                  <a:srgbClr val="FF0000"/>
                </a:solidFill>
              </a:rPr>
              <a:t>Why is this an error?</a:t>
            </a:r>
            <a:endParaRPr lang="en-ZW" sz="24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1326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 smtClean="0"/>
              <a:t>Example: They love </a:t>
            </a:r>
            <a:r>
              <a:rPr lang="en-ZW" dirty="0" err="1" smtClean="0"/>
              <a:t>argmuments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1724298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 smtClean="0"/>
              <a:t>Read Chapter 8 in the textbook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W" dirty="0" smtClean="0"/>
              <a:t>You do not have to read on recursion but it is fun!</a:t>
            </a:r>
          </a:p>
          <a:p>
            <a:pPr marL="0" indent="0">
              <a:buNone/>
            </a:pP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980519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95082" y="3048000"/>
            <a:ext cx="1452283" cy="878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 smtClean="0"/>
              <a:t>Scope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W" dirty="0" smtClean="0"/>
              <a:t>x belongs inside the function so we cannot touch it from outside</a:t>
            </a:r>
            <a:endParaRPr lang="en-ZW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958353"/>
            <a:ext cx="10439400" cy="224676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W" sz="2800" dirty="0"/>
              <a:t>d</a:t>
            </a:r>
            <a:r>
              <a:rPr lang="en-ZW" sz="2800" dirty="0" smtClean="0"/>
              <a:t>ef f():</a:t>
            </a:r>
          </a:p>
          <a:p>
            <a:r>
              <a:rPr lang="en-ZW" sz="2800" dirty="0" smtClean="0"/>
              <a:t>    x = 3</a:t>
            </a:r>
          </a:p>
          <a:p>
            <a:r>
              <a:rPr lang="en-ZW" sz="2800" dirty="0"/>
              <a:t>f</a:t>
            </a:r>
            <a:r>
              <a:rPr lang="en-ZW" sz="2800" dirty="0" smtClean="0"/>
              <a:t>()			#Don’t forget to call the function!!!</a:t>
            </a:r>
          </a:p>
          <a:p>
            <a:endParaRPr lang="en-ZW" sz="2800" dirty="0"/>
          </a:p>
          <a:p>
            <a:r>
              <a:rPr lang="en-ZW" sz="2800" dirty="0" smtClean="0"/>
              <a:t>Print(x)</a:t>
            </a:r>
            <a:endParaRPr lang="en-ZW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147482" y="5351929"/>
            <a:ext cx="9242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5400" dirty="0" smtClean="0">
                <a:solidFill>
                  <a:srgbClr val="FF0000"/>
                </a:solidFill>
              </a:rPr>
              <a:t>How do you fix this???</a:t>
            </a:r>
            <a:endParaRPr lang="en-ZW" sz="54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259106" y="2608729"/>
            <a:ext cx="1120588" cy="770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41059" y="2420471"/>
            <a:ext cx="5701553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ZW" dirty="0" smtClean="0"/>
              <a:t>Anything defined in the function/blue box/indented cannot be accessed from  outside</a:t>
            </a: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2522685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 smtClean="0"/>
              <a:t>Scope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W" dirty="0" smtClean="0"/>
              <a:t>You can return the value!</a:t>
            </a:r>
            <a:endParaRPr lang="en-ZW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958353"/>
            <a:ext cx="1043940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W" sz="2800" dirty="0"/>
              <a:t>d</a:t>
            </a:r>
            <a:r>
              <a:rPr lang="en-ZW" sz="2800" dirty="0" smtClean="0"/>
              <a:t>ef f():</a:t>
            </a:r>
          </a:p>
          <a:p>
            <a:r>
              <a:rPr lang="en-ZW" sz="2800" dirty="0" smtClean="0"/>
              <a:t>    x = 3</a:t>
            </a:r>
          </a:p>
          <a:p>
            <a:r>
              <a:rPr lang="en-ZW" sz="2800" dirty="0"/>
              <a:t> </a:t>
            </a:r>
            <a:r>
              <a:rPr lang="en-ZW" sz="2800" dirty="0" smtClean="0"/>
              <a:t>   return x		</a:t>
            </a:r>
          </a:p>
          <a:p>
            <a:r>
              <a:rPr lang="en-ZW" sz="2800" dirty="0" smtClean="0"/>
              <a:t>		</a:t>
            </a:r>
            <a:endParaRPr lang="en-ZW" sz="2800" dirty="0"/>
          </a:p>
          <a:p>
            <a:r>
              <a:rPr lang="en-ZW" sz="2800" dirty="0" smtClean="0"/>
              <a:t>Print(f())		#Don’t forget to call the function!</a:t>
            </a:r>
          </a:p>
        </p:txBody>
      </p:sp>
    </p:spTree>
    <p:extLst>
      <p:ext uri="{BB962C8B-B14F-4D97-AF65-F5344CB8AC3E}">
        <p14:creationId xmlns:p14="http://schemas.microsoft.com/office/powerpoint/2010/main" val="2367049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 smtClean="0"/>
              <a:t>Scope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W" dirty="0" smtClean="0"/>
              <a:t>What about this one?</a:t>
            </a:r>
          </a:p>
          <a:p>
            <a:pPr marL="0" indent="0">
              <a:buNone/>
            </a:pPr>
            <a:r>
              <a:rPr lang="en-ZW" dirty="0" smtClean="0"/>
              <a:t>x is defined outside the function</a:t>
            </a:r>
            <a:endParaRPr lang="en-ZW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958353"/>
            <a:ext cx="10439400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W" sz="2800" dirty="0" smtClean="0"/>
              <a:t>x = 1</a:t>
            </a:r>
          </a:p>
          <a:p>
            <a:r>
              <a:rPr lang="en-ZW" sz="2800" dirty="0" smtClean="0"/>
              <a:t>def f():</a:t>
            </a:r>
          </a:p>
          <a:p>
            <a:r>
              <a:rPr lang="en-ZW" sz="2800" dirty="0" smtClean="0"/>
              <a:t>    x += 3</a:t>
            </a:r>
          </a:p>
          <a:p>
            <a:r>
              <a:rPr lang="en-ZW" sz="2800" dirty="0"/>
              <a:t> </a:t>
            </a:r>
            <a:r>
              <a:rPr lang="en-ZW" sz="2800" dirty="0" smtClean="0"/>
              <a:t>   print(x)</a:t>
            </a:r>
            <a:endParaRPr lang="en-ZW" sz="2800" dirty="0"/>
          </a:p>
          <a:p>
            <a:endParaRPr lang="en-ZW" sz="2800" dirty="0" smtClean="0"/>
          </a:p>
          <a:p>
            <a:r>
              <a:rPr lang="en-ZW" sz="2800" dirty="0"/>
              <a:t>f</a:t>
            </a:r>
            <a:r>
              <a:rPr lang="en-ZW" sz="2800" dirty="0" smtClean="0"/>
              <a:t>()</a:t>
            </a:r>
            <a:endParaRPr lang="en-ZW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5827059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2400" dirty="0" smtClean="0">
                <a:solidFill>
                  <a:srgbClr val="FF0000"/>
                </a:solidFill>
              </a:rPr>
              <a:t>Why is this an error?</a:t>
            </a:r>
            <a:endParaRPr lang="en-ZW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146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14400" y="3433482"/>
            <a:ext cx="1622612" cy="1344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W" dirty="0" smtClean="0"/>
              <a:t>We cannot edit anything from outside the function from inside the function!</a:t>
            </a:r>
            <a:endParaRPr lang="en-ZW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4036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W" dirty="0" smtClean="0"/>
              <a:t>Scope</a:t>
            </a:r>
            <a:endParaRPr lang="en-ZW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2958353"/>
            <a:ext cx="10439400" cy="267765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W" sz="2800" dirty="0" smtClean="0"/>
              <a:t>x = 1</a:t>
            </a:r>
          </a:p>
          <a:p>
            <a:r>
              <a:rPr lang="en-ZW" sz="2800" dirty="0" smtClean="0"/>
              <a:t>def f():</a:t>
            </a:r>
          </a:p>
          <a:p>
            <a:r>
              <a:rPr lang="en-ZW" sz="2800" dirty="0" smtClean="0"/>
              <a:t>    x += 3</a:t>
            </a:r>
          </a:p>
          <a:p>
            <a:r>
              <a:rPr lang="en-ZW" sz="2800" dirty="0"/>
              <a:t> </a:t>
            </a:r>
            <a:r>
              <a:rPr lang="en-ZW" sz="2800" dirty="0" smtClean="0"/>
              <a:t>   print(x)</a:t>
            </a:r>
            <a:endParaRPr lang="en-ZW" sz="2800" dirty="0"/>
          </a:p>
          <a:p>
            <a:endParaRPr lang="en-ZW" sz="2800" dirty="0" smtClean="0"/>
          </a:p>
          <a:p>
            <a:r>
              <a:rPr lang="en-ZW" sz="2800" dirty="0"/>
              <a:t>f</a:t>
            </a:r>
            <a:r>
              <a:rPr lang="en-ZW" sz="2800" dirty="0" smtClean="0"/>
              <a:t>()</a:t>
            </a:r>
            <a:endParaRPr lang="en-ZW" sz="2800" dirty="0"/>
          </a:p>
        </p:txBody>
      </p:sp>
      <p:sp>
        <p:nvSpPr>
          <p:cNvPr id="6" name="Rectangle 5"/>
          <p:cNvSpPr/>
          <p:nvPr/>
        </p:nvSpPr>
        <p:spPr>
          <a:xfrm>
            <a:off x="838200" y="5904048"/>
            <a:ext cx="39469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W" sz="3200" dirty="0">
                <a:solidFill>
                  <a:srgbClr val="FF0000"/>
                </a:solidFill>
              </a:rPr>
              <a:t>How do you fix this???</a:t>
            </a:r>
          </a:p>
        </p:txBody>
      </p:sp>
    </p:spTree>
    <p:extLst>
      <p:ext uri="{BB962C8B-B14F-4D97-AF65-F5344CB8AC3E}">
        <p14:creationId xmlns:p14="http://schemas.microsoft.com/office/powerpoint/2010/main" val="2418527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W" dirty="0" smtClean="0"/>
              <a:t>You use a parameter!</a:t>
            </a:r>
            <a:endParaRPr lang="en-ZW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4036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W" dirty="0" smtClean="0"/>
              <a:t>Scope</a:t>
            </a:r>
            <a:endParaRPr lang="en-ZW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2958353"/>
            <a:ext cx="10439400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W" sz="2800" dirty="0" smtClean="0"/>
              <a:t>x = 1</a:t>
            </a:r>
          </a:p>
          <a:p>
            <a:r>
              <a:rPr lang="en-ZW" sz="2800" dirty="0" smtClean="0"/>
              <a:t>def f(x):</a:t>
            </a:r>
          </a:p>
          <a:p>
            <a:r>
              <a:rPr lang="en-ZW" sz="2800" dirty="0" smtClean="0"/>
              <a:t>    x += 3</a:t>
            </a:r>
          </a:p>
          <a:p>
            <a:r>
              <a:rPr lang="en-ZW" sz="2800" dirty="0"/>
              <a:t> </a:t>
            </a:r>
            <a:r>
              <a:rPr lang="en-ZW" sz="2800" dirty="0" smtClean="0"/>
              <a:t>   print(x)</a:t>
            </a:r>
            <a:endParaRPr lang="en-ZW" sz="2800" dirty="0"/>
          </a:p>
          <a:p>
            <a:endParaRPr lang="en-ZW" sz="2800" dirty="0" smtClean="0"/>
          </a:p>
          <a:p>
            <a:r>
              <a:rPr lang="en-ZW" sz="2800" dirty="0"/>
              <a:t>f</a:t>
            </a:r>
            <a:r>
              <a:rPr lang="en-ZW" sz="2800" dirty="0" smtClean="0"/>
              <a:t>()</a:t>
            </a:r>
            <a:endParaRPr lang="en-ZW" sz="2800" dirty="0"/>
          </a:p>
        </p:txBody>
      </p:sp>
      <p:sp>
        <p:nvSpPr>
          <p:cNvPr id="6" name="Rectangle 5"/>
          <p:cNvSpPr/>
          <p:nvPr/>
        </p:nvSpPr>
        <p:spPr>
          <a:xfrm>
            <a:off x="838200" y="5904048"/>
            <a:ext cx="39469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W" sz="3200" dirty="0">
                <a:solidFill>
                  <a:srgbClr val="FF0000"/>
                </a:solidFill>
              </a:rPr>
              <a:t>How do you fix this???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846730" y="2203030"/>
            <a:ext cx="385482" cy="13178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05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 smtClean="0"/>
              <a:t>Scope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W" dirty="0" smtClean="0"/>
              <a:t>You can also use the </a:t>
            </a:r>
            <a:r>
              <a:rPr lang="en-ZW" dirty="0" smtClean="0">
                <a:solidFill>
                  <a:srgbClr val="7030A0"/>
                </a:solidFill>
              </a:rPr>
              <a:t>global</a:t>
            </a:r>
            <a:r>
              <a:rPr lang="en-ZW" dirty="0" smtClean="0"/>
              <a:t> keyword. The global keyword takes a variable/name from the script/global scope and adds it to the function scope</a:t>
            </a:r>
            <a:endParaRPr lang="en-ZW" dirty="0"/>
          </a:p>
        </p:txBody>
      </p:sp>
      <p:sp>
        <p:nvSpPr>
          <p:cNvPr id="4" name="TextBox 3"/>
          <p:cNvSpPr txBox="1"/>
          <p:nvPr/>
        </p:nvSpPr>
        <p:spPr>
          <a:xfrm>
            <a:off x="876300" y="3176463"/>
            <a:ext cx="10439400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W" sz="2800" dirty="0" smtClean="0"/>
              <a:t>x = 1</a:t>
            </a:r>
          </a:p>
          <a:p>
            <a:r>
              <a:rPr lang="en-ZW" sz="2800" dirty="0" smtClean="0"/>
              <a:t>def f():</a:t>
            </a:r>
          </a:p>
          <a:p>
            <a:r>
              <a:rPr lang="en-ZW" sz="2800" dirty="0" smtClean="0"/>
              <a:t>    global x</a:t>
            </a:r>
          </a:p>
          <a:p>
            <a:r>
              <a:rPr lang="en-ZW" sz="2800" dirty="0" smtClean="0"/>
              <a:t>    x += 3</a:t>
            </a:r>
          </a:p>
          <a:p>
            <a:r>
              <a:rPr lang="en-ZW" sz="2800" dirty="0"/>
              <a:t> </a:t>
            </a:r>
            <a:r>
              <a:rPr lang="en-ZW" sz="2800" dirty="0" smtClean="0"/>
              <a:t>   print(x)</a:t>
            </a:r>
            <a:endParaRPr lang="en-ZW" sz="2800" dirty="0"/>
          </a:p>
          <a:p>
            <a:endParaRPr lang="en-ZW" sz="2800" dirty="0" smtClean="0"/>
          </a:p>
          <a:p>
            <a:r>
              <a:rPr lang="en-ZW" sz="2800" dirty="0"/>
              <a:t>f</a:t>
            </a:r>
            <a:r>
              <a:rPr lang="en-ZW" sz="2800" dirty="0" smtClean="0"/>
              <a:t>()</a:t>
            </a:r>
            <a:endParaRPr lang="en-ZW" sz="2800" dirty="0"/>
          </a:p>
        </p:txBody>
      </p:sp>
    </p:spTree>
    <p:extLst>
      <p:ext uri="{BB962C8B-B14F-4D97-AF65-F5344CB8AC3E}">
        <p14:creationId xmlns:p14="http://schemas.microsoft.com/office/powerpoint/2010/main" val="267237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6052</TotalTime>
  <Words>1105</Words>
  <Application>Microsoft Office PowerPoint</Application>
  <PresentationFormat>Widescreen</PresentationFormat>
  <Paragraphs>248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More Functions</vt:lpstr>
      <vt:lpstr>Good Programming</vt:lpstr>
      <vt:lpstr>Functions have a scope/frame</vt:lpstr>
      <vt:lpstr>Scope</vt:lpstr>
      <vt:lpstr>Scope</vt:lpstr>
      <vt:lpstr>Scope</vt:lpstr>
      <vt:lpstr>PowerPoint Presentation</vt:lpstr>
      <vt:lpstr>PowerPoint Presentation</vt:lpstr>
      <vt:lpstr>Scope</vt:lpstr>
      <vt:lpstr>The Global keyword</vt:lpstr>
      <vt:lpstr>Global keyword</vt:lpstr>
      <vt:lpstr>Give the scope of each variable and function in the following example</vt:lpstr>
      <vt:lpstr>Give the scope of each variable and function in the following example</vt:lpstr>
      <vt:lpstr>Give the scope of each variable and function in the following example</vt:lpstr>
      <vt:lpstr>Give the scope of each variable and function in the following example</vt:lpstr>
      <vt:lpstr>Give the scope of each variable and function in the following example</vt:lpstr>
      <vt:lpstr>Give the scope of each variable and function in the following example</vt:lpstr>
      <vt:lpstr>Give the scope of each variable and function in the following example</vt:lpstr>
      <vt:lpstr>Give the scope of each variable and function in the following example</vt:lpstr>
      <vt:lpstr>Examples 8.1: Global Warming </vt:lpstr>
      <vt:lpstr>Importing</vt:lpstr>
      <vt:lpstr>Importing</vt:lpstr>
      <vt:lpstr>Importing</vt:lpstr>
      <vt:lpstr>Importing</vt:lpstr>
      <vt:lpstr>Example: Time is of utmost import</vt:lpstr>
      <vt:lpstr>Useful functions in time module</vt:lpstr>
      <vt:lpstr>Keyword Arguments</vt:lpstr>
      <vt:lpstr>Keyword Arguments</vt:lpstr>
      <vt:lpstr>Keyword Arguments</vt:lpstr>
      <vt:lpstr>Keyword Arguments</vt:lpstr>
      <vt:lpstr>Keyword Arguments</vt:lpstr>
      <vt:lpstr>Example: They love argmuments</vt:lpstr>
      <vt:lpstr>Read Chapter 8 in the textbook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Functions</dc:title>
  <dc:creator>Mgcini Phuthi</dc:creator>
  <cp:lastModifiedBy>Mgcini Phuthi</cp:lastModifiedBy>
  <cp:revision>11</cp:revision>
  <dcterms:created xsi:type="dcterms:W3CDTF">2018-07-26T12:57:19Z</dcterms:created>
  <dcterms:modified xsi:type="dcterms:W3CDTF">2018-07-31T17:15:38Z</dcterms:modified>
</cp:coreProperties>
</file>