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6" r:id="rId13"/>
    <p:sldId id="257" r:id="rId14"/>
    <p:sldId id="274" r:id="rId15"/>
    <p:sldId id="275" r:id="rId16"/>
    <p:sldId id="258" r:id="rId17"/>
    <p:sldId id="259" r:id="rId18"/>
    <p:sldId id="260" r:id="rId19"/>
    <p:sldId id="26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2676-3D3F-455D-B6B0-D1A0519EC6E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FD291-0E03-4FFE-A819-E1144EC3E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Anything that takes in input, processes it and give an output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Phones, calculators, laptops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 computer only understands a series of ones and zeros</a:t>
            </a:r>
          </a:p>
          <a:p>
            <a:r>
              <a:rPr lang="en-US" dirty="0">
                <a:solidFill>
                  <a:srgbClr val="FF0000"/>
                </a:solidFill>
              </a:rPr>
              <a:t>Humans have written complex programs and software that interprets our human input into ones and zeros that a computer understands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6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price = float(input(“What is the price of the good? “))</a:t>
            </a:r>
          </a:p>
          <a:p>
            <a:pPr marL="0" indent="0">
              <a:buNone/>
            </a:pPr>
            <a:r>
              <a:rPr lang="en-US" dirty="0"/>
              <a:t>number = </a:t>
            </a:r>
            <a:r>
              <a:rPr lang="en-US" dirty="0" err="1"/>
              <a:t>int</a:t>
            </a:r>
            <a:r>
              <a:rPr lang="en-US" dirty="0"/>
              <a:t>(input(“How many goods were purchased? “))</a:t>
            </a:r>
          </a:p>
          <a:p>
            <a:pPr marL="0" indent="0">
              <a:buNone/>
            </a:pPr>
            <a:r>
              <a:rPr lang="en-US" dirty="0"/>
              <a:t>cost = price*number </a:t>
            </a:r>
          </a:p>
          <a:p>
            <a:pPr marL="0" indent="0">
              <a:buNone/>
            </a:pPr>
            <a:r>
              <a:rPr lang="en-US" dirty="0"/>
              <a:t>print(cost) 			print(price*number)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the joining of the last two lines with double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side_1 = float(input(“What is the length of the first side? “))</a:t>
            </a:r>
          </a:p>
          <a:p>
            <a:pPr marL="0" indent="0">
              <a:buNone/>
            </a:pPr>
            <a:r>
              <a:rPr lang="en-US" dirty="0"/>
              <a:t>side_2 = float(input(“What is the length of the second side? “))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perimeter = 2*(side_1 + side_2)</a:t>
            </a:r>
          </a:p>
          <a:p>
            <a:pPr marL="0" indent="0">
              <a:buNone/>
            </a:pPr>
            <a:r>
              <a:rPr lang="en-US" dirty="0"/>
              <a:t>area = side_1*side_2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print(perimeter)</a:t>
            </a:r>
          </a:p>
          <a:p>
            <a:pPr marL="0" indent="0">
              <a:buNone/>
            </a:pPr>
            <a:r>
              <a:rPr lang="en-US" dirty="0"/>
              <a:t>print(area)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pounds = float(input(“Pounds? “))</a:t>
            </a:r>
          </a:p>
          <a:p>
            <a:pPr marL="0" indent="0">
              <a:buNone/>
            </a:pPr>
            <a:r>
              <a:rPr lang="en-US" dirty="0"/>
              <a:t>kilograms = pounds*0.45359237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print(kilograms)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#combine last two statements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float(input)</a:t>
            </a:r>
          </a:p>
          <a:p>
            <a:r>
              <a:rPr lang="en-US" dirty="0"/>
              <a:t>bool(input)</a:t>
            </a:r>
          </a:p>
          <a:p>
            <a:r>
              <a:rPr lang="en-US" dirty="0"/>
              <a:t>float(input)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command line </a:t>
            </a:r>
          </a:p>
          <a:p>
            <a:r>
              <a:rPr lang="en-US" dirty="0" err="1">
                <a:solidFill>
                  <a:srgbClr val="FF0000"/>
                </a:solidFill>
              </a:rPr>
              <a:t>cmd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accept direct commands, easy manipulation of files, no GUI/mouse required, Faster access to files, Easy to analyze information stored on computer</a:t>
            </a:r>
          </a:p>
          <a:p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en-US" baseline="0" dirty="0">
                <a:solidFill>
                  <a:srgbClr val="FF0000"/>
                </a:solidFill>
              </a:rPr>
              <a:t> Line vs GUI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/cd “name”/echo/move name </a:t>
            </a:r>
            <a:r>
              <a:rPr lang="en-US" dirty="0" err="1">
                <a:solidFill>
                  <a:srgbClr val="FF0000"/>
                </a:solidFill>
              </a:rPr>
              <a:t>dest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/del </a:t>
            </a:r>
          </a:p>
          <a:p>
            <a:r>
              <a:rPr lang="en-US" dirty="0">
                <a:solidFill>
                  <a:srgbClr val="FF0000"/>
                </a:solidFill>
              </a:rPr>
              <a:t>A file system consisting of folders within folders and files within folders. All stored in the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main (C) Drive</a:t>
            </a:r>
          </a:p>
          <a:p>
            <a:r>
              <a:rPr lang="en-US" dirty="0">
                <a:solidFill>
                  <a:srgbClr val="FF0000"/>
                </a:solidFill>
              </a:rPr>
              <a:t>A file has an extension and folder doesn’t. Folder can contain other folders and files.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Specific languages designed to help humans interact and communicate with computers</a:t>
            </a:r>
          </a:p>
          <a:p>
            <a:r>
              <a:rPr lang="en-US" dirty="0">
                <a:solidFill>
                  <a:srgbClr val="FF0000"/>
                </a:solidFill>
              </a:rPr>
              <a:t>Different languages are required to communicate different kinds of information to the computer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. Websites, apps, servers, </a:t>
            </a:r>
            <a:r>
              <a:rPr lang="en-US" dirty="0" err="1">
                <a:solidFill>
                  <a:srgbClr val="FF0000"/>
                </a:solidFill>
              </a:rPr>
              <a:t>softwares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They enable humans to give human language inputs to computers that understand ones and zeros</a:t>
            </a:r>
          </a:p>
          <a:p>
            <a:r>
              <a:rPr lang="en-US" dirty="0">
                <a:solidFill>
                  <a:srgbClr val="FF0000"/>
                </a:solidFill>
              </a:rPr>
              <a:t>Interpreted can accept an large amount of instructions and execute whilst compilers take one line at a time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Script – save info, write lots of code, execute all code at once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print() input() type() bool/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/float()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 built in function is always highlighted orange/purple/green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Anything that can store a value that is not pre-defined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. age, goals, length</a:t>
            </a:r>
          </a:p>
          <a:p>
            <a:r>
              <a:rPr lang="en-US" dirty="0" err="1">
                <a:solidFill>
                  <a:srgbClr val="FF0000"/>
                </a:solidFill>
              </a:rPr>
              <a:t>variable_one</a:t>
            </a:r>
            <a:r>
              <a:rPr lang="en-US" dirty="0">
                <a:solidFill>
                  <a:srgbClr val="FF0000"/>
                </a:solidFill>
              </a:rPr>
              <a:t>  = value</a:t>
            </a:r>
          </a:p>
          <a:p>
            <a:r>
              <a:rPr lang="en-US" dirty="0">
                <a:solidFill>
                  <a:srgbClr val="FF0000"/>
                </a:solidFill>
              </a:rPr>
              <a:t>Evaluates RHS and assigns it to LHS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Small letters, don’t begin with numbers, use </a:t>
            </a:r>
            <a:r>
              <a:rPr lang="en-US" dirty="0" err="1">
                <a:solidFill>
                  <a:srgbClr val="FF0000"/>
                </a:solidFill>
              </a:rPr>
              <a:t>under_score</a:t>
            </a:r>
            <a:r>
              <a:rPr lang="en-US" dirty="0">
                <a:solidFill>
                  <a:srgbClr val="FF0000"/>
                </a:solidFill>
              </a:rPr>
              <a:t>, sensible names</a:t>
            </a:r>
          </a:p>
          <a:p>
            <a:r>
              <a:rPr lang="en-US" dirty="0">
                <a:solidFill>
                  <a:srgbClr val="FF0000"/>
                </a:solidFill>
              </a:rPr>
              <a:t>help us write code using </a:t>
            </a:r>
            <a:r>
              <a:rPr lang="en-US" dirty="0" err="1">
                <a:solidFill>
                  <a:srgbClr val="FF0000"/>
                </a:solidFill>
              </a:rPr>
              <a:t>unknow</a:t>
            </a:r>
            <a:r>
              <a:rPr lang="en-US" dirty="0">
                <a:solidFill>
                  <a:srgbClr val="FF0000"/>
                </a:solidFill>
              </a:rPr>
              <a:t>/yet-to-be-known values</a:t>
            </a:r>
          </a:p>
          <a:p>
            <a:r>
              <a:rPr lang="en-US" dirty="0">
                <a:solidFill>
                  <a:srgbClr val="FF0000"/>
                </a:solidFill>
              </a:rPr>
              <a:t>x = input() y = 400 math = angle/20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Any distinct information arranged in a certain way</a:t>
            </a:r>
          </a:p>
          <a:p>
            <a:r>
              <a:rPr lang="en-US" dirty="0">
                <a:solidFill>
                  <a:srgbClr val="FF0000"/>
                </a:solidFill>
              </a:rPr>
              <a:t>Similar types together, integers, string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Integers, floats, </a:t>
            </a:r>
            <a:r>
              <a:rPr lang="en-US" dirty="0" err="1">
                <a:solidFill>
                  <a:srgbClr val="FF0000"/>
                </a:solidFill>
              </a:rPr>
              <a:t>booleans</a:t>
            </a:r>
            <a:r>
              <a:rPr lang="en-US" dirty="0">
                <a:solidFill>
                  <a:srgbClr val="FF0000"/>
                </a:solidFill>
              </a:rPr>
              <a:t>, string, None</a:t>
            </a:r>
          </a:p>
          <a:p>
            <a:r>
              <a:rPr lang="en-US" dirty="0"/>
              <a:t>?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float, bool,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, None</a:t>
            </a:r>
          </a:p>
          <a:p>
            <a:r>
              <a:rPr lang="en-US" dirty="0">
                <a:solidFill>
                  <a:srgbClr val="FF0000"/>
                </a:solidFill>
              </a:rPr>
              <a:t>type()</a:t>
            </a:r>
          </a:p>
          <a:p>
            <a:r>
              <a:rPr lang="en-US" dirty="0">
                <a:solidFill>
                  <a:srgbClr val="FF0000"/>
                </a:solidFill>
              </a:rPr>
              <a:t>bool(),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string to </a:t>
            </a:r>
            <a:r>
              <a:rPr lang="en-US" b="1" dirty="0" err="1"/>
              <a:t>int</a:t>
            </a:r>
            <a:r>
              <a:rPr lang="en-US" b="1" dirty="0"/>
              <a:t>/float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(“car”)</a:t>
            </a:r>
            <a:r>
              <a:rPr lang="en-US" b="1" dirty="0"/>
              <a:t>   string to bool </a:t>
            </a:r>
            <a:r>
              <a:rPr lang="en-US" b="1" dirty="0">
                <a:solidFill>
                  <a:srgbClr val="FF0000"/>
                </a:solidFill>
              </a:rPr>
              <a:t>bool(“boy”)</a:t>
            </a:r>
            <a:r>
              <a:rPr lang="en-US" b="1" dirty="0"/>
              <a:t>	   bool to </a:t>
            </a:r>
            <a:r>
              <a:rPr lang="en-US" b="1" dirty="0" err="1"/>
              <a:t>string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(5&gt;4)</a:t>
            </a: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to bool </a:t>
            </a:r>
            <a:r>
              <a:rPr lang="en-US" b="1" dirty="0">
                <a:solidFill>
                  <a:srgbClr val="FF0000"/>
                </a:solidFill>
              </a:rPr>
              <a:t>bool(0/1/200/-6)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#Identify the special cases here and explain their occurrence</a:t>
            </a:r>
            <a:r>
              <a:rPr lang="en-US" baseline="0" dirty="0"/>
              <a:t> and meaning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#Explain concatenation clearly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math import pi </a:t>
            </a:r>
            <a:r>
              <a:rPr lang="en-US" b="1" dirty="0"/>
              <a:t>(we want to use a spanner but the spanner is in the cabinet, so we need to take it out in order to use)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radius = float(input(“What is your radius? “))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volume = (4/3)*pi*(radius**3)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print(volume)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291-0E03-4FFE-A819-E1144EC3E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B6D1-4D58-4498-83EC-C71C0EB73AD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189" y="814286"/>
            <a:ext cx="9144000" cy="131921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23" y="2946912"/>
            <a:ext cx="4559532" cy="29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8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rebuchet MS" panose="020B0603020202020204" pitchFamily="34" charset="0"/>
              </a:rPr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6771"/>
            <a:ext cx="9144000" cy="3238954"/>
          </a:xfrm>
        </p:spPr>
        <p:txBody>
          <a:bodyPr>
            <a:normAutofit/>
          </a:bodyPr>
          <a:lstStyle/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r>
              <a:rPr lang="en-US" sz="9600" dirty="0">
                <a:latin typeface="Trebuchet MS" panose="020B0603020202020204" pitchFamily="34" charset="0"/>
              </a:rPr>
              <a:t>REVIEW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1165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1. What is a variable?</a:t>
            </a:r>
          </a:p>
          <a:p>
            <a:r>
              <a:rPr lang="en-US" dirty="0">
                <a:latin typeface="Trebuchet MS" panose="020B0603020202020204" pitchFamily="34" charset="0"/>
              </a:rPr>
              <a:t>2. How do we declare a variable?</a:t>
            </a:r>
          </a:p>
          <a:p>
            <a:r>
              <a:rPr lang="en-US" dirty="0">
                <a:latin typeface="Trebuchet MS" panose="020B0603020202020204" pitchFamily="34" charset="0"/>
              </a:rPr>
              <a:t>3. How does a computer evaluate the variable declaration?</a:t>
            </a:r>
          </a:p>
          <a:p>
            <a:r>
              <a:rPr lang="en-US" dirty="0">
                <a:latin typeface="Trebuchet MS" panose="020B0603020202020204" pitchFamily="34" charset="0"/>
              </a:rPr>
              <a:t>4. What are some of the rules associated with declaring variables?</a:t>
            </a:r>
          </a:p>
          <a:p>
            <a:r>
              <a:rPr lang="en-US" dirty="0">
                <a:latin typeface="Trebuchet MS" panose="020B0603020202020204" pitchFamily="34" charset="0"/>
              </a:rPr>
              <a:t>5. Why are variables important? Give an example to illustrate your answer</a:t>
            </a:r>
          </a:p>
          <a:p>
            <a:r>
              <a:rPr lang="en-US" dirty="0">
                <a:latin typeface="Trebuchet MS" panose="020B0603020202020204" pitchFamily="34" charset="0"/>
              </a:rPr>
              <a:t>6. Give examples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714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rebuchet MS" panose="020B0603020202020204" pitchFamily="34" charset="0"/>
              </a:rPr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6771"/>
            <a:ext cx="9144000" cy="3238954"/>
          </a:xfrm>
        </p:spPr>
        <p:txBody>
          <a:bodyPr>
            <a:normAutofit/>
          </a:bodyPr>
          <a:lstStyle/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r>
              <a:rPr lang="en-US" sz="9600" dirty="0">
                <a:latin typeface="Trebuchet MS" panose="020B0603020202020204" pitchFamily="34" charset="0"/>
              </a:rPr>
              <a:t>REVIEW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0620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1. What is data?</a:t>
            </a:r>
          </a:p>
          <a:p>
            <a:r>
              <a:rPr lang="en-US" dirty="0">
                <a:latin typeface="Trebuchet MS" panose="020B0603020202020204" pitchFamily="34" charset="0"/>
              </a:rPr>
              <a:t>2. Why do we organize it?</a:t>
            </a:r>
          </a:p>
          <a:p>
            <a:r>
              <a:rPr lang="en-US" dirty="0">
                <a:latin typeface="Trebuchet MS" panose="020B0603020202020204" pitchFamily="34" charset="0"/>
              </a:rPr>
              <a:t>3. What are the different data types?</a:t>
            </a:r>
          </a:p>
          <a:p>
            <a:r>
              <a:rPr lang="en-US" dirty="0">
                <a:latin typeface="Trebuchet MS" panose="020B0603020202020204" pitchFamily="34" charset="0"/>
              </a:rPr>
              <a:t>4. What are their short-hands?</a:t>
            </a:r>
          </a:p>
          <a:p>
            <a:r>
              <a:rPr lang="en-US" dirty="0">
                <a:latin typeface="Trebuchet MS" panose="020B0603020202020204" pitchFamily="34" charset="0"/>
              </a:rPr>
              <a:t>5. How do we check different data types?</a:t>
            </a:r>
          </a:p>
          <a:p>
            <a:r>
              <a:rPr lang="en-US" dirty="0">
                <a:latin typeface="Trebuchet MS" panose="020B0603020202020204" pitchFamily="34" charset="0"/>
              </a:rPr>
              <a:t>6. How do we convert one type to another?</a:t>
            </a:r>
          </a:p>
          <a:p>
            <a:r>
              <a:rPr lang="en-US" dirty="0">
                <a:latin typeface="Trebuchet MS" panose="020B0603020202020204" pitchFamily="34" charset="0"/>
              </a:rPr>
              <a:t>7. Nuanced examples of conversion issues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E.G </a:t>
            </a:r>
            <a:r>
              <a:rPr lang="en-US" b="1" dirty="0">
                <a:latin typeface="Trebuchet MS" panose="020B0603020202020204" pitchFamily="34" charset="0"/>
              </a:rPr>
              <a:t>string to </a:t>
            </a:r>
            <a:r>
              <a:rPr lang="en-US" b="1" dirty="0" err="1">
                <a:latin typeface="Trebuchet MS" panose="020B0603020202020204" pitchFamily="34" charset="0"/>
              </a:rPr>
              <a:t>int</a:t>
            </a:r>
            <a:r>
              <a:rPr lang="en-US" b="1" dirty="0">
                <a:latin typeface="Trebuchet MS" panose="020B0603020202020204" pitchFamily="34" charset="0"/>
              </a:rPr>
              <a:t>/float    string to bool	   bool to string	</a:t>
            </a:r>
            <a:r>
              <a:rPr lang="en-US" b="1" dirty="0" err="1">
                <a:latin typeface="Trebuchet MS" panose="020B0603020202020204" pitchFamily="34" charset="0"/>
              </a:rPr>
              <a:t>int</a:t>
            </a:r>
            <a:r>
              <a:rPr lang="en-US" b="1" dirty="0">
                <a:latin typeface="Trebuchet MS" panose="020B0603020202020204" pitchFamily="34" charset="0"/>
              </a:rPr>
              <a:t> to bool </a:t>
            </a:r>
          </a:p>
        </p:txBody>
      </p:sp>
    </p:spTree>
    <p:extLst>
      <p:ext uri="{BB962C8B-B14F-4D97-AF65-F5344CB8AC3E}">
        <p14:creationId xmlns:p14="http://schemas.microsoft.com/office/powerpoint/2010/main" val="157271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E.G </a:t>
            </a:r>
            <a:r>
              <a:rPr lang="en-US" b="1" dirty="0">
                <a:latin typeface="Trebuchet MS" panose="020B0603020202020204" pitchFamily="34" charset="0"/>
              </a:rPr>
              <a:t>string to </a:t>
            </a:r>
            <a:r>
              <a:rPr lang="en-US" b="1" dirty="0" err="1">
                <a:latin typeface="Trebuchet MS" panose="020B0603020202020204" pitchFamily="34" charset="0"/>
              </a:rPr>
              <a:t>int</a:t>
            </a:r>
            <a:r>
              <a:rPr lang="en-US" b="1" dirty="0">
                <a:latin typeface="Trebuchet MS" panose="020B0603020202020204" pitchFamily="34" charset="0"/>
              </a:rPr>
              <a:t>/float    string to bool	   bool to string	</a:t>
            </a:r>
            <a:r>
              <a:rPr lang="en-US" b="1" dirty="0" err="1">
                <a:latin typeface="Trebuchet MS" panose="020B0603020202020204" pitchFamily="34" charset="0"/>
              </a:rPr>
              <a:t>int</a:t>
            </a:r>
            <a:r>
              <a:rPr lang="en-US" b="1" dirty="0">
                <a:latin typeface="Trebuchet MS" panose="020B0603020202020204" pitchFamily="34" charset="0"/>
              </a:rPr>
              <a:t> to bool </a:t>
            </a:r>
            <a:br>
              <a:rPr lang="en-US" b="1" dirty="0"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9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the following in the Shell:</a:t>
            </a:r>
          </a:p>
          <a:p>
            <a:pPr marL="0" indent="0">
              <a:buNone/>
            </a:pPr>
            <a:r>
              <a:rPr lang="en-US" dirty="0"/>
              <a:t>float(“goat”)		float(“123”)		float(“abc23”)	float(“23abc”)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(“cow”)		</a:t>
            </a:r>
            <a:r>
              <a:rPr lang="en-US" dirty="0" err="1"/>
              <a:t>int</a:t>
            </a:r>
            <a:r>
              <a:rPr lang="en-US" dirty="0"/>
              <a:t>(“-20”)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bool(“program”)	bool(“121312”)	bool(“gr56”)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string((7&gt;9) != (21 &lt; 17))		string(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)		string(4&lt;=9)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bool(0)	bool(100)	bool(-1)	bool(1)		</a:t>
            </a:r>
          </a:p>
        </p:txBody>
      </p:sp>
    </p:spTree>
    <p:extLst>
      <p:ext uri="{BB962C8B-B14F-4D97-AF65-F5344CB8AC3E}">
        <p14:creationId xmlns:p14="http://schemas.microsoft.com/office/powerpoint/2010/main" val="135555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title = Mr.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name = John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surname = Thomas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age = 12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print(“Hello </a:t>
            </a:r>
            <a:r>
              <a:rPr lang="en-US" dirty="0" err="1">
                <a:latin typeface="Trebuchet MS" panose="020B0603020202020204" pitchFamily="34" charset="0"/>
              </a:rPr>
              <a:t>there”,title,name,surname,”.”,”You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are”,age,”years</a:t>
            </a:r>
            <a:r>
              <a:rPr lang="en-US" dirty="0">
                <a:latin typeface="Trebuchet MS" panose="020B0603020202020204" pitchFamily="34" charset="0"/>
              </a:rPr>
              <a:t> old”)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_______________________________________________________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print(“Hello” + “Mr.” + “John Thomas”) </a:t>
            </a:r>
            <a:r>
              <a:rPr lang="en-US" b="1" dirty="0">
                <a:solidFill>
                  <a:srgbClr val="FF0000"/>
                </a:solidFill>
                <a:latin typeface="Trebuchet MS" panose="020B0603020202020204" pitchFamily="34" charset="0"/>
              </a:rPr>
              <a:t>+ is for joining strings only</a:t>
            </a:r>
          </a:p>
        </p:txBody>
      </p:sp>
    </p:spTree>
    <p:extLst>
      <p:ext uri="{BB962C8B-B14F-4D97-AF65-F5344CB8AC3E}">
        <p14:creationId xmlns:p14="http://schemas.microsoft.com/office/powerpoint/2010/main" val="162153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Write a program that calculates the </a:t>
            </a:r>
            <a:r>
              <a:rPr lang="en-US" sz="4800" b="1" dirty="0">
                <a:latin typeface="Trebuchet MS" panose="020B0603020202020204" pitchFamily="34" charset="0"/>
              </a:rPr>
              <a:t>Volume </a:t>
            </a:r>
            <a:r>
              <a:rPr lang="en-US" sz="4800" dirty="0">
                <a:latin typeface="Trebuchet MS" panose="020B0603020202020204" pitchFamily="34" charset="0"/>
              </a:rPr>
              <a:t>of </a:t>
            </a:r>
            <a:r>
              <a:rPr lang="en-US" sz="4800" b="1" dirty="0">
                <a:latin typeface="Trebuchet MS" panose="020B0603020202020204" pitchFamily="34" charset="0"/>
              </a:rPr>
              <a:t>ANY</a:t>
            </a:r>
            <a:r>
              <a:rPr lang="en-US" sz="4800" dirty="0">
                <a:latin typeface="Trebuchet MS" panose="020B0603020202020204" pitchFamily="34" charset="0"/>
              </a:rPr>
              <a:t> sphere (radius from the user)</a:t>
            </a:r>
          </a:p>
          <a:p>
            <a:pPr marL="0" indent="0">
              <a:buNone/>
            </a:pPr>
            <a:endParaRPr lang="en-US" b="1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72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sz="7200" dirty="0">
                <a:latin typeface="Trebuchet MS" panose="020B0603020202020204" pitchFamily="34" charset="0"/>
              </a:rPr>
              <a:t>Formula = 4/3 pi r^3</a:t>
            </a:r>
          </a:p>
        </p:txBody>
      </p:sp>
    </p:spTree>
    <p:extLst>
      <p:ext uri="{BB962C8B-B14F-4D97-AF65-F5344CB8AC3E}">
        <p14:creationId xmlns:p14="http://schemas.microsoft.com/office/powerpoint/2010/main" val="158229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latin typeface="Trebuchet MS" panose="020B0603020202020204" pitchFamily="34" charset="0"/>
              </a:rPr>
              <a:t>Exonn</a:t>
            </a:r>
            <a:r>
              <a:rPr lang="en-US" sz="4400" dirty="0">
                <a:latin typeface="Trebuchet MS" panose="020B0603020202020204" pitchFamily="34" charset="0"/>
              </a:rPr>
              <a:t> is a wholesale store that sales MANY DIFFERENT goods in bulk (always sells more than one of each). Write a program that calculates the total cost of a sale and tells the cashier. </a:t>
            </a:r>
            <a:r>
              <a:rPr lang="en-US" sz="4400" b="1" dirty="0">
                <a:latin typeface="Trebuchet MS" panose="020B0603020202020204" pitchFamily="34" charset="0"/>
              </a:rPr>
              <a:t>NB: A customer can pick any of the many goods being sold at the store.</a:t>
            </a:r>
            <a:endParaRPr lang="en-US" sz="4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6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Write a program that calculates the Perimeter and Area of ANY </a:t>
            </a:r>
            <a:r>
              <a:rPr lang="en-US" sz="6000" b="1" dirty="0"/>
              <a:t>square/rectangle </a:t>
            </a:r>
            <a:r>
              <a:rPr lang="en-US" sz="6000" dirty="0"/>
              <a:t>(Side 1 and Side 2 from the user)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4932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rebuchet MS" panose="020B0603020202020204" pitchFamily="34" charset="0"/>
              </a:rPr>
              <a:t>Write a program that converts pounds to kilograms. </a:t>
            </a:r>
          </a:p>
          <a:p>
            <a:pPr marL="0" indent="0">
              <a:buNone/>
            </a:pPr>
            <a:endParaRPr lang="en-US" sz="6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sz="6000" dirty="0">
                <a:latin typeface="Trebuchet MS" panose="020B0603020202020204" pitchFamily="34" charset="0"/>
              </a:rPr>
              <a:t>1 pound = 0.45359237</a:t>
            </a:r>
          </a:p>
        </p:txBody>
      </p:sp>
    </p:spTree>
    <p:extLst>
      <p:ext uri="{BB962C8B-B14F-4D97-AF65-F5344CB8AC3E}">
        <p14:creationId xmlns:p14="http://schemas.microsoft.com/office/powerpoint/2010/main" val="14185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rebuchet MS" panose="020B0603020202020204" pitchFamily="34" charset="0"/>
              </a:rPr>
              <a:t>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6771"/>
            <a:ext cx="9144000" cy="3238954"/>
          </a:xfrm>
        </p:spPr>
        <p:txBody>
          <a:bodyPr>
            <a:normAutofit/>
          </a:bodyPr>
          <a:lstStyle/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r>
              <a:rPr lang="en-US" sz="9600" dirty="0">
                <a:latin typeface="Trebuchet MS" panose="020B0603020202020204" pitchFamily="34" charset="0"/>
              </a:rPr>
              <a:t>REVIEW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7953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latin typeface="Trebuchet MS" panose="020B0603020202020204" pitchFamily="34" charset="0"/>
              </a:rPr>
              <a:t>Write programs that can convert the following data types:</a:t>
            </a:r>
          </a:p>
          <a:p>
            <a:pPr marL="514350" indent="-514350">
              <a:buAutoNum type="arabicPeriod"/>
            </a:pPr>
            <a:r>
              <a:rPr lang="en-US" sz="5400" dirty="0" err="1">
                <a:latin typeface="Trebuchet MS" panose="020B0603020202020204" pitchFamily="34" charset="0"/>
              </a:rPr>
              <a:t>int</a:t>
            </a:r>
            <a:r>
              <a:rPr lang="en-US" sz="5400" dirty="0">
                <a:latin typeface="Trebuchet MS" panose="020B0603020202020204" pitchFamily="34" charset="0"/>
              </a:rPr>
              <a:t> to float</a:t>
            </a:r>
          </a:p>
          <a:p>
            <a:pPr marL="514350" indent="-514350">
              <a:buAutoNum type="arabicPeriod"/>
            </a:pPr>
            <a:r>
              <a:rPr lang="en-US" sz="5400" dirty="0" err="1">
                <a:latin typeface="Trebuchet MS" panose="020B0603020202020204" pitchFamily="34" charset="0"/>
              </a:rPr>
              <a:t>Int</a:t>
            </a:r>
            <a:r>
              <a:rPr lang="en-US" sz="5400" dirty="0">
                <a:latin typeface="Trebuchet MS" panose="020B0603020202020204" pitchFamily="34" charset="0"/>
              </a:rPr>
              <a:t> to bool</a:t>
            </a:r>
          </a:p>
          <a:p>
            <a:pPr marL="514350" indent="-514350">
              <a:buAutoNum type="arabicPeriod"/>
            </a:pPr>
            <a:r>
              <a:rPr lang="en-US" sz="5400" dirty="0">
                <a:latin typeface="Trebuchet MS" panose="020B0603020202020204" pitchFamily="34" charset="0"/>
              </a:rPr>
              <a:t>string to float</a:t>
            </a:r>
          </a:p>
        </p:txBody>
      </p:sp>
    </p:spTree>
    <p:extLst>
      <p:ext uri="{BB962C8B-B14F-4D97-AF65-F5344CB8AC3E}">
        <p14:creationId xmlns:p14="http://schemas.microsoft.com/office/powerpoint/2010/main" val="425641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1. What is a computer?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2. Give examples of computers?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3. What kind instructions do computers understand?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4. How do we translate the language we (humans) understand </a:t>
            </a:r>
            <a:r>
              <a:rPr lang="en-US" dirty="0" err="1">
                <a:latin typeface="Trebuchet MS" panose="020B0603020202020204" pitchFamily="34" charset="0"/>
              </a:rPr>
              <a:t>intp</a:t>
            </a:r>
            <a:r>
              <a:rPr lang="en-US" dirty="0">
                <a:latin typeface="Trebuchet MS" panose="020B0603020202020204" pitchFamily="34" charset="0"/>
              </a:rPr>
              <a:t> the language a computer understands?</a:t>
            </a:r>
          </a:p>
        </p:txBody>
      </p:sp>
    </p:spTree>
    <p:extLst>
      <p:ext uri="{BB962C8B-B14F-4D97-AF65-F5344CB8AC3E}">
        <p14:creationId xmlns:p14="http://schemas.microsoft.com/office/powerpoint/2010/main" val="332365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rebuchet MS" panose="020B0603020202020204" pitchFamily="34" charset="0"/>
              </a:rPr>
              <a:t>COMMAND PROMPT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6771"/>
            <a:ext cx="9144000" cy="3238954"/>
          </a:xfrm>
        </p:spPr>
        <p:txBody>
          <a:bodyPr>
            <a:normAutofit/>
          </a:bodyPr>
          <a:lstStyle/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r>
              <a:rPr lang="en-US" sz="9600" dirty="0">
                <a:latin typeface="Trebuchet MS" panose="020B0603020202020204" pitchFamily="34" charset="0"/>
              </a:rPr>
              <a:t>REVIEW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5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1. What is Command Prompt?</a:t>
            </a:r>
          </a:p>
          <a:p>
            <a:r>
              <a:rPr lang="en-US" dirty="0">
                <a:latin typeface="Trebuchet MS" panose="020B0603020202020204" pitchFamily="34" charset="0"/>
              </a:rPr>
              <a:t>2. How do you open Command Prompt on a Windows Computer?</a:t>
            </a:r>
          </a:p>
          <a:p>
            <a:r>
              <a:rPr lang="en-US" dirty="0">
                <a:latin typeface="Trebuchet MS" panose="020B0603020202020204" pitchFamily="34" charset="0"/>
              </a:rPr>
              <a:t>3. What are the advantages of Command Prompt?</a:t>
            </a:r>
          </a:p>
          <a:p>
            <a:r>
              <a:rPr lang="en-US" dirty="0">
                <a:latin typeface="Trebuchet MS" panose="020B0603020202020204" pitchFamily="34" charset="0"/>
              </a:rPr>
              <a:t>4. Name the differences and similarities between Command Prompt and the Graphical User Interface</a:t>
            </a:r>
          </a:p>
          <a:p>
            <a:r>
              <a:rPr lang="en-US" dirty="0">
                <a:latin typeface="Trebuchet MS" panose="020B0603020202020204" pitchFamily="34" charset="0"/>
              </a:rPr>
              <a:t>5. Name the different commands you learnt on Command Prompt and their uses</a:t>
            </a:r>
          </a:p>
          <a:p>
            <a:r>
              <a:rPr lang="en-US" dirty="0">
                <a:latin typeface="Trebuchet MS" panose="020B0603020202020204" pitchFamily="34" charset="0"/>
              </a:rPr>
              <a:t>6. How is information arranged on a computer hard disk?</a:t>
            </a:r>
          </a:p>
          <a:p>
            <a:r>
              <a:rPr lang="en-US" dirty="0">
                <a:latin typeface="Trebuchet MS" panose="020B0603020202020204" pitchFamily="34" charset="0"/>
              </a:rPr>
              <a:t>7. What is the difference between a file and a folder?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rebuchet MS" panose="020B0603020202020204" pitchFamily="34" charset="0"/>
              </a:rPr>
              <a:t>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6771"/>
            <a:ext cx="9144000" cy="3238954"/>
          </a:xfrm>
        </p:spPr>
        <p:txBody>
          <a:bodyPr>
            <a:normAutofit/>
          </a:bodyPr>
          <a:lstStyle/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r>
              <a:rPr lang="en-US" sz="9600" dirty="0">
                <a:latin typeface="Trebuchet MS" panose="020B0603020202020204" pitchFamily="34" charset="0"/>
              </a:rPr>
              <a:t>REVIEW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743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1. What is a programming language?</a:t>
            </a:r>
          </a:p>
          <a:p>
            <a:r>
              <a:rPr lang="en-US" dirty="0">
                <a:latin typeface="Trebuchet MS" panose="020B0603020202020204" pitchFamily="34" charset="0"/>
              </a:rPr>
              <a:t>2. Why are there different types of programming languages?</a:t>
            </a:r>
          </a:p>
          <a:p>
            <a:r>
              <a:rPr lang="en-US" dirty="0">
                <a:latin typeface="Trebuchet MS" panose="020B0603020202020204" pitchFamily="34" charset="0"/>
              </a:rPr>
              <a:t>3. Why/how are programming languages important in communicating with computers?</a:t>
            </a:r>
          </a:p>
          <a:p>
            <a:r>
              <a:rPr lang="en-US" dirty="0">
                <a:latin typeface="Trebuchet MS" panose="020B0603020202020204" pitchFamily="34" charset="0"/>
              </a:rPr>
              <a:t>4. Name the different types of programming languages you know?</a:t>
            </a:r>
          </a:p>
          <a:p>
            <a:r>
              <a:rPr lang="en-US" dirty="0">
                <a:latin typeface="Trebuchet MS" panose="020B0603020202020204" pitchFamily="34" charset="0"/>
              </a:rPr>
              <a:t>5. What is the difference between a compiled language and an interpreted language?</a:t>
            </a:r>
          </a:p>
        </p:txBody>
      </p:sp>
    </p:spTree>
    <p:extLst>
      <p:ext uri="{BB962C8B-B14F-4D97-AF65-F5344CB8AC3E}">
        <p14:creationId xmlns:p14="http://schemas.microsoft.com/office/powerpoint/2010/main" val="390026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rebuchet MS" panose="020B0603020202020204" pitchFamily="34" charset="0"/>
              </a:rPr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6771"/>
            <a:ext cx="9144000" cy="3238954"/>
          </a:xfrm>
        </p:spPr>
        <p:txBody>
          <a:bodyPr>
            <a:normAutofit/>
          </a:bodyPr>
          <a:lstStyle/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endParaRPr lang="en-US" sz="1100" dirty="0">
              <a:latin typeface="Trebuchet MS" panose="020B0603020202020204" pitchFamily="34" charset="0"/>
            </a:endParaRPr>
          </a:p>
          <a:p>
            <a:r>
              <a:rPr lang="en-US" sz="9600" dirty="0">
                <a:latin typeface="Trebuchet MS" panose="020B0603020202020204" pitchFamily="34" charset="0"/>
              </a:rPr>
              <a:t>REVIEW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078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1. What is Python?</a:t>
            </a:r>
          </a:p>
          <a:p>
            <a:r>
              <a:rPr lang="en-US" dirty="0">
                <a:latin typeface="Trebuchet MS" panose="020B0603020202020204" pitchFamily="34" charset="0"/>
              </a:rPr>
              <a:t>2. What is the difference between a Python Shell and a Python Script?</a:t>
            </a:r>
          </a:p>
          <a:p>
            <a:r>
              <a:rPr lang="en-US" dirty="0">
                <a:latin typeface="Trebuchet MS" panose="020B0603020202020204" pitchFamily="34" charset="0"/>
              </a:rPr>
              <a:t>3. What is the file type/extension for Python scripts?</a:t>
            </a:r>
          </a:p>
          <a:p>
            <a:r>
              <a:rPr lang="en-US" dirty="0">
                <a:latin typeface="Trebuchet MS" panose="020B0603020202020204" pitchFamily="34" charset="0"/>
              </a:rPr>
              <a:t>4. Name the built in Python functions you know and their uses.</a:t>
            </a:r>
          </a:p>
          <a:p>
            <a:r>
              <a:rPr lang="en-US" dirty="0">
                <a:latin typeface="Trebuchet MS" panose="020B0603020202020204" pitchFamily="34" charset="0"/>
              </a:rPr>
              <a:t>5. How do you tell that a function within Python is built in?</a:t>
            </a:r>
          </a:p>
        </p:txBody>
      </p:sp>
    </p:spTree>
    <p:extLst>
      <p:ext uri="{BB962C8B-B14F-4D97-AF65-F5344CB8AC3E}">
        <p14:creationId xmlns:p14="http://schemas.microsoft.com/office/powerpoint/2010/main" val="352820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1111</Words>
  <Application>Microsoft Office PowerPoint</Application>
  <PresentationFormat>Widescreen</PresentationFormat>
  <Paragraphs>184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Office Theme</vt:lpstr>
      <vt:lpstr>REVIEW SESSION</vt:lpstr>
      <vt:lpstr>COMPUTERS</vt:lpstr>
      <vt:lpstr>PowerPoint Presentation</vt:lpstr>
      <vt:lpstr>COMMAND PROMPT</vt:lpstr>
      <vt:lpstr>PowerPoint Presentation</vt:lpstr>
      <vt:lpstr>PROGRAMMING LANGUAGES</vt:lpstr>
      <vt:lpstr>PowerPoint Presentation</vt:lpstr>
      <vt:lpstr>PYTHON </vt:lpstr>
      <vt:lpstr>PowerPoint Presentation</vt:lpstr>
      <vt:lpstr>VARIABLES</vt:lpstr>
      <vt:lpstr>PowerPoint Presentation</vt:lpstr>
      <vt:lpstr>DATA TYPES</vt:lpstr>
      <vt:lpstr>DATA TYPES</vt:lpstr>
      <vt:lpstr> E.G string to int/float    string to bool    bool to string int to bool  </vt:lpstr>
      <vt:lpstr>CONCATENATION</vt:lpstr>
      <vt:lpstr>Exercise 1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Alvin Chitena</dc:creator>
  <cp:lastModifiedBy>Alvin Chitena</cp:lastModifiedBy>
  <cp:revision>17</cp:revision>
  <dcterms:created xsi:type="dcterms:W3CDTF">2016-06-16T21:04:27Z</dcterms:created>
  <dcterms:modified xsi:type="dcterms:W3CDTF">2016-07-13T13:38:46Z</dcterms:modified>
</cp:coreProperties>
</file>