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2" r:id="rId3"/>
    <p:sldId id="293" r:id="rId4"/>
    <p:sldId id="294" r:id="rId5"/>
    <p:sldId id="295" r:id="rId6"/>
    <p:sldId id="257" r:id="rId7"/>
    <p:sldId id="259" r:id="rId8"/>
    <p:sldId id="269" r:id="rId9"/>
    <p:sldId id="270" r:id="rId10"/>
    <p:sldId id="301" r:id="rId11"/>
    <p:sldId id="297" r:id="rId12"/>
    <p:sldId id="260" r:id="rId13"/>
    <p:sldId id="271" r:id="rId14"/>
    <p:sldId id="262" r:id="rId15"/>
    <p:sldId id="296" r:id="rId16"/>
    <p:sldId id="298" r:id="rId17"/>
    <p:sldId id="299"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67" r:id="rId32"/>
    <p:sldId id="291" r:id="rId33"/>
    <p:sldId id="285" r:id="rId34"/>
    <p:sldId id="266" r:id="rId35"/>
    <p:sldId id="286" r:id="rId36"/>
    <p:sldId id="287" r:id="rId37"/>
    <p:sldId id="268" r:id="rId38"/>
    <p:sldId id="288" r:id="rId39"/>
    <p:sldId id="302" r:id="rId40"/>
    <p:sldId id="303"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31" y="5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80FD9-506D-4DDE-A7B2-BB07E206F07B}" type="datetimeFigureOut">
              <a:rPr lang="en-US" smtClean="0"/>
              <a:t>6/5/2018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44D7-C316-4443-8129-2B1ADEB77FAA}" type="slidenum">
              <a:rPr lang="en-US" smtClean="0"/>
              <a:t>‹#›</a:t>
            </a:fld>
            <a:endParaRPr lang="en-US"/>
          </a:p>
        </p:txBody>
      </p:sp>
    </p:spTree>
    <p:extLst>
      <p:ext uri="{BB962C8B-B14F-4D97-AF65-F5344CB8AC3E}">
        <p14:creationId xmlns:p14="http://schemas.microsoft.com/office/powerpoint/2010/main" val="108811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a:t>
            </a:r>
            <a:r>
              <a:rPr lang="en-US" b="1" dirty="0"/>
              <a:t>IF </a:t>
            </a:r>
            <a:r>
              <a:rPr lang="en-US" b="0" dirty="0"/>
              <a:t>TRAFFIC LIGHT IS RED</a:t>
            </a:r>
          </a:p>
          <a:p>
            <a:r>
              <a:rPr lang="en-US" b="0" dirty="0"/>
              <a:t>GO</a:t>
            </a:r>
            <a:r>
              <a:rPr lang="en-US" b="0" baseline="0" dirty="0"/>
              <a:t> </a:t>
            </a:r>
            <a:r>
              <a:rPr lang="en-US" b="1" baseline="0" dirty="0"/>
              <a:t>IF </a:t>
            </a:r>
            <a:r>
              <a:rPr lang="en-US" b="0" baseline="0" dirty="0"/>
              <a:t>TRAFFIC LIGHT IS GREEN</a:t>
            </a:r>
          </a:p>
          <a:p>
            <a:r>
              <a:rPr lang="en-US" b="0" baseline="0" dirty="0"/>
              <a:t>CHECK TRAFFIC </a:t>
            </a:r>
            <a:r>
              <a:rPr lang="en-US" b="1" baseline="0" dirty="0"/>
              <a:t>IF </a:t>
            </a:r>
            <a:r>
              <a:rPr lang="en-US" b="0" baseline="0" dirty="0"/>
              <a:t>TRAFFIC LIGHT IS NOT WORKING</a:t>
            </a:r>
          </a:p>
          <a:p>
            <a:r>
              <a:rPr lang="en-US" b="0" baseline="0" dirty="0"/>
              <a:t>THESE ARE </a:t>
            </a:r>
            <a:r>
              <a:rPr lang="en-US" b="1" baseline="0" dirty="0"/>
              <a:t>INSTRUCTIONS </a:t>
            </a:r>
            <a:r>
              <a:rPr lang="en-US" b="0" baseline="0" dirty="0"/>
              <a:t>THAT DEPEND ON THE </a:t>
            </a:r>
            <a:r>
              <a:rPr lang="en-US" b="1" baseline="0" dirty="0"/>
              <a:t>CONDITION</a:t>
            </a:r>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6</a:t>
            </a:fld>
            <a:endParaRPr lang="en-US"/>
          </a:p>
        </p:txBody>
      </p:sp>
    </p:spTree>
    <p:extLst>
      <p:ext uri="{BB962C8B-B14F-4D97-AF65-F5344CB8AC3E}">
        <p14:creationId xmlns:p14="http://schemas.microsoft.com/office/powerpoint/2010/main" val="3381577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a:t>
            </a:r>
            <a:r>
              <a:rPr lang="en-US" baseline="0" dirty="0"/>
              <a:t> what is in the textbox on the right</a:t>
            </a:r>
            <a:endParaRPr lang="en-US" dirty="0"/>
          </a:p>
          <a:p>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24</a:t>
            </a:fld>
            <a:endParaRPr lang="en-US"/>
          </a:p>
        </p:txBody>
      </p:sp>
    </p:spTree>
    <p:extLst>
      <p:ext uri="{BB962C8B-B14F-4D97-AF65-F5344CB8AC3E}">
        <p14:creationId xmlns:p14="http://schemas.microsoft.com/office/powerpoint/2010/main" val="585830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a:t>
            </a:r>
            <a:r>
              <a:rPr lang="en-US" baseline="0" dirty="0"/>
              <a:t> what is in the textbox on the right</a:t>
            </a:r>
            <a:endParaRPr lang="en-US" dirty="0"/>
          </a:p>
          <a:p>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26</a:t>
            </a:fld>
            <a:endParaRPr lang="en-US"/>
          </a:p>
        </p:txBody>
      </p:sp>
    </p:spTree>
    <p:extLst>
      <p:ext uri="{BB962C8B-B14F-4D97-AF65-F5344CB8AC3E}">
        <p14:creationId xmlns:p14="http://schemas.microsoft.com/office/powerpoint/2010/main" val="1863149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a:t>
            </a:r>
            <a:r>
              <a:rPr lang="en-US" baseline="0" dirty="0"/>
              <a:t> what is in the textbox on the right</a:t>
            </a:r>
            <a:endParaRPr lang="en-US" dirty="0"/>
          </a:p>
          <a:p>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27</a:t>
            </a:fld>
            <a:endParaRPr lang="en-US"/>
          </a:p>
        </p:txBody>
      </p:sp>
    </p:spTree>
    <p:extLst>
      <p:ext uri="{BB962C8B-B14F-4D97-AF65-F5344CB8AC3E}">
        <p14:creationId xmlns:p14="http://schemas.microsoft.com/office/powerpoint/2010/main" val="249207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a:t>
            </a:r>
            <a:r>
              <a:rPr lang="en-US" baseline="0" dirty="0"/>
              <a:t> what is in the textbox on the right</a:t>
            </a:r>
            <a:endParaRPr lang="en-US" dirty="0"/>
          </a:p>
          <a:p>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28</a:t>
            </a:fld>
            <a:endParaRPr lang="en-US"/>
          </a:p>
        </p:txBody>
      </p:sp>
    </p:spTree>
    <p:extLst>
      <p:ext uri="{BB962C8B-B14F-4D97-AF65-F5344CB8AC3E}">
        <p14:creationId xmlns:p14="http://schemas.microsoft.com/office/powerpoint/2010/main" val="383516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#Read</a:t>
            </a:r>
            <a:r>
              <a:rPr lang="en-US" baseline="0" dirty="0"/>
              <a:t> what is in the textbox on the right</a:t>
            </a:r>
            <a:endParaRPr lang="en-US" dirty="0"/>
          </a:p>
          <a:p>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33</a:t>
            </a:fld>
            <a:endParaRPr lang="en-US"/>
          </a:p>
        </p:txBody>
      </p:sp>
    </p:spTree>
    <p:extLst>
      <p:ext uri="{BB962C8B-B14F-4D97-AF65-F5344CB8AC3E}">
        <p14:creationId xmlns:p14="http://schemas.microsoft.com/office/powerpoint/2010/main" val="490043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this together with the group. Write the code in a script, taking answers from the kids. </a:t>
            </a:r>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34</a:t>
            </a:fld>
            <a:endParaRPr lang="en-US"/>
          </a:p>
        </p:txBody>
      </p:sp>
    </p:spTree>
    <p:extLst>
      <p:ext uri="{BB962C8B-B14F-4D97-AF65-F5344CB8AC3E}">
        <p14:creationId xmlns:p14="http://schemas.microsoft.com/office/powerpoint/2010/main" val="2682976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Do</a:t>
            </a:r>
            <a:r>
              <a:rPr lang="en-US" baseline="0" dirty="0"/>
              <a:t> this together with the group. Write the code in a script, taking answers from the kids. </a:t>
            </a:r>
            <a:endParaRPr lang="en-US" dirty="0"/>
          </a:p>
          <a:p>
            <a:r>
              <a:rPr lang="en-US" dirty="0"/>
              <a:t>Write</a:t>
            </a:r>
            <a:r>
              <a:rPr lang="en-US" baseline="0" dirty="0"/>
              <a:t> the code as they tell you then catch any numbers above 100 and below 0 afterwards</a:t>
            </a:r>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35</a:t>
            </a:fld>
            <a:endParaRPr lang="en-US"/>
          </a:p>
        </p:txBody>
      </p:sp>
    </p:spTree>
    <p:extLst>
      <p:ext uri="{BB962C8B-B14F-4D97-AF65-F5344CB8AC3E}">
        <p14:creationId xmlns:p14="http://schemas.microsoft.com/office/powerpoint/2010/main" val="4156846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a user</a:t>
            </a:r>
            <a:r>
              <a:rPr lang="en-US" baseline="0" dirty="0"/>
              <a:t> can input any number they want including a wrong one. We need to catch the wrong grades immediately!</a:t>
            </a:r>
          </a:p>
          <a:p>
            <a:r>
              <a:rPr lang="en-US" baseline="0" dirty="0"/>
              <a:t>In order to catch the </a:t>
            </a:r>
            <a:r>
              <a:rPr lang="en-US" b="1" baseline="0" dirty="0"/>
              <a:t>two </a:t>
            </a:r>
            <a:r>
              <a:rPr lang="en-US" b="0" baseline="0" dirty="0"/>
              <a:t>conditions, we need an </a:t>
            </a:r>
            <a:r>
              <a:rPr lang="en-US" b="1" baseline="0" dirty="0"/>
              <a:t>if </a:t>
            </a:r>
            <a:r>
              <a:rPr lang="en-US" b="0" baseline="0" dirty="0"/>
              <a:t>statement with two conditions</a:t>
            </a:r>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36</a:t>
            </a:fld>
            <a:endParaRPr lang="en-US"/>
          </a:p>
        </p:txBody>
      </p:sp>
    </p:spTree>
    <p:extLst>
      <p:ext uri="{BB962C8B-B14F-4D97-AF65-F5344CB8AC3E}">
        <p14:creationId xmlns:p14="http://schemas.microsoft.com/office/powerpoint/2010/main" val="2396596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combination of two</a:t>
            </a:r>
            <a:r>
              <a:rPr lang="en-US" baseline="0" dirty="0"/>
              <a:t> conditions in one statement</a:t>
            </a:r>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37</a:t>
            </a:fld>
            <a:endParaRPr lang="en-US"/>
          </a:p>
        </p:txBody>
      </p:sp>
    </p:spTree>
    <p:extLst>
      <p:ext uri="{BB962C8B-B14F-4D97-AF65-F5344CB8AC3E}">
        <p14:creationId xmlns:p14="http://schemas.microsoft.com/office/powerpoint/2010/main" val="2081306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a:t>
            </a:r>
          </a:p>
          <a:p>
            <a:r>
              <a:rPr lang="en-US" dirty="0"/>
              <a:t>Ask questions and verify that they understand</a:t>
            </a:r>
          </a:p>
        </p:txBody>
      </p:sp>
      <p:sp>
        <p:nvSpPr>
          <p:cNvPr id="4" name="Slide Number Placeholder 3"/>
          <p:cNvSpPr>
            <a:spLocks noGrp="1"/>
          </p:cNvSpPr>
          <p:nvPr>
            <p:ph type="sldNum" sz="quarter" idx="10"/>
          </p:nvPr>
        </p:nvSpPr>
        <p:spPr/>
        <p:txBody>
          <a:bodyPr/>
          <a:lstStyle/>
          <a:p>
            <a:fld id="{D90444D7-C316-4443-8129-2B1ADEB77FAA}" type="slidenum">
              <a:rPr lang="en-US" smtClean="0"/>
              <a:t>38</a:t>
            </a:fld>
            <a:endParaRPr lang="en-US"/>
          </a:p>
        </p:txBody>
      </p:sp>
    </p:spTree>
    <p:extLst>
      <p:ext uri="{BB962C8B-B14F-4D97-AF65-F5344CB8AC3E}">
        <p14:creationId xmlns:p14="http://schemas.microsoft.com/office/powerpoint/2010/main" val="409862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that instructions need to cover every possible scenario or else nothing will be executed</a:t>
            </a:r>
          </a:p>
          <a:p>
            <a:r>
              <a:rPr lang="en-US" baseline="0" dirty="0"/>
              <a:t>Flow control needs to be </a:t>
            </a:r>
            <a:r>
              <a:rPr lang="en-US" b="1" baseline="0" dirty="0"/>
              <a:t>exhaustive</a:t>
            </a:r>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8</a:t>
            </a:fld>
            <a:endParaRPr lang="en-US"/>
          </a:p>
        </p:txBody>
      </p:sp>
    </p:spTree>
    <p:extLst>
      <p:ext uri="{BB962C8B-B14F-4D97-AF65-F5344CB8AC3E}">
        <p14:creationId xmlns:p14="http://schemas.microsoft.com/office/powerpoint/2010/main" val="3819210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a:t>
            </a:r>
            <a:r>
              <a:rPr lang="en-US" b="1" dirty="0"/>
              <a:t>if</a:t>
            </a:r>
            <a:r>
              <a:rPr lang="en-US" b="0" baseline="0" dirty="0"/>
              <a:t> is a </a:t>
            </a:r>
            <a:r>
              <a:rPr lang="en-US" b="1" baseline="0" dirty="0"/>
              <a:t>Python Built in Function</a:t>
            </a:r>
          </a:p>
          <a:p>
            <a:r>
              <a:rPr lang="en-US" b="0" baseline="0" dirty="0"/>
              <a:t>Explain the condition, the :, the indentation and the instructions </a:t>
            </a:r>
          </a:p>
          <a:p>
            <a:r>
              <a:rPr lang="en-US" b="0" baseline="0" dirty="0"/>
              <a:t>Everything is specific, e.g. </a:t>
            </a:r>
            <a:r>
              <a:rPr lang="en-US" b="1" baseline="0" dirty="0"/>
              <a:t>if </a:t>
            </a:r>
            <a:r>
              <a:rPr lang="en-US" b="0" baseline="0" dirty="0"/>
              <a:t>vs </a:t>
            </a:r>
            <a:r>
              <a:rPr lang="en-US" b="1" baseline="0" dirty="0"/>
              <a:t>IF/If/</a:t>
            </a:r>
            <a:r>
              <a:rPr lang="en-US" b="1" baseline="0" dirty="0" err="1"/>
              <a:t>iF</a:t>
            </a:r>
            <a:endParaRPr lang="en-US" b="0" dirty="0"/>
          </a:p>
        </p:txBody>
      </p:sp>
      <p:sp>
        <p:nvSpPr>
          <p:cNvPr id="4" name="Slide Number Placeholder 3"/>
          <p:cNvSpPr>
            <a:spLocks noGrp="1"/>
          </p:cNvSpPr>
          <p:nvPr>
            <p:ph type="sldNum" sz="quarter" idx="10"/>
          </p:nvPr>
        </p:nvSpPr>
        <p:spPr/>
        <p:txBody>
          <a:bodyPr/>
          <a:lstStyle/>
          <a:p>
            <a:fld id="{D90444D7-C316-4443-8129-2B1ADEB77FAA}" type="slidenum">
              <a:rPr lang="en-US" smtClean="0"/>
              <a:t>9</a:t>
            </a:fld>
            <a:endParaRPr lang="en-US"/>
          </a:p>
        </p:txBody>
      </p:sp>
    </p:spTree>
    <p:extLst>
      <p:ext uri="{BB962C8B-B14F-4D97-AF65-F5344CB8AC3E}">
        <p14:creationId xmlns:p14="http://schemas.microsoft.com/office/powerpoint/2010/main" val="257251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will buy 4, because the IF statements are independent of each other</a:t>
            </a:r>
          </a:p>
        </p:txBody>
      </p:sp>
      <p:sp>
        <p:nvSpPr>
          <p:cNvPr id="4" name="Slide Number Placeholder 3"/>
          <p:cNvSpPr>
            <a:spLocks noGrp="1"/>
          </p:cNvSpPr>
          <p:nvPr>
            <p:ph type="sldNum" sz="quarter" idx="10"/>
          </p:nvPr>
        </p:nvSpPr>
        <p:spPr/>
        <p:txBody>
          <a:bodyPr/>
          <a:lstStyle/>
          <a:p>
            <a:fld id="{D90444D7-C316-4443-8129-2B1ADEB77FAA}" type="slidenum">
              <a:rPr lang="en-US" smtClean="0"/>
              <a:t>14</a:t>
            </a:fld>
            <a:endParaRPr lang="en-US"/>
          </a:p>
        </p:txBody>
      </p:sp>
    </p:spTree>
    <p:extLst>
      <p:ext uri="{BB962C8B-B14F-4D97-AF65-F5344CB8AC3E}">
        <p14:creationId xmlns:p14="http://schemas.microsoft.com/office/powerpoint/2010/main" val="344928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r>
              <a:rPr lang="en-US" baseline="0" dirty="0"/>
              <a:t> what is in the textbox on the right</a:t>
            </a:r>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18</a:t>
            </a:fld>
            <a:endParaRPr lang="en-US"/>
          </a:p>
        </p:txBody>
      </p:sp>
    </p:spTree>
    <p:extLst>
      <p:ext uri="{BB962C8B-B14F-4D97-AF65-F5344CB8AC3E}">
        <p14:creationId xmlns:p14="http://schemas.microsoft.com/office/powerpoint/2010/main" val="1609109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r>
              <a:rPr lang="en-US" baseline="0" dirty="0"/>
              <a:t> what is in the textbox on the right</a:t>
            </a:r>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19</a:t>
            </a:fld>
            <a:endParaRPr lang="en-US"/>
          </a:p>
        </p:txBody>
      </p:sp>
    </p:spTree>
    <p:extLst>
      <p:ext uri="{BB962C8B-B14F-4D97-AF65-F5344CB8AC3E}">
        <p14:creationId xmlns:p14="http://schemas.microsoft.com/office/powerpoint/2010/main" val="2307013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r>
              <a:rPr lang="en-US" baseline="0" dirty="0"/>
              <a:t> what is in the textbox on the right</a:t>
            </a:r>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20</a:t>
            </a:fld>
            <a:endParaRPr lang="en-US"/>
          </a:p>
        </p:txBody>
      </p:sp>
    </p:spTree>
    <p:extLst>
      <p:ext uri="{BB962C8B-B14F-4D97-AF65-F5344CB8AC3E}">
        <p14:creationId xmlns:p14="http://schemas.microsoft.com/office/powerpoint/2010/main" val="2416954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r>
              <a:rPr lang="en-US" baseline="0" dirty="0"/>
              <a:t> what is in the textbox on the right</a:t>
            </a:r>
            <a:endParaRPr lang="en-US" dirty="0"/>
          </a:p>
        </p:txBody>
      </p:sp>
      <p:sp>
        <p:nvSpPr>
          <p:cNvPr id="4" name="Slide Number Placeholder 3"/>
          <p:cNvSpPr>
            <a:spLocks noGrp="1"/>
          </p:cNvSpPr>
          <p:nvPr>
            <p:ph type="sldNum" sz="quarter" idx="10"/>
          </p:nvPr>
        </p:nvSpPr>
        <p:spPr/>
        <p:txBody>
          <a:bodyPr/>
          <a:lstStyle/>
          <a:p>
            <a:fld id="{D90444D7-C316-4443-8129-2B1ADEB77FAA}" type="slidenum">
              <a:rPr lang="en-US" smtClean="0"/>
              <a:t>21</a:t>
            </a:fld>
            <a:endParaRPr lang="en-US"/>
          </a:p>
        </p:txBody>
      </p:sp>
    </p:spTree>
    <p:extLst>
      <p:ext uri="{BB962C8B-B14F-4D97-AF65-F5344CB8AC3E}">
        <p14:creationId xmlns:p14="http://schemas.microsoft.com/office/powerpoint/2010/main" val="1768751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p>
        </p:txBody>
      </p:sp>
      <p:sp>
        <p:nvSpPr>
          <p:cNvPr id="4" name="Slide Number Placeholder 3"/>
          <p:cNvSpPr>
            <a:spLocks noGrp="1"/>
          </p:cNvSpPr>
          <p:nvPr>
            <p:ph type="sldNum" sz="quarter" idx="10"/>
          </p:nvPr>
        </p:nvSpPr>
        <p:spPr/>
        <p:txBody>
          <a:bodyPr/>
          <a:lstStyle/>
          <a:p>
            <a:fld id="{D90444D7-C316-4443-8129-2B1ADEB77FAA}" type="slidenum">
              <a:rPr lang="en-US" smtClean="0"/>
              <a:t>23</a:t>
            </a:fld>
            <a:endParaRPr lang="en-US"/>
          </a:p>
        </p:txBody>
      </p:sp>
    </p:spTree>
    <p:extLst>
      <p:ext uri="{BB962C8B-B14F-4D97-AF65-F5344CB8AC3E}">
        <p14:creationId xmlns:p14="http://schemas.microsoft.com/office/powerpoint/2010/main" val="4133625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DA7325-CD61-470E-9A93-6476990A17BE}"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80683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DA7325-CD61-470E-9A93-6476990A17BE}"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161783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DA7325-CD61-470E-9A93-6476990A17BE}"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398461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DA7325-CD61-470E-9A93-6476990A17BE}"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45605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DA7325-CD61-470E-9A93-6476990A17BE}"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426005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DA7325-CD61-470E-9A93-6476990A17BE}"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99000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DA7325-CD61-470E-9A93-6476990A17BE}" type="datetimeFigureOut">
              <a:rPr lang="en-US" smtClean="0"/>
              <a:t>6/5/2018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46940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DA7325-CD61-470E-9A93-6476990A17BE}"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238452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A7325-CD61-470E-9A93-6476990A17BE}" type="datetimeFigureOut">
              <a:rPr lang="en-US" smtClean="0"/>
              <a:t>6/5/2018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394498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DA7325-CD61-470E-9A93-6476990A17BE}"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216159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DA7325-CD61-470E-9A93-6476990A17BE}"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3A7F3-9C0E-49E6-A829-D49546654C50}" type="slidenum">
              <a:rPr lang="en-US" smtClean="0"/>
              <a:t>‹#›</a:t>
            </a:fld>
            <a:endParaRPr lang="en-US"/>
          </a:p>
        </p:txBody>
      </p:sp>
    </p:spTree>
    <p:extLst>
      <p:ext uri="{BB962C8B-B14F-4D97-AF65-F5344CB8AC3E}">
        <p14:creationId xmlns:p14="http://schemas.microsoft.com/office/powerpoint/2010/main" val="336756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A7325-CD61-470E-9A93-6476990A17BE}" type="datetimeFigureOut">
              <a:rPr lang="en-US" smtClean="0"/>
              <a:t>6/5/2018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3A7F3-9C0E-49E6-A829-D49546654C50}" type="slidenum">
              <a:rPr lang="en-US" smtClean="0"/>
              <a:t>‹#›</a:t>
            </a:fld>
            <a:endParaRPr lang="en-US"/>
          </a:p>
        </p:txBody>
      </p:sp>
    </p:spTree>
    <p:extLst>
      <p:ext uri="{BB962C8B-B14F-4D97-AF65-F5344CB8AC3E}">
        <p14:creationId xmlns:p14="http://schemas.microsoft.com/office/powerpoint/2010/main" val="235018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070281"/>
            <a:ext cx="9144000" cy="2481268"/>
          </a:xfrm>
        </p:spPr>
        <p:txBody>
          <a:bodyPr>
            <a:normAutofit lnSpcReduction="10000"/>
          </a:bodyPr>
          <a:lstStyle/>
          <a:p>
            <a:r>
              <a:rPr lang="en-US" sz="9600" b="1" dirty="0">
                <a:latin typeface="Trebuchet MS" panose="020B0603020202020204" pitchFamily="34" charset="0"/>
              </a:rPr>
              <a:t>FLOW CONTROL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905" y="-437420"/>
            <a:ext cx="4876190" cy="4876190"/>
          </a:xfrm>
          <a:prstGeom prst="rect">
            <a:avLst/>
          </a:prstGeom>
        </p:spPr>
      </p:pic>
    </p:spTree>
    <p:extLst>
      <p:ext uri="{BB962C8B-B14F-4D97-AF65-F5344CB8AC3E}">
        <p14:creationId xmlns:p14="http://schemas.microsoft.com/office/powerpoint/2010/main" val="27558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Conditions – Example 3.3</a:t>
            </a:r>
            <a:endParaRPr lang="en-ZW" dirty="0"/>
          </a:p>
        </p:txBody>
      </p:sp>
      <p:sp>
        <p:nvSpPr>
          <p:cNvPr id="3" name="Content Placeholder 2"/>
          <p:cNvSpPr>
            <a:spLocks noGrp="1"/>
          </p:cNvSpPr>
          <p:nvPr>
            <p:ph idx="1"/>
          </p:nvPr>
        </p:nvSpPr>
        <p:spPr/>
        <p:txBody>
          <a:bodyPr>
            <a:normAutofit/>
          </a:bodyPr>
          <a:lstStyle/>
          <a:p>
            <a:r>
              <a:rPr lang="en-ZW" sz="5400" dirty="0"/>
              <a:t>Revision on Booleans</a:t>
            </a:r>
          </a:p>
        </p:txBody>
      </p:sp>
    </p:spTree>
    <p:extLst>
      <p:ext uri="{BB962C8B-B14F-4D97-AF65-F5344CB8AC3E}">
        <p14:creationId xmlns:p14="http://schemas.microsoft.com/office/powerpoint/2010/main" val="379238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smtClean="0">
                <a:latin typeface="+mn-lt"/>
              </a:rPr>
              <a:t>If statements are what make computers able to make decisions</a:t>
            </a:r>
            <a:endParaRPr lang="en-ZW" b="1" dirty="0">
              <a:latin typeface="+mn-lt"/>
            </a:endParaRPr>
          </a:p>
        </p:txBody>
      </p:sp>
      <p:sp>
        <p:nvSpPr>
          <p:cNvPr id="3" name="Content Placeholder 2"/>
          <p:cNvSpPr>
            <a:spLocks noGrp="1"/>
          </p:cNvSpPr>
          <p:nvPr>
            <p:ph idx="1"/>
          </p:nvPr>
        </p:nvSpPr>
        <p:spPr/>
        <p:txBody>
          <a:bodyPr>
            <a:normAutofit fontScale="92500" lnSpcReduction="20000"/>
          </a:bodyPr>
          <a:lstStyle/>
          <a:p>
            <a:pPr marL="0" indent="0">
              <a:buNone/>
            </a:pPr>
            <a:r>
              <a:rPr lang="en-ZW" sz="4000" dirty="0" smtClean="0"/>
              <a:t>Think of how many if statements you use a day!</a:t>
            </a:r>
          </a:p>
          <a:p>
            <a:pPr marL="0" indent="0">
              <a:buNone/>
            </a:pPr>
            <a:r>
              <a:rPr lang="en-ZW" sz="4000" dirty="0" smtClean="0"/>
              <a:t>e.g. </a:t>
            </a:r>
          </a:p>
          <a:p>
            <a:pPr marL="0" indent="0">
              <a:buNone/>
            </a:pPr>
            <a:r>
              <a:rPr lang="en-ZW" sz="4000" dirty="0" smtClean="0"/>
              <a:t>- If there is a chair, sit</a:t>
            </a:r>
          </a:p>
          <a:p>
            <a:pPr>
              <a:buFontTx/>
              <a:buChar char="-"/>
            </a:pPr>
            <a:r>
              <a:rPr lang="en-ZW" sz="4000" dirty="0" smtClean="0"/>
              <a:t>If the alarm goes off, wake up</a:t>
            </a:r>
          </a:p>
          <a:p>
            <a:pPr>
              <a:buFontTx/>
              <a:buChar char="-"/>
            </a:pPr>
            <a:r>
              <a:rPr lang="en-ZW" sz="4000" dirty="0" smtClean="0"/>
              <a:t>If I am pressed, go to the toilet</a:t>
            </a:r>
          </a:p>
          <a:p>
            <a:pPr marL="0" indent="0">
              <a:buNone/>
            </a:pPr>
            <a:endParaRPr lang="en-ZW" sz="4000" dirty="0" smtClean="0"/>
          </a:p>
          <a:p>
            <a:pPr marL="0" indent="0">
              <a:buNone/>
            </a:pPr>
            <a:r>
              <a:rPr lang="en-ZW" sz="4000" dirty="0" smtClean="0">
                <a:solidFill>
                  <a:srgbClr val="FF0000"/>
                </a:solidFill>
              </a:rPr>
              <a:t>Everyone give an example where they use and if statement!</a:t>
            </a:r>
            <a:endParaRPr lang="en-ZW" sz="4000" dirty="0">
              <a:solidFill>
                <a:srgbClr val="FF0000"/>
              </a:solidFill>
            </a:endParaRPr>
          </a:p>
        </p:txBody>
      </p:sp>
    </p:spTree>
    <p:extLst>
      <p:ext uri="{BB962C8B-B14F-4D97-AF65-F5344CB8AC3E}">
        <p14:creationId xmlns:p14="http://schemas.microsoft.com/office/powerpoint/2010/main" val="27978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rebuchet MS" panose="020B0603020202020204" pitchFamily="34" charset="0"/>
              </a:rPr>
              <a:t>EXAMPLE OF FLOW CONTROL</a:t>
            </a:r>
          </a:p>
        </p:txBody>
      </p:sp>
      <p:sp>
        <p:nvSpPr>
          <p:cNvPr id="3" name="Content Placeholder 2"/>
          <p:cNvSpPr>
            <a:spLocks noGrp="1"/>
          </p:cNvSpPr>
          <p:nvPr>
            <p:ph idx="1"/>
          </p:nvPr>
        </p:nvSpPr>
        <p:spPr/>
        <p:txBody>
          <a:bodyPr>
            <a:normAutofit/>
          </a:bodyPr>
          <a:lstStyle/>
          <a:p>
            <a:pPr marL="0" indent="0">
              <a:buNone/>
            </a:pPr>
            <a:r>
              <a:rPr lang="en-US" sz="3200" b="1" dirty="0">
                <a:latin typeface="Trebuchet MS" panose="020B0603020202020204" pitchFamily="34" charset="0"/>
              </a:rPr>
              <a:t>WRITE A PROGRAM THAT ASKS THE USER FOR ANY NUMBER.</a:t>
            </a:r>
          </a:p>
          <a:p>
            <a:pPr marL="0" indent="0">
              <a:buNone/>
            </a:pPr>
            <a:r>
              <a:rPr lang="en-US" sz="3200" b="1" dirty="0">
                <a:latin typeface="Trebuchet MS" panose="020B0603020202020204" pitchFamily="34" charset="0"/>
              </a:rPr>
              <a:t> THE PROGRAM WILL THEN TELL THE USER IF THE NUMBER</a:t>
            </a:r>
          </a:p>
          <a:p>
            <a:pPr marL="0" indent="0">
              <a:buNone/>
            </a:pPr>
            <a:r>
              <a:rPr lang="en-US" sz="3200" b="1" dirty="0">
                <a:latin typeface="Trebuchet MS" panose="020B0603020202020204" pitchFamily="34" charset="0"/>
              </a:rPr>
              <a:t> THEY ENTERED IS EQUAL TO ZERO, LESS THAN ZERO OR</a:t>
            </a:r>
          </a:p>
          <a:p>
            <a:pPr marL="0" indent="0">
              <a:buNone/>
            </a:pPr>
            <a:r>
              <a:rPr lang="en-US" sz="3200" b="1" dirty="0">
                <a:latin typeface="Trebuchet MS" panose="020B0603020202020204" pitchFamily="34" charset="0"/>
              </a:rPr>
              <a:t> GREATER THAN ZERO.</a:t>
            </a:r>
          </a:p>
        </p:txBody>
      </p:sp>
    </p:spTree>
    <p:extLst>
      <p:ext uri="{BB962C8B-B14F-4D97-AF65-F5344CB8AC3E}">
        <p14:creationId xmlns:p14="http://schemas.microsoft.com/office/powerpoint/2010/main" val="2471778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684"/>
            <a:ext cx="10515600" cy="5467279"/>
          </a:xfrm>
        </p:spPr>
        <p:txBody>
          <a:bodyPr>
            <a:normAutofit/>
          </a:bodyPr>
          <a:lstStyle/>
          <a:p>
            <a:pPr marL="0" indent="0">
              <a:buNone/>
            </a:pPr>
            <a:r>
              <a:rPr lang="en-US" b="1" dirty="0">
                <a:solidFill>
                  <a:srgbClr val="FF0000"/>
                </a:solidFill>
                <a:latin typeface="Trebuchet MS" panose="020B0603020202020204" pitchFamily="34" charset="0"/>
              </a:rPr>
              <a:t>y = float(input(“What is your number? “))</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if y ==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equal to zero”)</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if y &gt;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greater than zero”)</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If y &lt;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less than zero”)</a:t>
            </a:r>
          </a:p>
        </p:txBody>
      </p:sp>
    </p:spTree>
    <p:extLst>
      <p:ext uri="{BB962C8B-B14F-4D97-AF65-F5344CB8AC3E}">
        <p14:creationId xmlns:p14="http://schemas.microsoft.com/office/powerpoint/2010/main" val="104440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IF………</a:t>
            </a:r>
          </a:p>
        </p:txBody>
      </p:sp>
      <p:sp>
        <p:nvSpPr>
          <p:cNvPr id="3" name="Content Placeholder 2"/>
          <p:cNvSpPr>
            <a:spLocks noGrp="1"/>
          </p:cNvSpPr>
          <p:nvPr>
            <p:ph idx="1"/>
          </p:nvPr>
        </p:nvSpPr>
        <p:spPr>
          <a:xfrm>
            <a:off x="679938" y="1565031"/>
            <a:ext cx="10515600" cy="5064369"/>
          </a:xfrm>
        </p:spPr>
        <p:txBody>
          <a:bodyPr>
            <a:normAutofit fontScale="85000" lnSpcReduction="20000"/>
          </a:bodyPr>
          <a:lstStyle/>
          <a:p>
            <a:pPr marL="0" indent="0">
              <a:buNone/>
            </a:pPr>
            <a:r>
              <a:rPr lang="en-US" dirty="0">
                <a:latin typeface="Trebuchet MS" panose="020B0603020202020204" pitchFamily="34" charset="0"/>
              </a:rPr>
              <a:t>I GIVE A COMPUTER $20 AND SEND IT TO A SHOP WITH THE FOLLOWING INSTRUCTIONS:</a:t>
            </a:r>
          </a:p>
          <a:p>
            <a:pPr marL="0" indent="0">
              <a:buNone/>
            </a:pPr>
            <a:endParaRPr lang="en-US" dirty="0">
              <a:latin typeface="Trebuchet MS" panose="020B0603020202020204" pitchFamily="34" charset="0"/>
            </a:endParaRPr>
          </a:p>
          <a:p>
            <a:pPr marL="0" indent="0">
              <a:buNone/>
            </a:pPr>
            <a:r>
              <a:rPr lang="en-US" b="1" dirty="0">
                <a:latin typeface="Trebuchet MS" panose="020B0603020202020204" pitchFamily="34" charset="0"/>
              </a:rPr>
              <a:t>IF</a:t>
            </a:r>
            <a:r>
              <a:rPr lang="en-US" dirty="0">
                <a:latin typeface="Trebuchet MS" panose="020B0603020202020204" pitchFamily="34" charset="0"/>
              </a:rPr>
              <a:t> </a:t>
            </a:r>
            <a:r>
              <a:rPr lang="en-US" dirty="0" smtClean="0">
                <a:latin typeface="Trebuchet MS" panose="020B0603020202020204" pitchFamily="34" charset="0"/>
              </a:rPr>
              <a:t>(A </a:t>
            </a:r>
            <a:r>
              <a:rPr lang="en-US" dirty="0">
                <a:latin typeface="Trebuchet MS" panose="020B0603020202020204" pitchFamily="34" charset="0"/>
              </a:rPr>
              <a:t>PIE COSTS LESS THAN $</a:t>
            </a:r>
            <a:r>
              <a:rPr lang="en-US" dirty="0" smtClean="0">
                <a:latin typeface="Trebuchet MS" panose="020B0603020202020204" pitchFamily="34" charset="0"/>
              </a:rPr>
              <a:t>2.00:</a:t>
            </a:r>
          </a:p>
          <a:p>
            <a:pPr marL="0" indent="0">
              <a:buNone/>
            </a:pPr>
            <a:r>
              <a:rPr lang="en-US" dirty="0">
                <a:latin typeface="Trebuchet MS" panose="020B0603020202020204" pitchFamily="34" charset="0"/>
              </a:rPr>
              <a:t>	</a:t>
            </a:r>
            <a:r>
              <a:rPr lang="en-US" dirty="0" smtClean="0">
                <a:latin typeface="Trebuchet MS" panose="020B0603020202020204" pitchFamily="34" charset="0"/>
              </a:rPr>
              <a:t>BUY </a:t>
            </a:r>
            <a:r>
              <a:rPr lang="en-US" dirty="0">
                <a:latin typeface="Trebuchet MS" panose="020B0603020202020204" pitchFamily="34" charset="0"/>
              </a:rPr>
              <a:t>IT (ONE PIE</a:t>
            </a:r>
            <a:r>
              <a:rPr lang="en-US" dirty="0" smtClean="0">
                <a:latin typeface="Trebuchet MS" panose="020B0603020202020204" pitchFamily="34" charset="0"/>
              </a:rPr>
              <a:t>)</a:t>
            </a:r>
            <a:endParaRPr lang="en-US" dirty="0">
              <a:latin typeface="Trebuchet MS" panose="020B0603020202020204" pitchFamily="34" charset="0"/>
            </a:endParaRPr>
          </a:p>
          <a:p>
            <a:pPr marL="0" indent="0">
              <a:buNone/>
            </a:pPr>
            <a:r>
              <a:rPr lang="en-US" b="1" dirty="0" smtClean="0">
                <a:latin typeface="Trebuchet MS" panose="020B0603020202020204" pitchFamily="34" charset="0"/>
              </a:rPr>
              <a:t>IF</a:t>
            </a:r>
            <a:r>
              <a:rPr lang="en-US" dirty="0" smtClean="0">
                <a:latin typeface="Trebuchet MS" panose="020B0603020202020204" pitchFamily="34" charset="0"/>
              </a:rPr>
              <a:t> </a:t>
            </a:r>
            <a:r>
              <a:rPr lang="en-US" dirty="0">
                <a:latin typeface="Trebuchet MS" panose="020B0603020202020204" pitchFamily="34" charset="0"/>
              </a:rPr>
              <a:t>IT COSTS LESS THAN $</a:t>
            </a:r>
            <a:r>
              <a:rPr lang="en-US" dirty="0" smtClean="0">
                <a:latin typeface="Trebuchet MS" panose="020B0603020202020204" pitchFamily="34" charset="0"/>
              </a:rPr>
              <a:t>1.50:</a:t>
            </a:r>
          </a:p>
          <a:p>
            <a:pPr marL="0" indent="0">
              <a:buNone/>
            </a:pPr>
            <a:r>
              <a:rPr lang="en-US" dirty="0">
                <a:latin typeface="Trebuchet MS" panose="020B0603020202020204" pitchFamily="34" charset="0"/>
              </a:rPr>
              <a:t>	</a:t>
            </a:r>
            <a:r>
              <a:rPr lang="en-US" dirty="0" smtClean="0">
                <a:latin typeface="Trebuchet MS" panose="020B0603020202020204" pitchFamily="34" charset="0"/>
              </a:rPr>
              <a:t>BUY </a:t>
            </a:r>
            <a:r>
              <a:rPr lang="en-US" dirty="0">
                <a:latin typeface="Trebuchet MS" panose="020B0603020202020204" pitchFamily="34" charset="0"/>
              </a:rPr>
              <a:t>IT (ONE PIE).</a:t>
            </a:r>
          </a:p>
          <a:p>
            <a:pPr marL="0" indent="0">
              <a:buNone/>
            </a:pPr>
            <a:r>
              <a:rPr lang="en-US" b="1" dirty="0" smtClean="0">
                <a:latin typeface="Trebuchet MS" panose="020B0603020202020204" pitchFamily="34" charset="0"/>
              </a:rPr>
              <a:t>IF</a:t>
            </a:r>
            <a:r>
              <a:rPr lang="en-US" dirty="0" smtClean="0">
                <a:latin typeface="Trebuchet MS" panose="020B0603020202020204" pitchFamily="34" charset="0"/>
              </a:rPr>
              <a:t> </a:t>
            </a:r>
            <a:r>
              <a:rPr lang="en-US" dirty="0">
                <a:latin typeface="Trebuchet MS" panose="020B0603020202020204" pitchFamily="34" charset="0"/>
              </a:rPr>
              <a:t>IT LESS THAN $</a:t>
            </a:r>
            <a:r>
              <a:rPr lang="en-US" dirty="0" smtClean="0">
                <a:latin typeface="Trebuchet MS" panose="020B0603020202020204" pitchFamily="34" charset="0"/>
              </a:rPr>
              <a:t>1.00:</a:t>
            </a:r>
          </a:p>
          <a:p>
            <a:pPr marL="0" indent="0">
              <a:buNone/>
            </a:pPr>
            <a:r>
              <a:rPr lang="en-US" dirty="0">
                <a:latin typeface="Trebuchet MS" panose="020B0603020202020204" pitchFamily="34" charset="0"/>
              </a:rPr>
              <a:t>	</a:t>
            </a:r>
            <a:r>
              <a:rPr lang="en-US" dirty="0" smtClean="0">
                <a:latin typeface="Trebuchet MS" panose="020B0603020202020204" pitchFamily="34" charset="0"/>
              </a:rPr>
              <a:t>BUY </a:t>
            </a:r>
            <a:r>
              <a:rPr lang="en-US" dirty="0">
                <a:latin typeface="Trebuchet MS" panose="020B0603020202020204" pitchFamily="34" charset="0"/>
              </a:rPr>
              <a:t>IT (ONE PIE).</a:t>
            </a:r>
          </a:p>
          <a:p>
            <a:pPr marL="0" indent="0">
              <a:buNone/>
            </a:pPr>
            <a:r>
              <a:rPr lang="en-US" b="1" dirty="0" smtClean="0">
                <a:latin typeface="Trebuchet MS" panose="020B0603020202020204" pitchFamily="34" charset="0"/>
              </a:rPr>
              <a:t>IF</a:t>
            </a:r>
            <a:r>
              <a:rPr lang="en-US" dirty="0" smtClean="0">
                <a:latin typeface="Trebuchet MS" panose="020B0603020202020204" pitchFamily="34" charset="0"/>
              </a:rPr>
              <a:t> </a:t>
            </a:r>
            <a:r>
              <a:rPr lang="en-US" dirty="0">
                <a:latin typeface="Trebuchet MS" panose="020B0603020202020204" pitchFamily="34" charset="0"/>
              </a:rPr>
              <a:t>IT IS LESS THAN $</a:t>
            </a:r>
            <a:r>
              <a:rPr lang="en-US" dirty="0" smtClean="0">
                <a:latin typeface="Trebuchet MS" panose="020B0603020202020204" pitchFamily="34" charset="0"/>
              </a:rPr>
              <a:t>0.50</a:t>
            </a:r>
            <a:r>
              <a:rPr lang="en-US" dirty="0">
                <a:latin typeface="Trebuchet MS" panose="020B0603020202020204" pitchFamily="34" charset="0"/>
              </a:rPr>
              <a:t>:</a:t>
            </a:r>
            <a:endParaRPr lang="en-US" dirty="0" smtClean="0">
              <a:latin typeface="Trebuchet MS" panose="020B0603020202020204" pitchFamily="34" charset="0"/>
            </a:endParaRPr>
          </a:p>
          <a:p>
            <a:pPr marL="0" indent="0">
              <a:buNone/>
            </a:pPr>
            <a:r>
              <a:rPr lang="en-US" dirty="0">
                <a:latin typeface="Trebuchet MS" panose="020B0603020202020204" pitchFamily="34" charset="0"/>
              </a:rPr>
              <a:t>	</a:t>
            </a:r>
            <a:r>
              <a:rPr lang="en-US" dirty="0" smtClean="0">
                <a:latin typeface="Trebuchet MS" panose="020B0603020202020204" pitchFamily="34" charset="0"/>
              </a:rPr>
              <a:t>BUY </a:t>
            </a:r>
            <a:r>
              <a:rPr lang="en-US" dirty="0">
                <a:latin typeface="Trebuchet MS" panose="020B0603020202020204" pitchFamily="34" charset="0"/>
              </a:rPr>
              <a:t>IT (ONE PIE).</a:t>
            </a:r>
          </a:p>
          <a:p>
            <a:pPr marL="0" indent="0">
              <a:buNone/>
            </a:pPr>
            <a:endParaRPr lang="en-US" dirty="0">
              <a:latin typeface="Trebuchet MS" panose="020B0603020202020204" pitchFamily="34" charset="0"/>
            </a:endParaRPr>
          </a:p>
          <a:p>
            <a:pPr marL="0" indent="0">
              <a:buNone/>
            </a:pPr>
            <a:r>
              <a:rPr lang="en-US" dirty="0">
                <a:solidFill>
                  <a:srgbClr val="FF0000"/>
                </a:solidFill>
                <a:latin typeface="Trebuchet MS" panose="020B0603020202020204" pitchFamily="34" charset="0"/>
              </a:rPr>
              <a:t>THE COMPUTER FINDS THAT A PIE COSTS $0.25. HOW MANY WILL IT BUY?</a:t>
            </a:r>
          </a:p>
        </p:txBody>
      </p:sp>
    </p:spTree>
    <p:extLst>
      <p:ext uri="{BB962C8B-B14F-4D97-AF65-F5344CB8AC3E}">
        <p14:creationId xmlns:p14="http://schemas.microsoft.com/office/powerpoint/2010/main" val="3760219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708" y="2549769"/>
            <a:ext cx="11430000" cy="36271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W"/>
          </a:p>
        </p:txBody>
      </p:sp>
      <p:sp>
        <p:nvSpPr>
          <p:cNvPr id="2" name="Title 1"/>
          <p:cNvSpPr>
            <a:spLocks noGrp="1"/>
          </p:cNvSpPr>
          <p:nvPr>
            <p:ph type="title"/>
          </p:nvPr>
        </p:nvSpPr>
        <p:spPr/>
        <p:txBody>
          <a:bodyPr/>
          <a:lstStyle/>
          <a:p>
            <a:r>
              <a:rPr lang="en-ZW" dirty="0"/>
              <a:t>i</a:t>
            </a:r>
            <a:r>
              <a:rPr lang="en-ZW" dirty="0" smtClean="0"/>
              <a:t>f, else - 2 cases</a:t>
            </a:r>
            <a:endParaRPr lang="en-ZW" dirty="0"/>
          </a:p>
        </p:txBody>
      </p:sp>
      <p:sp>
        <p:nvSpPr>
          <p:cNvPr id="3" name="Content Placeholder 2"/>
          <p:cNvSpPr>
            <a:spLocks noGrp="1"/>
          </p:cNvSpPr>
          <p:nvPr>
            <p:ph idx="1"/>
          </p:nvPr>
        </p:nvSpPr>
        <p:spPr/>
        <p:txBody>
          <a:bodyPr>
            <a:normAutofit/>
          </a:bodyPr>
          <a:lstStyle/>
          <a:p>
            <a:r>
              <a:rPr lang="en-ZW" sz="3600" dirty="0" smtClean="0"/>
              <a:t>If there are 2 case we use:</a:t>
            </a:r>
          </a:p>
          <a:p>
            <a:endParaRPr lang="en-ZW" sz="2400" dirty="0"/>
          </a:p>
          <a:p>
            <a:pPr marL="0" indent="0">
              <a:buNone/>
            </a:pPr>
            <a:r>
              <a:rPr lang="en-ZW" sz="4000" b="1" dirty="0" smtClean="0">
                <a:solidFill>
                  <a:schemeClr val="accent2"/>
                </a:solidFill>
              </a:rPr>
              <a:t>if </a:t>
            </a:r>
            <a:r>
              <a:rPr lang="en-ZW" sz="4000" b="1" dirty="0" smtClean="0"/>
              <a:t>(condition):		#If condition is True</a:t>
            </a:r>
          </a:p>
          <a:p>
            <a:pPr marL="0" indent="0">
              <a:buNone/>
            </a:pPr>
            <a:r>
              <a:rPr lang="en-ZW" sz="4000" b="1" dirty="0"/>
              <a:t>	</a:t>
            </a:r>
            <a:r>
              <a:rPr lang="en-ZW" sz="4000" b="1" dirty="0" smtClean="0"/>
              <a:t>#instructions		#Do this</a:t>
            </a:r>
          </a:p>
          <a:p>
            <a:pPr marL="0" indent="0">
              <a:buNone/>
            </a:pPr>
            <a:r>
              <a:rPr lang="en-ZW" sz="4000" b="1" dirty="0">
                <a:solidFill>
                  <a:schemeClr val="accent2"/>
                </a:solidFill>
              </a:rPr>
              <a:t>e</a:t>
            </a:r>
            <a:r>
              <a:rPr lang="en-ZW" sz="4000" b="1" dirty="0" smtClean="0">
                <a:solidFill>
                  <a:schemeClr val="accent2"/>
                </a:solidFill>
              </a:rPr>
              <a:t>lse</a:t>
            </a:r>
            <a:r>
              <a:rPr lang="en-ZW" sz="4000" b="1" dirty="0" smtClean="0"/>
              <a:t>:				#Otherwise</a:t>
            </a:r>
          </a:p>
          <a:p>
            <a:pPr marL="0" indent="0">
              <a:buNone/>
            </a:pPr>
            <a:r>
              <a:rPr lang="en-ZW" sz="4000" b="1" dirty="0"/>
              <a:t>	</a:t>
            </a:r>
            <a:r>
              <a:rPr lang="en-ZW" sz="4000" b="1" dirty="0" smtClean="0"/>
              <a:t>#instructions		#Do this</a:t>
            </a:r>
            <a:endParaRPr lang="en-ZW" sz="4000" b="1" dirty="0"/>
          </a:p>
        </p:txBody>
      </p:sp>
    </p:spTree>
    <p:extLst>
      <p:ext uri="{BB962C8B-B14F-4D97-AF65-F5344CB8AC3E}">
        <p14:creationId xmlns:p14="http://schemas.microsoft.com/office/powerpoint/2010/main" val="88908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ZW" sz="5400" b="1" dirty="0" smtClean="0">
                <a:latin typeface="+mn-lt"/>
              </a:rPr>
              <a:t>Think of cases where you use if-else in life</a:t>
            </a:r>
            <a:endParaRPr lang="en-ZW" sz="5400" b="1" dirty="0">
              <a:latin typeface="+mn-lt"/>
            </a:endParaRPr>
          </a:p>
        </p:txBody>
      </p:sp>
      <p:sp>
        <p:nvSpPr>
          <p:cNvPr id="3" name="Content Placeholder 2"/>
          <p:cNvSpPr>
            <a:spLocks noGrp="1"/>
          </p:cNvSpPr>
          <p:nvPr>
            <p:ph idx="1"/>
          </p:nvPr>
        </p:nvSpPr>
        <p:spPr/>
        <p:txBody>
          <a:bodyPr>
            <a:normAutofit fontScale="92500"/>
          </a:bodyPr>
          <a:lstStyle/>
          <a:p>
            <a:pPr marL="0" indent="0">
              <a:buNone/>
            </a:pPr>
            <a:r>
              <a:rPr lang="en-ZW" sz="4400" dirty="0" smtClean="0"/>
              <a:t>e.g. </a:t>
            </a:r>
          </a:p>
          <a:p>
            <a:pPr>
              <a:buFontTx/>
              <a:buChar char="-"/>
            </a:pPr>
            <a:r>
              <a:rPr lang="en-ZW" sz="4400" dirty="0" smtClean="0"/>
              <a:t>If it is cold, wear a jacket, else, wear a t-shirt</a:t>
            </a:r>
          </a:p>
          <a:p>
            <a:pPr>
              <a:buFontTx/>
              <a:buChar char="-"/>
            </a:pPr>
            <a:r>
              <a:rPr lang="en-ZW" sz="4400" dirty="0" smtClean="0"/>
              <a:t>If I am tired, go to sleep, else, stay awake</a:t>
            </a:r>
          </a:p>
          <a:p>
            <a:pPr>
              <a:buFontTx/>
              <a:buChar char="-"/>
            </a:pPr>
            <a:r>
              <a:rPr lang="en-ZW" sz="4400" dirty="0" smtClean="0"/>
              <a:t>If I study, pass, else, fail</a:t>
            </a:r>
          </a:p>
          <a:p>
            <a:pPr>
              <a:buFontTx/>
              <a:buChar char="-"/>
            </a:pPr>
            <a:endParaRPr lang="en-ZW" sz="4400" dirty="0"/>
          </a:p>
          <a:p>
            <a:pPr marL="0" indent="0">
              <a:buNone/>
            </a:pPr>
            <a:r>
              <a:rPr lang="en-ZW" sz="4400" dirty="0" smtClean="0">
                <a:solidFill>
                  <a:srgbClr val="FF0000"/>
                </a:solidFill>
              </a:rPr>
              <a:t>Everyone should give 1 example of if-else in life</a:t>
            </a:r>
            <a:endParaRPr lang="en-ZW" sz="4400" dirty="0">
              <a:solidFill>
                <a:srgbClr val="FF0000"/>
              </a:solidFill>
            </a:endParaRPr>
          </a:p>
        </p:txBody>
      </p:sp>
    </p:spTree>
    <p:extLst>
      <p:ext uri="{BB962C8B-B14F-4D97-AF65-F5344CB8AC3E}">
        <p14:creationId xmlns:p14="http://schemas.microsoft.com/office/powerpoint/2010/main" val="21716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Examples 5.1: What if my input is this?</a:t>
            </a:r>
            <a:endParaRPr lang="en-ZW" dirty="0"/>
          </a:p>
        </p:txBody>
      </p:sp>
      <p:sp>
        <p:nvSpPr>
          <p:cNvPr id="3" name="Content Placeholder 2"/>
          <p:cNvSpPr>
            <a:spLocks noGrp="1"/>
          </p:cNvSpPr>
          <p:nvPr>
            <p:ph idx="1"/>
          </p:nvPr>
        </p:nvSpPr>
        <p:spPr/>
        <p:txBody>
          <a:bodyPr/>
          <a:lstStyle/>
          <a:p>
            <a:endParaRPr lang="en-ZW"/>
          </a:p>
        </p:txBody>
      </p:sp>
    </p:spTree>
    <p:extLst>
      <p:ext uri="{BB962C8B-B14F-4D97-AF65-F5344CB8AC3E}">
        <p14:creationId xmlns:p14="http://schemas.microsoft.com/office/powerpoint/2010/main" val="4189939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IF………</a:t>
            </a:r>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dirty="0">
                <a:solidFill>
                  <a:srgbClr val="FF0000"/>
                </a:solidFill>
                <a:latin typeface="Trebuchet MS" panose="020B0603020202020204" pitchFamily="34" charset="0"/>
              </a:rPr>
              <a:t>We only want </a:t>
            </a:r>
            <a:r>
              <a:rPr lang="en-US" sz="4000" b="1" dirty="0">
                <a:solidFill>
                  <a:srgbClr val="FF0000"/>
                </a:solidFill>
                <a:latin typeface="Trebuchet MS" panose="020B0603020202020204" pitchFamily="34" charset="0"/>
              </a:rPr>
              <a:t>one</a:t>
            </a:r>
            <a:r>
              <a:rPr lang="en-US" dirty="0">
                <a:solidFill>
                  <a:srgbClr val="FF0000"/>
                </a:solidFill>
                <a:latin typeface="Trebuchet MS" panose="020B0603020202020204" pitchFamily="34" charset="0"/>
              </a:rPr>
              <a:t> of the many different instructions to be executed because only one of the conditions will be TRUE</a:t>
            </a:r>
          </a:p>
          <a:p>
            <a:pPr marL="0" indent="0">
              <a:buNone/>
            </a:pPr>
            <a:endParaRPr lang="en-US" dirty="0">
              <a:solidFill>
                <a:srgbClr val="FF0000"/>
              </a:solidFill>
              <a:latin typeface="Trebuchet MS" panose="020B0603020202020204" pitchFamily="34" charset="0"/>
            </a:endParaRPr>
          </a:p>
          <a:p>
            <a:pPr marL="0" indent="0">
              <a:buNone/>
            </a:pPr>
            <a:r>
              <a:rPr lang="en-US" sz="2300" b="1" dirty="0">
                <a:solidFill>
                  <a:srgbClr val="FF0000"/>
                </a:solidFill>
                <a:latin typeface="Trebuchet MS" panose="020B0603020202020204" pitchFamily="34" charset="0"/>
              </a:rPr>
              <a:t>y = float(input(“What is your number? “))</a:t>
            </a:r>
          </a:p>
          <a:p>
            <a:pPr marL="0" indent="0">
              <a:buNone/>
            </a:pPr>
            <a:r>
              <a:rPr lang="en-US" sz="2300" b="1" dirty="0">
                <a:solidFill>
                  <a:srgbClr val="FF0000"/>
                </a:solidFill>
                <a:latin typeface="Trebuchet MS" panose="020B0603020202020204" pitchFamily="34" charset="0"/>
              </a:rPr>
              <a:t>if y == 0:</a:t>
            </a:r>
          </a:p>
          <a:p>
            <a:pPr marL="0" indent="0">
              <a:buNone/>
            </a:pPr>
            <a:r>
              <a:rPr lang="en-US" sz="2300" b="1" dirty="0">
                <a:solidFill>
                  <a:srgbClr val="FF0000"/>
                </a:solidFill>
                <a:latin typeface="Trebuchet MS" panose="020B0603020202020204" pitchFamily="34" charset="0"/>
              </a:rPr>
              <a:t>	print(</a:t>
            </a:r>
            <a:r>
              <a:rPr lang="en-US" sz="2300" b="1" dirty="0" err="1">
                <a:solidFill>
                  <a:srgbClr val="FF0000"/>
                </a:solidFill>
                <a:latin typeface="Trebuchet MS" panose="020B0603020202020204" pitchFamily="34" charset="0"/>
              </a:rPr>
              <a:t>y,”is</a:t>
            </a:r>
            <a:r>
              <a:rPr lang="en-US" sz="2300" b="1" dirty="0">
                <a:solidFill>
                  <a:srgbClr val="FF0000"/>
                </a:solidFill>
                <a:latin typeface="Trebuchet MS" panose="020B0603020202020204" pitchFamily="34" charset="0"/>
              </a:rPr>
              <a:t> equal to zero”)</a:t>
            </a:r>
          </a:p>
          <a:p>
            <a:pPr marL="0" indent="0">
              <a:buNone/>
            </a:pPr>
            <a:r>
              <a:rPr lang="en-US" sz="2300" b="1" dirty="0">
                <a:solidFill>
                  <a:srgbClr val="FF0000"/>
                </a:solidFill>
                <a:latin typeface="Trebuchet MS" panose="020B0603020202020204" pitchFamily="34" charset="0"/>
              </a:rPr>
              <a:t>if y &gt; 0:</a:t>
            </a:r>
          </a:p>
          <a:p>
            <a:pPr marL="0" indent="0">
              <a:buNone/>
            </a:pPr>
            <a:r>
              <a:rPr lang="en-US" sz="2300" b="1" dirty="0">
                <a:solidFill>
                  <a:srgbClr val="FF0000"/>
                </a:solidFill>
                <a:latin typeface="Trebuchet MS" panose="020B0603020202020204" pitchFamily="34" charset="0"/>
              </a:rPr>
              <a:t>	print(</a:t>
            </a:r>
            <a:r>
              <a:rPr lang="en-US" sz="2300" b="1" dirty="0" err="1">
                <a:solidFill>
                  <a:srgbClr val="FF0000"/>
                </a:solidFill>
                <a:latin typeface="Trebuchet MS" panose="020B0603020202020204" pitchFamily="34" charset="0"/>
              </a:rPr>
              <a:t>y,”is</a:t>
            </a:r>
            <a:r>
              <a:rPr lang="en-US" sz="2300" b="1" dirty="0">
                <a:solidFill>
                  <a:srgbClr val="FF0000"/>
                </a:solidFill>
                <a:latin typeface="Trebuchet MS" panose="020B0603020202020204" pitchFamily="34" charset="0"/>
              </a:rPr>
              <a:t> greater than zero”)</a:t>
            </a:r>
          </a:p>
          <a:p>
            <a:pPr marL="0" indent="0">
              <a:buNone/>
            </a:pPr>
            <a:r>
              <a:rPr lang="en-US" sz="2300" b="1" dirty="0">
                <a:solidFill>
                  <a:srgbClr val="FF0000"/>
                </a:solidFill>
                <a:latin typeface="Trebuchet MS" panose="020B0603020202020204" pitchFamily="34" charset="0"/>
              </a:rPr>
              <a:t>If y &lt; 0:</a:t>
            </a:r>
          </a:p>
          <a:p>
            <a:pPr marL="0" indent="0">
              <a:buNone/>
            </a:pPr>
            <a:r>
              <a:rPr lang="en-US" sz="2300" b="1" dirty="0">
                <a:solidFill>
                  <a:srgbClr val="FF0000"/>
                </a:solidFill>
                <a:latin typeface="Trebuchet MS" panose="020B0603020202020204" pitchFamily="34" charset="0"/>
              </a:rPr>
              <a:t>	print(</a:t>
            </a:r>
            <a:r>
              <a:rPr lang="en-US" sz="2300" b="1" dirty="0" err="1">
                <a:solidFill>
                  <a:srgbClr val="FF0000"/>
                </a:solidFill>
                <a:latin typeface="Trebuchet MS" panose="020B0603020202020204" pitchFamily="34" charset="0"/>
              </a:rPr>
              <a:t>y,”is</a:t>
            </a:r>
            <a:r>
              <a:rPr lang="en-US" sz="2300" b="1" dirty="0">
                <a:solidFill>
                  <a:srgbClr val="FF0000"/>
                </a:solidFill>
                <a:latin typeface="Trebuchet MS" panose="020B0603020202020204" pitchFamily="34" charset="0"/>
              </a:rPr>
              <a:t> less than zero”)</a:t>
            </a:r>
            <a:endParaRPr lang="en-US" sz="2300" dirty="0">
              <a:solidFill>
                <a:srgbClr val="FF0000"/>
              </a:solidFill>
              <a:latin typeface="Trebuchet MS" panose="020B0603020202020204" pitchFamily="34" charset="0"/>
            </a:endParaRPr>
          </a:p>
        </p:txBody>
      </p:sp>
      <p:sp>
        <p:nvSpPr>
          <p:cNvPr id="4" name="TextBox 3"/>
          <p:cNvSpPr txBox="1"/>
          <p:nvPr/>
        </p:nvSpPr>
        <p:spPr>
          <a:xfrm>
            <a:off x="7633033" y="3016251"/>
            <a:ext cx="4114800" cy="3416320"/>
          </a:xfrm>
          <a:prstGeom prst="rect">
            <a:avLst/>
          </a:prstGeom>
          <a:noFill/>
          <a:ln>
            <a:solidFill>
              <a:schemeClr val="tx1"/>
            </a:solidFill>
          </a:ln>
        </p:spPr>
        <p:txBody>
          <a:bodyPr wrap="square" rtlCol="0">
            <a:spAutoFit/>
          </a:bodyPr>
          <a:lstStyle/>
          <a:p>
            <a:r>
              <a:rPr lang="en-US" sz="2400" b="1" dirty="0">
                <a:latin typeface="Trebuchet MS" panose="020B0603020202020204" pitchFamily="34" charset="0"/>
              </a:rPr>
              <a:t>In this example, the number added can only take one of the three conditions: 0, greater than or less than zero. We want the computer to stop processing additional statements if one has already been executed</a:t>
            </a:r>
          </a:p>
        </p:txBody>
      </p:sp>
    </p:spTree>
    <p:extLst>
      <p:ext uri="{BB962C8B-B14F-4D97-AF65-F5344CB8AC3E}">
        <p14:creationId xmlns:p14="http://schemas.microsoft.com/office/powerpoint/2010/main" val="211922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IF……….ELIF</a:t>
            </a:r>
          </a:p>
        </p:txBody>
      </p:sp>
      <p:sp>
        <p:nvSpPr>
          <p:cNvPr id="3" name="Content Placeholder 2"/>
          <p:cNvSpPr>
            <a:spLocks noGrp="1"/>
          </p:cNvSpPr>
          <p:nvPr>
            <p:ph idx="1"/>
          </p:nvPr>
        </p:nvSpPr>
        <p:spPr>
          <a:xfrm>
            <a:off x="838200" y="1690688"/>
            <a:ext cx="10515600" cy="4351338"/>
          </a:xfrm>
          <a:ln>
            <a:noFill/>
          </a:ln>
        </p:spPr>
        <p:txBody>
          <a:bodyPr>
            <a:normAutofit/>
          </a:bodyPr>
          <a:lstStyle/>
          <a:p>
            <a:pPr marL="0" indent="0">
              <a:buNone/>
            </a:pPr>
            <a:endParaRPr lang="en-US" dirty="0">
              <a:solidFill>
                <a:srgbClr val="FF0000"/>
              </a:solidFill>
              <a:latin typeface="Trebuchet MS" panose="020B0603020202020204" pitchFamily="34" charset="0"/>
            </a:endParaRPr>
          </a:p>
          <a:p>
            <a:pPr marL="0" indent="0">
              <a:buNone/>
            </a:pPr>
            <a:r>
              <a:rPr lang="en-US" sz="2300" b="1" dirty="0">
                <a:solidFill>
                  <a:srgbClr val="FF0000"/>
                </a:solidFill>
                <a:latin typeface="Trebuchet MS" panose="020B0603020202020204" pitchFamily="34" charset="0"/>
              </a:rPr>
              <a:t>SAY WE CHOSE 0 AS OUR NUMBER</a:t>
            </a:r>
          </a:p>
          <a:p>
            <a:pPr marL="0" indent="0">
              <a:buNone/>
            </a:pPr>
            <a:r>
              <a:rPr lang="en-US" sz="2300" b="1" dirty="0">
                <a:solidFill>
                  <a:srgbClr val="FF0000"/>
                </a:solidFill>
                <a:latin typeface="Trebuchet MS" panose="020B0603020202020204" pitchFamily="34" charset="0"/>
              </a:rPr>
              <a:t>if y == 0:</a:t>
            </a:r>
          </a:p>
          <a:p>
            <a:pPr marL="0" indent="0">
              <a:buNone/>
            </a:pPr>
            <a:r>
              <a:rPr lang="en-US" sz="2300" b="1" dirty="0">
                <a:solidFill>
                  <a:srgbClr val="FF0000"/>
                </a:solidFill>
                <a:latin typeface="Trebuchet MS" panose="020B0603020202020204" pitchFamily="34" charset="0"/>
              </a:rPr>
              <a:t>	print(</a:t>
            </a:r>
            <a:r>
              <a:rPr lang="en-US" sz="2300" b="1" dirty="0" err="1">
                <a:solidFill>
                  <a:srgbClr val="FF0000"/>
                </a:solidFill>
                <a:latin typeface="Trebuchet MS" panose="020B0603020202020204" pitchFamily="34" charset="0"/>
              </a:rPr>
              <a:t>y,”is</a:t>
            </a:r>
            <a:r>
              <a:rPr lang="en-US" sz="2300" b="1" dirty="0">
                <a:solidFill>
                  <a:srgbClr val="FF0000"/>
                </a:solidFill>
                <a:latin typeface="Trebuchet MS" panose="020B0603020202020204" pitchFamily="34" charset="0"/>
              </a:rPr>
              <a:t> equal to zero”)</a:t>
            </a:r>
          </a:p>
          <a:p>
            <a:pPr marL="0" indent="0">
              <a:buNone/>
            </a:pPr>
            <a:r>
              <a:rPr lang="en-US" sz="2300" b="1" dirty="0">
                <a:solidFill>
                  <a:srgbClr val="FF0000"/>
                </a:solidFill>
                <a:latin typeface="Trebuchet MS" panose="020B0603020202020204" pitchFamily="34" charset="0"/>
              </a:rPr>
              <a:t>if y &gt; 0:</a:t>
            </a:r>
          </a:p>
          <a:p>
            <a:pPr marL="0" indent="0">
              <a:buNone/>
            </a:pPr>
            <a:r>
              <a:rPr lang="en-US" sz="2300" b="1" dirty="0">
                <a:solidFill>
                  <a:srgbClr val="FF0000"/>
                </a:solidFill>
                <a:latin typeface="Trebuchet MS" panose="020B0603020202020204" pitchFamily="34" charset="0"/>
              </a:rPr>
              <a:t>	print(</a:t>
            </a:r>
            <a:r>
              <a:rPr lang="en-US" sz="2300" b="1" dirty="0" err="1">
                <a:solidFill>
                  <a:srgbClr val="FF0000"/>
                </a:solidFill>
                <a:latin typeface="Trebuchet MS" panose="020B0603020202020204" pitchFamily="34" charset="0"/>
              </a:rPr>
              <a:t>y,”is</a:t>
            </a:r>
            <a:r>
              <a:rPr lang="en-US" sz="2300" b="1" dirty="0">
                <a:solidFill>
                  <a:srgbClr val="FF0000"/>
                </a:solidFill>
                <a:latin typeface="Trebuchet MS" panose="020B0603020202020204" pitchFamily="34" charset="0"/>
              </a:rPr>
              <a:t> greater than zero”)</a:t>
            </a:r>
          </a:p>
          <a:p>
            <a:pPr marL="0" indent="0">
              <a:buNone/>
            </a:pPr>
            <a:r>
              <a:rPr lang="en-US" sz="2300" b="1" dirty="0">
                <a:solidFill>
                  <a:srgbClr val="FF0000"/>
                </a:solidFill>
                <a:latin typeface="Trebuchet MS" panose="020B0603020202020204" pitchFamily="34" charset="0"/>
              </a:rPr>
              <a:t>If y &lt; 0:</a:t>
            </a:r>
          </a:p>
          <a:p>
            <a:pPr marL="0" indent="0">
              <a:buNone/>
            </a:pPr>
            <a:r>
              <a:rPr lang="en-US" sz="2300" b="1" dirty="0">
                <a:solidFill>
                  <a:srgbClr val="FF0000"/>
                </a:solidFill>
                <a:latin typeface="Trebuchet MS" panose="020B0603020202020204" pitchFamily="34" charset="0"/>
              </a:rPr>
              <a:t>	print(</a:t>
            </a:r>
            <a:r>
              <a:rPr lang="en-US" sz="2300" b="1" dirty="0" err="1">
                <a:solidFill>
                  <a:srgbClr val="FF0000"/>
                </a:solidFill>
                <a:latin typeface="Trebuchet MS" panose="020B0603020202020204" pitchFamily="34" charset="0"/>
              </a:rPr>
              <a:t>y,”is</a:t>
            </a:r>
            <a:r>
              <a:rPr lang="en-US" sz="2300" b="1" dirty="0">
                <a:solidFill>
                  <a:srgbClr val="FF0000"/>
                </a:solidFill>
                <a:latin typeface="Trebuchet MS" panose="020B0603020202020204" pitchFamily="34" charset="0"/>
              </a:rPr>
              <a:t> less than zero”)</a:t>
            </a:r>
            <a:endParaRPr lang="en-US" sz="2300" dirty="0">
              <a:solidFill>
                <a:srgbClr val="FF0000"/>
              </a:solidFill>
              <a:latin typeface="Trebuchet MS" panose="020B0603020202020204" pitchFamily="34" charset="0"/>
            </a:endParaRPr>
          </a:p>
        </p:txBody>
      </p:sp>
      <p:sp>
        <p:nvSpPr>
          <p:cNvPr id="4" name="TextBox 3"/>
          <p:cNvSpPr txBox="1"/>
          <p:nvPr/>
        </p:nvSpPr>
        <p:spPr>
          <a:xfrm>
            <a:off x="7453008" y="2843426"/>
            <a:ext cx="4114800" cy="1569660"/>
          </a:xfrm>
          <a:prstGeom prst="rect">
            <a:avLst/>
          </a:prstGeom>
          <a:noFill/>
          <a:ln>
            <a:solidFill>
              <a:schemeClr val="tx1"/>
            </a:solidFill>
          </a:ln>
        </p:spPr>
        <p:txBody>
          <a:bodyPr wrap="square" rtlCol="0">
            <a:spAutoFit/>
          </a:bodyPr>
          <a:lstStyle/>
          <a:p>
            <a:r>
              <a:rPr lang="en-US" sz="2400" b="1" dirty="0">
                <a:latin typeface="Trebuchet MS" panose="020B0603020202020204" pitchFamily="34" charset="0"/>
              </a:rPr>
              <a:t>This statement </a:t>
            </a:r>
            <a:r>
              <a:rPr lang="en-US" sz="2400" b="1" dirty="0">
                <a:solidFill>
                  <a:srgbClr val="00B050"/>
                </a:solidFill>
                <a:latin typeface="Trebuchet MS" panose="020B0603020202020204" pitchFamily="34" charset="0"/>
              </a:rPr>
              <a:t>executes</a:t>
            </a:r>
            <a:r>
              <a:rPr lang="en-US" sz="2400" b="1" dirty="0">
                <a:latin typeface="Trebuchet MS" panose="020B0603020202020204" pitchFamily="34" charset="0"/>
              </a:rPr>
              <a:t>.</a:t>
            </a:r>
          </a:p>
          <a:p>
            <a:endParaRPr lang="en-US" sz="2400" b="1" dirty="0">
              <a:latin typeface="Trebuchet MS" panose="020B0603020202020204" pitchFamily="34" charset="0"/>
            </a:endParaRPr>
          </a:p>
          <a:p>
            <a:r>
              <a:rPr lang="en-US" sz="2400" b="1" dirty="0">
                <a:latin typeface="Trebuchet MS" panose="020B0603020202020204" pitchFamily="34" charset="0"/>
              </a:rPr>
              <a:t>We already know that the rest will not execute </a:t>
            </a:r>
          </a:p>
        </p:txBody>
      </p:sp>
      <p:sp>
        <p:nvSpPr>
          <p:cNvPr id="6" name="L-Shape 5"/>
          <p:cNvSpPr/>
          <p:nvPr/>
        </p:nvSpPr>
        <p:spPr>
          <a:xfrm>
            <a:off x="838199" y="2655651"/>
            <a:ext cx="4791635" cy="876444"/>
          </a:xfrm>
          <a:prstGeom prst="corner">
            <a:avLst>
              <a:gd name="adj1" fmla="val 50000"/>
              <a:gd name="adj2" fmla="val 175324"/>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7" name="Straight Arrow Connector 6"/>
          <p:cNvCxnSpPr/>
          <p:nvPr/>
        </p:nvCxnSpPr>
        <p:spPr>
          <a:xfrm flipH="1">
            <a:off x="5058383" y="3054484"/>
            <a:ext cx="2394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First let’s learn about the random module</a:t>
            </a:r>
            <a:endParaRPr lang="en-ZW" dirty="0"/>
          </a:p>
        </p:txBody>
      </p:sp>
      <p:sp>
        <p:nvSpPr>
          <p:cNvPr id="3" name="Content Placeholder 2"/>
          <p:cNvSpPr>
            <a:spLocks noGrp="1"/>
          </p:cNvSpPr>
          <p:nvPr>
            <p:ph idx="1"/>
          </p:nvPr>
        </p:nvSpPr>
        <p:spPr>
          <a:ln>
            <a:solidFill>
              <a:schemeClr val="tx1"/>
            </a:solidFill>
          </a:ln>
        </p:spPr>
        <p:txBody>
          <a:bodyPr/>
          <a:lstStyle/>
          <a:p>
            <a:pPr marL="0" indent="0">
              <a:buNone/>
            </a:pPr>
            <a:r>
              <a:rPr lang="en-ZW" dirty="0" smtClean="0"/>
              <a:t>&gt;&gt;&gt; import random</a:t>
            </a:r>
          </a:p>
          <a:p>
            <a:pPr marL="0" indent="0">
              <a:buNone/>
            </a:pPr>
            <a:r>
              <a:rPr lang="en-ZW" dirty="0" smtClean="0"/>
              <a:t>&gt;&gt;&gt; help(random)   	#Read the </a:t>
            </a:r>
            <a:r>
              <a:rPr lang="en-ZW" dirty="0" err="1" smtClean="0"/>
              <a:t>docstrings</a:t>
            </a:r>
            <a:endParaRPr lang="en-ZW" dirty="0"/>
          </a:p>
        </p:txBody>
      </p:sp>
    </p:spTree>
    <p:extLst>
      <p:ext uri="{BB962C8B-B14F-4D97-AF65-F5344CB8AC3E}">
        <p14:creationId xmlns:p14="http://schemas.microsoft.com/office/powerpoint/2010/main" val="200472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IF……….ELIF</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endParaRPr lang="en-US" dirty="0">
              <a:solidFill>
                <a:srgbClr val="FF0000"/>
              </a:solidFill>
              <a:latin typeface="Trebuchet MS" panose="020B0603020202020204" pitchFamily="34" charset="0"/>
            </a:endParaRPr>
          </a:p>
          <a:p>
            <a:pPr marL="0" indent="0">
              <a:buNone/>
            </a:pPr>
            <a:r>
              <a:rPr lang="en-US" sz="2300" b="1" dirty="0">
                <a:solidFill>
                  <a:srgbClr val="FF0000"/>
                </a:solidFill>
                <a:latin typeface="Trebuchet MS" panose="020B0603020202020204" pitchFamily="34" charset="0"/>
              </a:rPr>
              <a:t>SAY WE CHOSE 0 AS OUR NUMBER</a:t>
            </a:r>
          </a:p>
          <a:p>
            <a:pPr marL="0" indent="0">
              <a:buNone/>
            </a:pPr>
            <a:r>
              <a:rPr lang="en-US" sz="2300" b="1" dirty="0">
                <a:solidFill>
                  <a:srgbClr val="00B050"/>
                </a:solidFill>
                <a:latin typeface="Trebuchet MS" panose="020B0603020202020204" pitchFamily="34" charset="0"/>
              </a:rPr>
              <a:t>if y == 0:</a:t>
            </a:r>
          </a:p>
          <a:p>
            <a:pPr marL="0" indent="0">
              <a:buNone/>
            </a:pPr>
            <a:r>
              <a:rPr lang="en-US" sz="2300" b="1" dirty="0">
                <a:solidFill>
                  <a:srgbClr val="00B050"/>
                </a:solidFill>
                <a:latin typeface="Trebuchet MS" panose="020B0603020202020204" pitchFamily="34" charset="0"/>
              </a:rPr>
              <a:t>	print(</a:t>
            </a:r>
            <a:r>
              <a:rPr lang="en-US" sz="2300" b="1" dirty="0" err="1">
                <a:solidFill>
                  <a:srgbClr val="00B050"/>
                </a:solidFill>
                <a:latin typeface="Trebuchet MS" panose="020B0603020202020204" pitchFamily="34" charset="0"/>
              </a:rPr>
              <a:t>y,”is</a:t>
            </a:r>
            <a:r>
              <a:rPr lang="en-US" sz="2300" b="1" dirty="0">
                <a:solidFill>
                  <a:srgbClr val="00B050"/>
                </a:solidFill>
                <a:latin typeface="Trebuchet MS" panose="020B0603020202020204" pitchFamily="34" charset="0"/>
              </a:rPr>
              <a:t> equal to zero”)</a:t>
            </a:r>
          </a:p>
          <a:p>
            <a:pPr marL="0" indent="0">
              <a:buNone/>
            </a:pPr>
            <a:r>
              <a:rPr lang="en-US" sz="2300" b="1" dirty="0">
                <a:solidFill>
                  <a:srgbClr val="FF0000"/>
                </a:solidFill>
                <a:latin typeface="Trebuchet MS" panose="020B0603020202020204" pitchFamily="34" charset="0"/>
              </a:rPr>
              <a:t>if y &gt; 0:</a:t>
            </a:r>
          </a:p>
          <a:p>
            <a:pPr marL="0" indent="0">
              <a:buNone/>
            </a:pPr>
            <a:r>
              <a:rPr lang="en-US" sz="2300" b="1" dirty="0">
                <a:solidFill>
                  <a:srgbClr val="FF0000"/>
                </a:solidFill>
                <a:latin typeface="Trebuchet MS" panose="020B0603020202020204" pitchFamily="34" charset="0"/>
              </a:rPr>
              <a:t>	print(</a:t>
            </a:r>
            <a:r>
              <a:rPr lang="en-US" sz="2300" b="1" dirty="0" err="1">
                <a:solidFill>
                  <a:srgbClr val="FF0000"/>
                </a:solidFill>
                <a:latin typeface="Trebuchet MS" panose="020B0603020202020204" pitchFamily="34" charset="0"/>
              </a:rPr>
              <a:t>y,”is</a:t>
            </a:r>
            <a:r>
              <a:rPr lang="en-US" sz="2300" b="1" dirty="0">
                <a:solidFill>
                  <a:srgbClr val="FF0000"/>
                </a:solidFill>
                <a:latin typeface="Trebuchet MS" panose="020B0603020202020204" pitchFamily="34" charset="0"/>
              </a:rPr>
              <a:t> greater than zero”)</a:t>
            </a:r>
          </a:p>
          <a:p>
            <a:pPr marL="0" indent="0">
              <a:buNone/>
            </a:pPr>
            <a:r>
              <a:rPr lang="en-US" sz="2300" b="1" dirty="0">
                <a:solidFill>
                  <a:srgbClr val="FF0000"/>
                </a:solidFill>
                <a:latin typeface="Trebuchet MS" panose="020B0603020202020204" pitchFamily="34" charset="0"/>
              </a:rPr>
              <a:t>If y &lt; 0:</a:t>
            </a:r>
          </a:p>
          <a:p>
            <a:pPr marL="0" indent="0">
              <a:buNone/>
            </a:pPr>
            <a:r>
              <a:rPr lang="en-US" sz="2300" b="1" dirty="0">
                <a:solidFill>
                  <a:srgbClr val="FF0000"/>
                </a:solidFill>
                <a:latin typeface="Trebuchet MS" panose="020B0603020202020204" pitchFamily="34" charset="0"/>
              </a:rPr>
              <a:t>	print(</a:t>
            </a:r>
            <a:r>
              <a:rPr lang="en-US" sz="2300" b="1" dirty="0" err="1">
                <a:solidFill>
                  <a:srgbClr val="FF0000"/>
                </a:solidFill>
                <a:latin typeface="Trebuchet MS" panose="020B0603020202020204" pitchFamily="34" charset="0"/>
              </a:rPr>
              <a:t>y,”is</a:t>
            </a:r>
            <a:r>
              <a:rPr lang="en-US" sz="2300" b="1" dirty="0">
                <a:solidFill>
                  <a:srgbClr val="FF0000"/>
                </a:solidFill>
                <a:latin typeface="Trebuchet MS" panose="020B0603020202020204" pitchFamily="34" charset="0"/>
              </a:rPr>
              <a:t> less than zero”)</a:t>
            </a:r>
            <a:endParaRPr lang="en-US" sz="2300" dirty="0">
              <a:solidFill>
                <a:srgbClr val="FF0000"/>
              </a:solidFill>
              <a:latin typeface="Trebuchet MS" panose="020B0603020202020204" pitchFamily="34" charset="0"/>
            </a:endParaRPr>
          </a:p>
        </p:txBody>
      </p:sp>
      <p:sp>
        <p:nvSpPr>
          <p:cNvPr id="4" name="TextBox 3"/>
          <p:cNvSpPr txBox="1"/>
          <p:nvPr/>
        </p:nvSpPr>
        <p:spPr>
          <a:xfrm>
            <a:off x="7735110" y="3555129"/>
            <a:ext cx="4336916" cy="1569660"/>
          </a:xfrm>
          <a:prstGeom prst="rect">
            <a:avLst/>
          </a:prstGeom>
          <a:noFill/>
          <a:ln>
            <a:solidFill>
              <a:schemeClr val="tx1"/>
            </a:solidFill>
          </a:ln>
        </p:spPr>
        <p:txBody>
          <a:bodyPr wrap="square" rtlCol="0">
            <a:spAutoFit/>
          </a:bodyPr>
          <a:lstStyle/>
          <a:p>
            <a:r>
              <a:rPr lang="en-US" sz="2400" b="1" dirty="0">
                <a:latin typeface="Trebuchet MS" panose="020B0603020202020204" pitchFamily="34" charset="0"/>
              </a:rPr>
              <a:t>Because we used IF statements, the computer will continue to evaluate the rest of the statements</a:t>
            </a:r>
          </a:p>
        </p:txBody>
      </p:sp>
      <p:sp>
        <p:nvSpPr>
          <p:cNvPr id="6" name="L-Shape 5"/>
          <p:cNvSpPr/>
          <p:nvPr/>
        </p:nvSpPr>
        <p:spPr>
          <a:xfrm>
            <a:off x="838200" y="3536795"/>
            <a:ext cx="4601308" cy="787940"/>
          </a:xfrm>
          <a:prstGeom prst="corner">
            <a:avLst>
              <a:gd name="adj1" fmla="val 50000"/>
              <a:gd name="adj2" fmla="val 142593"/>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7" name="Straight Arrow Connector 6"/>
          <p:cNvCxnSpPr/>
          <p:nvPr/>
        </p:nvCxnSpPr>
        <p:spPr>
          <a:xfrm flipH="1">
            <a:off x="5340485" y="3778808"/>
            <a:ext cx="2394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982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IF……….ELIF</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endParaRPr lang="en-US" dirty="0">
              <a:solidFill>
                <a:srgbClr val="FF0000"/>
              </a:solidFill>
              <a:latin typeface="Trebuchet MS" panose="020B0603020202020204" pitchFamily="34" charset="0"/>
            </a:endParaRPr>
          </a:p>
          <a:p>
            <a:pPr marL="0" indent="0">
              <a:buNone/>
            </a:pPr>
            <a:r>
              <a:rPr lang="en-US" sz="2300" b="1" dirty="0">
                <a:solidFill>
                  <a:srgbClr val="FF0000"/>
                </a:solidFill>
                <a:latin typeface="Trebuchet MS" panose="020B0603020202020204" pitchFamily="34" charset="0"/>
              </a:rPr>
              <a:t>SAY WE CHOSE 0 AS OUR NUMBER</a:t>
            </a:r>
          </a:p>
          <a:p>
            <a:pPr marL="0" indent="0">
              <a:buNone/>
            </a:pPr>
            <a:r>
              <a:rPr lang="en-US" sz="2300" b="1" dirty="0">
                <a:solidFill>
                  <a:srgbClr val="00B050"/>
                </a:solidFill>
                <a:latin typeface="Trebuchet MS" panose="020B0603020202020204" pitchFamily="34" charset="0"/>
              </a:rPr>
              <a:t>if y == 0:</a:t>
            </a:r>
          </a:p>
          <a:p>
            <a:pPr marL="0" indent="0">
              <a:buNone/>
            </a:pPr>
            <a:r>
              <a:rPr lang="en-US" sz="2300" b="1" dirty="0">
                <a:solidFill>
                  <a:srgbClr val="00B050"/>
                </a:solidFill>
                <a:latin typeface="Trebuchet MS" panose="020B0603020202020204" pitchFamily="34" charset="0"/>
              </a:rPr>
              <a:t>	print(</a:t>
            </a:r>
            <a:r>
              <a:rPr lang="en-US" sz="2300" b="1" dirty="0" err="1">
                <a:solidFill>
                  <a:srgbClr val="00B050"/>
                </a:solidFill>
                <a:latin typeface="Trebuchet MS" panose="020B0603020202020204" pitchFamily="34" charset="0"/>
              </a:rPr>
              <a:t>y,”is</a:t>
            </a:r>
            <a:r>
              <a:rPr lang="en-US" sz="2300" b="1" dirty="0">
                <a:solidFill>
                  <a:srgbClr val="00B050"/>
                </a:solidFill>
                <a:latin typeface="Trebuchet MS" panose="020B0603020202020204" pitchFamily="34" charset="0"/>
              </a:rPr>
              <a:t> equal to zero”)</a:t>
            </a:r>
          </a:p>
          <a:p>
            <a:pPr marL="0" indent="0">
              <a:buNone/>
            </a:pPr>
            <a:r>
              <a:rPr lang="en-US" sz="2300" b="1" dirty="0">
                <a:solidFill>
                  <a:srgbClr val="FF0000"/>
                </a:solidFill>
                <a:latin typeface="Trebuchet MS" panose="020B0603020202020204" pitchFamily="34" charset="0"/>
              </a:rPr>
              <a:t>if y &gt; 0:</a:t>
            </a:r>
          </a:p>
          <a:p>
            <a:pPr marL="0" indent="0">
              <a:buNone/>
            </a:pPr>
            <a:r>
              <a:rPr lang="en-US" sz="2300" b="1" dirty="0">
                <a:solidFill>
                  <a:srgbClr val="FF0000"/>
                </a:solidFill>
                <a:latin typeface="Trebuchet MS" panose="020B0603020202020204" pitchFamily="34" charset="0"/>
              </a:rPr>
              <a:t>	print(</a:t>
            </a:r>
            <a:r>
              <a:rPr lang="en-US" sz="2300" b="1" dirty="0" err="1">
                <a:solidFill>
                  <a:srgbClr val="FF0000"/>
                </a:solidFill>
                <a:latin typeface="Trebuchet MS" panose="020B0603020202020204" pitchFamily="34" charset="0"/>
              </a:rPr>
              <a:t>y,”is</a:t>
            </a:r>
            <a:r>
              <a:rPr lang="en-US" sz="2300" b="1" dirty="0">
                <a:solidFill>
                  <a:srgbClr val="FF0000"/>
                </a:solidFill>
                <a:latin typeface="Trebuchet MS" panose="020B0603020202020204" pitchFamily="34" charset="0"/>
              </a:rPr>
              <a:t> greater than zero”)</a:t>
            </a:r>
          </a:p>
          <a:p>
            <a:pPr marL="0" indent="0">
              <a:buNone/>
            </a:pPr>
            <a:r>
              <a:rPr lang="en-US" sz="2300" b="1" dirty="0">
                <a:solidFill>
                  <a:srgbClr val="FF0000"/>
                </a:solidFill>
                <a:latin typeface="Trebuchet MS" panose="020B0603020202020204" pitchFamily="34" charset="0"/>
              </a:rPr>
              <a:t>If y &lt; 0:</a:t>
            </a:r>
          </a:p>
          <a:p>
            <a:pPr marL="0" indent="0">
              <a:buNone/>
            </a:pPr>
            <a:r>
              <a:rPr lang="en-US" sz="2300" b="1" dirty="0">
                <a:solidFill>
                  <a:srgbClr val="FF0000"/>
                </a:solidFill>
                <a:latin typeface="Trebuchet MS" panose="020B0603020202020204" pitchFamily="34" charset="0"/>
              </a:rPr>
              <a:t>	print(</a:t>
            </a:r>
            <a:r>
              <a:rPr lang="en-US" sz="2300" b="1" dirty="0" err="1">
                <a:solidFill>
                  <a:srgbClr val="FF0000"/>
                </a:solidFill>
                <a:latin typeface="Trebuchet MS" panose="020B0603020202020204" pitchFamily="34" charset="0"/>
              </a:rPr>
              <a:t>y,”is</a:t>
            </a:r>
            <a:r>
              <a:rPr lang="en-US" sz="2300" b="1" dirty="0">
                <a:solidFill>
                  <a:srgbClr val="FF0000"/>
                </a:solidFill>
                <a:latin typeface="Trebuchet MS" panose="020B0603020202020204" pitchFamily="34" charset="0"/>
              </a:rPr>
              <a:t> less than zero”)</a:t>
            </a:r>
            <a:endParaRPr lang="en-US" sz="2300" dirty="0">
              <a:solidFill>
                <a:srgbClr val="FF0000"/>
              </a:solidFill>
              <a:latin typeface="Trebuchet MS" panose="020B0603020202020204" pitchFamily="34" charset="0"/>
            </a:endParaRPr>
          </a:p>
        </p:txBody>
      </p:sp>
      <p:sp>
        <p:nvSpPr>
          <p:cNvPr id="4" name="TextBox 3"/>
          <p:cNvSpPr txBox="1"/>
          <p:nvPr/>
        </p:nvSpPr>
        <p:spPr>
          <a:xfrm>
            <a:off x="7665459" y="4317959"/>
            <a:ext cx="4526541" cy="2308324"/>
          </a:xfrm>
          <a:prstGeom prst="rect">
            <a:avLst/>
          </a:prstGeom>
          <a:noFill/>
          <a:ln>
            <a:solidFill>
              <a:schemeClr val="tx1"/>
            </a:solidFill>
          </a:ln>
        </p:spPr>
        <p:txBody>
          <a:bodyPr wrap="square" rtlCol="0">
            <a:spAutoFit/>
          </a:bodyPr>
          <a:lstStyle/>
          <a:p>
            <a:r>
              <a:rPr lang="en-US" sz="2400" b="1" dirty="0">
                <a:latin typeface="Trebuchet MS" panose="020B0603020202020204" pitchFamily="34" charset="0"/>
              </a:rPr>
              <a:t>Imagine if we had 2000 other IF statements. The computer would waste time evaluating each one of them even though we already found the IF statement that executes</a:t>
            </a:r>
          </a:p>
        </p:txBody>
      </p:sp>
      <p:sp>
        <p:nvSpPr>
          <p:cNvPr id="6" name="L-Shape 5"/>
          <p:cNvSpPr/>
          <p:nvPr/>
        </p:nvSpPr>
        <p:spPr>
          <a:xfrm>
            <a:off x="838200" y="4506291"/>
            <a:ext cx="4601308" cy="787940"/>
          </a:xfrm>
          <a:prstGeom prst="corner">
            <a:avLst>
              <a:gd name="adj1" fmla="val 50000"/>
              <a:gd name="adj2" fmla="val 142593"/>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7" name="Straight Arrow Connector 6"/>
          <p:cNvCxnSpPr/>
          <p:nvPr/>
        </p:nvCxnSpPr>
        <p:spPr>
          <a:xfrm flipH="1">
            <a:off x="5270834" y="4659548"/>
            <a:ext cx="2394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270833" y="5768501"/>
            <a:ext cx="2394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270832" y="6138152"/>
            <a:ext cx="2394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270831" y="6527258"/>
            <a:ext cx="2394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10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latin typeface="Trebuchet MS" panose="020B0603020202020204" pitchFamily="34" charset="0"/>
              </a:rPr>
              <a:t>We now need to write our statements in such a way that:-</a:t>
            </a:r>
          </a:p>
          <a:p>
            <a:pPr marL="0" indent="0">
              <a:buNone/>
            </a:pPr>
            <a:endParaRPr lang="en-US" b="1" dirty="0">
              <a:latin typeface="Trebuchet MS" panose="020B0603020202020204" pitchFamily="34" charset="0"/>
            </a:endParaRPr>
          </a:p>
          <a:p>
            <a:pPr marL="0" indent="0">
              <a:buNone/>
            </a:pPr>
            <a:r>
              <a:rPr lang="en-US" sz="3600" b="1" dirty="0">
                <a:latin typeface="Trebuchet MS" panose="020B0603020202020204" pitchFamily="34" charset="0"/>
              </a:rPr>
              <a:t>Only one statement is executed. If the computer finds a condition that is True, it will execute the instructions and stop! It wont look any further. For this we use an ELIF statement</a:t>
            </a:r>
          </a:p>
        </p:txBody>
      </p:sp>
    </p:spTree>
    <p:extLst>
      <p:ext uri="{BB962C8B-B14F-4D97-AF65-F5344CB8AC3E}">
        <p14:creationId xmlns:p14="http://schemas.microsoft.com/office/powerpoint/2010/main" val="340268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ELIF STATEMENT</a:t>
            </a: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dirty="0">
                <a:latin typeface="Trebuchet MS" panose="020B0603020202020204" pitchFamily="34" charset="0"/>
              </a:rPr>
              <a:t>ELIF means else if……….. So as to say if the statement above is not executed, execute this one.</a:t>
            </a:r>
          </a:p>
          <a:p>
            <a:pPr marL="0" indent="0">
              <a:buNone/>
            </a:pPr>
            <a:endParaRPr lang="en-US" dirty="0">
              <a:latin typeface="Trebuchet MS" panose="020B0603020202020204" pitchFamily="34" charset="0"/>
            </a:endParaRPr>
          </a:p>
          <a:p>
            <a:pPr marL="0" indent="0">
              <a:buNone/>
            </a:pPr>
            <a:r>
              <a:rPr lang="en-US" sz="6000" dirty="0">
                <a:solidFill>
                  <a:srgbClr val="FFC000"/>
                </a:solidFill>
                <a:latin typeface="Trebuchet MS" panose="020B0603020202020204" pitchFamily="34" charset="0"/>
              </a:rPr>
              <a:t>elif</a:t>
            </a:r>
            <a:r>
              <a:rPr lang="en-US" sz="6000" dirty="0">
                <a:latin typeface="Trebuchet MS" panose="020B0603020202020204" pitchFamily="34" charset="0"/>
              </a:rPr>
              <a:t> </a:t>
            </a:r>
            <a:r>
              <a:rPr lang="en-US" sz="6000" dirty="0">
                <a:solidFill>
                  <a:srgbClr val="0070C0"/>
                </a:solidFill>
                <a:latin typeface="Trebuchet MS" panose="020B0603020202020204" pitchFamily="34" charset="0"/>
              </a:rPr>
              <a:t>(condition):</a:t>
            </a:r>
          </a:p>
          <a:p>
            <a:pPr marL="0" indent="0">
              <a:buNone/>
            </a:pPr>
            <a:r>
              <a:rPr lang="en-US" sz="6000" dirty="0">
                <a:solidFill>
                  <a:srgbClr val="0070C0"/>
                </a:solidFill>
                <a:latin typeface="Trebuchet MS" panose="020B0603020202020204" pitchFamily="34" charset="0"/>
              </a:rPr>
              <a:t>	instructions</a:t>
            </a:r>
          </a:p>
          <a:p>
            <a:pPr marL="0" indent="0">
              <a:buNone/>
            </a:pPr>
            <a:endParaRPr lang="en-US" sz="3200" dirty="0">
              <a:latin typeface="Trebuchet MS" panose="020B0603020202020204" pitchFamily="34" charset="0"/>
            </a:endParaRPr>
          </a:p>
          <a:p>
            <a:pPr marL="0" indent="0">
              <a:buNone/>
            </a:pPr>
            <a:r>
              <a:rPr lang="en-US" sz="3200" dirty="0">
                <a:latin typeface="Trebuchet MS" panose="020B0603020202020204" pitchFamily="34" charset="0"/>
              </a:rPr>
              <a:t>It is used below an IF statement</a:t>
            </a:r>
          </a:p>
        </p:txBody>
      </p:sp>
    </p:spTree>
    <p:extLst>
      <p:ext uri="{BB962C8B-B14F-4D97-AF65-F5344CB8AC3E}">
        <p14:creationId xmlns:p14="http://schemas.microsoft.com/office/powerpoint/2010/main" val="93247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379" y="638849"/>
            <a:ext cx="10515600" cy="5207473"/>
          </a:xfrm>
        </p:spPr>
        <p:txBody>
          <a:bodyPr>
            <a:normAutofit/>
          </a:bodyPr>
          <a:lstStyle/>
          <a:p>
            <a:pPr marL="0" indent="0">
              <a:buNone/>
            </a:pPr>
            <a:r>
              <a:rPr lang="en-US" b="1" dirty="0">
                <a:solidFill>
                  <a:srgbClr val="FF0000"/>
                </a:solidFill>
                <a:latin typeface="Trebuchet MS" panose="020B0603020202020204" pitchFamily="34" charset="0"/>
              </a:rPr>
              <a:t>y = float(input(“What is your number? “))</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if y ==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equal to zero”)</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elif y &gt;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greater than zero”)</a:t>
            </a:r>
            <a:br>
              <a:rPr lang="en-US" b="1" dirty="0">
                <a:solidFill>
                  <a:srgbClr val="FF0000"/>
                </a:solidFill>
                <a:latin typeface="Trebuchet MS" panose="020B0603020202020204" pitchFamily="34" charset="0"/>
              </a:rPr>
            </a:b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elif y &lt;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less than zero”)</a:t>
            </a:r>
            <a:endParaRPr lang="en-US" dirty="0">
              <a:solidFill>
                <a:srgbClr val="FF0000"/>
              </a:solidFill>
              <a:latin typeface="Trebuchet MS" panose="020B0603020202020204" pitchFamily="34" charset="0"/>
            </a:endParaRPr>
          </a:p>
          <a:p>
            <a:endParaRPr lang="en-US" dirty="0">
              <a:latin typeface="Trebuchet MS" panose="020B0603020202020204" pitchFamily="34" charset="0"/>
            </a:endParaRPr>
          </a:p>
        </p:txBody>
      </p:sp>
      <p:sp>
        <p:nvSpPr>
          <p:cNvPr id="4" name="TextBox 3"/>
          <p:cNvSpPr txBox="1"/>
          <p:nvPr/>
        </p:nvSpPr>
        <p:spPr>
          <a:xfrm>
            <a:off x="7136924" y="2899685"/>
            <a:ext cx="4890954" cy="2677656"/>
          </a:xfrm>
          <a:prstGeom prst="rect">
            <a:avLst/>
          </a:prstGeom>
          <a:noFill/>
          <a:ln>
            <a:solidFill>
              <a:schemeClr val="tx1"/>
            </a:solidFill>
          </a:ln>
        </p:spPr>
        <p:txBody>
          <a:bodyPr wrap="square" rtlCol="0">
            <a:spAutoFit/>
          </a:bodyPr>
          <a:lstStyle/>
          <a:p>
            <a:r>
              <a:rPr lang="en-US" sz="2400" b="1" dirty="0">
                <a:latin typeface="Trebuchet MS" panose="020B0603020202020204" pitchFamily="34" charset="0"/>
              </a:rPr>
              <a:t>The computer will only evaluate the second statement if the first one wasn’t executed</a:t>
            </a:r>
          </a:p>
          <a:p>
            <a:endParaRPr lang="en-US" sz="2400" b="1" dirty="0">
              <a:latin typeface="Trebuchet MS" panose="020B0603020202020204" pitchFamily="34" charset="0"/>
            </a:endParaRPr>
          </a:p>
          <a:p>
            <a:r>
              <a:rPr lang="en-US" sz="2400" b="1" dirty="0">
                <a:latin typeface="Trebuchet MS" panose="020B0603020202020204" pitchFamily="34" charset="0"/>
              </a:rPr>
              <a:t>The computer will only evaluate the third statement if the second one wasn’t executed</a:t>
            </a:r>
          </a:p>
        </p:txBody>
      </p:sp>
      <p:cxnSp>
        <p:nvCxnSpPr>
          <p:cNvPr id="5" name="Straight Arrow Connector 4"/>
          <p:cNvCxnSpPr/>
          <p:nvPr/>
        </p:nvCxnSpPr>
        <p:spPr>
          <a:xfrm flipH="1">
            <a:off x="2928026" y="3424135"/>
            <a:ext cx="420889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928026" y="4970833"/>
            <a:ext cx="420889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844374" y="2568102"/>
            <a:ext cx="1173805" cy="856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44374" y="4114800"/>
            <a:ext cx="1173805" cy="856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431276" y="2513639"/>
            <a:ext cx="559277" cy="521242"/>
          </a:xfrm>
          <a:prstGeom prst="rect">
            <a:avLst/>
          </a:prstGeom>
        </p:spPr>
      </p:pic>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431276" y="4062435"/>
            <a:ext cx="559277" cy="521242"/>
          </a:xfrm>
          <a:prstGeom prst="rect">
            <a:avLst/>
          </a:prstGeom>
        </p:spPr>
      </p:pic>
    </p:spTree>
    <p:extLst>
      <p:ext uri="{BB962C8B-B14F-4D97-AF65-F5344CB8AC3E}">
        <p14:creationId xmlns:p14="http://schemas.microsoft.com/office/powerpoint/2010/main" val="1879964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6600" dirty="0">
              <a:latin typeface="Trebuchet MS" panose="020B0603020202020204" pitchFamily="34" charset="0"/>
            </a:endParaRPr>
          </a:p>
          <a:p>
            <a:pPr marL="0" indent="0">
              <a:buNone/>
            </a:pPr>
            <a:r>
              <a:rPr lang="en-US" sz="6600" dirty="0">
                <a:latin typeface="Trebuchet MS" panose="020B0603020202020204" pitchFamily="34" charset="0"/>
              </a:rPr>
              <a:t>LET’ GO FURTHER NOW…….</a:t>
            </a:r>
          </a:p>
        </p:txBody>
      </p:sp>
    </p:spTree>
    <p:extLst>
      <p:ext uri="{BB962C8B-B14F-4D97-AF65-F5344CB8AC3E}">
        <p14:creationId xmlns:p14="http://schemas.microsoft.com/office/powerpoint/2010/main" val="3461339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71" y="638849"/>
            <a:ext cx="10515600" cy="5207473"/>
          </a:xfrm>
        </p:spPr>
        <p:txBody>
          <a:bodyPr>
            <a:normAutofit/>
          </a:bodyPr>
          <a:lstStyle/>
          <a:p>
            <a:pPr marL="0" indent="0">
              <a:buNone/>
            </a:pPr>
            <a:r>
              <a:rPr lang="en-US" b="1" dirty="0">
                <a:solidFill>
                  <a:srgbClr val="FF0000"/>
                </a:solidFill>
                <a:latin typeface="Trebuchet MS" panose="020B0603020202020204" pitchFamily="34" charset="0"/>
              </a:rPr>
              <a:t>y = float(input(“What is your number? “))</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if y ==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equal to zero”)</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elif y &gt;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greater than zero”)</a:t>
            </a:r>
            <a:br>
              <a:rPr lang="en-US" b="1" dirty="0">
                <a:solidFill>
                  <a:srgbClr val="FF0000"/>
                </a:solidFill>
                <a:latin typeface="Trebuchet MS" panose="020B0603020202020204" pitchFamily="34" charset="0"/>
              </a:rPr>
            </a:b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elif y &lt;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less than zero”)</a:t>
            </a:r>
            <a:endParaRPr lang="en-US" dirty="0">
              <a:solidFill>
                <a:srgbClr val="FF0000"/>
              </a:solidFill>
              <a:latin typeface="Trebuchet MS" panose="020B0603020202020204" pitchFamily="34" charset="0"/>
            </a:endParaRPr>
          </a:p>
          <a:p>
            <a:endParaRPr lang="en-US" dirty="0">
              <a:latin typeface="Trebuchet MS" panose="020B0603020202020204" pitchFamily="34" charset="0"/>
            </a:endParaRPr>
          </a:p>
        </p:txBody>
      </p:sp>
      <p:sp>
        <p:nvSpPr>
          <p:cNvPr id="4" name="TextBox 3"/>
          <p:cNvSpPr txBox="1"/>
          <p:nvPr/>
        </p:nvSpPr>
        <p:spPr>
          <a:xfrm>
            <a:off x="7495910" y="1726348"/>
            <a:ext cx="4322260" cy="2308324"/>
          </a:xfrm>
          <a:prstGeom prst="rect">
            <a:avLst/>
          </a:prstGeom>
          <a:noFill/>
          <a:ln>
            <a:solidFill>
              <a:schemeClr val="tx1"/>
            </a:solidFill>
          </a:ln>
        </p:spPr>
        <p:txBody>
          <a:bodyPr wrap="square" rtlCol="0">
            <a:spAutoFit/>
          </a:bodyPr>
          <a:lstStyle/>
          <a:p>
            <a:r>
              <a:rPr lang="en-US" sz="2400" b="1" dirty="0">
                <a:latin typeface="Trebuchet MS" panose="020B0603020202020204" pitchFamily="34" charset="0"/>
              </a:rPr>
              <a:t>If we input a number and it does not execute in the first two statements, what do we already know about the number before it goes to the third statement?</a:t>
            </a:r>
          </a:p>
        </p:txBody>
      </p:sp>
      <p:sp>
        <p:nvSpPr>
          <p:cNvPr id="5" name="L-Shape 4"/>
          <p:cNvSpPr/>
          <p:nvPr/>
        </p:nvSpPr>
        <p:spPr>
          <a:xfrm>
            <a:off x="769170" y="1714452"/>
            <a:ext cx="4726021" cy="853649"/>
          </a:xfrm>
          <a:prstGeom prst="corner">
            <a:avLst>
              <a:gd name="adj1" fmla="val 50000"/>
              <a:gd name="adj2" fmla="val 174692"/>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
        <p:nvSpPr>
          <p:cNvPr id="6" name="L-Shape 5"/>
          <p:cNvSpPr/>
          <p:nvPr/>
        </p:nvSpPr>
        <p:spPr>
          <a:xfrm>
            <a:off x="843749" y="3242585"/>
            <a:ext cx="5312924" cy="853649"/>
          </a:xfrm>
          <a:prstGeom prst="corner">
            <a:avLst>
              <a:gd name="adj1" fmla="val 50000"/>
              <a:gd name="adj2" fmla="val 174692"/>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7" name="Straight Arrow Connector 6"/>
          <p:cNvCxnSpPr/>
          <p:nvPr/>
        </p:nvCxnSpPr>
        <p:spPr>
          <a:xfrm flipH="1">
            <a:off x="5037992" y="1819073"/>
            <a:ext cx="247082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037992" y="3362529"/>
            <a:ext cx="247082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769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379" y="638849"/>
            <a:ext cx="10515600" cy="5207473"/>
          </a:xfrm>
        </p:spPr>
        <p:txBody>
          <a:bodyPr>
            <a:normAutofit/>
          </a:bodyPr>
          <a:lstStyle/>
          <a:p>
            <a:pPr marL="0" indent="0">
              <a:buNone/>
            </a:pPr>
            <a:r>
              <a:rPr lang="en-US" b="1" dirty="0">
                <a:solidFill>
                  <a:srgbClr val="FF0000"/>
                </a:solidFill>
                <a:latin typeface="Trebuchet MS" panose="020B0603020202020204" pitchFamily="34" charset="0"/>
              </a:rPr>
              <a:t>y = float(input(“What is your number? “))</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if y ==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equal to zero”)</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elif y &gt;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greater than zero”)</a:t>
            </a:r>
            <a:br>
              <a:rPr lang="en-US" b="1" dirty="0">
                <a:solidFill>
                  <a:srgbClr val="FF0000"/>
                </a:solidFill>
                <a:latin typeface="Trebuchet MS" panose="020B0603020202020204" pitchFamily="34" charset="0"/>
              </a:rPr>
            </a:b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elif y &lt;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less than zero”)</a:t>
            </a:r>
            <a:endParaRPr lang="en-US" dirty="0">
              <a:solidFill>
                <a:srgbClr val="FF0000"/>
              </a:solidFill>
              <a:latin typeface="Trebuchet MS" panose="020B0603020202020204" pitchFamily="34" charset="0"/>
            </a:endParaRPr>
          </a:p>
          <a:p>
            <a:endParaRPr lang="en-US" dirty="0">
              <a:latin typeface="Trebuchet MS" panose="020B0603020202020204" pitchFamily="34" charset="0"/>
            </a:endParaRPr>
          </a:p>
        </p:txBody>
      </p:sp>
      <p:sp>
        <p:nvSpPr>
          <p:cNvPr id="4" name="TextBox 3"/>
          <p:cNvSpPr txBox="1"/>
          <p:nvPr/>
        </p:nvSpPr>
        <p:spPr>
          <a:xfrm>
            <a:off x="7691399" y="4171188"/>
            <a:ext cx="4322260" cy="2677656"/>
          </a:xfrm>
          <a:prstGeom prst="rect">
            <a:avLst/>
          </a:prstGeom>
          <a:noFill/>
          <a:ln>
            <a:solidFill>
              <a:schemeClr val="tx1"/>
            </a:solidFill>
          </a:ln>
        </p:spPr>
        <p:txBody>
          <a:bodyPr wrap="square" rtlCol="0">
            <a:spAutoFit/>
          </a:bodyPr>
          <a:lstStyle/>
          <a:p>
            <a:r>
              <a:rPr lang="en-US" sz="2400" b="1" dirty="0">
                <a:latin typeface="Trebuchet MS" panose="020B0603020202020204" pitchFamily="34" charset="0"/>
              </a:rPr>
              <a:t>We know that the number is less than zero because there are only three scenarios and the other two have failed to execute so the only obvious scenario that will execute is the last one</a:t>
            </a:r>
          </a:p>
        </p:txBody>
      </p:sp>
      <p:sp>
        <p:nvSpPr>
          <p:cNvPr id="6" name="L-Shape 5"/>
          <p:cNvSpPr/>
          <p:nvPr/>
        </p:nvSpPr>
        <p:spPr>
          <a:xfrm>
            <a:off x="760378" y="4610912"/>
            <a:ext cx="5312924" cy="944472"/>
          </a:xfrm>
          <a:prstGeom prst="corner">
            <a:avLst>
              <a:gd name="adj1" fmla="val 50000"/>
              <a:gd name="adj2" fmla="val 168994"/>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5" name="Straight Arrow Connector 4"/>
          <p:cNvCxnSpPr/>
          <p:nvPr/>
        </p:nvCxnSpPr>
        <p:spPr>
          <a:xfrm flipH="1">
            <a:off x="6215974" y="5320486"/>
            <a:ext cx="1475425" cy="97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634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379" y="638849"/>
            <a:ext cx="10515600" cy="5207473"/>
          </a:xfrm>
        </p:spPr>
        <p:txBody>
          <a:bodyPr>
            <a:normAutofit/>
          </a:bodyPr>
          <a:lstStyle/>
          <a:p>
            <a:pPr marL="0" indent="0">
              <a:buNone/>
            </a:pPr>
            <a:r>
              <a:rPr lang="en-US" b="1" dirty="0">
                <a:solidFill>
                  <a:srgbClr val="FF0000"/>
                </a:solidFill>
                <a:latin typeface="Trebuchet MS" panose="020B0603020202020204" pitchFamily="34" charset="0"/>
              </a:rPr>
              <a:t>y = float(input(“What is your number? “))</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if y ==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equal to zero”)</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elif y &gt;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greater than zero”)</a:t>
            </a:r>
            <a:br>
              <a:rPr lang="en-US" b="1" dirty="0">
                <a:solidFill>
                  <a:srgbClr val="FF0000"/>
                </a:solidFill>
                <a:latin typeface="Trebuchet MS" panose="020B0603020202020204" pitchFamily="34" charset="0"/>
              </a:rPr>
            </a:b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elif y &lt;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less than zero”)</a:t>
            </a:r>
            <a:endParaRPr lang="en-US" dirty="0">
              <a:solidFill>
                <a:srgbClr val="FF0000"/>
              </a:solidFill>
              <a:latin typeface="Trebuchet MS" panose="020B0603020202020204" pitchFamily="34" charset="0"/>
            </a:endParaRPr>
          </a:p>
          <a:p>
            <a:endParaRPr lang="en-US" dirty="0">
              <a:latin typeface="Trebuchet MS" panose="020B0603020202020204" pitchFamily="34" charset="0"/>
            </a:endParaRPr>
          </a:p>
        </p:txBody>
      </p:sp>
      <p:sp>
        <p:nvSpPr>
          <p:cNvPr id="4" name="TextBox 3"/>
          <p:cNvSpPr txBox="1"/>
          <p:nvPr/>
        </p:nvSpPr>
        <p:spPr>
          <a:xfrm>
            <a:off x="7623305" y="3821311"/>
            <a:ext cx="4322260" cy="3046988"/>
          </a:xfrm>
          <a:prstGeom prst="rect">
            <a:avLst/>
          </a:prstGeom>
          <a:noFill/>
          <a:ln>
            <a:solidFill>
              <a:schemeClr val="tx1"/>
            </a:solidFill>
          </a:ln>
        </p:spPr>
        <p:txBody>
          <a:bodyPr wrap="square" rtlCol="0">
            <a:spAutoFit/>
          </a:bodyPr>
          <a:lstStyle/>
          <a:p>
            <a:r>
              <a:rPr lang="en-US" sz="2400" b="1" dirty="0">
                <a:latin typeface="Trebuchet MS" panose="020B0603020202020204" pitchFamily="34" charset="0"/>
              </a:rPr>
              <a:t>Is the last elif statement necessary anymore?</a:t>
            </a:r>
          </a:p>
          <a:p>
            <a:endParaRPr lang="en-US" sz="2400" b="1" dirty="0">
              <a:latin typeface="Trebuchet MS" panose="020B0603020202020204" pitchFamily="34" charset="0"/>
            </a:endParaRPr>
          </a:p>
          <a:p>
            <a:r>
              <a:rPr lang="en-US" sz="2400" b="1" dirty="0">
                <a:latin typeface="Trebuchet MS" panose="020B0603020202020204" pitchFamily="34" charset="0"/>
              </a:rPr>
              <a:t>We already know that we will print(</a:t>
            </a:r>
            <a:r>
              <a:rPr lang="en-US" sz="2400" b="1" dirty="0" err="1">
                <a:latin typeface="Trebuchet MS" panose="020B0603020202020204" pitchFamily="34" charset="0"/>
              </a:rPr>
              <a:t>y,”is</a:t>
            </a:r>
            <a:r>
              <a:rPr lang="en-US" sz="2400" b="1" dirty="0">
                <a:latin typeface="Trebuchet MS" panose="020B0603020202020204" pitchFamily="34" charset="0"/>
              </a:rPr>
              <a:t> less than zero”) so there is no need to waste time checking if y &lt; 0</a:t>
            </a:r>
          </a:p>
        </p:txBody>
      </p:sp>
      <p:sp>
        <p:nvSpPr>
          <p:cNvPr id="6" name="L-Shape 5"/>
          <p:cNvSpPr/>
          <p:nvPr/>
        </p:nvSpPr>
        <p:spPr>
          <a:xfrm>
            <a:off x="760378" y="4610912"/>
            <a:ext cx="5312924" cy="944472"/>
          </a:xfrm>
          <a:prstGeom prst="corner">
            <a:avLst>
              <a:gd name="adj1" fmla="val 50000"/>
              <a:gd name="adj2" fmla="val 168994"/>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873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ELSE STATEMENT</a:t>
            </a: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dirty="0">
                <a:latin typeface="Trebuchet MS" panose="020B0603020202020204" pitchFamily="34" charset="0"/>
              </a:rPr>
              <a:t>ELSE means if everything else has not been executed, just execute these instructions</a:t>
            </a:r>
          </a:p>
          <a:p>
            <a:pPr marL="0" indent="0">
              <a:buNone/>
            </a:pPr>
            <a:endParaRPr lang="en-US" dirty="0">
              <a:latin typeface="Trebuchet MS" panose="020B0603020202020204" pitchFamily="34" charset="0"/>
            </a:endParaRPr>
          </a:p>
          <a:p>
            <a:pPr marL="0" indent="0">
              <a:buNone/>
            </a:pPr>
            <a:r>
              <a:rPr lang="en-US" sz="6000" dirty="0">
                <a:solidFill>
                  <a:srgbClr val="FFC000"/>
                </a:solidFill>
                <a:latin typeface="Trebuchet MS" panose="020B0603020202020204" pitchFamily="34" charset="0"/>
              </a:rPr>
              <a:t>else</a:t>
            </a:r>
            <a:r>
              <a:rPr lang="en-US" sz="6000" dirty="0">
                <a:solidFill>
                  <a:srgbClr val="0070C0"/>
                </a:solidFill>
                <a:latin typeface="Trebuchet MS" panose="020B0603020202020204" pitchFamily="34" charset="0"/>
              </a:rPr>
              <a:t>:</a:t>
            </a:r>
          </a:p>
          <a:p>
            <a:pPr marL="0" indent="0">
              <a:buNone/>
            </a:pPr>
            <a:r>
              <a:rPr lang="en-US" sz="6000" dirty="0">
                <a:solidFill>
                  <a:srgbClr val="0070C0"/>
                </a:solidFill>
                <a:latin typeface="Trebuchet MS" panose="020B0603020202020204" pitchFamily="34" charset="0"/>
              </a:rPr>
              <a:t>	</a:t>
            </a:r>
            <a:r>
              <a:rPr lang="en-US" sz="6000" dirty="0" smtClean="0">
                <a:solidFill>
                  <a:srgbClr val="0070C0"/>
                </a:solidFill>
                <a:latin typeface="Trebuchet MS" panose="020B0603020202020204" pitchFamily="34" charset="0"/>
              </a:rPr>
              <a:t>#instructions</a:t>
            </a:r>
            <a:endParaRPr lang="en-US" sz="6000" dirty="0">
              <a:solidFill>
                <a:srgbClr val="0070C0"/>
              </a:solidFill>
              <a:latin typeface="Trebuchet MS" panose="020B0603020202020204" pitchFamily="34" charset="0"/>
            </a:endParaRPr>
          </a:p>
          <a:p>
            <a:pPr marL="0" indent="0">
              <a:buNone/>
            </a:pPr>
            <a:r>
              <a:rPr lang="en-US" sz="3200" dirty="0">
                <a:latin typeface="Trebuchet MS" panose="020B0603020202020204" pitchFamily="34" charset="0"/>
              </a:rPr>
              <a:t>There is no condition because we already know it, therefore we just execute the instructions right away</a:t>
            </a:r>
          </a:p>
        </p:txBody>
      </p:sp>
    </p:spTree>
    <p:extLst>
      <p:ext uri="{BB962C8B-B14F-4D97-AF65-F5344CB8AC3E}">
        <p14:creationId xmlns:p14="http://schemas.microsoft.com/office/powerpoint/2010/main" val="304335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Important functions, try all of them</a:t>
            </a:r>
            <a:endParaRPr lang="en-ZW" dirty="0"/>
          </a:p>
        </p:txBody>
      </p:sp>
      <p:sp>
        <p:nvSpPr>
          <p:cNvPr id="3" name="Content Placeholder 2"/>
          <p:cNvSpPr>
            <a:spLocks noGrp="1"/>
          </p:cNvSpPr>
          <p:nvPr>
            <p:ph idx="1"/>
          </p:nvPr>
        </p:nvSpPr>
        <p:spPr/>
        <p:txBody>
          <a:bodyPr/>
          <a:lstStyle/>
          <a:p>
            <a:pPr marL="0" indent="0">
              <a:buNone/>
            </a:pPr>
            <a:r>
              <a:rPr lang="en-ZW" sz="3600" b="1" dirty="0" err="1"/>
              <a:t>r</a:t>
            </a:r>
            <a:r>
              <a:rPr lang="en-ZW" sz="3600" b="1" dirty="0" err="1" smtClean="0"/>
              <a:t>andom.random</a:t>
            </a:r>
            <a:r>
              <a:rPr lang="en-ZW" sz="3600" b="1" dirty="0" smtClean="0"/>
              <a:t>() </a:t>
            </a:r>
            <a:r>
              <a:rPr lang="en-ZW" sz="3600" dirty="0" smtClean="0"/>
              <a:t>– Gives a random float between 0 and 1</a:t>
            </a:r>
          </a:p>
          <a:p>
            <a:pPr marL="0" indent="0">
              <a:buNone/>
            </a:pPr>
            <a:r>
              <a:rPr lang="en-ZW" sz="3600" b="1" dirty="0" err="1" smtClean="0"/>
              <a:t>random.randint</a:t>
            </a:r>
            <a:r>
              <a:rPr lang="en-ZW" sz="3600" b="1" dirty="0" smtClean="0"/>
              <a:t>(</a:t>
            </a:r>
            <a:r>
              <a:rPr lang="en-ZW" sz="3600" b="1" dirty="0" err="1" smtClean="0"/>
              <a:t>start,stop</a:t>
            </a:r>
            <a:r>
              <a:rPr lang="en-ZW" sz="3600" b="1" dirty="0" smtClean="0"/>
              <a:t>) </a:t>
            </a:r>
            <a:r>
              <a:rPr lang="en-ZW" sz="3600" dirty="0" smtClean="0"/>
              <a:t>– Gives a random integer between start and stop</a:t>
            </a:r>
          </a:p>
          <a:p>
            <a:pPr marL="0" indent="0">
              <a:buNone/>
            </a:pPr>
            <a:r>
              <a:rPr lang="en-ZW" sz="3600" b="1" dirty="0" err="1"/>
              <a:t>r</a:t>
            </a:r>
            <a:r>
              <a:rPr lang="en-ZW" sz="3600" b="1" dirty="0" err="1" smtClean="0"/>
              <a:t>andom.choice</a:t>
            </a:r>
            <a:r>
              <a:rPr lang="en-ZW" sz="3600" b="1" dirty="0" smtClean="0"/>
              <a:t>(s) </a:t>
            </a:r>
            <a:r>
              <a:rPr lang="en-ZW" sz="3600" dirty="0" smtClean="0"/>
              <a:t>– Picks a random character in the string s (or any iterable)</a:t>
            </a:r>
          </a:p>
          <a:p>
            <a:pPr marL="0" indent="0">
              <a:buNone/>
            </a:pPr>
            <a:endParaRPr lang="en-ZW" dirty="0"/>
          </a:p>
        </p:txBody>
      </p:sp>
    </p:spTree>
    <p:extLst>
      <p:ext uri="{BB962C8B-B14F-4D97-AF65-F5344CB8AC3E}">
        <p14:creationId xmlns:p14="http://schemas.microsoft.com/office/powerpoint/2010/main" val="3697598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379" y="638849"/>
            <a:ext cx="10515600" cy="5207473"/>
          </a:xfrm>
        </p:spPr>
        <p:txBody>
          <a:bodyPr>
            <a:normAutofit/>
          </a:bodyPr>
          <a:lstStyle/>
          <a:p>
            <a:pPr marL="0" indent="0">
              <a:buNone/>
            </a:pPr>
            <a:r>
              <a:rPr lang="en-US" b="1" dirty="0">
                <a:solidFill>
                  <a:srgbClr val="FF0000"/>
                </a:solidFill>
                <a:latin typeface="Trebuchet MS" panose="020B0603020202020204" pitchFamily="34" charset="0"/>
              </a:rPr>
              <a:t>y = float(input(“What is your number? “))</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if y ==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equal to zero”)</a:t>
            </a:r>
          </a:p>
          <a:p>
            <a:pPr marL="0" indent="0">
              <a:buNone/>
            </a:pP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elif y &gt; 0:</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greater than zero”)</a:t>
            </a:r>
            <a:br>
              <a:rPr lang="en-US" b="1" dirty="0">
                <a:solidFill>
                  <a:srgbClr val="FF0000"/>
                </a:solidFill>
                <a:latin typeface="Trebuchet MS" panose="020B0603020202020204" pitchFamily="34" charset="0"/>
              </a:rPr>
            </a:br>
            <a:endParaRPr lang="en-US" b="1" dirty="0">
              <a:solidFill>
                <a:srgbClr val="FF0000"/>
              </a:solidFill>
              <a:latin typeface="Trebuchet MS" panose="020B0603020202020204" pitchFamily="34" charset="0"/>
            </a:endParaRPr>
          </a:p>
          <a:p>
            <a:pPr marL="0" indent="0">
              <a:buNone/>
            </a:pPr>
            <a:r>
              <a:rPr lang="en-US" b="1" dirty="0">
                <a:solidFill>
                  <a:srgbClr val="FF0000"/>
                </a:solidFill>
                <a:latin typeface="Trebuchet MS" panose="020B0603020202020204" pitchFamily="34" charset="0"/>
              </a:rPr>
              <a:t>else:</a:t>
            </a:r>
          </a:p>
          <a:p>
            <a:pPr marL="0" indent="0">
              <a:buNone/>
            </a:pPr>
            <a:r>
              <a:rPr lang="en-US" b="1" dirty="0">
                <a:solidFill>
                  <a:srgbClr val="FF0000"/>
                </a:solidFill>
                <a:latin typeface="Trebuchet MS" panose="020B0603020202020204" pitchFamily="34" charset="0"/>
              </a:rPr>
              <a:t>	print(</a:t>
            </a:r>
            <a:r>
              <a:rPr lang="en-US" b="1" dirty="0" err="1">
                <a:solidFill>
                  <a:srgbClr val="FF0000"/>
                </a:solidFill>
                <a:latin typeface="Trebuchet MS" panose="020B0603020202020204" pitchFamily="34" charset="0"/>
              </a:rPr>
              <a:t>y,”is</a:t>
            </a:r>
            <a:r>
              <a:rPr lang="en-US" b="1" dirty="0">
                <a:solidFill>
                  <a:srgbClr val="FF0000"/>
                </a:solidFill>
                <a:latin typeface="Trebuchet MS" panose="020B0603020202020204" pitchFamily="34" charset="0"/>
              </a:rPr>
              <a:t> less than zero”)</a:t>
            </a:r>
            <a:endParaRPr lang="en-US" dirty="0">
              <a:solidFill>
                <a:srgbClr val="FF0000"/>
              </a:solidFill>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1665621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12000" dirty="0">
                <a:latin typeface="Trebuchet MS" panose="020B0603020202020204" pitchFamily="34" charset="0"/>
              </a:rPr>
              <a:t>IF...ELIF…ELSE</a:t>
            </a:r>
          </a:p>
        </p:txBody>
      </p:sp>
    </p:spTree>
    <p:extLst>
      <p:ext uri="{BB962C8B-B14F-4D97-AF65-F5344CB8AC3E}">
        <p14:creationId xmlns:p14="http://schemas.microsoft.com/office/powerpoint/2010/main" val="565456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Examples 5.3: So Many Options</a:t>
            </a:r>
            <a:endParaRPr lang="en-ZW" dirty="0"/>
          </a:p>
        </p:txBody>
      </p:sp>
      <p:sp>
        <p:nvSpPr>
          <p:cNvPr id="3" name="Content Placeholder 2"/>
          <p:cNvSpPr>
            <a:spLocks noGrp="1"/>
          </p:cNvSpPr>
          <p:nvPr>
            <p:ph idx="1"/>
          </p:nvPr>
        </p:nvSpPr>
        <p:spPr/>
        <p:txBody>
          <a:bodyPr/>
          <a:lstStyle/>
          <a:p>
            <a:endParaRPr lang="en-ZW"/>
          </a:p>
        </p:txBody>
      </p:sp>
    </p:spTree>
    <p:extLst>
      <p:ext uri="{BB962C8B-B14F-4D97-AF65-F5344CB8AC3E}">
        <p14:creationId xmlns:p14="http://schemas.microsoft.com/office/powerpoint/2010/main" val="4265321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75"/>
            <a:ext cx="10515600" cy="1325563"/>
          </a:xfrm>
        </p:spPr>
        <p:txBody>
          <a:bodyPr/>
          <a:lstStyle/>
          <a:p>
            <a:r>
              <a:rPr lang="en-US" dirty="0">
                <a:latin typeface="Trebuchet MS" panose="020B0603020202020204" pitchFamily="34" charset="0"/>
              </a:rPr>
              <a:t>FLOW CONTROL</a:t>
            </a:r>
          </a:p>
        </p:txBody>
      </p:sp>
      <p:sp>
        <p:nvSpPr>
          <p:cNvPr id="3" name="Content Placeholder 2"/>
          <p:cNvSpPr>
            <a:spLocks noGrp="1"/>
          </p:cNvSpPr>
          <p:nvPr>
            <p:ph idx="1"/>
          </p:nvPr>
        </p:nvSpPr>
        <p:spPr>
          <a:xfrm>
            <a:off x="838200" y="1420238"/>
            <a:ext cx="10515600" cy="5437761"/>
          </a:xfrm>
        </p:spPr>
        <p:txBody>
          <a:bodyPr>
            <a:normAutofit fontScale="92500" lnSpcReduction="10000"/>
          </a:bodyPr>
          <a:lstStyle/>
          <a:p>
            <a:pPr marL="0" indent="0">
              <a:buNone/>
            </a:pPr>
            <a:r>
              <a:rPr lang="en-US" dirty="0">
                <a:solidFill>
                  <a:srgbClr val="FFC000"/>
                </a:solidFill>
                <a:latin typeface="Trebuchet MS" panose="020B0603020202020204" pitchFamily="34" charset="0"/>
              </a:rPr>
              <a:t>if </a:t>
            </a:r>
            <a:r>
              <a:rPr lang="en-US" dirty="0">
                <a:solidFill>
                  <a:srgbClr val="0070C0"/>
                </a:solidFill>
                <a:latin typeface="Trebuchet MS" panose="020B0603020202020204" pitchFamily="34" charset="0"/>
              </a:rPr>
              <a:t>(condition):</a:t>
            </a:r>
          </a:p>
          <a:p>
            <a:pPr marL="0" indent="0">
              <a:buNone/>
            </a:pPr>
            <a:r>
              <a:rPr lang="en-US" dirty="0">
                <a:solidFill>
                  <a:srgbClr val="0070C0"/>
                </a:solidFill>
                <a:latin typeface="Trebuchet MS" panose="020B0603020202020204" pitchFamily="34" charset="0"/>
              </a:rPr>
              <a:t>	instructions</a:t>
            </a:r>
          </a:p>
          <a:p>
            <a:pPr marL="0" indent="0">
              <a:buNone/>
            </a:pPr>
            <a:endParaRPr lang="en-US" dirty="0">
              <a:solidFill>
                <a:srgbClr val="0070C0"/>
              </a:solidFill>
              <a:latin typeface="Trebuchet MS" panose="020B0603020202020204" pitchFamily="34" charset="0"/>
            </a:endParaRPr>
          </a:p>
          <a:p>
            <a:pPr marL="0" indent="0">
              <a:buNone/>
            </a:pPr>
            <a:r>
              <a:rPr lang="en-US" dirty="0">
                <a:solidFill>
                  <a:srgbClr val="FFC000"/>
                </a:solidFill>
                <a:latin typeface="Trebuchet MS" panose="020B0603020202020204" pitchFamily="34" charset="0"/>
              </a:rPr>
              <a:t>elif </a:t>
            </a:r>
            <a:r>
              <a:rPr lang="en-US" dirty="0">
                <a:solidFill>
                  <a:srgbClr val="0070C0"/>
                </a:solidFill>
                <a:latin typeface="Trebuchet MS" panose="020B0603020202020204" pitchFamily="34" charset="0"/>
              </a:rPr>
              <a:t>(condition):</a:t>
            </a:r>
          </a:p>
          <a:p>
            <a:pPr marL="0" indent="0">
              <a:buNone/>
            </a:pPr>
            <a:r>
              <a:rPr lang="en-US" dirty="0">
                <a:solidFill>
                  <a:srgbClr val="0070C0"/>
                </a:solidFill>
                <a:latin typeface="Trebuchet MS" panose="020B0603020202020204" pitchFamily="34" charset="0"/>
              </a:rPr>
              <a:t>	instructions</a:t>
            </a:r>
          </a:p>
          <a:p>
            <a:pPr marL="0" indent="0">
              <a:buNone/>
            </a:pPr>
            <a:r>
              <a:rPr lang="en-US" dirty="0">
                <a:solidFill>
                  <a:srgbClr val="0070C0"/>
                </a:solidFill>
                <a:latin typeface="Trebuchet MS" panose="020B0603020202020204" pitchFamily="34" charset="0"/>
              </a:rPr>
              <a:t>	</a:t>
            </a:r>
            <a:r>
              <a:rPr lang="en-US" dirty="0">
                <a:latin typeface="Trebuchet MS" panose="020B0603020202020204" pitchFamily="34" charset="0"/>
              </a:rPr>
              <a:t>“</a:t>
            </a:r>
          </a:p>
          <a:p>
            <a:pPr marL="0" indent="0">
              <a:buNone/>
            </a:pPr>
            <a:r>
              <a:rPr lang="en-US" dirty="0">
                <a:latin typeface="Trebuchet MS" panose="020B0603020202020204" pitchFamily="34" charset="0"/>
              </a:rPr>
              <a:t>	“</a:t>
            </a:r>
          </a:p>
          <a:p>
            <a:pPr marL="0" indent="0">
              <a:buNone/>
            </a:pPr>
            <a:r>
              <a:rPr lang="en-US" dirty="0">
                <a:latin typeface="Trebuchet MS" panose="020B0603020202020204" pitchFamily="34" charset="0"/>
              </a:rPr>
              <a:t>	“</a:t>
            </a:r>
          </a:p>
          <a:p>
            <a:pPr marL="0" indent="0">
              <a:buNone/>
            </a:pPr>
            <a:r>
              <a:rPr lang="en-US" dirty="0">
                <a:solidFill>
                  <a:srgbClr val="FFC000"/>
                </a:solidFill>
                <a:latin typeface="Trebuchet MS" panose="020B0603020202020204" pitchFamily="34" charset="0"/>
              </a:rPr>
              <a:t>elif </a:t>
            </a:r>
            <a:r>
              <a:rPr lang="en-US" dirty="0">
                <a:solidFill>
                  <a:srgbClr val="0070C0"/>
                </a:solidFill>
                <a:latin typeface="Trebuchet MS" panose="020B0603020202020204" pitchFamily="34" charset="0"/>
              </a:rPr>
              <a:t>(condition):</a:t>
            </a:r>
          </a:p>
          <a:p>
            <a:pPr marL="0" indent="0">
              <a:buNone/>
            </a:pPr>
            <a:r>
              <a:rPr lang="en-US" dirty="0">
                <a:solidFill>
                  <a:srgbClr val="0070C0"/>
                </a:solidFill>
                <a:latin typeface="Trebuchet MS" panose="020B0603020202020204" pitchFamily="34" charset="0"/>
              </a:rPr>
              <a:t>	instructions</a:t>
            </a:r>
            <a:endParaRPr lang="en-US" dirty="0">
              <a:solidFill>
                <a:srgbClr val="FFC000"/>
              </a:solidFill>
              <a:latin typeface="Trebuchet MS" panose="020B0603020202020204" pitchFamily="34" charset="0"/>
            </a:endParaRPr>
          </a:p>
          <a:p>
            <a:pPr marL="0" indent="0">
              <a:buNone/>
            </a:pPr>
            <a:r>
              <a:rPr lang="en-US" dirty="0">
                <a:solidFill>
                  <a:srgbClr val="FFC000"/>
                </a:solidFill>
                <a:latin typeface="Trebuchet MS" panose="020B0603020202020204" pitchFamily="34" charset="0"/>
              </a:rPr>
              <a:t>else</a:t>
            </a:r>
            <a:r>
              <a:rPr lang="en-US" dirty="0">
                <a:solidFill>
                  <a:srgbClr val="0070C0"/>
                </a:solidFill>
                <a:latin typeface="Trebuchet MS" panose="020B0603020202020204" pitchFamily="34" charset="0"/>
              </a:rPr>
              <a:t>:</a:t>
            </a:r>
          </a:p>
          <a:p>
            <a:pPr marL="0" indent="0">
              <a:buNone/>
            </a:pPr>
            <a:r>
              <a:rPr lang="en-US" dirty="0">
                <a:solidFill>
                  <a:srgbClr val="0070C0"/>
                </a:solidFill>
                <a:latin typeface="Trebuchet MS" panose="020B0603020202020204" pitchFamily="34" charset="0"/>
              </a:rPr>
              <a:t>	instructions</a:t>
            </a:r>
          </a:p>
          <a:p>
            <a:pPr marL="0" indent="0">
              <a:buNone/>
            </a:pPr>
            <a:endParaRPr lang="en-US" dirty="0">
              <a:latin typeface="Trebuchet MS" panose="020B0603020202020204" pitchFamily="34" charset="0"/>
            </a:endParaRPr>
          </a:p>
        </p:txBody>
      </p:sp>
      <p:sp>
        <p:nvSpPr>
          <p:cNvPr id="4" name="TextBox 3"/>
          <p:cNvSpPr txBox="1"/>
          <p:nvPr/>
        </p:nvSpPr>
        <p:spPr>
          <a:xfrm>
            <a:off x="6835364" y="223736"/>
            <a:ext cx="5051835" cy="6370975"/>
          </a:xfrm>
          <a:prstGeom prst="rect">
            <a:avLst/>
          </a:prstGeom>
          <a:noFill/>
          <a:ln>
            <a:solidFill>
              <a:schemeClr val="tx1"/>
            </a:solidFill>
          </a:ln>
        </p:spPr>
        <p:txBody>
          <a:bodyPr wrap="square" rtlCol="0">
            <a:spAutoFit/>
          </a:bodyPr>
          <a:lstStyle/>
          <a:p>
            <a:r>
              <a:rPr lang="en-US" sz="2400" b="1" dirty="0">
                <a:latin typeface="Trebuchet MS" panose="020B0603020202020204" pitchFamily="34" charset="0"/>
              </a:rPr>
              <a:t>1</a:t>
            </a:r>
            <a:r>
              <a:rPr lang="en-US" sz="2400" b="1" baseline="30000" dirty="0">
                <a:latin typeface="Trebuchet MS" panose="020B0603020202020204" pitchFamily="34" charset="0"/>
              </a:rPr>
              <a:t>ST</a:t>
            </a:r>
            <a:r>
              <a:rPr lang="en-US" sz="2400" b="1" dirty="0">
                <a:latin typeface="Trebuchet MS" panose="020B0603020202020204" pitchFamily="34" charset="0"/>
              </a:rPr>
              <a:t> 		if</a:t>
            </a:r>
          </a:p>
          <a:p>
            <a:endParaRPr lang="en-US" sz="2400" b="1" dirty="0">
              <a:latin typeface="Trebuchet MS" panose="020B0603020202020204" pitchFamily="34" charset="0"/>
            </a:endParaRPr>
          </a:p>
          <a:p>
            <a:r>
              <a:rPr lang="en-US" sz="2400" b="1" dirty="0">
                <a:latin typeface="Trebuchet MS" panose="020B0603020202020204" pitchFamily="34" charset="0"/>
              </a:rPr>
              <a:t>BODY 		elif</a:t>
            </a:r>
          </a:p>
          <a:p>
            <a:endParaRPr lang="en-US" sz="2400" b="1" dirty="0">
              <a:latin typeface="Trebuchet MS" panose="020B0603020202020204" pitchFamily="34" charset="0"/>
            </a:endParaRPr>
          </a:p>
          <a:p>
            <a:r>
              <a:rPr lang="en-US" sz="2400" b="1" dirty="0">
                <a:latin typeface="Trebuchet MS" panose="020B0603020202020204" pitchFamily="34" charset="0"/>
              </a:rPr>
              <a:t>LAST		else</a:t>
            </a:r>
          </a:p>
          <a:p>
            <a:endParaRPr lang="en-US" sz="2400" b="1" dirty="0">
              <a:latin typeface="Trebuchet MS" panose="020B0603020202020204" pitchFamily="34" charset="0"/>
            </a:endParaRPr>
          </a:p>
          <a:p>
            <a:r>
              <a:rPr lang="en-US" sz="2400" b="1" dirty="0">
                <a:latin typeface="Trebuchet MS" panose="020B0603020202020204" pitchFamily="34" charset="0"/>
              </a:rPr>
              <a:t>if it executes any of the instructions, it will stop because the elif statements are dependent on the if statement and each other.</a:t>
            </a:r>
          </a:p>
          <a:p>
            <a:endParaRPr lang="en-US" sz="2400" b="1" dirty="0">
              <a:latin typeface="Trebuchet MS" panose="020B0603020202020204" pitchFamily="34" charset="0"/>
            </a:endParaRPr>
          </a:p>
          <a:p>
            <a:r>
              <a:rPr lang="en-US" sz="2400" b="1" dirty="0">
                <a:latin typeface="Trebuchet MS" panose="020B0603020202020204" pitchFamily="34" charset="0"/>
              </a:rPr>
              <a:t>if it does not execute the if and all the elif statements, it means only one scenario is left hence there is no need to check the condition, just EXECUTE the ELSE</a:t>
            </a:r>
          </a:p>
        </p:txBody>
      </p:sp>
    </p:spTree>
    <p:extLst>
      <p:ext uri="{BB962C8B-B14F-4D97-AF65-F5344CB8AC3E}">
        <p14:creationId xmlns:p14="http://schemas.microsoft.com/office/powerpoint/2010/main" val="2268832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GROUP EXAMPLE OF FLOW CONTROL</a:t>
            </a:r>
          </a:p>
        </p:txBody>
      </p:sp>
      <p:sp>
        <p:nvSpPr>
          <p:cNvPr id="3" name="Content Placeholder 2"/>
          <p:cNvSpPr>
            <a:spLocks noGrp="1"/>
          </p:cNvSpPr>
          <p:nvPr>
            <p:ph idx="1"/>
          </p:nvPr>
        </p:nvSpPr>
        <p:spPr/>
        <p:txBody>
          <a:bodyPr>
            <a:normAutofit/>
          </a:bodyPr>
          <a:lstStyle/>
          <a:p>
            <a:pPr marL="0" indent="0">
              <a:buNone/>
            </a:pPr>
            <a:r>
              <a:rPr lang="en-US" sz="5400" dirty="0">
                <a:latin typeface="Trebuchet MS" panose="020B0603020202020204" pitchFamily="34" charset="0"/>
              </a:rPr>
              <a:t>WRITE A PROGRAM THAT ASKS THE USER TO INPUT THEIR EXAM GRADE. THE PROGRAM WILL THEN TELL THEM WHAT THEIR SYMBOL IS.</a:t>
            </a:r>
          </a:p>
        </p:txBody>
      </p:sp>
    </p:spTree>
    <p:extLst>
      <p:ext uri="{BB962C8B-B14F-4D97-AF65-F5344CB8AC3E}">
        <p14:creationId xmlns:p14="http://schemas.microsoft.com/office/powerpoint/2010/main" val="2804019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dirty="0">
                <a:latin typeface="Trebuchet MS" panose="020B0603020202020204" pitchFamily="34" charset="0"/>
              </a:rPr>
              <a:t>GRADE FROM USER</a:t>
            </a:r>
          </a:p>
          <a:p>
            <a:pPr marL="514350" indent="-514350">
              <a:buAutoNum type="arabicPeriod"/>
            </a:pPr>
            <a:r>
              <a:rPr lang="en-US" dirty="0">
                <a:latin typeface="Trebuchet MS" panose="020B0603020202020204" pitchFamily="34" charset="0"/>
              </a:rPr>
              <a:t>GRADING SCALE</a:t>
            </a:r>
          </a:p>
          <a:p>
            <a:pPr marL="514350" indent="-514350">
              <a:buAutoNum type="arabicPeriod"/>
            </a:pPr>
            <a:r>
              <a:rPr lang="en-US" dirty="0">
                <a:latin typeface="Trebuchet MS" panose="020B0603020202020204" pitchFamily="34" charset="0"/>
              </a:rPr>
              <a:t>COMPARE GRADE TO GRADING SCALE USING CONDITIONS</a:t>
            </a:r>
          </a:p>
          <a:p>
            <a:pPr marL="514350" indent="-514350">
              <a:buAutoNum type="arabicPeriod"/>
            </a:pPr>
            <a:r>
              <a:rPr lang="en-US" dirty="0">
                <a:latin typeface="Trebuchet MS" panose="020B0603020202020204" pitchFamily="34" charset="0"/>
              </a:rPr>
              <a:t>TELL USER THEIR SYMBOL</a:t>
            </a:r>
          </a:p>
          <a:p>
            <a:pPr marL="514350" indent="-514350">
              <a:buAutoNum type="arabicPeriod"/>
            </a:pPr>
            <a:endParaRPr lang="en-US" dirty="0">
              <a:latin typeface="Trebuchet MS" panose="020B0603020202020204" pitchFamily="34" charset="0"/>
            </a:endParaRPr>
          </a:p>
        </p:txBody>
      </p:sp>
      <p:sp>
        <p:nvSpPr>
          <p:cNvPr id="4" name="Title 1"/>
          <p:cNvSpPr>
            <a:spLocks noGrp="1"/>
          </p:cNvSpPr>
          <p:nvPr>
            <p:ph type="title"/>
          </p:nvPr>
        </p:nvSpPr>
        <p:spPr>
          <a:xfrm>
            <a:off x="838200" y="365125"/>
            <a:ext cx="10515600" cy="1325563"/>
          </a:xfrm>
        </p:spPr>
        <p:txBody>
          <a:bodyPr/>
          <a:lstStyle/>
          <a:p>
            <a:r>
              <a:rPr lang="en-US" dirty="0">
                <a:latin typeface="Trebuchet MS" panose="020B0603020202020204" pitchFamily="34" charset="0"/>
              </a:rPr>
              <a:t>ALGORITHM </a:t>
            </a:r>
          </a:p>
        </p:txBody>
      </p:sp>
    </p:spTree>
    <p:extLst>
      <p:ext uri="{BB962C8B-B14F-4D97-AF65-F5344CB8AC3E}">
        <p14:creationId xmlns:p14="http://schemas.microsoft.com/office/powerpoint/2010/main" val="4016642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a:bodyPr>
          <a:lstStyle/>
          <a:p>
            <a:pPr marL="0" indent="0">
              <a:buNone/>
            </a:pPr>
            <a:r>
              <a:rPr lang="en-US" sz="2400" dirty="0">
                <a:solidFill>
                  <a:srgbClr val="FF0000"/>
                </a:solidFill>
                <a:latin typeface="Trebuchet MS" panose="020B0603020202020204" pitchFamily="34" charset="0"/>
              </a:rPr>
              <a:t>grade = float(input(“What is your grade? “))</a:t>
            </a:r>
          </a:p>
          <a:p>
            <a:pPr marL="0" indent="0">
              <a:buNone/>
            </a:pPr>
            <a:endParaRPr lang="en-US" sz="2400" dirty="0">
              <a:solidFill>
                <a:srgbClr val="FF0000"/>
              </a:solidFill>
              <a:latin typeface="Trebuchet MS" panose="020B0603020202020204" pitchFamily="34" charset="0"/>
            </a:endParaRPr>
          </a:p>
          <a:p>
            <a:pPr marL="0" indent="0">
              <a:buNone/>
            </a:pPr>
            <a:r>
              <a:rPr lang="en-US" sz="2400" dirty="0">
                <a:solidFill>
                  <a:srgbClr val="FF0000"/>
                </a:solidFill>
                <a:latin typeface="Trebuchet MS" panose="020B0603020202020204" pitchFamily="34" charset="0"/>
              </a:rPr>
              <a:t>if grade &gt;= 75:</a:t>
            </a:r>
          </a:p>
          <a:p>
            <a:pPr marL="0" indent="0">
              <a:buNone/>
            </a:pPr>
            <a:r>
              <a:rPr lang="en-US" sz="2400" dirty="0">
                <a:solidFill>
                  <a:srgbClr val="FF0000"/>
                </a:solidFill>
                <a:latin typeface="Trebuchet MS" panose="020B0603020202020204" pitchFamily="34" charset="0"/>
              </a:rPr>
              <a:t>	print(“You got an A!”)</a:t>
            </a:r>
          </a:p>
          <a:p>
            <a:pPr marL="0" indent="0">
              <a:buNone/>
            </a:pPr>
            <a:r>
              <a:rPr lang="en-US" sz="2400" dirty="0">
                <a:solidFill>
                  <a:srgbClr val="FF0000"/>
                </a:solidFill>
                <a:latin typeface="Trebuchet MS" panose="020B0603020202020204" pitchFamily="34" charset="0"/>
              </a:rPr>
              <a:t>elif grade &gt;= 60:</a:t>
            </a:r>
          </a:p>
          <a:p>
            <a:pPr marL="0" indent="0">
              <a:buNone/>
            </a:pPr>
            <a:r>
              <a:rPr lang="en-US" sz="2400" dirty="0">
                <a:solidFill>
                  <a:srgbClr val="FF0000"/>
                </a:solidFill>
                <a:latin typeface="Trebuchet MS" panose="020B0603020202020204" pitchFamily="34" charset="0"/>
              </a:rPr>
              <a:t>	print(“You got a B!”)</a:t>
            </a:r>
          </a:p>
          <a:p>
            <a:pPr marL="0" indent="0">
              <a:buNone/>
            </a:pPr>
            <a:r>
              <a:rPr lang="en-US" sz="2400" dirty="0">
                <a:solidFill>
                  <a:srgbClr val="FF0000"/>
                </a:solidFill>
                <a:latin typeface="Trebuchet MS" panose="020B0603020202020204" pitchFamily="34" charset="0"/>
              </a:rPr>
              <a:t>elif grade &gt;= 50:</a:t>
            </a:r>
          </a:p>
          <a:p>
            <a:pPr marL="0" indent="0">
              <a:buNone/>
            </a:pPr>
            <a:r>
              <a:rPr lang="en-US" sz="2400" dirty="0">
                <a:solidFill>
                  <a:srgbClr val="FF0000"/>
                </a:solidFill>
                <a:latin typeface="Trebuchet MS" panose="020B0603020202020204" pitchFamily="34" charset="0"/>
              </a:rPr>
              <a:t>	print(“You got a C!”)</a:t>
            </a:r>
          </a:p>
          <a:p>
            <a:pPr marL="0" indent="0">
              <a:buNone/>
            </a:pPr>
            <a:r>
              <a:rPr lang="en-US" sz="2400" dirty="0">
                <a:solidFill>
                  <a:srgbClr val="FF0000"/>
                </a:solidFill>
                <a:latin typeface="Trebuchet MS" panose="020B0603020202020204" pitchFamily="34" charset="0"/>
              </a:rPr>
              <a:t>elif grade &gt;= 45:</a:t>
            </a:r>
          </a:p>
          <a:p>
            <a:pPr marL="0" indent="0">
              <a:buNone/>
            </a:pPr>
            <a:r>
              <a:rPr lang="en-US" sz="2400" dirty="0">
                <a:solidFill>
                  <a:srgbClr val="FF0000"/>
                </a:solidFill>
                <a:latin typeface="Trebuchet MS" panose="020B0603020202020204" pitchFamily="34" charset="0"/>
              </a:rPr>
              <a:t>	print(“You got a D!”)</a:t>
            </a:r>
          </a:p>
          <a:p>
            <a:pPr marL="0" indent="0">
              <a:buNone/>
            </a:pPr>
            <a:r>
              <a:rPr lang="en-US" sz="2400" dirty="0">
                <a:solidFill>
                  <a:srgbClr val="FF0000"/>
                </a:solidFill>
                <a:latin typeface="Trebuchet MS" panose="020B0603020202020204" pitchFamily="34" charset="0"/>
              </a:rPr>
              <a:t>elif grade &gt;= 39:</a:t>
            </a:r>
          </a:p>
          <a:p>
            <a:pPr marL="0" indent="0">
              <a:buNone/>
            </a:pPr>
            <a:r>
              <a:rPr lang="en-US" sz="2400" dirty="0">
                <a:solidFill>
                  <a:srgbClr val="FF0000"/>
                </a:solidFill>
                <a:latin typeface="Trebuchet MS" panose="020B0603020202020204" pitchFamily="34" charset="0"/>
              </a:rPr>
              <a:t>	print(“You got an E!”)</a:t>
            </a:r>
          </a:p>
          <a:p>
            <a:pPr marL="0" indent="0">
              <a:buNone/>
            </a:pPr>
            <a:r>
              <a:rPr lang="en-US" sz="2400" dirty="0">
                <a:solidFill>
                  <a:srgbClr val="FF0000"/>
                </a:solidFill>
                <a:latin typeface="Trebuchet MS" panose="020B0603020202020204" pitchFamily="34" charset="0"/>
              </a:rPr>
              <a:t>else:</a:t>
            </a:r>
          </a:p>
          <a:p>
            <a:pPr marL="0" indent="0">
              <a:buNone/>
            </a:pPr>
            <a:r>
              <a:rPr lang="en-US" sz="2400" dirty="0">
                <a:solidFill>
                  <a:srgbClr val="FF0000"/>
                </a:solidFill>
                <a:latin typeface="Trebuchet MS" panose="020B0603020202020204" pitchFamily="34" charset="0"/>
              </a:rPr>
              <a:t>	print(“You got an F!”)</a:t>
            </a:r>
          </a:p>
          <a:p>
            <a:pPr marL="0" indent="0">
              <a:buNone/>
            </a:pPr>
            <a:endParaRPr lang="en-US" sz="2400" dirty="0">
              <a:solidFill>
                <a:srgbClr val="FF0000"/>
              </a:solidFill>
              <a:latin typeface="Trebuchet MS" panose="020B0603020202020204" pitchFamily="34" charset="0"/>
            </a:endParaRPr>
          </a:p>
          <a:p>
            <a:pPr marL="0" indent="0">
              <a:buNone/>
            </a:pPr>
            <a:endParaRPr lang="en-US" sz="1600" dirty="0">
              <a:latin typeface="Trebuchet MS" panose="020B0603020202020204" pitchFamily="34" charset="0"/>
            </a:endParaRPr>
          </a:p>
          <a:p>
            <a:pPr marL="0" indent="0">
              <a:buNone/>
            </a:pPr>
            <a:endParaRPr lang="en-US" sz="1600" dirty="0">
              <a:latin typeface="Trebuchet MS" panose="020B0603020202020204" pitchFamily="34" charset="0"/>
            </a:endParaRPr>
          </a:p>
          <a:p>
            <a:pPr marL="0" indent="0">
              <a:buNone/>
            </a:pPr>
            <a:endParaRPr lang="en-US" sz="1600" dirty="0">
              <a:latin typeface="Trebuchet MS" panose="020B0603020202020204" pitchFamily="34" charset="0"/>
            </a:endParaRPr>
          </a:p>
          <a:p>
            <a:pPr marL="0" indent="0">
              <a:buNone/>
            </a:pPr>
            <a:endParaRPr lang="en-US" sz="1600" dirty="0">
              <a:latin typeface="Trebuchet MS" panose="020B0603020202020204" pitchFamily="34" charset="0"/>
            </a:endParaRPr>
          </a:p>
          <a:p>
            <a:pPr marL="0" indent="0">
              <a:buNone/>
            </a:pPr>
            <a:endParaRPr lang="en-US" sz="1600" dirty="0">
              <a:latin typeface="Trebuchet MS" panose="020B0603020202020204" pitchFamily="34" charset="0"/>
            </a:endParaRPr>
          </a:p>
          <a:p>
            <a:pPr marL="0" indent="0">
              <a:buNone/>
            </a:pPr>
            <a:endParaRPr lang="en-US" sz="1600" dirty="0">
              <a:latin typeface="Trebuchet MS" panose="020B0603020202020204" pitchFamily="34" charset="0"/>
            </a:endParaRPr>
          </a:p>
        </p:txBody>
      </p:sp>
      <p:sp>
        <p:nvSpPr>
          <p:cNvPr id="4" name="TextBox 3"/>
          <p:cNvSpPr txBox="1"/>
          <p:nvPr/>
        </p:nvSpPr>
        <p:spPr>
          <a:xfrm>
            <a:off x="6835365" y="428178"/>
            <a:ext cx="5113381" cy="6001643"/>
          </a:xfrm>
          <a:prstGeom prst="rect">
            <a:avLst/>
          </a:prstGeom>
          <a:noFill/>
          <a:ln>
            <a:solidFill>
              <a:schemeClr val="tx1"/>
            </a:solidFill>
          </a:ln>
        </p:spPr>
        <p:txBody>
          <a:bodyPr wrap="square" rtlCol="0">
            <a:spAutoFit/>
          </a:bodyPr>
          <a:lstStyle/>
          <a:p>
            <a:r>
              <a:rPr lang="en-US" sz="2400" b="1" dirty="0">
                <a:latin typeface="Trebuchet MS" panose="020B0603020202020204" pitchFamily="34" charset="0"/>
              </a:rPr>
              <a:t>Any mark greater than 100 will reflect as an A</a:t>
            </a:r>
          </a:p>
          <a:p>
            <a:endParaRPr lang="en-US" sz="2400" b="1" dirty="0">
              <a:latin typeface="Trebuchet MS" panose="020B0603020202020204" pitchFamily="34" charset="0"/>
            </a:endParaRPr>
          </a:p>
          <a:p>
            <a:endParaRPr lang="en-US" sz="2400" b="1" dirty="0">
              <a:latin typeface="Trebuchet MS" panose="020B0603020202020204" pitchFamily="34" charset="0"/>
            </a:endParaRPr>
          </a:p>
          <a:p>
            <a:endParaRPr lang="en-US" sz="2400" b="1" dirty="0">
              <a:latin typeface="Trebuchet MS" panose="020B0603020202020204" pitchFamily="34" charset="0"/>
            </a:endParaRPr>
          </a:p>
          <a:p>
            <a:r>
              <a:rPr lang="en-US" sz="2400" b="1" dirty="0">
                <a:latin typeface="Trebuchet MS" panose="020B0603020202020204" pitchFamily="34" charset="0"/>
              </a:rPr>
              <a:t>ANY FIGURES GREATER THAN 100 BUT LESS THAN ZERO ARE INVALID GRADES THAT WE NEED TO ADD A CONDITION FOR SO THAT WE DEAL WITH ALL POSSIBLE NUMBERS THAT A USER CAN INPUT!</a:t>
            </a:r>
          </a:p>
          <a:p>
            <a:endParaRPr lang="en-US" sz="2400" b="1" dirty="0">
              <a:latin typeface="Trebuchet MS" panose="020B0603020202020204" pitchFamily="34" charset="0"/>
            </a:endParaRPr>
          </a:p>
          <a:p>
            <a:endParaRPr lang="en-US" sz="2400" b="1" dirty="0">
              <a:latin typeface="Trebuchet MS" panose="020B0603020202020204" pitchFamily="34" charset="0"/>
            </a:endParaRPr>
          </a:p>
          <a:p>
            <a:endParaRPr lang="en-US" sz="2400" b="1" dirty="0">
              <a:latin typeface="Trebuchet MS" panose="020B0603020202020204" pitchFamily="34" charset="0"/>
            </a:endParaRPr>
          </a:p>
          <a:p>
            <a:r>
              <a:rPr lang="en-US" sz="2400" b="1" dirty="0">
                <a:latin typeface="Trebuchet MS" panose="020B0603020202020204" pitchFamily="34" charset="0"/>
              </a:rPr>
              <a:t>Any mark less than 0 will reflect as an F</a:t>
            </a:r>
          </a:p>
        </p:txBody>
      </p:sp>
      <p:cxnSp>
        <p:nvCxnSpPr>
          <p:cNvPr id="7" name="Straight Arrow Connector 6"/>
          <p:cNvCxnSpPr/>
          <p:nvPr/>
        </p:nvCxnSpPr>
        <p:spPr>
          <a:xfrm flipH="1" flipV="1">
            <a:off x="4432633" y="5807414"/>
            <a:ext cx="2402732" cy="972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432633" y="1057073"/>
            <a:ext cx="2402732" cy="972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258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64" y="355396"/>
            <a:ext cx="10515600" cy="5880033"/>
          </a:xfrm>
        </p:spPr>
        <p:txBody>
          <a:bodyPr>
            <a:normAutofit/>
          </a:bodyPr>
          <a:lstStyle/>
          <a:p>
            <a:r>
              <a:rPr lang="en-US" sz="3600" dirty="0">
                <a:solidFill>
                  <a:srgbClr val="FFC000"/>
                </a:solidFill>
                <a:latin typeface="Trebuchet MS" panose="020B0603020202020204" pitchFamily="34" charset="0"/>
              </a:rPr>
              <a:t>If/elif </a:t>
            </a:r>
            <a:r>
              <a:rPr lang="en-US" sz="3600" dirty="0">
                <a:solidFill>
                  <a:srgbClr val="0070C0"/>
                </a:solidFill>
                <a:latin typeface="Trebuchet MS" panose="020B0603020202020204" pitchFamily="34" charset="0"/>
              </a:rPr>
              <a:t>(condition1) </a:t>
            </a:r>
            <a:r>
              <a:rPr lang="en-US" sz="3600" dirty="0">
                <a:solidFill>
                  <a:srgbClr val="FFC000"/>
                </a:solidFill>
                <a:latin typeface="Trebuchet MS" panose="020B0603020202020204" pitchFamily="34" charset="0"/>
              </a:rPr>
              <a:t>and</a:t>
            </a:r>
            <a:r>
              <a:rPr lang="en-US" sz="3600" dirty="0">
                <a:solidFill>
                  <a:srgbClr val="0070C0"/>
                </a:solidFill>
                <a:latin typeface="Trebuchet MS" panose="020B0603020202020204" pitchFamily="34" charset="0"/>
              </a:rPr>
              <a:t> (condition2):</a:t>
            </a:r>
            <a:br>
              <a:rPr lang="en-US" sz="3600" dirty="0">
                <a:solidFill>
                  <a:srgbClr val="0070C0"/>
                </a:solidFill>
                <a:latin typeface="Trebuchet MS" panose="020B0603020202020204" pitchFamily="34" charset="0"/>
              </a:rPr>
            </a:br>
            <a:r>
              <a:rPr lang="en-US" sz="3600" dirty="0">
                <a:solidFill>
                  <a:srgbClr val="0070C0"/>
                </a:solidFill>
                <a:latin typeface="Trebuchet MS" panose="020B0603020202020204" pitchFamily="34" charset="0"/>
              </a:rPr>
              <a:t>	instructions</a:t>
            </a:r>
            <a:br>
              <a:rPr lang="en-US" sz="3600" dirty="0">
                <a:solidFill>
                  <a:srgbClr val="0070C0"/>
                </a:solidFill>
                <a:latin typeface="Trebuchet MS" panose="020B0603020202020204" pitchFamily="34" charset="0"/>
              </a:rPr>
            </a:br>
            <a:r>
              <a:rPr lang="en-US" sz="3600" dirty="0">
                <a:solidFill>
                  <a:srgbClr val="0070C0"/>
                </a:solidFill>
                <a:latin typeface="Trebuchet MS" panose="020B0603020202020204" pitchFamily="34" charset="0"/>
              </a:rPr>
              <a:t/>
            </a:r>
            <a:br>
              <a:rPr lang="en-US" sz="3600" dirty="0">
                <a:solidFill>
                  <a:srgbClr val="0070C0"/>
                </a:solidFill>
                <a:latin typeface="Trebuchet MS" panose="020B0603020202020204" pitchFamily="34" charset="0"/>
              </a:rPr>
            </a:br>
            <a:r>
              <a:rPr lang="en-US" sz="3600" dirty="0">
                <a:solidFill>
                  <a:srgbClr val="0070C0"/>
                </a:solidFill>
                <a:latin typeface="Trebuchet MS" panose="020B0603020202020204" pitchFamily="34" charset="0"/>
              </a:rPr>
              <a:t/>
            </a:r>
            <a:br>
              <a:rPr lang="en-US" sz="3600" dirty="0">
                <a:solidFill>
                  <a:srgbClr val="0070C0"/>
                </a:solidFill>
                <a:latin typeface="Trebuchet MS" panose="020B0603020202020204" pitchFamily="34" charset="0"/>
              </a:rPr>
            </a:br>
            <a:r>
              <a:rPr lang="en-US" sz="3600" dirty="0">
                <a:solidFill>
                  <a:srgbClr val="0070C0"/>
                </a:solidFill>
                <a:latin typeface="Trebuchet MS" panose="020B0603020202020204" pitchFamily="34" charset="0"/>
              </a:rPr>
              <a:t/>
            </a:r>
            <a:br>
              <a:rPr lang="en-US" sz="3600" dirty="0">
                <a:solidFill>
                  <a:srgbClr val="0070C0"/>
                </a:solidFill>
                <a:latin typeface="Trebuchet MS" panose="020B0603020202020204" pitchFamily="34" charset="0"/>
              </a:rPr>
            </a:br>
            <a:r>
              <a:rPr lang="en-US" sz="3600" dirty="0">
                <a:solidFill>
                  <a:srgbClr val="FFC000"/>
                </a:solidFill>
                <a:latin typeface="Trebuchet MS" panose="020B0603020202020204" pitchFamily="34" charset="0"/>
              </a:rPr>
              <a:t>if/elif </a:t>
            </a:r>
            <a:r>
              <a:rPr lang="en-US" sz="3600" dirty="0">
                <a:solidFill>
                  <a:srgbClr val="0070C0"/>
                </a:solidFill>
                <a:latin typeface="Trebuchet MS" panose="020B0603020202020204" pitchFamily="34" charset="0"/>
              </a:rPr>
              <a:t>(condition1) </a:t>
            </a:r>
            <a:r>
              <a:rPr lang="en-US" sz="3600" dirty="0">
                <a:solidFill>
                  <a:srgbClr val="FFC000"/>
                </a:solidFill>
                <a:latin typeface="Trebuchet MS" panose="020B0603020202020204" pitchFamily="34" charset="0"/>
              </a:rPr>
              <a:t>or</a:t>
            </a:r>
            <a:r>
              <a:rPr lang="en-US" sz="3600" dirty="0">
                <a:solidFill>
                  <a:srgbClr val="0070C0"/>
                </a:solidFill>
                <a:latin typeface="Trebuchet MS" panose="020B0603020202020204" pitchFamily="34" charset="0"/>
              </a:rPr>
              <a:t> (condition2):</a:t>
            </a:r>
            <a:br>
              <a:rPr lang="en-US" sz="3600" dirty="0">
                <a:solidFill>
                  <a:srgbClr val="0070C0"/>
                </a:solidFill>
                <a:latin typeface="Trebuchet MS" panose="020B0603020202020204" pitchFamily="34" charset="0"/>
              </a:rPr>
            </a:br>
            <a:r>
              <a:rPr lang="en-US" sz="3600" dirty="0">
                <a:solidFill>
                  <a:srgbClr val="0070C0"/>
                </a:solidFill>
                <a:latin typeface="Trebuchet MS" panose="020B0603020202020204" pitchFamily="34" charset="0"/>
              </a:rPr>
              <a:t>	instructions</a:t>
            </a:r>
            <a:br>
              <a:rPr lang="en-US" sz="3600" dirty="0">
                <a:solidFill>
                  <a:srgbClr val="0070C0"/>
                </a:solidFill>
                <a:latin typeface="Trebuchet MS" panose="020B0603020202020204" pitchFamily="34" charset="0"/>
              </a:rPr>
            </a:br>
            <a:endParaRPr lang="en-US" sz="3600" dirty="0">
              <a:latin typeface="Trebuchet MS" panose="020B0603020202020204" pitchFamily="34" charset="0"/>
            </a:endParaRPr>
          </a:p>
        </p:txBody>
      </p:sp>
      <p:sp>
        <p:nvSpPr>
          <p:cNvPr id="5" name="TextBox 4"/>
          <p:cNvSpPr txBox="1"/>
          <p:nvPr/>
        </p:nvSpPr>
        <p:spPr>
          <a:xfrm>
            <a:off x="8171234" y="117693"/>
            <a:ext cx="3913762" cy="5632311"/>
          </a:xfrm>
          <a:prstGeom prst="rect">
            <a:avLst/>
          </a:prstGeom>
          <a:noFill/>
          <a:ln>
            <a:solidFill>
              <a:schemeClr val="tx1"/>
            </a:solidFill>
          </a:ln>
        </p:spPr>
        <p:txBody>
          <a:bodyPr wrap="square" rtlCol="0">
            <a:spAutoFit/>
          </a:bodyPr>
          <a:lstStyle/>
          <a:p>
            <a:endParaRPr lang="en-US" sz="2400" b="1" dirty="0">
              <a:latin typeface="Trebuchet MS" panose="020B0603020202020204" pitchFamily="34" charset="0"/>
            </a:endParaRPr>
          </a:p>
          <a:p>
            <a:endParaRPr lang="en-US" sz="2400" b="1" dirty="0">
              <a:latin typeface="Trebuchet MS" panose="020B0603020202020204" pitchFamily="34" charset="0"/>
            </a:endParaRPr>
          </a:p>
          <a:p>
            <a:r>
              <a:rPr lang="en-US" sz="2400" b="1" dirty="0">
                <a:solidFill>
                  <a:srgbClr val="FFC000"/>
                </a:solidFill>
                <a:latin typeface="Trebuchet MS" panose="020B0603020202020204" pitchFamily="34" charset="0"/>
              </a:rPr>
              <a:t>and</a:t>
            </a:r>
            <a:r>
              <a:rPr lang="en-US" sz="2400" b="1" dirty="0">
                <a:latin typeface="Trebuchet MS" panose="020B0603020202020204" pitchFamily="34" charset="0"/>
              </a:rPr>
              <a:t> means only when both condition1 &amp; condition2 are </a:t>
            </a:r>
            <a:r>
              <a:rPr lang="en-US" sz="2400" b="1" dirty="0">
                <a:solidFill>
                  <a:srgbClr val="FFC000"/>
                </a:solidFill>
                <a:latin typeface="Trebuchet MS" panose="020B0603020202020204" pitchFamily="34" charset="0"/>
              </a:rPr>
              <a:t>True</a:t>
            </a:r>
            <a:r>
              <a:rPr lang="en-US" sz="2400" b="1" dirty="0">
                <a:latin typeface="Trebuchet MS" panose="020B0603020202020204" pitchFamily="34" charset="0"/>
              </a:rPr>
              <a:t>. Both must be </a:t>
            </a:r>
            <a:r>
              <a:rPr lang="en-US" sz="2400" b="1" dirty="0">
                <a:solidFill>
                  <a:srgbClr val="FFC000"/>
                </a:solidFill>
                <a:latin typeface="Trebuchet MS" panose="020B0603020202020204" pitchFamily="34" charset="0"/>
              </a:rPr>
              <a:t>True</a:t>
            </a:r>
          </a:p>
          <a:p>
            <a:endParaRPr lang="en-US" sz="2400" b="1" dirty="0">
              <a:latin typeface="Trebuchet MS" panose="020B0603020202020204" pitchFamily="34" charset="0"/>
            </a:endParaRPr>
          </a:p>
          <a:p>
            <a:endParaRPr lang="en-US" sz="2400" b="1" dirty="0">
              <a:latin typeface="Trebuchet MS" panose="020B0603020202020204" pitchFamily="34" charset="0"/>
            </a:endParaRPr>
          </a:p>
          <a:p>
            <a:endParaRPr lang="en-US" sz="2400" b="1" dirty="0">
              <a:latin typeface="Trebuchet MS" panose="020B0603020202020204" pitchFamily="34" charset="0"/>
            </a:endParaRPr>
          </a:p>
          <a:p>
            <a:endParaRPr lang="en-US" sz="2400" b="1" dirty="0">
              <a:latin typeface="Trebuchet MS" panose="020B0603020202020204" pitchFamily="34" charset="0"/>
            </a:endParaRPr>
          </a:p>
          <a:p>
            <a:endParaRPr lang="en-US" sz="2400" b="1" dirty="0">
              <a:latin typeface="Trebuchet MS" panose="020B0603020202020204" pitchFamily="34" charset="0"/>
            </a:endParaRPr>
          </a:p>
          <a:p>
            <a:r>
              <a:rPr lang="en-US" sz="2400" b="1" dirty="0">
                <a:solidFill>
                  <a:srgbClr val="FFC000"/>
                </a:solidFill>
                <a:latin typeface="Trebuchet MS" panose="020B0603020202020204" pitchFamily="34" charset="0"/>
              </a:rPr>
              <a:t>or</a:t>
            </a:r>
            <a:r>
              <a:rPr lang="en-US" sz="2400" b="1" dirty="0">
                <a:latin typeface="Trebuchet MS" panose="020B0603020202020204" pitchFamily="34" charset="0"/>
              </a:rPr>
              <a:t> means when either condition1 or condition2 are </a:t>
            </a:r>
            <a:r>
              <a:rPr lang="en-US" sz="2400" b="1" dirty="0">
                <a:solidFill>
                  <a:srgbClr val="FFC000"/>
                </a:solidFill>
                <a:latin typeface="Trebuchet MS" panose="020B0603020202020204" pitchFamily="34" charset="0"/>
              </a:rPr>
              <a:t>True</a:t>
            </a:r>
            <a:r>
              <a:rPr lang="en-US" sz="2400" b="1" dirty="0">
                <a:latin typeface="Trebuchet MS" panose="020B0603020202020204" pitchFamily="34" charset="0"/>
              </a:rPr>
              <a:t>. Only one needs to be </a:t>
            </a:r>
            <a:r>
              <a:rPr lang="en-US" sz="2400" b="1" dirty="0">
                <a:solidFill>
                  <a:srgbClr val="FFC000"/>
                </a:solidFill>
                <a:latin typeface="Trebuchet MS" panose="020B0603020202020204" pitchFamily="34" charset="0"/>
              </a:rPr>
              <a:t>True</a:t>
            </a:r>
          </a:p>
        </p:txBody>
      </p:sp>
    </p:spTree>
    <p:extLst>
      <p:ext uri="{BB962C8B-B14F-4D97-AF65-F5344CB8AC3E}">
        <p14:creationId xmlns:p14="http://schemas.microsoft.com/office/powerpoint/2010/main" val="3287122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lnSpcReduction="10000"/>
          </a:bodyPr>
          <a:lstStyle/>
          <a:p>
            <a:pPr marL="0" indent="0">
              <a:buNone/>
            </a:pPr>
            <a:r>
              <a:rPr lang="en-US" sz="2400" dirty="0">
                <a:solidFill>
                  <a:srgbClr val="FF0000"/>
                </a:solidFill>
                <a:latin typeface="Trebuchet MS" panose="020B0603020202020204" pitchFamily="34" charset="0"/>
              </a:rPr>
              <a:t>grade = float(input(“What is your grade? “))</a:t>
            </a:r>
          </a:p>
          <a:p>
            <a:pPr marL="0" indent="0">
              <a:buNone/>
            </a:pPr>
            <a:r>
              <a:rPr lang="en-US" sz="2400" dirty="0">
                <a:solidFill>
                  <a:srgbClr val="FF0000"/>
                </a:solidFill>
                <a:latin typeface="Trebuchet MS" panose="020B0603020202020204" pitchFamily="34" charset="0"/>
              </a:rPr>
              <a:t>if (grade &gt; 100) </a:t>
            </a:r>
            <a:r>
              <a:rPr lang="en-US" sz="3600" b="1" dirty="0">
                <a:solidFill>
                  <a:srgbClr val="FFC000"/>
                </a:solidFill>
                <a:latin typeface="Trebuchet MS" panose="020B0603020202020204" pitchFamily="34" charset="0"/>
              </a:rPr>
              <a:t>or</a:t>
            </a:r>
            <a:r>
              <a:rPr lang="en-US" sz="2400" dirty="0">
                <a:solidFill>
                  <a:srgbClr val="FF0000"/>
                </a:solidFill>
                <a:latin typeface="Trebuchet MS" panose="020B0603020202020204" pitchFamily="34" charset="0"/>
              </a:rPr>
              <a:t> (grade &lt; 0):</a:t>
            </a:r>
          </a:p>
          <a:p>
            <a:pPr marL="0" indent="0">
              <a:buNone/>
            </a:pPr>
            <a:r>
              <a:rPr lang="en-US" sz="2400" dirty="0">
                <a:solidFill>
                  <a:srgbClr val="FF0000"/>
                </a:solidFill>
                <a:latin typeface="Trebuchet MS" panose="020B0603020202020204" pitchFamily="34" charset="0"/>
              </a:rPr>
              <a:t>	print(“Invalid grade!”)</a:t>
            </a:r>
          </a:p>
          <a:p>
            <a:pPr marL="0" indent="0">
              <a:buNone/>
            </a:pPr>
            <a:r>
              <a:rPr lang="en-US" sz="2400" dirty="0">
                <a:solidFill>
                  <a:srgbClr val="FF0000"/>
                </a:solidFill>
                <a:latin typeface="Trebuchet MS" panose="020B0603020202020204" pitchFamily="34" charset="0"/>
              </a:rPr>
              <a:t>elif grade &gt;= 75:</a:t>
            </a:r>
          </a:p>
          <a:p>
            <a:pPr marL="0" indent="0">
              <a:buNone/>
            </a:pPr>
            <a:r>
              <a:rPr lang="en-US" sz="2400" dirty="0">
                <a:solidFill>
                  <a:srgbClr val="FF0000"/>
                </a:solidFill>
                <a:latin typeface="Trebuchet MS" panose="020B0603020202020204" pitchFamily="34" charset="0"/>
              </a:rPr>
              <a:t>	print(“You got an A!”)</a:t>
            </a:r>
          </a:p>
          <a:p>
            <a:pPr marL="0" indent="0">
              <a:buNone/>
            </a:pPr>
            <a:r>
              <a:rPr lang="en-US" sz="2400" dirty="0">
                <a:solidFill>
                  <a:srgbClr val="FF0000"/>
                </a:solidFill>
                <a:latin typeface="Trebuchet MS" panose="020B0603020202020204" pitchFamily="34" charset="0"/>
              </a:rPr>
              <a:t>elif grade &gt;= 60:</a:t>
            </a:r>
          </a:p>
          <a:p>
            <a:pPr marL="0" indent="0">
              <a:buNone/>
            </a:pPr>
            <a:r>
              <a:rPr lang="en-US" sz="2400" dirty="0">
                <a:solidFill>
                  <a:srgbClr val="FF0000"/>
                </a:solidFill>
                <a:latin typeface="Trebuchet MS" panose="020B0603020202020204" pitchFamily="34" charset="0"/>
              </a:rPr>
              <a:t>	print(“You got a B!”)</a:t>
            </a:r>
          </a:p>
          <a:p>
            <a:pPr marL="0" indent="0">
              <a:buNone/>
            </a:pPr>
            <a:r>
              <a:rPr lang="en-US" sz="2400" dirty="0">
                <a:solidFill>
                  <a:srgbClr val="FF0000"/>
                </a:solidFill>
                <a:latin typeface="Trebuchet MS" panose="020B0603020202020204" pitchFamily="34" charset="0"/>
              </a:rPr>
              <a:t>elif grade &gt;= 50:</a:t>
            </a:r>
          </a:p>
          <a:p>
            <a:pPr marL="0" indent="0">
              <a:buNone/>
            </a:pPr>
            <a:r>
              <a:rPr lang="en-US" sz="2400" dirty="0">
                <a:solidFill>
                  <a:srgbClr val="FF0000"/>
                </a:solidFill>
                <a:latin typeface="Trebuchet MS" panose="020B0603020202020204" pitchFamily="34" charset="0"/>
              </a:rPr>
              <a:t>	print(“You got a C!”)</a:t>
            </a:r>
          </a:p>
          <a:p>
            <a:pPr marL="0" indent="0">
              <a:buNone/>
            </a:pPr>
            <a:r>
              <a:rPr lang="en-US" sz="2400" dirty="0">
                <a:solidFill>
                  <a:srgbClr val="FF0000"/>
                </a:solidFill>
                <a:latin typeface="Trebuchet MS" panose="020B0603020202020204" pitchFamily="34" charset="0"/>
              </a:rPr>
              <a:t>elif grade &gt;= 45:</a:t>
            </a:r>
          </a:p>
          <a:p>
            <a:pPr marL="0" indent="0">
              <a:buNone/>
            </a:pPr>
            <a:r>
              <a:rPr lang="en-US" sz="2400" dirty="0">
                <a:solidFill>
                  <a:srgbClr val="FF0000"/>
                </a:solidFill>
                <a:latin typeface="Trebuchet MS" panose="020B0603020202020204" pitchFamily="34" charset="0"/>
              </a:rPr>
              <a:t>	print(“You got a D!”)</a:t>
            </a:r>
          </a:p>
          <a:p>
            <a:pPr marL="0" indent="0">
              <a:buNone/>
            </a:pPr>
            <a:r>
              <a:rPr lang="en-US" sz="2400" dirty="0">
                <a:solidFill>
                  <a:srgbClr val="FF0000"/>
                </a:solidFill>
                <a:latin typeface="Trebuchet MS" panose="020B0603020202020204" pitchFamily="34" charset="0"/>
              </a:rPr>
              <a:t>elif grade &gt;= 39:</a:t>
            </a:r>
          </a:p>
          <a:p>
            <a:pPr marL="0" indent="0">
              <a:buNone/>
            </a:pPr>
            <a:r>
              <a:rPr lang="en-US" sz="2400" dirty="0">
                <a:solidFill>
                  <a:srgbClr val="FF0000"/>
                </a:solidFill>
                <a:latin typeface="Trebuchet MS" panose="020B0603020202020204" pitchFamily="34" charset="0"/>
              </a:rPr>
              <a:t>	print(“You got an E!”)</a:t>
            </a:r>
          </a:p>
          <a:p>
            <a:pPr marL="0" indent="0">
              <a:buNone/>
            </a:pPr>
            <a:r>
              <a:rPr lang="en-US" sz="2400" dirty="0">
                <a:solidFill>
                  <a:srgbClr val="FF0000"/>
                </a:solidFill>
                <a:latin typeface="Trebuchet MS" panose="020B0603020202020204" pitchFamily="34" charset="0"/>
              </a:rPr>
              <a:t>else:</a:t>
            </a:r>
          </a:p>
          <a:p>
            <a:pPr marL="0" indent="0">
              <a:buNone/>
            </a:pPr>
            <a:r>
              <a:rPr lang="en-US" sz="2400" dirty="0">
                <a:solidFill>
                  <a:srgbClr val="FF0000"/>
                </a:solidFill>
                <a:latin typeface="Trebuchet MS" panose="020B0603020202020204" pitchFamily="34" charset="0"/>
              </a:rPr>
              <a:t>	print(“You got an F!”)</a:t>
            </a:r>
          </a:p>
          <a:p>
            <a:pPr marL="0" indent="0">
              <a:buNone/>
            </a:pPr>
            <a:endParaRPr lang="en-US" sz="2400" dirty="0">
              <a:solidFill>
                <a:srgbClr val="FF0000"/>
              </a:solidFill>
              <a:latin typeface="Trebuchet MS" panose="020B0603020202020204" pitchFamily="34" charset="0"/>
            </a:endParaRPr>
          </a:p>
          <a:p>
            <a:pPr marL="0" indent="0">
              <a:buNone/>
            </a:pPr>
            <a:endParaRPr lang="en-US" sz="1600" dirty="0">
              <a:latin typeface="Trebuchet MS" panose="020B0603020202020204" pitchFamily="34" charset="0"/>
            </a:endParaRPr>
          </a:p>
          <a:p>
            <a:pPr marL="0" indent="0">
              <a:buNone/>
            </a:pPr>
            <a:endParaRPr lang="en-US" sz="1600" dirty="0">
              <a:latin typeface="Trebuchet MS" panose="020B0603020202020204" pitchFamily="34" charset="0"/>
            </a:endParaRPr>
          </a:p>
          <a:p>
            <a:pPr marL="0" indent="0">
              <a:buNone/>
            </a:pPr>
            <a:endParaRPr lang="en-US" sz="1600" dirty="0">
              <a:latin typeface="Trebuchet MS" panose="020B0603020202020204" pitchFamily="34" charset="0"/>
            </a:endParaRPr>
          </a:p>
          <a:p>
            <a:pPr marL="0" indent="0">
              <a:buNone/>
            </a:pPr>
            <a:endParaRPr lang="en-US" sz="1600" dirty="0">
              <a:latin typeface="Trebuchet MS" panose="020B0603020202020204" pitchFamily="34" charset="0"/>
            </a:endParaRPr>
          </a:p>
          <a:p>
            <a:pPr marL="0" indent="0">
              <a:buNone/>
            </a:pPr>
            <a:endParaRPr lang="en-US" sz="1600" dirty="0">
              <a:latin typeface="Trebuchet MS" panose="020B0603020202020204" pitchFamily="34" charset="0"/>
            </a:endParaRPr>
          </a:p>
          <a:p>
            <a:pPr marL="0" indent="0">
              <a:buNone/>
            </a:pPr>
            <a:endParaRPr lang="en-US" sz="1600" dirty="0">
              <a:latin typeface="Trebuchet MS" panose="020B06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81000"/>
            <a:ext cx="5324475" cy="6096000"/>
          </a:xfrm>
          <a:prstGeom prst="rect">
            <a:avLst/>
          </a:prstGeom>
        </p:spPr>
      </p:pic>
    </p:spTree>
    <p:extLst>
      <p:ext uri="{BB962C8B-B14F-4D97-AF65-F5344CB8AC3E}">
        <p14:creationId xmlns:p14="http://schemas.microsoft.com/office/powerpoint/2010/main" val="4034621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Nested if statements</a:t>
            </a:r>
            <a:endParaRPr lang="en-ZW" dirty="0"/>
          </a:p>
        </p:txBody>
      </p:sp>
      <p:sp>
        <p:nvSpPr>
          <p:cNvPr id="3" name="Content Placeholder 2"/>
          <p:cNvSpPr>
            <a:spLocks noGrp="1"/>
          </p:cNvSpPr>
          <p:nvPr>
            <p:ph idx="1"/>
          </p:nvPr>
        </p:nvSpPr>
        <p:spPr>
          <a:xfrm>
            <a:off x="838200" y="1308846"/>
            <a:ext cx="10515600" cy="5423647"/>
          </a:xfrm>
        </p:spPr>
        <p:txBody>
          <a:bodyPr>
            <a:normAutofit fontScale="85000" lnSpcReduction="20000"/>
          </a:bodyPr>
          <a:lstStyle/>
          <a:p>
            <a:pPr marL="0" indent="0">
              <a:buNone/>
            </a:pPr>
            <a:r>
              <a:rPr lang="en-ZW" dirty="0" smtClean="0"/>
              <a:t>Sometimes you need to make a decision before making a decision e.g.</a:t>
            </a:r>
          </a:p>
          <a:p>
            <a:pPr marL="0" indent="0">
              <a:buNone/>
            </a:pPr>
            <a:r>
              <a:rPr lang="en-ZW" dirty="0" smtClean="0"/>
              <a:t>----------------------------------------------------------------------------------------</a:t>
            </a:r>
            <a:endParaRPr lang="en-ZW" dirty="0"/>
          </a:p>
          <a:p>
            <a:pPr marL="0" indent="0">
              <a:buNone/>
            </a:pPr>
            <a:r>
              <a:rPr lang="en-ZW" dirty="0" smtClean="0"/>
              <a:t>if (I am driving):</a:t>
            </a:r>
          </a:p>
          <a:p>
            <a:pPr marL="0" indent="0">
              <a:buNone/>
            </a:pPr>
            <a:r>
              <a:rPr lang="en-ZW" dirty="0"/>
              <a:t>	</a:t>
            </a:r>
            <a:r>
              <a:rPr lang="en-ZW" dirty="0" smtClean="0"/>
              <a:t>if (I am at an intersection):</a:t>
            </a:r>
          </a:p>
          <a:p>
            <a:pPr marL="0" indent="0">
              <a:buNone/>
            </a:pPr>
            <a:r>
              <a:rPr lang="en-ZW" dirty="0"/>
              <a:t>	</a:t>
            </a:r>
            <a:r>
              <a:rPr lang="en-ZW" dirty="0" smtClean="0"/>
              <a:t>	if (robot is green):</a:t>
            </a:r>
          </a:p>
          <a:p>
            <a:pPr marL="0" indent="0">
              <a:buNone/>
            </a:pPr>
            <a:r>
              <a:rPr lang="en-ZW" dirty="0"/>
              <a:t>	</a:t>
            </a:r>
            <a:r>
              <a:rPr lang="en-ZW" dirty="0" smtClean="0"/>
              <a:t>		#go</a:t>
            </a:r>
          </a:p>
          <a:p>
            <a:pPr marL="0" indent="0">
              <a:buNone/>
            </a:pPr>
            <a:r>
              <a:rPr lang="en-ZW" dirty="0"/>
              <a:t>	</a:t>
            </a:r>
            <a:r>
              <a:rPr lang="en-ZW" dirty="0" smtClean="0"/>
              <a:t>	elif (robot is amber):</a:t>
            </a:r>
          </a:p>
          <a:p>
            <a:pPr marL="0" indent="0">
              <a:buNone/>
            </a:pPr>
            <a:r>
              <a:rPr lang="en-ZW" dirty="0"/>
              <a:t>	</a:t>
            </a:r>
            <a:r>
              <a:rPr lang="en-ZW" dirty="0" smtClean="0"/>
              <a:t>		#stop or go if safe</a:t>
            </a:r>
          </a:p>
          <a:p>
            <a:pPr marL="0" indent="0">
              <a:buNone/>
            </a:pPr>
            <a:r>
              <a:rPr lang="en-ZW" dirty="0"/>
              <a:t>	</a:t>
            </a:r>
            <a:r>
              <a:rPr lang="en-ZW" dirty="0" smtClean="0"/>
              <a:t>	else:</a:t>
            </a:r>
          </a:p>
          <a:p>
            <a:pPr marL="0" indent="0">
              <a:buNone/>
            </a:pPr>
            <a:r>
              <a:rPr lang="en-ZW" dirty="0"/>
              <a:t>	</a:t>
            </a:r>
            <a:r>
              <a:rPr lang="en-ZW" dirty="0" smtClean="0"/>
              <a:t>		#stop</a:t>
            </a:r>
          </a:p>
          <a:p>
            <a:pPr marL="0" indent="0">
              <a:buNone/>
            </a:pPr>
            <a:r>
              <a:rPr lang="en-ZW" dirty="0"/>
              <a:t>	</a:t>
            </a:r>
            <a:r>
              <a:rPr lang="en-ZW" dirty="0" smtClean="0"/>
              <a:t>else:</a:t>
            </a:r>
          </a:p>
          <a:p>
            <a:pPr marL="0" indent="0">
              <a:buNone/>
            </a:pPr>
            <a:r>
              <a:rPr lang="en-ZW" dirty="0"/>
              <a:t>	</a:t>
            </a:r>
            <a:r>
              <a:rPr lang="en-ZW" dirty="0" smtClean="0"/>
              <a:t>	#keep going but be careful</a:t>
            </a:r>
          </a:p>
          <a:p>
            <a:pPr marL="0" indent="0">
              <a:buNone/>
            </a:pPr>
            <a:r>
              <a:rPr lang="en-ZW" dirty="0"/>
              <a:t>e</a:t>
            </a:r>
            <a:r>
              <a:rPr lang="en-ZW" dirty="0" smtClean="0"/>
              <a:t>lse:</a:t>
            </a:r>
          </a:p>
          <a:p>
            <a:pPr marL="0" indent="0">
              <a:buNone/>
            </a:pPr>
            <a:r>
              <a:rPr lang="en-ZW" dirty="0"/>
              <a:t>	</a:t>
            </a:r>
            <a:r>
              <a:rPr lang="en-ZW" dirty="0" smtClean="0"/>
              <a:t>#I am not driving, no problem</a:t>
            </a:r>
            <a:endParaRPr lang="en-ZW" dirty="0"/>
          </a:p>
        </p:txBody>
      </p:sp>
      <p:sp>
        <p:nvSpPr>
          <p:cNvPr id="4" name="TextBox 3"/>
          <p:cNvSpPr txBox="1"/>
          <p:nvPr/>
        </p:nvSpPr>
        <p:spPr>
          <a:xfrm>
            <a:off x="8659906" y="3039035"/>
            <a:ext cx="294938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W" sz="3200" dirty="0" smtClean="0">
                <a:solidFill>
                  <a:srgbClr val="FF0000"/>
                </a:solidFill>
              </a:rPr>
              <a:t>Indentation is important!</a:t>
            </a:r>
            <a:endParaRPr lang="en-ZW" sz="3200" dirty="0">
              <a:solidFill>
                <a:srgbClr val="FF0000"/>
              </a:solidFill>
            </a:endParaRPr>
          </a:p>
        </p:txBody>
      </p:sp>
    </p:spTree>
    <p:extLst>
      <p:ext uri="{BB962C8B-B14F-4D97-AF65-F5344CB8AC3E}">
        <p14:creationId xmlns:p14="http://schemas.microsoft.com/office/powerpoint/2010/main" val="182059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Example 5.1: So Random</a:t>
            </a:r>
            <a:endParaRPr lang="en-ZW" dirty="0"/>
          </a:p>
        </p:txBody>
      </p:sp>
      <p:sp>
        <p:nvSpPr>
          <p:cNvPr id="3" name="Content Placeholder 2"/>
          <p:cNvSpPr>
            <a:spLocks noGrp="1"/>
          </p:cNvSpPr>
          <p:nvPr>
            <p:ph idx="1"/>
          </p:nvPr>
        </p:nvSpPr>
        <p:spPr/>
        <p:txBody>
          <a:bodyPr/>
          <a:lstStyle/>
          <a:p>
            <a:endParaRPr lang="en-ZW"/>
          </a:p>
        </p:txBody>
      </p:sp>
    </p:spTree>
    <p:extLst>
      <p:ext uri="{BB962C8B-B14F-4D97-AF65-F5344CB8AC3E}">
        <p14:creationId xmlns:p14="http://schemas.microsoft.com/office/powerpoint/2010/main" val="3469805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Example 5.5: Bird’s Nest</a:t>
            </a:r>
            <a:endParaRPr lang="en-ZW" dirty="0"/>
          </a:p>
        </p:txBody>
      </p:sp>
      <p:sp>
        <p:nvSpPr>
          <p:cNvPr id="3" name="Content Placeholder 2"/>
          <p:cNvSpPr>
            <a:spLocks noGrp="1"/>
          </p:cNvSpPr>
          <p:nvPr>
            <p:ph idx="1"/>
          </p:nvPr>
        </p:nvSpPr>
        <p:spPr/>
        <p:txBody>
          <a:bodyPr/>
          <a:lstStyle/>
          <a:p>
            <a:endParaRPr lang="en-ZW"/>
          </a:p>
        </p:txBody>
      </p:sp>
    </p:spTree>
    <p:extLst>
      <p:ext uri="{BB962C8B-B14F-4D97-AF65-F5344CB8AC3E}">
        <p14:creationId xmlns:p14="http://schemas.microsoft.com/office/powerpoint/2010/main" val="1128687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Read Chapter 5: Flow Control</a:t>
            </a:r>
            <a:endParaRPr lang="en-ZW" dirty="0"/>
          </a:p>
        </p:txBody>
      </p:sp>
      <p:sp>
        <p:nvSpPr>
          <p:cNvPr id="3" name="Content Placeholder 2"/>
          <p:cNvSpPr>
            <a:spLocks noGrp="1"/>
          </p:cNvSpPr>
          <p:nvPr>
            <p:ph idx="1"/>
          </p:nvPr>
        </p:nvSpPr>
        <p:spPr>
          <a:xfrm>
            <a:off x="838200" y="3367847"/>
            <a:ext cx="10515600" cy="4351338"/>
          </a:xfrm>
        </p:spPr>
        <p:txBody>
          <a:bodyPr>
            <a:normAutofit/>
          </a:bodyPr>
          <a:lstStyle/>
          <a:p>
            <a:r>
              <a:rPr lang="en-ZW" sz="8800" dirty="0" smtClean="0"/>
              <a:t>Questions?</a:t>
            </a:r>
            <a:endParaRPr lang="en-ZW" sz="8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536" y="2433298"/>
            <a:ext cx="3373264" cy="3373264"/>
          </a:xfrm>
          <a:prstGeom prst="rect">
            <a:avLst/>
          </a:prstGeom>
        </p:spPr>
      </p:pic>
    </p:spTree>
    <p:extLst>
      <p:ext uri="{BB962C8B-B14F-4D97-AF65-F5344CB8AC3E}">
        <p14:creationId xmlns:p14="http://schemas.microsoft.com/office/powerpoint/2010/main" val="208980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070281"/>
            <a:ext cx="9144000" cy="2481268"/>
          </a:xfrm>
        </p:spPr>
        <p:txBody>
          <a:bodyPr>
            <a:normAutofit lnSpcReduction="10000"/>
          </a:bodyPr>
          <a:lstStyle/>
          <a:p>
            <a:r>
              <a:rPr lang="en-US" sz="9600" b="1" dirty="0">
                <a:latin typeface="Trebuchet MS" panose="020B0603020202020204" pitchFamily="34" charset="0"/>
              </a:rPr>
              <a:t>FLOW CONTROL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905" y="-437420"/>
            <a:ext cx="4876190" cy="4876190"/>
          </a:xfrm>
          <a:prstGeom prst="rect">
            <a:avLst/>
          </a:prstGeom>
        </p:spPr>
      </p:pic>
    </p:spTree>
    <p:extLst>
      <p:ext uri="{BB962C8B-B14F-4D97-AF65-F5344CB8AC3E}">
        <p14:creationId xmlns:p14="http://schemas.microsoft.com/office/powerpoint/2010/main" val="686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WHAT IS FLOW CONTROL?</a:t>
            </a:r>
          </a:p>
        </p:txBody>
      </p:sp>
      <p:sp>
        <p:nvSpPr>
          <p:cNvPr id="3" name="Content Placeholder 2"/>
          <p:cNvSpPr>
            <a:spLocks noGrp="1"/>
          </p:cNvSpPr>
          <p:nvPr>
            <p:ph idx="1"/>
          </p:nvPr>
        </p:nvSpPr>
        <p:spPr/>
        <p:txBody>
          <a:bodyPr/>
          <a:lstStyle/>
          <a:p>
            <a:pPr marL="0" indent="0">
              <a:buNone/>
            </a:pPr>
            <a:r>
              <a:rPr lang="en-US" dirty="0">
                <a:latin typeface="Trebuchet MS" panose="020B0603020202020204" pitchFamily="34" charset="0"/>
              </a:rPr>
              <a:t>YOU GET TO AN INTERSECTION IN TOWN AND YOU STAND AT THE </a:t>
            </a:r>
            <a:r>
              <a:rPr lang="en-US" dirty="0" smtClean="0">
                <a:latin typeface="Trebuchet MS" panose="020B0603020202020204" pitchFamily="34" charset="0"/>
              </a:rPr>
              <a:t>ROBOT. </a:t>
            </a:r>
            <a:r>
              <a:rPr lang="en-US" dirty="0">
                <a:latin typeface="Trebuchet MS" panose="020B0603020202020204" pitchFamily="34" charset="0"/>
              </a:rPr>
              <a:t>WHAT DO YOU DO </a:t>
            </a:r>
            <a:r>
              <a:rPr lang="en-US" sz="4400" b="1" dirty="0">
                <a:latin typeface="Trebuchet MS" panose="020B0603020202020204" pitchFamily="34" charset="0"/>
              </a:rPr>
              <a:t>IF</a:t>
            </a:r>
            <a:endParaRPr lang="en-US" sz="6600" b="1" dirty="0">
              <a:latin typeface="Trebuchet MS" panose="020B0603020202020204" pitchFamily="34" charset="0"/>
            </a:endParaRPr>
          </a:p>
          <a:p>
            <a:r>
              <a:rPr lang="en-US" b="1" dirty="0">
                <a:latin typeface="Trebuchet MS" panose="020B0603020202020204" pitchFamily="34" charset="0"/>
              </a:rPr>
              <a:t>THE PEDESTRIAN LIGHT IS RED</a:t>
            </a:r>
          </a:p>
          <a:p>
            <a:r>
              <a:rPr lang="en-US" b="1" dirty="0">
                <a:latin typeface="Trebuchet MS" panose="020B0603020202020204" pitchFamily="34" charset="0"/>
              </a:rPr>
              <a:t>THE PEDESTRIAN LIGHT IS GREEN</a:t>
            </a:r>
          </a:p>
          <a:p>
            <a:r>
              <a:rPr lang="en-US" b="1" dirty="0">
                <a:latin typeface="Trebuchet MS" panose="020B0603020202020204" pitchFamily="34" charset="0"/>
              </a:rPr>
              <a:t>THE PEDESTRIAN LIGHT IN NOT WORKING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3421" y="2313735"/>
            <a:ext cx="3879021" cy="3863228"/>
          </a:xfrm>
          <a:prstGeom prst="rect">
            <a:avLst/>
          </a:prstGeom>
        </p:spPr>
      </p:pic>
    </p:spTree>
    <p:extLst>
      <p:ext uri="{BB962C8B-B14F-4D97-AF65-F5344CB8AC3E}">
        <p14:creationId xmlns:p14="http://schemas.microsoft.com/office/powerpoint/2010/main" val="3844046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WHAT IS FLOW CONTROL?</a:t>
            </a:r>
          </a:p>
        </p:txBody>
      </p:sp>
      <p:sp>
        <p:nvSpPr>
          <p:cNvPr id="3" name="Content Placeholder 2"/>
          <p:cNvSpPr>
            <a:spLocks noGrp="1"/>
          </p:cNvSpPr>
          <p:nvPr>
            <p:ph idx="1"/>
          </p:nvPr>
        </p:nvSpPr>
        <p:spPr/>
        <p:txBody>
          <a:bodyPr/>
          <a:lstStyle/>
          <a:p>
            <a:r>
              <a:rPr lang="en-US" dirty="0">
                <a:latin typeface="Trebuchet MS" panose="020B0603020202020204" pitchFamily="34" charset="0"/>
              </a:rPr>
              <a:t>THIS IS AN EXAMPLE OF </a:t>
            </a:r>
            <a:r>
              <a:rPr lang="en-US" b="1" dirty="0">
                <a:latin typeface="Trebuchet MS" panose="020B0603020202020204" pitchFamily="34" charset="0"/>
              </a:rPr>
              <a:t>FLOW CONTROL</a:t>
            </a:r>
          </a:p>
          <a:p>
            <a:pPr marL="0" indent="0">
              <a:buNone/>
            </a:pPr>
            <a:endParaRPr lang="en-US" dirty="0">
              <a:latin typeface="Trebuchet MS" panose="020B0603020202020204" pitchFamily="34" charset="0"/>
            </a:endParaRPr>
          </a:p>
          <a:p>
            <a:r>
              <a:rPr lang="en-US" dirty="0">
                <a:latin typeface="Trebuchet MS" panose="020B0603020202020204" pitchFamily="34" charset="0"/>
              </a:rPr>
              <a:t>YOU ARE DEFINING INSTRUCTIONS TO BE EXECUTED FOR </a:t>
            </a:r>
            <a:r>
              <a:rPr lang="en-US" b="1" dirty="0" smtClean="0">
                <a:latin typeface="Trebuchet MS" panose="020B0603020202020204" pitchFamily="34" charset="0"/>
              </a:rPr>
              <a:t>DIFFERENT </a:t>
            </a:r>
            <a:r>
              <a:rPr lang="en-US" b="1" dirty="0">
                <a:latin typeface="Trebuchet MS" panose="020B0603020202020204" pitchFamily="34" charset="0"/>
              </a:rPr>
              <a:t>SCENARIOS</a:t>
            </a:r>
          </a:p>
          <a:p>
            <a:endParaRPr lang="en-US" dirty="0">
              <a:latin typeface="Trebuchet MS" panose="020B0603020202020204" pitchFamily="34" charset="0"/>
            </a:endParaRPr>
          </a:p>
          <a:p>
            <a:pPr marL="0" indent="0">
              <a:buNone/>
            </a:pPr>
            <a:r>
              <a:rPr lang="en-US" b="1" dirty="0">
                <a:latin typeface="Trebuchet MS" panose="020B0603020202020204" pitchFamily="34" charset="0"/>
              </a:rPr>
              <a:t>WHAT HAPPENS IF THE INSTRUCTIONS FOR THE DIFFERENT SCENARIOS </a:t>
            </a:r>
            <a:r>
              <a:rPr lang="en-US" b="1" dirty="0" smtClean="0">
                <a:latin typeface="Trebuchet MS" panose="020B0603020202020204" pitchFamily="34" charset="0"/>
              </a:rPr>
              <a:t>DO NOT COVER ALL CASES?</a:t>
            </a:r>
            <a:endParaRPr lang="en-US" b="1" dirty="0">
              <a:latin typeface="Trebuchet MS" panose="020B0603020202020204" pitchFamily="34" charset="0"/>
            </a:endParaRPr>
          </a:p>
        </p:txBody>
      </p:sp>
    </p:spTree>
    <p:extLst>
      <p:ext uri="{BB962C8B-B14F-4D97-AF65-F5344CB8AC3E}">
        <p14:creationId xmlns:p14="http://schemas.microsoft.com/office/powerpoint/2010/main" val="190374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FLOW CONTROL</a:t>
            </a:r>
          </a:p>
        </p:txBody>
      </p:sp>
      <p:sp>
        <p:nvSpPr>
          <p:cNvPr id="3" name="Content Placeholder 2"/>
          <p:cNvSpPr>
            <a:spLocks noGrp="1"/>
          </p:cNvSpPr>
          <p:nvPr>
            <p:ph idx="1"/>
          </p:nvPr>
        </p:nvSpPr>
        <p:spPr>
          <a:xfrm>
            <a:off x="838200" y="1446663"/>
            <a:ext cx="10515600" cy="4730300"/>
          </a:xfrm>
        </p:spPr>
        <p:txBody>
          <a:bodyPr/>
          <a:lstStyle/>
          <a:p>
            <a:pPr marL="0" indent="0">
              <a:buNone/>
            </a:pPr>
            <a:r>
              <a:rPr lang="en-US" dirty="0">
                <a:latin typeface="Trebuchet MS" panose="020B0603020202020204" pitchFamily="34" charset="0"/>
              </a:rPr>
              <a:t>WHAT HAPPENS IF THE INSTRUCTIONS ARE INCOMPLETE? </a:t>
            </a:r>
          </a:p>
          <a:p>
            <a:pPr marL="0" indent="0">
              <a:buNone/>
            </a:pPr>
            <a:r>
              <a:rPr lang="en-US" sz="4400" b="1" dirty="0">
                <a:latin typeface="Trebuchet MS" panose="020B0603020202020204" pitchFamily="34" charset="0"/>
              </a:rPr>
              <a:t>IF</a:t>
            </a:r>
          </a:p>
          <a:p>
            <a:r>
              <a:rPr lang="en-US" b="1" dirty="0">
                <a:latin typeface="Trebuchet MS" panose="020B0603020202020204" pitchFamily="34" charset="0"/>
              </a:rPr>
              <a:t>THE PEDESTRIAN LIGHT IS RED:</a:t>
            </a:r>
          </a:p>
          <a:p>
            <a:pPr marL="0" indent="0">
              <a:buNone/>
            </a:pPr>
            <a:r>
              <a:rPr lang="en-US" b="1" dirty="0" smtClean="0">
                <a:latin typeface="Trebuchet MS" panose="020B0603020202020204" pitchFamily="34" charset="0"/>
              </a:rPr>
              <a:t>	</a:t>
            </a:r>
            <a:r>
              <a:rPr lang="en-US" b="1" dirty="0" smtClean="0">
                <a:solidFill>
                  <a:srgbClr val="FF0000"/>
                </a:solidFill>
                <a:latin typeface="Trebuchet MS" panose="020B0603020202020204" pitchFamily="34" charset="0"/>
              </a:rPr>
              <a:t>STOP</a:t>
            </a:r>
            <a:endParaRPr lang="en-US" b="1" dirty="0">
              <a:solidFill>
                <a:srgbClr val="FF0000"/>
              </a:solidFill>
              <a:latin typeface="Trebuchet MS" panose="020B0603020202020204" pitchFamily="34" charset="0"/>
            </a:endParaRPr>
          </a:p>
          <a:p>
            <a:r>
              <a:rPr lang="en-US" b="1" dirty="0">
                <a:latin typeface="Trebuchet MS" panose="020B0603020202020204" pitchFamily="34" charset="0"/>
              </a:rPr>
              <a:t>THE PEDESTRIAN LIGHT IS GREEN:</a:t>
            </a:r>
          </a:p>
          <a:p>
            <a:pPr marL="0" indent="0">
              <a:buNone/>
            </a:pPr>
            <a:r>
              <a:rPr lang="en-US" b="1" dirty="0" smtClean="0">
                <a:solidFill>
                  <a:srgbClr val="00B050"/>
                </a:solidFill>
                <a:latin typeface="Trebuchet MS" panose="020B0603020202020204" pitchFamily="34" charset="0"/>
              </a:rPr>
              <a:t>	GO</a:t>
            </a:r>
            <a:endParaRPr lang="en-US" b="1" dirty="0">
              <a:solidFill>
                <a:srgbClr val="00B050"/>
              </a:solidFill>
              <a:latin typeface="Trebuchet MS" panose="020B0603020202020204" pitchFamily="34" charset="0"/>
            </a:endParaRPr>
          </a:p>
          <a:p>
            <a:r>
              <a:rPr lang="en-US" b="1" dirty="0">
                <a:latin typeface="Trebuchet MS" panose="020B0603020202020204" pitchFamily="34" charset="0"/>
              </a:rPr>
              <a:t>THE PEDESTRIAN LIGHT </a:t>
            </a:r>
            <a:r>
              <a:rPr lang="en-US" b="1" dirty="0" smtClean="0">
                <a:latin typeface="Trebuchet MS" panose="020B0603020202020204" pitchFamily="34" charset="0"/>
              </a:rPr>
              <a:t>IS </a:t>
            </a:r>
            <a:r>
              <a:rPr lang="en-US" b="1" dirty="0">
                <a:latin typeface="Trebuchet MS" panose="020B0603020202020204" pitchFamily="34" charset="0"/>
              </a:rPr>
              <a:t>NOT WORKING:</a:t>
            </a:r>
          </a:p>
          <a:p>
            <a:pPr marL="0" indent="0">
              <a:buNone/>
            </a:pPr>
            <a:r>
              <a:rPr lang="en-US" b="1" dirty="0" smtClean="0">
                <a:latin typeface="Trebuchet MS" panose="020B0603020202020204" pitchFamily="34" charset="0"/>
              </a:rPr>
              <a:t>	-----------</a:t>
            </a:r>
            <a:endParaRPr lang="en-US" b="1" dirty="0">
              <a:latin typeface="Trebuchet MS" panose="020B0603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236" y="2313735"/>
            <a:ext cx="3879021" cy="3863228"/>
          </a:xfrm>
          <a:prstGeom prst="rect">
            <a:avLst/>
          </a:prstGeom>
        </p:spPr>
      </p:pic>
    </p:spTree>
    <p:extLst>
      <p:ext uri="{BB962C8B-B14F-4D97-AF65-F5344CB8AC3E}">
        <p14:creationId xmlns:p14="http://schemas.microsoft.com/office/powerpoint/2010/main" val="265742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rPr>
              <a:t>IF </a:t>
            </a:r>
            <a:r>
              <a:rPr lang="en-US" dirty="0" smtClean="0">
                <a:latin typeface="Trebuchet MS" panose="020B0603020202020204" pitchFamily="34" charset="0"/>
              </a:rPr>
              <a:t>STATEMENT SYNTAX</a:t>
            </a:r>
            <a:endParaRPr lang="en-US" dirty="0">
              <a:latin typeface="Trebuchet MS" panose="020B0603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8000" b="1" dirty="0">
                <a:solidFill>
                  <a:srgbClr val="FFC000"/>
                </a:solidFill>
                <a:latin typeface="Trebuchet MS" panose="020B0603020202020204" pitchFamily="34" charset="0"/>
              </a:rPr>
              <a:t>if</a:t>
            </a:r>
            <a:r>
              <a:rPr lang="en-US" sz="8000" b="1" dirty="0">
                <a:latin typeface="Trebuchet MS" panose="020B0603020202020204" pitchFamily="34" charset="0"/>
              </a:rPr>
              <a:t> (condition):</a:t>
            </a:r>
          </a:p>
          <a:p>
            <a:pPr marL="0" indent="0">
              <a:buNone/>
            </a:pPr>
            <a:r>
              <a:rPr lang="en-US" sz="8000" b="1" dirty="0">
                <a:latin typeface="Trebuchet MS" panose="020B0603020202020204" pitchFamily="34" charset="0"/>
              </a:rPr>
              <a:t>	</a:t>
            </a:r>
            <a:r>
              <a:rPr lang="en-US" sz="8000" b="1" dirty="0" smtClean="0">
                <a:solidFill>
                  <a:srgbClr val="0070C0"/>
                </a:solidFill>
                <a:latin typeface="Trebuchet MS" panose="020B0603020202020204" pitchFamily="34" charset="0"/>
              </a:rPr>
              <a:t>#instructions</a:t>
            </a:r>
            <a:endParaRPr lang="en-US" sz="8000" b="1" dirty="0">
              <a:solidFill>
                <a:srgbClr val="0070C0"/>
              </a:solidFill>
              <a:latin typeface="Trebuchet MS" panose="020B0603020202020204" pitchFamily="34" charset="0"/>
            </a:endParaRPr>
          </a:p>
        </p:txBody>
      </p:sp>
    </p:spTree>
    <p:extLst>
      <p:ext uri="{BB962C8B-B14F-4D97-AF65-F5344CB8AC3E}">
        <p14:creationId xmlns:p14="http://schemas.microsoft.com/office/powerpoint/2010/main" val="3985959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1444</Words>
  <Application>Microsoft Office PowerPoint</Application>
  <PresentationFormat>Widescreen</PresentationFormat>
  <Paragraphs>355</Paragraphs>
  <Slides>41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Trebuchet MS</vt:lpstr>
      <vt:lpstr>Office Theme</vt:lpstr>
      <vt:lpstr>PowerPoint Presentation</vt:lpstr>
      <vt:lpstr>First let’s learn about the random module</vt:lpstr>
      <vt:lpstr>Important functions, try all of them</vt:lpstr>
      <vt:lpstr>Example 5.1: So Random</vt:lpstr>
      <vt:lpstr>PowerPoint Presentation</vt:lpstr>
      <vt:lpstr>WHAT IS FLOW CONTROL?</vt:lpstr>
      <vt:lpstr>WHAT IS FLOW CONTROL?</vt:lpstr>
      <vt:lpstr>FLOW CONTROL</vt:lpstr>
      <vt:lpstr>IF STATEMENT SYNTAX</vt:lpstr>
      <vt:lpstr>Conditions – Example 3.3</vt:lpstr>
      <vt:lpstr>If statements are what make computers able to make decisions</vt:lpstr>
      <vt:lpstr>EXAMPLE OF FLOW CONTROL</vt:lpstr>
      <vt:lpstr>PowerPoint Presentation</vt:lpstr>
      <vt:lpstr>IF………</vt:lpstr>
      <vt:lpstr>if, else - 2 cases</vt:lpstr>
      <vt:lpstr>Think of cases where you use if-else in life</vt:lpstr>
      <vt:lpstr>Examples 5.1: What if my input is this?</vt:lpstr>
      <vt:lpstr>IF………</vt:lpstr>
      <vt:lpstr>IF……….ELIF</vt:lpstr>
      <vt:lpstr>IF……….ELIF</vt:lpstr>
      <vt:lpstr>IF……….ELIF</vt:lpstr>
      <vt:lpstr>PowerPoint Presentation</vt:lpstr>
      <vt:lpstr>ELIF STATEMENT</vt:lpstr>
      <vt:lpstr>PowerPoint Presentation</vt:lpstr>
      <vt:lpstr>PowerPoint Presentation</vt:lpstr>
      <vt:lpstr>PowerPoint Presentation</vt:lpstr>
      <vt:lpstr>PowerPoint Presentation</vt:lpstr>
      <vt:lpstr>PowerPoint Presentation</vt:lpstr>
      <vt:lpstr>ELSE STATEMENT</vt:lpstr>
      <vt:lpstr>PowerPoint Presentation</vt:lpstr>
      <vt:lpstr>PowerPoint Presentation</vt:lpstr>
      <vt:lpstr>Examples 5.3: So Many Options</vt:lpstr>
      <vt:lpstr>FLOW CONTROL</vt:lpstr>
      <vt:lpstr>GROUP EXAMPLE OF FLOW CONTROL</vt:lpstr>
      <vt:lpstr>ALGORITHM </vt:lpstr>
      <vt:lpstr>PowerPoint Presentation</vt:lpstr>
      <vt:lpstr>If/elif (condition1) and (condition2):  instructions    if/elif (condition1) or (condition2):  instructions </vt:lpstr>
      <vt:lpstr>PowerPoint Presentation</vt:lpstr>
      <vt:lpstr>Nested if statements</vt:lpstr>
      <vt:lpstr>Example 5.5: Bird’s Nest</vt:lpstr>
      <vt:lpstr>Read Chapter 5: Flow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Alvin Chitena</dc:creator>
  <cp:lastModifiedBy>Mgcini Phuthi</cp:lastModifiedBy>
  <cp:revision>30</cp:revision>
  <dcterms:created xsi:type="dcterms:W3CDTF">2016-07-08T21:14:16Z</dcterms:created>
  <dcterms:modified xsi:type="dcterms:W3CDTF">2018-06-05T18:02:01Z</dcterms:modified>
</cp:coreProperties>
</file>