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78" r:id="rId14"/>
    <p:sldId id="279" r:id="rId15"/>
    <p:sldId id="280" r:id="rId16"/>
    <p:sldId id="268" r:id="rId17"/>
    <p:sldId id="269" r:id="rId18"/>
    <p:sldId id="270" r:id="rId19"/>
    <p:sldId id="271" r:id="rId20"/>
    <p:sldId id="272" r:id="rId21"/>
    <p:sldId id="273" r:id="rId22"/>
    <p:sldId id="274"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90" d="100"/>
          <a:sy n="90" d="100"/>
        </p:scale>
        <p:origin x="16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2B74DA-E607-481D-9501-C0F02BFDDA84}"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3146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2B74DA-E607-481D-9501-C0F02BFDDA84}"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23038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2B74DA-E607-481D-9501-C0F02BFDDA84}"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33008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2B74DA-E607-481D-9501-C0F02BFDDA84}"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30649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B74DA-E607-481D-9501-C0F02BFDDA84}"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3687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2B74DA-E607-481D-9501-C0F02BFDDA84}"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74609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2B74DA-E607-481D-9501-C0F02BFDDA84}"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13869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2B74DA-E607-481D-9501-C0F02BFDDA84}"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133264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B74DA-E607-481D-9501-C0F02BFDDA84}"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399797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2B74DA-E607-481D-9501-C0F02BFDDA84}"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66424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2B74DA-E607-481D-9501-C0F02BFDDA84}"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D7236-97D1-43D5-9C50-DD330E45326C}" type="slidenum">
              <a:rPr lang="en-US" smtClean="0"/>
              <a:t>‹#›</a:t>
            </a:fld>
            <a:endParaRPr lang="en-US"/>
          </a:p>
        </p:txBody>
      </p:sp>
    </p:spTree>
    <p:extLst>
      <p:ext uri="{BB962C8B-B14F-4D97-AF65-F5344CB8AC3E}">
        <p14:creationId xmlns:p14="http://schemas.microsoft.com/office/powerpoint/2010/main" val="364896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B74DA-E607-481D-9501-C0F02BFDDA84}" type="datetimeFigureOut">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D7236-97D1-43D5-9C50-DD330E45326C}" type="slidenum">
              <a:rPr lang="en-US" smtClean="0"/>
              <a:t>‹#›</a:t>
            </a:fld>
            <a:endParaRPr lang="en-US"/>
          </a:p>
        </p:txBody>
      </p:sp>
    </p:spTree>
    <p:extLst>
      <p:ext uri="{BB962C8B-B14F-4D97-AF65-F5344CB8AC3E}">
        <p14:creationId xmlns:p14="http://schemas.microsoft.com/office/powerpoint/2010/main" val="3544127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868" y="3661409"/>
            <a:ext cx="2862263" cy="28622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6338" y="470058"/>
            <a:ext cx="2181702" cy="2181702"/>
          </a:xfrm>
          <a:prstGeom prst="rect">
            <a:avLst/>
          </a:prstGeom>
        </p:spPr>
      </p:pic>
    </p:spTree>
    <p:extLst>
      <p:ext uri="{BB962C8B-B14F-4D97-AF65-F5344CB8AC3E}">
        <p14:creationId xmlns:p14="http://schemas.microsoft.com/office/powerpoint/2010/main" val="47026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Strings are data structures!  What do they hold?</a:t>
            </a:r>
          </a:p>
          <a:p>
            <a:endParaRPr lang="en-US" dirty="0"/>
          </a:p>
          <a:p>
            <a:pPr marL="0" indent="0" algn="ctr">
              <a:buNone/>
            </a:pPr>
            <a:r>
              <a:rPr lang="en-US" sz="5400" dirty="0"/>
              <a:t>s = </a:t>
            </a:r>
            <a:r>
              <a:rPr lang="en-US" sz="5400" dirty="0">
                <a:solidFill>
                  <a:schemeClr val="accent6">
                    <a:lumMod val="75000"/>
                  </a:schemeClr>
                </a:solidFill>
              </a:rPr>
              <a:t>“my string”</a:t>
            </a:r>
          </a:p>
          <a:p>
            <a:endParaRPr lang="en-US" dirty="0"/>
          </a:p>
        </p:txBody>
      </p:sp>
      <p:cxnSp>
        <p:nvCxnSpPr>
          <p:cNvPr id="4" name="Straight Arrow Connector 3"/>
          <p:cNvCxnSpPr/>
          <p:nvPr/>
        </p:nvCxnSpPr>
        <p:spPr>
          <a:xfrm flipV="1">
            <a:off x="4027515" y="3611634"/>
            <a:ext cx="145473" cy="7793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500051" y="4547381"/>
            <a:ext cx="3054928" cy="923330"/>
          </a:xfrm>
          <a:prstGeom prst="rect">
            <a:avLst/>
          </a:prstGeom>
          <a:noFill/>
        </p:spPr>
        <p:txBody>
          <a:bodyPr wrap="square" rtlCol="0">
            <a:spAutoFit/>
          </a:bodyPr>
          <a:lstStyle/>
          <a:p>
            <a:pPr algn="ctr"/>
            <a:r>
              <a:rPr lang="en-US" dirty="0">
                <a:solidFill>
                  <a:srgbClr val="FF0000"/>
                </a:solidFill>
              </a:rPr>
              <a:t>variable name</a:t>
            </a:r>
          </a:p>
          <a:p>
            <a:pPr algn="ctr"/>
            <a:r>
              <a:rPr lang="en-US" dirty="0"/>
              <a:t>All data structures are stored in variables like values</a:t>
            </a:r>
          </a:p>
        </p:txBody>
      </p:sp>
      <p:cxnSp>
        <p:nvCxnSpPr>
          <p:cNvPr id="6" name="Straight Arrow Connector 5"/>
          <p:cNvCxnSpPr/>
          <p:nvPr/>
        </p:nvCxnSpPr>
        <p:spPr>
          <a:xfrm rot="-2160000" flipV="1">
            <a:off x="7289566" y="3579969"/>
            <a:ext cx="145473" cy="7793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03896" y="4462561"/>
            <a:ext cx="2800350" cy="1200329"/>
          </a:xfrm>
          <a:prstGeom prst="rect">
            <a:avLst/>
          </a:prstGeom>
          <a:noFill/>
        </p:spPr>
        <p:txBody>
          <a:bodyPr wrap="square" rtlCol="0">
            <a:spAutoFit/>
          </a:bodyPr>
          <a:lstStyle/>
          <a:p>
            <a:pPr algn="ctr"/>
            <a:r>
              <a:rPr lang="en-US" dirty="0">
                <a:solidFill>
                  <a:srgbClr val="FF0000"/>
                </a:solidFill>
              </a:rPr>
              <a:t>string</a:t>
            </a:r>
          </a:p>
          <a:p>
            <a:pPr algn="ctr"/>
            <a:r>
              <a:rPr lang="en-US" dirty="0"/>
              <a:t>This is the string, tuples have quotation marks and elements</a:t>
            </a:r>
          </a:p>
        </p:txBody>
      </p:sp>
    </p:spTree>
    <p:extLst>
      <p:ext uri="{BB962C8B-B14F-4D97-AF65-F5344CB8AC3E}">
        <p14:creationId xmlns:p14="http://schemas.microsoft.com/office/powerpoint/2010/main" val="263646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t>Review: What can we do with </a:t>
            </a:r>
            <a:r>
              <a:rPr lang="en-US" dirty="0">
                <a:solidFill>
                  <a:schemeClr val="accent6">
                    <a:lumMod val="75000"/>
                  </a:schemeClr>
                </a:solidFill>
              </a:rPr>
              <a:t>strings</a:t>
            </a:r>
            <a:r>
              <a:rPr lang="en-US" dirty="0"/>
              <a:t>?</a:t>
            </a:r>
          </a:p>
        </p:txBody>
      </p:sp>
      <p:sp>
        <p:nvSpPr>
          <p:cNvPr id="5" name="Content Placeholder 2"/>
          <p:cNvSpPr>
            <a:spLocks noGrp="1"/>
          </p:cNvSpPr>
          <p:nvPr>
            <p:ph idx="1"/>
          </p:nvPr>
        </p:nvSpPr>
        <p:spPr>
          <a:xfrm>
            <a:off x="838200" y="1825625"/>
            <a:ext cx="10515600" cy="4351338"/>
          </a:xfrm>
        </p:spPr>
        <p:txBody>
          <a:bodyPr/>
          <a:lstStyle/>
          <a:p>
            <a:r>
              <a:rPr lang="en-US" dirty="0"/>
              <a:t>Let’s try this:</a:t>
            </a:r>
          </a:p>
          <a:p>
            <a:pPr marL="0" indent="0">
              <a:buNone/>
            </a:pPr>
            <a:endParaRPr lang="en-US" dirty="0"/>
          </a:p>
        </p:txBody>
      </p:sp>
      <p:sp>
        <p:nvSpPr>
          <p:cNvPr id="6" name="TextBox 5"/>
          <p:cNvSpPr txBox="1"/>
          <p:nvPr/>
        </p:nvSpPr>
        <p:spPr>
          <a:xfrm>
            <a:off x="838200" y="2341582"/>
            <a:ext cx="10206990" cy="3970318"/>
          </a:xfrm>
          <a:prstGeom prst="rect">
            <a:avLst/>
          </a:prstGeom>
          <a:noFill/>
          <a:ln>
            <a:solidFill>
              <a:schemeClr val="tx1"/>
            </a:solidFill>
          </a:ln>
        </p:spPr>
        <p:txBody>
          <a:bodyPr wrap="square" rtlCol="0">
            <a:spAutoFit/>
          </a:bodyPr>
          <a:lstStyle/>
          <a:p>
            <a:r>
              <a:rPr lang="en-US" sz="2800" dirty="0" smtClean="0"/>
              <a:t>&gt;&gt;&gt; s </a:t>
            </a:r>
            <a:r>
              <a:rPr lang="en-US" sz="2800" dirty="0"/>
              <a:t>= “Hello”</a:t>
            </a:r>
          </a:p>
          <a:p>
            <a:r>
              <a:rPr lang="en-US" sz="2800" dirty="0" smtClean="0"/>
              <a:t>&gt;&gt;&gt; print(s</a:t>
            </a:r>
            <a:r>
              <a:rPr lang="en-US" sz="2800" dirty="0"/>
              <a:t>)</a:t>
            </a:r>
          </a:p>
          <a:p>
            <a:r>
              <a:rPr lang="en-US" sz="2800" dirty="0" smtClean="0"/>
              <a:t>&gt;&gt;&gt; </a:t>
            </a:r>
            <a:r>
              <a:rPr lang="en-US" sz="2800" dirty="0" err="1" smtClean="0"/>
              <a:t>s.upper</a:t>
            </a:r>
            <a:r>
              <a:rPr lang="en-US" sz="2800" dirty="0"/>
              <a:t>()</a:t>
            </a:r>
          </a:p>
          <a:p>
            <a:r>
              <a:rPr lang="en-US" sz="2800" dirty="0" smtClean="0"/>
              <a:t>&gt;&gt;&gt; s</a:t>
            </a:r>
            <a:r>
              <a:rPr lang="en-US" sz="2800" dirty="0"/>
              <a:t>[-1]</a:t>
            </a:r>
          </a:p>
          <a:p>
            <a:r>
              <a:rPr lang="en-US" sz="2800" dirty="0" smtClean="0"/>
              <a:t>&gt;&gt;&gt; s</a:t>
            </a:r>
            <a:r>
              <a:rPr lang="en-US" sz="2800" dirty="0"/>
              <a:t>[:2]</a:t>
            </a:r>
          </a:p>
          <a:p>
            <a:r>
              <a:rPr lang="en-US" sz="2800" dirty="0" smtClean="0"/>
              <a:t>&gt;&gt;&gt; </a:t>
            </a:r>
            <a:r>
              <a:rPr lang="en-US" sz="2800" dirty="0" err="1" smtClean="0"/>
              <a:t>new_s</a:t>
            </a:r>
            <a:r>
              <a:rPr lang="en-US" sz="2800" dirty="0" smtClean="0"/>
              <a:t> </a:t>
            </a:r>
            <a:r>
              <a:rPr lang="en-US" sz="2800" dirty="0"/>
              <a:t>= “</a:t>
            </a:r>
            <a:r>
              <a:rPr lang="en-US" sz="2800" dirty="0" err="1"/>
              <a:t>ndeipi</a:t>
            </a:r>
            <a:r>
              <a:rPr lang="en-US" sz="2800" dirty="0"/>
              <a:t>”</a:t>
            </a:r>
          </a:p>
          <a:p>
            <a:r>
              <a:rPr lang="en-US" sz="2800" dirty="0" smtClean="0"/>
              <a:t>&gt;&gt;&gt; print(</a:t>
            </a:r>
            <a:r>
              <a:rPr lang="en-US" sz="2800" dirty="0" err="1" smtClean="0"/>
              <a:t>new_s</a:t>
            </a:r>
            <a:r>
              <a:rPr lang="en-US" sz="2800" dirty="0"/>
              <a:t>)</a:t>
            </a:r>
          </a:p>
          <a:p>
            <a:r>
              <a:rPr lang="en-US" sz="2800" dirty="0" smtClean="0"/>
              <a:t>&gt;&gt;&gt; </a:t>
            </a:r>
            <a:r>
              <a:rPr lang="en-US" sz="2800" dirty="0" err="1" smtClean="0"/>
              <a:t>new_s</a:t>
            </a:r>
            <a:r>
              <a:rPr lang="en-US" sz="2800" dirty="0"/>
              <a:t>[::-1]         #reverses string</a:t>
            </a:r>
          </a:p>
          <a:p>
            <a:r>
              <a:rPr lang="en-US" sz="2800" dirty="0" smtClean="0"/>
              <a:t>&gt;&gt;&gt; </a:t>
            </a:r>
            <a:r>
              <a:rPr lang="en-US" sz="2800" dirty="0" err="1" smtClean="0"/>
              <a:t>new_s.capitalize</a:t>
            </a:r>
            <a:r>
              <a:rPr lang="en-US" sz="2800" dirty="0"/>
              <a:t>()</a:t>
            </a:r>
          </a:p>
        </p:txBody>
      </p:sp>
    </p:spTree>
    <p:extLst>
      <p:ext uri="{BB962C8B-B14F-4D97-AF65-F5344CB8AC3E}">
        <p14:creationId xmlns:p14="http://schemas.microsoft.com/office/powerpoint/2010/main" val="31482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strings</a:t>
            </a:r>
          </a:p>
        </p:txBody>
      </p:sp>
      <p:sp>
        <p:nvSpPr>
          <p:cNvPr id="3" name="Content Placeholder 2"/>
          <p:cNvSpPr>
            <a:spLocks noGrp="1"/>
          </p:cNvSpPr>
          <p:nvPr>
            <p:ph idx="1"/>
          </p:nvPr>
        </p:nvSpPr>
        <p:spPr/>
        <p:txBody>
          <a:bodyPr/>
          <a:lstStyle/>
          <a:p>
            <a:r>
              <a:rPr lang="en-US" dirty="0"/>
              <a:t>Strings have quotation marks</a:t>
            </a:r>
          </a:p>
          <a:p>
            <a:r>
              <a:rPr lang="en-US" dirty="0"/>
              <a:t>Strings hold characters (Remember that space or “ ” is a character)</a:t>
            </a:r>
          </a:p>
          <a:p>
            <a:r>
              <a:rPr lang="en-US" dirty="0"/>
              <a:t>Strings are ordered</a:t>
            </a:r>
          </a:p>
          <a:p>
            <a:r>
              <a:rPr lang="en-US" dirty="0"/>
              <a:t>Strings are immutable</a:t>
            </a:r>
          </a:p>
          <a:p>
            <a:endParaRPr lang="en-US" dirty="0"/>
          </a:p>
        </p:txBody>
      </p:sp>
    </p:spTree>
    <p:extLst>
      <p:ext uri="{BB962C8B-B14F-4D97-AF65-F5344CB8AC3E}">
        <p14:creationId xmlns:p14="http://schemas.microsoft.com/office/powerpoint/2010/main" val="241496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The string module	</a:t>
            </a:r>
            <a:endParaRPr lang="en-ZW" dirty="0"/>
          </a:p>
        </p:txBody>
      </p:sp>
      <p:sp>
        <p:nvSpPr>
          <p:cNvPr id="3" name="Content Placeholder 2"/>
          <p:cNvSpPr>
            <a:spLocks noGrp="1"/>
          </p:cNvSpPr>
          <p:nvPr>
            <p:ph idx="1"/>
          </p:nvPr>
        </p:nvSpPr>
        <p:spPr/>
        <p:txBody>
          <a:bodyPr/>
          <a:lstStyle/>
          <a:p>
            <a:pPr marL="0" indent="0">
              <a:buNone/>
            </a:pPr>
            <a:r>
              <a:rPr lang="en-ZW" dirty="0" smtClean="0"/>
              <a:t>Use your shell to run the following:</a:t>
            </a:r>
          </a:p>
          <a:p>
            <a:pPr marL="0" indent="0">
              <a:buNone/>
            </a:pPr>
            <a:endParaRPr lang="en-ZW" dirty="0"/>
          </a:p>
          <a:p>
            <a:pPr marL="0" indent="0">
              <a:buNone/>
            </a:pPr>
            <a:r>
              <a:rPr lang="en-ZW" dirty="0" smtClean="0"/>
              <a:t>&gt;&gt;&gt; import string</a:t>
            </a:r>
          </a:p>
          <a:p>
            <a:pPr marL="0" indent="0">
              <a:buNone/>
            </a:pPr>
            <a:r>
              <a:rPr lang="en-ZW" dirty="0" smtClean="0"/>
              <a:t>&gt;&gt;&gt; help(string)</a:t>
            </a:r>
            <a:endParaRPr lang="en-ZW" dirty="0"/>
          </a:p>
        </p:txBody>
      </p:sp>
    </p:spTree>
    <p:extLst>
      <p:ext uri="{BB962C8B-B14F-4D97-AF65-F5344CB8AC3E}">
        <p14:creationId xmlns:p14="http://schemas.microsoft.com/office/powerpoint/2010/main" val="9870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The String Module</a:t>
            </a:r>
            <a:endParaRPr lang="en-ZW" dirty="0"/>
          </a:p>
        </p:txBody>
      </p:sp>
      <p:sp>
        <p:nvSpPr>
          <p:cNvPr id="3" name="Content Placeholder 2"/>
          <p:cNvSpPr>
            <a:spLocks noGrp="1"/>
          </p:cNvSpPr>
          <p:nvPr>
            <p:ph idx="1"/>
          </p:nvPr>
        </p:nvSpPr>
        <p:spPr/>
        <p:txBody>
          <a:bodyPr/>
          <a:lstStyle/>
          <a:p>
            <a:pPr marL="0" indent="0">
              <a:buNone/>
            </a:pPr>
            <a:r>
              <a:rPr lang="en-ZW" dirty="0" smtClean="0"/>
              <a:t>It contains variables that store strings of characters e.g.</a:t>
            </a:r>
          </a:p>
          <a:p>
            <a:pPr marL="0" indent="0">
              <a:buNone/>
            </a:pPr>
            <a:endParaRPr lang="en-ZW" dirty="0" smtClean="0"/>
          </a:p>
          <a:p>
            <a:pPr marL="0" indent="0">
              <a:buNone/>
            </a:pPr>
            <a:r>
              <a:rPr lang="en-ZW" dirty="0" smtClean="0"/>
              <a:t>&gt;&gt;&gt;</a:t>
            </a:r>
            <a:r>
              <a:rPr lang="en-ZW" dirty="0" err="1" smtClean="0"/>
              <a:t>string.asci_lowercase</a:t>
            </a:r>
            <a:r>
              <a:rPr lang="en-ZW" dirty="0" smtClean="0"/>
              <a:t>  -&gt; ‘</a:t>
            </a:r>
            <a:r>
              <a:rPr lang="en-ZW" dirty="0" err="1" smtClean="0"/>
              <a:t>abcdefghijklmnopqrstuvwxyz</a:t>
            </a:r>
            <a:r>
              <a:rPr lang="en-ZW" dirty="0" smtClean="0"/>
              <a:t>’</a:t>
            </a:r>
          </a:p>
          <a:p>
            <a:pPr marL="0" indent="0">
              <a:buNone/>
            </a:pPr>
            <a:r>
              <a:rPr lang="en-ZW" dirty="0" smtClean="0"/>
              <a:t>&gt;&gt;&gt;</a:t>
            </a:r>
            <a:r>
              <a:rPr lang="en-ZW" dirty="0" err="1" smtClean="0"/>
              <a:t>string.asci_uppercase</a:t>
            </a:r>
            <a:r>
              <a:rPr lang="en-ZW" dirty="0" smtClean="0"/>
              <a:t> </a:t>
            </a:r>
            <a:r>
              <a:rPr lang="en-ZW" dirty="0" smtClean="0"/>
              <a:t>-&gt; ‘ABCDEFGHIJKLMNOPQRSTUVWXYZ’</a:t>
            </a:r>
          </a:p>
          <a:p>
            <a:pPr marL="0" indent="0">
              <a:buNone/>
            </a:pPr>
            <a:r>
              <a:rPr lang="en-ZW" dirty="0" smtClean="0"/>
              <a:t>&gt;&gt;&gt;</a:t>
            </a:r>
            <a:r>
              <a:rPr lang="en-ZW" dirty="0" err="1" smtClean="0"/>
              <a:t>string.letters</a:t>
            </a:r>
            <a:r>
              <a:rPr lang="en-ZW" dirty="0" smtClean="0"/>
              <a:t> </a:t>
            </a:r>
            <a:r>
              <a:rPr lang="en-ZW" dirty="0" smtClean="0"/>
              <a:t>-&gt; </a:t>
            </a:r>
            <a:r>
              <a:rPr lang="en-ZW" dirty="0"/>
              <a:t>‘</a:t>
            </a:r>
            <a:r>
              <a:rPr lang="en-ZW" dirty="0" err="1" smtClean="0"/>
              <a:t>abcdefghijklmnopqrstuvwxyzABCDEFGHIJKLMNOPQRSTUVWXYZ</a:t>
            </a:r>
            <a:r>
              <a:rPr lang="en-ZW" dirty="0" smtClean="0"/>
              <a:t>’</a:t>
            </a:r>
          </a:p>
          <a:p>
            <a:pPr marL="0" indent="0">
              <a:buNone/>
            </a:pPr>
            <a:r>
              <a:rPr lang="en-ZW" dirty="0" smtClean="0"/>
              <a:t>&gt;&gt;&gt;</a:t>
            </a:r>
            <a:r>
              <a:rPr lang="en-ZW" dirty="0" err="1" smtClean="0"/>
              <a:t>string.punctuation</a:t>
            </a:r>
            <a:r>
              <a:rPr lang="en-ZW" dirty="0" smtClean="0"/>
              <a:t> </a:t>
            </a:r>
            <a:r>
              <a:rPr lang="en-ZW" dirty="0"/>
              <a:t>= '!"#$%&amp;\'()*+,-./:;&lt;=&gt;?@[\\]^_`{|}~'</a:t>
            </a:r>
          </a:p>
        </p:txBody>
      </p:sp>
      <p:sp>
        <p:nvSpPr>
          <p:cNvPr id="4" name="TextBox 3"/>
          <p:cNvSpPr txBox="1"/>
          <p:nvPr/>
        </p:nvSpPr>
        <p:spPr>
          <a:xfrm>
            <a:off x="939800" y="5350933"/>
            <a:ext cx="6959600" cy="369332"/>
          </a:xfrm>
          <a:prstGeom prst="rect">
            <a:avLst/>
          </a:prstGeom>
          <a:noFill/>
        </p:spPr>
        <p:txBody>
          <a:bodyPr wrap="square" rtlCol="0">
            <a:spAutoFit/>
          </a:bodyPr>
          <a:lstStyle/>
          <a:p>
            <a:r>
              <a:rPr lang="en-ZW" dirty="0" smtClean="0">
                <a:solidFill>
                  <a:srgbClr val="FF0000"/>
                </a:solidFill>
              </a:rPr>
              <a:t>Don’t forget to import!</a:t>
            </a:r>
            <a:endParaRPr lang="en-ZW" dirty="0">
              <a:solidFill>
                <a:srgbClr val="FF0000"/>
              </a:solidFill>
            </a:endParaRPr>
          </a:p>
        </p:txBody>
      </p:sp>
    </p:spTree>
    <p:extLst>
      <p:ext uri="{BB962C8B-B14F-4D97-AF65-F5344CB8AC3E}">
        <p14:creationId xmlns:p14="http://schemas.microsoft.com/office/powerpoint/2010/main" val="103272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Try the following in the shell</a:t>
            </a:r>
            <a:endParaRPr lang="en-ZW" dirty="0"/>
          </a:p>
        </p:txBody>
      </p:sp>
      <p:sp>
        <p:nvSpPr>
          <p:cNvPr id="3" name="Content Placeholder 2"/>
          <p:cNvSpPr>
            <a:spLocks noGrp="1"/>
          </p:cNvSpPr>
          <p:nvPr>
            <p:ph idx="1"/>
          </p:nvPr>
        </p:nvSpPr>
        <p:spPr/>
        <p:txBody>
          <a:bodyPr/>
          <a:lstStyle/>
          <a:p>
            <a:pPr marL="0" indent="0">
              <a:buNone/>
            </a:pPr>
            <a:r>
              <a:rPr lang="en-ZW" dirty="0" smtClean="0"/>
              <a:t>&gt;&gt;&gt; import string</a:t>
            </a:r>
          </a:p>
          <a:p>
            <a:pPr marL="0" indent="0">
              <a:buNone/>
            </a:pPr>
            <a:r>
              <a:rPr lang="en-ZW" dirty="0" smtClean="0"/>
              <a:t>&gt;&gt;&gt; ‘a’ in </a:t>
            </a:r>
            <a:r>
              <a:rPr lang="en-ZW" dirty="0" err="1" smtClean="0"/>
              <a:t>string.asci_lowercase</a:t>
            </a:r>
            <a:endParaRPr lang="en-ZW" dirty="0" smtClean="0"/>
          </a:p>
          <a:p>
            <a:pPr marL="0" indent="0">
              <a:buNone/>
            </a:pPr>
            <a:r>
              <a:rPr lang="en-ZW" dirty="0" smtClean="0"/>
              <a:t>&gt;&gt;&gt; print(</a:t>
            </a:r>
            <a:r>
              <a:rPr lang="en-ZW" dirty="0" err="1" smtClean="0"/>
              <a:t>string.asci_uppercase</a:t>
            </a:r>
            <a:r>
              <a:rPr lang="en-ZW" dirty="0" smtClean="0"/>
              <a:t>[:9])</a:t>
            </a:r>
          </a:p>
          <a:p>
            <a:pPr marL="0" indent="0">
              <a:buNone/>
            </a:pPr>
            <a:endParaRPr lang="en-ZW" dirty="0"/>
          </a:p>
        </p:txBody>
      </p:sp>
    </p:spTree>
    <p:extLst>
      <p:ext uri="{BB962C8B-B14F-4D97-AF65-F5344CB8AC3E}">
        <p14:creationId xmlns:p14="http://schemas.microsoft.com/office/powerpoint/2010/main" val="70743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revisit what we did last time.</a:t>
            </a:r>
          </a:p>
        </p:txBody>
      </p:sp>
      <p:sp>
        <p:nvSpPr>
          <p:cNvPr id="3" name="Content Placeholder 2"/>
          <p:cNvSpPr>
            <a:spLocks noGrp="1"/>
          </p:cNvSpPr>
          <p:nvPr>
            <p:ph idx="1"/>
          </p:nvPr>
        </p:nvSpPr>
        <p:spPr/>
        <p:txBody>
          <a:bodyPr/>
          <a:lstStyle/>
          <a:p>
            <a:r>
              <a:rPr lang="en-US" dirty="0"/>
              <a:t>Why do we need data structures?</a:t>
            </a:r>
          </a:p>
          <a:p>
            <a:r>
              <a:rPr lang="en-US" dirty="0"/>
              <a:t>What do they hold?</a:t>
            </a:r>
          </a:p>
          <a:p>
            <a:r>
              <a:rPr lang="en-US" dirty="0"/>
              <a:t>Each person give an example of a real world data structure</a:t>
            </a:r>
          </a:p>
          <a:p>
            <a:r>
              <a:rPr lang="en-US" dirty="0"/>
              <a:t>What are the two data structures we learnt about?</a:t>
            </a:r>
          </a:p>
          <a:p>
            <a:r>
              <a:rPr lang="en-US" dirty="0"/>
              <a:t>What are their properties?</a:t>
            </a:r>
          </a:p>
          <a:p>
            <a:pPr marL="0" indent="0">
              <a:buNone/>
            </a:pPr>
            <a:endParaRPr lang="en-US" dirty="0"/>
          </a:p>
        </p:txBody>
      </p:sp>
    </p:spTree>
    <p:extLst>
      <p:ext uri="{BB962C8B-B14F-4D97-AF65-F5344CB8AC3E}">
        <p14:creationId xmlns:p14="http://schemas.microsoft.com/office/powerpoint/2010/main" val="189372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Lists</a:t>
            </a:r>
          </a:p>
        </p:txBody>
      </p:sp>
      <p:sp>
        <p:nvSpPr>
          <p:cNvPr id="3" name="Content Placeholder 2"/>
          <p:cNvSpPr>
            <a:spLocks noGrp="1"/>
          </p:cNvSpPr>
          <p:nvPr>
            <p:ph idx="1"/>
          </p:nvPr>
        </p:nvSpPr>
        <p:spPr/>
        <p:txBody>
          <a:bodyPr/>
          <a:lstStyle/>
          <a:p>
            <a:r>
              <a:rPr lang="en-US" dirty="0"/>
              <a:t>These are the most useful types of data structures. You will use lists most of the time.</a:t>
            </a:r>
          </a:p>
          <a:p>
            <a:r>
              <a:rPr lang="en-US" dirty="0"/>
              <a:t>They take the form:</a:t>
            </a:r>
          </a:p>
          <a:p>
            <a:pPr marL="0" indent="0">
              <a:buNone/>
            </a:pPr>
            <a:endParaRPr lang="en-US" dirty="0"/>
          </a:p>
          <a:p>
            <a:pPr marL="0" indent="0" algn="ctr">
              <a:buNone/>
            </a:pPr>
            <a:r>
              <a:rPr lang="en-US" sz="3600" dirty="0" err="1"/>
              <a:t>my_list</a:t>
            </a:r>
            <a:r>
              <a:rPr lang="en-US" sz="3600" dirty="0"/>
              <a:t> = </a:t>
            </a:r>
            <a:r>
              <a:rPr lang="en-US" sz="3600" dirty="0">
                <a:solidFill>
                  <a:srgbClr val="FF0000"/>
                </a:solidFill>
              </a:rPr>
              <a:t>[</a:t>
            </a:r>
            <a:r>
              <a:rPr lang="en-US" sz="3600" dirty="0"/>
              <a:t>1</a:t>
            </a:r>
            <a:r>
              <a:rPr lang="en-US" sz="3600" dirty="0">
                <a:solidFill>
                  <a:srgbClr val="FF0000"/>
                </a:solidFill>
              </a:rPr>
              <a:t>,</a:t>
            </a:r>
            <a:r>
              <a:rPr lang="en-US" sz="3600" dirty="0"/>
              <a:t>3</a:t>
            </a:r>
            <a:r>
              <a:rPr lang="en-US" sz="3600" dirty="0">
                <a:solidFill>
                  <a:srgbClr val="FF0000"/>
                </a:solidFill>
              </a:rPr>
              <a:t>,</a:t>
            </a:r>
            <a:r>
              <a:rPr lang="en-US" sz="3600" dirty="0"/>
              <a:t>4</a:t>
            </a:r>
            <a:r>
              <a:rPr lang="en-US" sz="3600" dirty="0">
                <a:solidFill>
                  <a:srgbClr val="FF0000"/>
                </a:solidFill>
              </a:rPr>
              <a:t>,</a:t>
            </a:r>
            <a:r>
              <a:rPr lang="en-US" sz="3600" dirty="0"/>
              <a:t>7</a:t>
            </a:r>
            <a:r>
              <a:rPr lang="en-US" sz="3600" dirty="0">
                <a:solidFill>
                  <a:srgbClr val="FF0000"/>
                </a:solidFill>
              </a:rPr>
              <a:t>,</a:t>
            </a:r>
            <a:r>
              <a:rPr lang="en-US" sz="3600" dirty="0"/>
              <a:t>9</a:t>
            </a:r>
            <a:r>
              <a:rPr lang="en-US" sz="3600" dirty="0">
                <a:solidFill>
                  <a:srgbClr val="FF0000"/>
                </a:solidFill>
              </a:rPr>
              <a:t>]</a:t>
            </a:r>
          </a:p>
        </p:txBody>
      </p:sp>
      <p:cxnSp>
        <p:nvCxnSpPr>
          <p:cNvPr id="4" name="Straight Arrow Connector 3"/>
          <p:cNvCxnSpPr/>
          <p:nvPr/>
        </p:nvCxnSpPr>
        <p:spPr>
          <a:xfrm flipV="1">
            <a:off x="4416135" y="4380561"/>
            <a:ext cx="145473" cy="7793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02972" y="5312544"/>
            <a:ext cx="3054928" cy="923330"/>
          </a:xfrm>
          <a:prstGeom prst="rect">
            <a:avLst/>
          </a:prstGeom>
          <a:noFill/>
        </p:spPr>
        <p:txBody>
          <a:bodyPr wrap="square" rtlCol="0">
            <a:spAutoFit/>
          </a:bodyPr>
          <a:lstStyle/>
          <a:p>
            <a:pPr algn="ctr"/>
            <a:r>
              <a:rPr lang="en-US" dirty="0">
                <a:solidFill>
                  <a:srgbClr val="FF0000"/>
                </a:solidFill>
              </a:rPr>
              <a:t>variable name</a:t>
            </a:r>
          </a:p>
          <a:p>
            <a:r>
              <a:rPr lang="en-US" dirty="0"/>
              <a:t>All data structures are stored in variables like values</a:t>
            </a:r>
          </a:p>
        </p:txBody>
      </p:sp>
      <p:cxnSp>
        <p:nvCxnSpPr>
          <p:cNvPr id="6" name="Straight Arrow Connector 5"/>
          <p:cNvCxnSpPr/>
          <p:nvPr/>
        </p:nvCxnSpPr>
        <p:spPr>
          <a:xfrm rot="-2160000" flipV="1">
            <a:off x="7324444" y="4344758"/>
            <a:ext cx="145473" cy="7793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55306" y="5159880"/>
            <a:ext cx="2800350" cy="1477328"/>
          </a:xfrm>
          <a:prstGeom prst="rect">
            <a:avLst/>
          </a:prstGeom>
          <a:noFill/>
        </p:spPr>
        <p:txBody>
          <a:bodyPr wrap="square" rtlCol="0">
            <a:spAutoFit/>
          </a:bodyPr>
          <a:lstStyle/>
          <a:p>
            <a:pPr algn="ctr"/>
            <a:r>
              <a:rPr lang="en-US" dirty="0">
                <a:solidFill>
                  <a:srgbClr val="FF0000"/>
                </a:solidFill>
              </a:rPr>
              <a:t>list</a:t>
            </a:r>
          </a:p>
          <a:p>
            <a:pPr algn="ctr"/>
            <a:r>
              <a:rPr lang="en-US" dirty="0"/>
              <a:t>This is the list, lists have square brackets and elements are separated by commas</a:t>
            </a:r>
          </a:p>
        </p:txBody>
      </p:sp>
      <p:sp>
        <p:nvSpPr>
          <p:cNvPr id="12" name="TextBox 11"/>
          <p:cNvSpPr txBox="1"/>
          <p:nvPr/>
        </p:nvSpPr>
        <p:spPr>
          <a:xfrm>
            <a:off x="571500" y="3855027"/>
            <a:ext cx="2171700" cy="1569660"/>
          </a:xfrm>
          <a:prstGeom prst="rect">
            <a:avLst/>
          </a:prstGeom>
          <a:noFill/>
        </p:spPr>
        <p:txBody>
          <a:bodyPr wrap="square" rtlCol="0">
            <a:spAutoFit/>
          </a:bodyPr>
          <a:lstStyle/>
          <a:p>
            <a:pPr algn="ctr"/>
            <a:r>
              <a:rPr lang="en-US" sz="2400" dirty="0">
                <a:solidFill>
                  <a:srgbClr val="00B050"/>
                </a:solidFill>
              </a:rPr>
              <a:t>The only difference with tuples is the square brackets</a:t>
            </a:r>
          </a:p>
        </p:txBody>
      </p:sp>
    </p:spTree>
    <p:extLst>
      <p:ext uri="{BB962C8B-B14F-4D97-AF65-F5344CB8AC3E}">
        <p14:creationId xmlns:p14="http://schemas.microsoft.com/office/powerpoint/2010/main" val="209104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can we do with </a:t>
            </a:r>
            <a:r>
              <a:rPr lang="en-US" dirty="0" smtClean="0"/>
              <a:t>lists</a:t>
            </a:r>
            <a:r>
              <a:rPr lang="en-US" dirty="0"/>
              <a:t>?</a:t>
            </a: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Let’s try this:</a:t>
            </a:r>
          </a:p>
          <a:p>
            <a:pPr marL="0" indent="0">
              <a:buFont typeface="Arial" panose="020B0604020202020204" pitchFamily="34" charset="0"/>
              <a:buNone/>
            </a:pPr>
            <a:endParaRPr lang="en-US" dirty="0"/>
          </a:p>
        </p:txBody>
      </p:sp>
      <p:sp>
        <p:nvSpPr>
          <p:cNvPr id="6" name="TextBox 5"/>
          <p:cNvSpPr txBox="1"/>
          <p:nvPr/>
        </p:nvSpPr>
        <p:spPr>
          <a:xfrm>
            <a:off x="838200" y="2341582"/>
            <a:ext cx="10206990" cy="3539430"/>
          </a:xfrm>
          <a:prstGeom prst="rect">
            <a:avLst/>
          </a:prstGeom>
          <a:noFill/>
          <a:ln>
            <a:solidFill>
              <a:schemeClr val="tx1"/>
            </a:solidFill>
          </a:ln>
        </p:spPr>
        <p:txBody>
          <a:bodyPr wrap="square" rtlCol="0">
            <a:spAutoFit/>
          </a:bodyPr>
          <a:lstStyle/>
          <a:p>
            <a:r>
              <a:rPr lang="en-US" sz="2800" dirty="0"/>
              <a:t>&gt;&gt;&gt;l = [1, 3, 2, 6, 8]</a:t>
            </a:r>
          </a:p>
          <a:p>
            <a:r>
              <a:rPr lang="en-US" sz="2800" dirty="0"/>
              <a:t>&gt;&gt;&gt;print(l)</a:t>
            </a:r>
          </a:p>
          <a:p>
            <a:r>
              <a:rPr lang="en-US" sz="2800" dirty="0"/>
              <a:t>&gt;&gt;&gt;sum(l)</a:t>
            </a:r>
          </a:p>
          <a:p>
            <a:r>
              <a:rPr lang="en-US" sz="2800" dirty="0"/>
              <a:t>&gt;&gt;&gt;l[0]</a:t>
            </a:r>
          </a:p>
          <a:p>
            <a:r>
              <a:rPr lang="en-US" sz="2800" dirty="0"/>
              <a:t>&gt;&gt;&gt;l[:3]</a:t>
            </a:r>
          </a:p>
          <a:p>
            <a:r>
              <a:rPr lang="en-US" sz="2800" dirty="0"/>
              <a:t>&gt;&gt;&gt;</a:t>
            </a:r>
            <a:r>
              <a:rPr lang="en-US" sz="2800" dirty="0" err="1"/>
              <a:t>new_l</a:t>
            </a:r>
            <a:r>
              <a:rPr lang="en-US" sz="2800" dirty="0"/>
              <a:t> = (‘cats’, ’dogs’, ‘bananas’, ‘</a:t>
            </a:r>
            <a:r>
              <a:rPr lang="en-US" sz="2800" dirty="0" err="1"/>
              <a:t>bhunzu</a:t>
            </a:r>
            <a:r>
              <a:rPr lang="en-US" sz="2800" dirty="0"/>
              <a:t>’)</a:t>
            </a:r>
          </a:p>
          <a:p>
            <a:r>
              <a:rPr lang="en-US" sz="2800" dirty="0"/>
              <a:t>&gt;&gt;&gt;print(</a:t>
            </a:r>
            <a:r>
              <a:rPr lang="en-US" sz="2800" dirty="0" err="1"/>
              <a:t>new_l</a:t>
            </a:r>
            <a:r>
              <a:rPr lang="en-US" sz="2800" dirty="0"/>
              <a:t>)</a:t>
            </a:r>
          </a:p>
          <a:p>
            <a:r>
              <a:rPr lang="en-US" sz="2800" dirty="0"/>
              <a:t>&gt;&gt;&gt;</a:t>
            </a:r>
            <a:r>
              <a:rPr lang="en-US" sz="2800" dirty="0" err="1"/>
              <a:t>new_l</a:t>
            </a:r>
            <a:r>
              <a:rPr lang="en-US" sz="2800" dirty="0"/>
              <a:t>[2]</a:t>
            </a:r>
          </a:p>
        </p:txBody>
      </p:sp>
    </p:spTree>
    <p:extLst>
      <p:ext uri="{BB962C8B-B14F-4D97-AF65-F5344CB8AC3E}">
        <p14:creationId xmlns:p14="http://schemas.microsoft.com/office/powerpoint/2010/main" val="405388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Mutability</a:t>
            </a:r>
          </a:p>
        </p:txBody>
      </p:sp>
      <p:sp>
        <p:nvSpPr>
          <p:cNvPr id="3" name="Content Placeholder 2"/>
          <p:cNvSpPr>
            <a:spLocks noGrp="1"/>
          </p:cNvSpPr>
          <p:nvPr>
            <p:ph idx="1"/>
          </p:nvPr>
        </p:nvSpPr>
        <p:spPr>
          <a:xfrm>
            <a:off x="838200" y="1340581"/>
            <a:ext cx="10515600" cy="4351338"/>
          </a:xfrm>
        </p:spPr>
        <p:txBody>
          <a:bodyPr/>
          <a:lstStyle/>
          <a:p>
            <a:r>
              <a:rPr lang="en-US" dirty="0"/>
              <a:t>Lists are mutable! This means we can change a list that is already in a variable without making a new list.</a:t>
            </a:r>
          </a:p>
          <a:p>
            <a:endParaRPr lang="en-US" dirty="0"/>
          </a:p>
        </p:txBody>
      </p:sp>
      <p:sp>
        <p:nvSpPr>
          <p:cNvPr id="6" name="TextBox 5"/>
          <p:cNvSpPr txBox="1"/>
          <p:nvPr/>
        </p:nvSpPr>
        <p:spPr>
          <a:xfrm>
            <a:off x="838200" y="2397010"/>
            <a:ext cx="10206990" cy="3970318"/>
          </a:xfrm>
          <a:prstGeom prst="rect">
            <a:avLst/>
          </a:prstGeom>
          <a:noFill/>
          <a:ln>
            <a:solidFill>
              <a:schemeClr val="tx1"/>
            </a:solidFill>
          </a:ln>
        </p:spPr>
        <p:txBody>
          <a:bodyPr wrap="square" rtlCol="0">
            <a:spAutoFit/>
          </a:bodyPr>
          <a:lstStyle/>
          <a:p>
            <a:r>
              <a:rPr lang="en-US" sz="2800" dirty="0"/>
              <a:t>&gt;&gt;&gt;l = [2,5,7,0]</a:t>
            </a:r>
          </a:p>
          <a:p>
            <a:r>
              <a:rPr lang="en-US" sz="2800" dirty="0"/>
              <a:t>&gt;&gt;&gt;print(l)</a:t>
            </a:r>
          </a:p>
          <a:p>
            <a:r>
              <a:rPr lang="en-US" sz="2800" dirty="0"/>
              <a:t>&gt;&gt;&gt;l[1]</a:t>
            </a:r>
          </a:p>
          <a:p>
            <a:r>
              <a:rPr lang="en-US" sz="2800" dirty="0"/>
              <a:t>&gt;&gt;&gt;l[1] = 27</a:t>
            </a:r>
          </a:p>
          <a:p>
            <a:r>
              <a:rPr lang="en-US" sz="2800" dirty="0"/>
              <a:t>&gt;&gt;&gt;print(l)     </a:t>
            </a:r>
            <a:r>
              <a:rPr lang="en-US" sz="2800" dirty="0">
                <a:solidFill>
                  <a:srgbClr val="FF0000"/>
                </a:solidFill>
              </a:rPr>
              <a:t>#Notice that we only changed one thing</a:t>
            </a:r>
          </a:p>
          <a:p>
            <a:r>
              <a:rPr lang="en-US" sz="2800" dirty="0"/>
              <a:t>&gt;&gt;&gt;</a:t>
            </a:r>
            <a:r>
              <a:rPr lang="en-US" sz="2800" dirty="0" err="1"/>
              <a:t>l.append</a:t>
            </a:r>
            <a:r>
              <a:rPr lang="en-US" sz="2800" dirty="0"/>
              <a:t>(5)     </a:t>
            </a:r>
            <a:r>
              <a:rPr lang="en-US" sz="2800" dirty="0">
                <a:solidFill>
                  <a:srgbClr val="FF0000"/>
                </a:solidFill>
              </a:rPr>
              <a:t>#This adds to the end of the list</a:t>
            </a:r>
          </a:p>
          <a:p>
            <a:r>
              <a:rPr lang="en-US" sz="2800" dirty="0"/>
              <a:t>&gt;&gt;&gt;print(l)</a:t>
            </a:r>
          </a:p>
          <a:p>
            <a:r>
              <a:rPr lang="en-US" sz="2800" dirty="0"/>
              <a:t>&gt;&gt;&gt;</a:t>
            </a:r>
            <a:r>
              <a:rPr lang="en-US" sz="2800" dirty="0" err="1"/>
              <a:t>new_l</a:t>
            </a:r>
            <a:r>
              <a:rPr lang="en-US" sz="2800" dirty="0"/>
              <a:t> = </a:t>
            </a:r>
            <a:r>
              <a:rPr lang="en-US" sz="2800" dirty="0" smtClean="0"/>
              <a:t>l[:]    </a:t>
            </a:r>
            <a:r>
              <a:rPr lang="en-US" sz="2800" dirty="0" smtClean="0">
                <a:solidFill>
                  <a:srgbClr val="FF0000"/>
                </a:solidFill>
              </a:rPr>
              <a:t>#</a:t>
            </a:r>
            <a:r>
              <a:rPr lang="en-US" sz="2800" dirty="0">
                <a:solidFill>
                  <a:srgbClr val="FF0000"/>
                </a:solidFill>
              </a:rPr>
              <a:t>This copies the list l</a:t>
            </a:r>
          </a:p>
          <a:p>
            <a:r>
              <a:rPr lang="en-US" sz="2800" dirty="0"/>
              <a:t>&gt;&gt;&gt;</a:t>
            </a:r>
            <a:r>
              <a:rPr lang="en-US" sz="2800" dirty="0" err="1"/>
              <a:t>new_l.remove</a:t>
            </a:r>
            <a:r>
              <a:rPr lang="en-US" sz="2800" dirty="0"/>
              <a:t>(2)    </a:t>
            </a:r>
            <a:r>
              <a:rPr lang="en-US" sz="2800" dirty="0">
                <a:solidFill>
                  <a:srgbClr val="FF0000"/>
                </a:solidFill>
              </a:rPr>
              <a:t>#Removes the </a:t>
            </a:r>
            <a:r>
              <a:rPr lang="en-US" sz="2800" dirty="0" smtClean="0">
                <a:solidFill>
                  <a:srgbClr val="FF0000"/>
                </a:solidFill>
              </a:rPr>
              <a:t>element </a:t>
            </a:r>
            <a:r>
              <a:rPr lang="en-US" sz="2800" dirty="0">
                <a:solidFill>
                  <a:srgbClr val="FF0000"/>
                </a:solidFill>
              </a:rPr>
              <a:t>with value 2</a:t>
            </a:r>
          </a:p>
        </p:txBody>
      </p:sp>
    </p:spTree>
    <p:extLst>
      <p:ext uri="{BB962C8B-B14F-4D97-AF65-F5344CB8AC3E}">
        <p14:creationId xmlns:p14="http://schemas.microsoft.com/office/powerpoint/2010/main" val="359138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data types?</a:t>
            </a:r>
          </a:p>
        </p:txBody>
      </p:sp>
      <p:sp>
        <p:nvSpPr>
          <p:cNvPr id="3" name="Content Placeholder 2"/>
          <p:cNvSpPr>
            <a:spLocks noGrp="1"/>
          </p:cNvSpPr>
          <p:nvPr>
            <p:ph idx="1"/>
          </p:nvPr>
        </p:nvSpPr>
        <p:spPr/>
        <p:txBody>
          <a:bodyPr/>
          <a:lstStyle/>
          <a:p>
            <a:r>
              <a:rPr lang="en-US" dirty="0"/>
              <a:t>Data types are ways to classify specific objects in Python e.g. integers, floats etc.</a:t>
            </a:r>
          </a:p>
          <a:p>
            <a:pPr marL="0" indent="0">
              <a:buNone/>
            </a:pPr>
            <a:endParaRPr lang="en-US" dirty="0"/>
          </a:p>
          <a:p>
            <a:pPr marL="0" indent="0" algn="ctr">
              <a:buNone/>
            </a:pPr>
            <a:r>
              <a:rPr lang="en-US" sz="6000" dirty="0">
                <a:solidFill>
                  <a:schemeClr val="accent1">
                    <a:lumMod val="50000"/>
                  </a:schemeClr>
                </a:solidFill>
              </a:rPr>
              <a:t> What if we need to group these things?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4" y="4001294"/>
            <a:ext cx="3648075" cy="2771406"/>
          </a:xfrm>
          <a:prstGeom prst="rect">
            <a:avLst/>
          </a:prstGeom>
        </p:spPr>
      </p:pic>
    </p:spTree>
    <p:extLst>
      <p:ext uri="{BB962C8B-B14F-4D97-AF65-F5344CB8AC3E}">
        <p14:creationId xmlns:p14="http://schemas.microsoft.com/office/powerpoint/2010/main" val="177426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Mutability</a:t>
            </a:r>
          </a:p>
        </p:txBody>
      </p:sp>
      <p:sp>
        <p:nvSpPr>
          <p:cNvPr id="3" name="Content Placeholder 2"/>
          <p:cNvSpPr>
            <a:spLocks noGrp="1"/>
          </p:cNvSpPr>
          <p:nvPr>
            <p:ph idx="1"/>
          </p:nvPr>
        </p:nvSpPr>
        <p:spPr/>
        <p:txBody>
          <a:bodyPr/>
          <a:lstStyle/>
          <a:p>
            <a:r>
              <a:rPr lang="en-US" dirty="0"/>
              <a:t>This does not work with tuples or strings!!!</a:t>
            </a:r>
          </a:p>
          <a:p>
            <a:pPr marL="0" indent="0">
              <a:buNone/>
            </a:pPr>
            <a:endParaRPr lang="en-US" dirty="0"/>
          </a:p>
        </p:txBody>
      </p:sp>
      <p:sp>
        <p:nvSpPr>
          <p:cNvPr id="7" name="TextBox 6"/>
          <p:cNvSpPr txBox="1"/>
          <p:nvPr/>
        </p:nvSpPr>
        <p:spPr>
          <a:xfrm>
            <a:off x="838200" y="2341582"/>
            <a:ext cx="10206990" cy="1815882"/>
          </a:xfrm>
          <a:prstGeom prst="rect">
            <a:avLst/>
          </a:prstGeom>
          <a:noFill/>
          <a:ln>
            <a:solidFill>
              <a:schemeClr val="tx1"/>
            </a:solidFill>
          </a:ln>
        </p:spPr>
        <p:txBody>
          <a:bodyPr wrap="square" rtlCol="0">
            <a:spAutoFit/>
          </a:bodyPr>
          <a:lstStyle/>
          <a:p>
            <a:r>
              <a:rPr lang="en-US" sz="2800" dirty="0"/>
              <a:t>&gt;&gt;&gt;t = (1, 3, 2)</a:t>
            </a:r>
          </a:p>
          <a:p>
            <a:r>
              <a:rPr lang="en-US" sz="2800" dirty="0"/>
              <a:t>&gt;&gt;&gt;print(t)</a:t>
            </a:r>
          </a:p>
          <a:p>
            <a:r>
              <a:rPr lang="en-US" sz="2800" dirty="0"/>
              <a:t>&gt;&gt;&gt;t[0] = 34</a:t>
            </a:r>
          </a:p>
          <a:p>
            <a:r>
              <a:rPr lang="en-US" sz="2800" dirty="0">
                <a:solidFill>
                  <a:srgbClr val="FF0000"/>
                </a:solidFill>
              </a:rPr>
              <a:t>Error!!!</a:t>
            </a:r>
          </a:p>
        </p:txBody>
      </p:sp>
    </p:spTree>
    <p:extLst>
      <p:ext uri="{BB962C8B-B14F-4D97-AF65-F5344CB8AC3E}">
        <p14:creationId xmlns:p14="http://schemas.microsoft.com/office/powerpoint/2010/main" val="79924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Properties of lists</a:t>
            </a:r>
          </a:p>
        </p:txBody>
      </p:sp>
      <p:sp>
        <p:nvSpPr>
          <p:cNvPr id="3" name="Content Placeholder 2"/>
          <p:cNvSpPr>
            <a:spLocks noGrp="1"/>
          </p:cNvSpPr>
          <p:nvPr>
            <p:ph idx="1"/>
          </p:nvPr>
        </p:nvSpPr>
        <p:spPr/>
        <p:txBody>
          <a:bodyPr/>
          <a:lstStyle/>
          <a:p>
            <a:r>
              <a:rPr lang="en-US" dirty="0"/>
              <a:t>Lists have square brackets</a:t>
            </a:r>
          </a:p>
          <a:p>
            <a:r>
              <a:rPr lang="en-US" dirty="0"/>
              <a:t>Lists are ordered</a:t>
            </a:r>
          </a:p>
          <a:p>
            <a:r>
              <a:rPr lang="en-US" dirty="0"/>
              <a:t>Lists are mutable</a:t>
            </a:r>
          </a:p>
          <a:p>
            <a:r>
              <a:rPr lang="en-US" dirty="0"/>
              <a:t>Lists are the most common data structure</a:t>
            </a:r>
          </a:p>
        </p:txBody>
      </p:sp>
    </p:spTree>
    <p:extLst>
      <p:ext uri="{BB962C8B-B14F-4D97-AF65-F5344CB8AC3E}">
        <p14:creationId xmlns:p14="http://schemas.microsoft.com/office/powerpoint/2010/main" val="26181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7.2: List of </a:t>
            </a:r>
            <a:r>
              <a:rPr lang="en-US" dirty="0" err="1" smtClean="0"/>
              <a:t>ToDos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062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Exercise 7.3: Iterating on Lists</a:t>
            </a:r>
            <a:endParaRPr lang="en-ZW" dirty="0"/>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298145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Read Chapter 7</a:t>
            </a:r>
            <a:endParaRPr lang="en-ZW" dirty="0"/>
          </a:p>
        </p:txBody>
      </p:sp>
      <p:sp>
        <p:nvSpPr>
          <p:cNvPr id="3" name="Content Placeholder 2"/>
          <p:cNvSpPr>
            <a:spLocks noGrp="1"/>
          </p:cNvSpPr>
          <p:nvPr>
            <p:ph idx="1"/>
          </p:nvPr>
        </p:nvSpPr>
        <p:spPr/>
        <p:txBody>
          <a:bodyPr>
            <a:noAutofit/>
          </a:bodyPr>
          <a:lstStyle/>
          <a:p>
            <a:pPr marL="0" indent="0">
              <a:buNone/>
            </a:pPr>
            <a:r>
              <a:rPr lang="en-ZW" sz="16600" dirty="0" smtClean="0"/>
              <a:t>Questions?</a:t>
            </a:r>
            <a:endParaRPr lang="en-ZW" sz="16600" dirty="0"/>
          </a:p>
        </p:txBody>
      </p:sp>
    </p:spTree>
    <p:extLst>
      <p:ext uri="{BB962C8B-B14F-4D97-AF65-F5344CB8AC3E}">
        <p14:creationId xmlns:p14="http://schemas.microsoft.com/office/powerpoint/2010/main" val="198885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data structures?</a:t>
            </a:r>
          </a:p>
        </p:txBody>
      </p:sp>
      <p:sp>
        <p:nvSpPr>
          <p:cNvPr id="3" name="Content Placeholder 2"/>
          <p:cNvSpPr>
            <a:spLocks noGrp="1"/>
          </p:cNvSpPr>
          <p:nvPr>
            <p:ph idx="1"/>
          </p:nvPr>
        </p:nvSpPr>
        <p:spPr/>
        <p:txBody>
          <a:bodyPr/>
          <a:lstStyle/>
          <a:p>
            <a:r>
              <a:rPr lang="en-US" dirty="0"/>
              <a:t>Data structures are objects that organize objects in a </a:t>
            </a:r>
            <a:r>
              <a:rPr lang="en-US" b="1" dirty="0">
                <a:solidFill>
                  <a:schemeClr val="accent1">
                    <a:lumMod val="50000"/>
                  </a:schemeClr>
                </a:solidFill>
              </a:rPr>
              <a:t>predictable</a:t>
            </a:r>
            <a:r>
              <a:rPr lang="en-US" dirty="0"/>
              <a:t> way.</a:t>
            </a:r>
          </a:p>
          <a:p>
            <a:r>
              <a:rPr lang="en-US" dirty="0"/>
              <a:t>For example a car park is an object that has cars inside, a classroom is an object that has students inside, a </a:t>
            </a:r>
            <a:r>
              <a:rPr lang="en-US" dirty="0" err="1"/>
              <a:t>chalkbox</a:t>
            </a:r>
            <a:r>
              <a:rPr lang="en-US" dirty="0"/>
              <a:t> has chalk inside.</a:t>
            </a:r>
          </a:p>
          <a:p>
            <a:endParaRPr lang="en-US" dirty="0"/>
          </a:p>
          <a:p>
            <a:r>
              <a:rPr lang="en-US" dirty="0"/>
              <a:t>Give more examples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632" y="3246380"/>
            <a:ext cx="4879658" cy="3454140"/>
          </a:xfrm>
          <a:prstGeom prst="rect">
            <a:avLst/>
          </a:prstGeom>
        </p:spPr>
      </p:pic>
    </p:spTree>
    <p:extLst>
      <p:ext uri="{BB962C8B-B14F-4D97-AF65-F5344CB8AC3E}">
        <p14:creationId xmlns:p14="http://schemas.microsoft.com/office/powerpoint/2010/main" val="182433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p>
        </p:txBody>
      </p:sp>
      <p:sp>
        <p:nvSpPr>
          <p:cNvPr id="3" name="Content Placeholder 2"/>
          <p:cNvSpPr>
            <a:spLocks noGrp="1"/>
          </p:cNvSpPr>
          <p:nvPr>
            <p:ph idx="1"/>
          </p:nvPr>
        </p:nvSpPr>
        <p:spPr/>
        <p:txBody>
          <a:bodyPr/>
          <a:lstStyle/>
          <a:p>
            <a:r>
              <a:rPr lang="en-US" dirty="0"/>
              <a:t>In Python, a data structure </a:t>
            </a:r>
            <a:r>
              <a:rPr lang="en-US" dirty="0">
                <a:solidFill>
                  <a:schemeClr val="accent1">
                    <a:lumMod val="50000"/>
                  </a:schemeClr>
                </a:solidFill>
              </a:rPr>
              <a:t>can</a:t>
            </a:r>
            <a:r>
              <a:rPr lang="en-US" dirty="0"/>
              <a:t> hold things of different  types in it. E.g. a phone is an object that has parts inside, a city has different buildings inside and buildings are different.</a:t>
            </a:r>
          </a:p>
          <a:p>
            <a:r>
              <a:rPr lang="en-US" dirty="0"/>
              <a:t>Give examples of data structures that hold things of different types inside.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970" y="3885785"/>
            <a:ext cx="4286250" cy="2841970"/>
          </a:xfrm>
          <a:prstGeom prst="rect">
            <a:avLst/>
          </a:prstGeom>
        </p:spPr>
      </p:pic>
    </p:spTree>
    <p:extLst>
      <p:ext uri="{BB962C8B-B14F-4D97-AF65-F5344CB8AC3E}">
        <p14:creationId xmlns:p14="http://schemas.microsoft.com/office/powerpoint/2010/main" val="4819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data structures be predictable?</a:t>
            </a:r>
          </a:p>
        </p:txBody>
      </p:sp>
      <p:sp>
        <p:nvSpPr>
          <p:cNvPr id="3" name="Content Placeholder 2"/>
          <p:cNvSpPr>
            <a:spLocks noGrp="1"/>
          </p:cNvSpPr>
          <p:nvPr>
            <p:ph idx="1"/>
          </p:nvPr>
        </p:nvSpPr>
        <p:spPr/>
        <p:txBody>
          <a:bodyPr/>
          <a:lstStyle/>
          <a:p>
            <a:r>
              <a:rPr lang="en-US" dirty="0"/>
              <a:t>Imagine if a car park did not have lines? Where would you park your car? How would you know how many cars can fit? How will you remove your car if someone parks behind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572" y="3107054"/>
            <a:ext cx="5333048" cy="3354355"/>
          </a:xfrm>
          <a:prstGeom prst="rect">
            <a:avLst/>
          </a:prstGeom>
        </p:spPr>
      </p:pic>
    </p:spTree>
    <p:extLst>
      <p:ext uri="{BB962C8B-B14F-4D97-AF65-F5344CB8AC3E}">
        <p14:creationId xmlns:p14="http://schemas.microsoft.com/office/powerpoint/2010/main" val="9253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Tuples</a:t>
            </a:r>
          </a:p>
        </p:txBody>
      </p:sp>
      <p:sp>
        <p:nvSpPr>
          <p:cNvPr id="3" name="Content Placeholder 2"/>
          <p:cNvSpPr>
            <a:spLocks noGrp="1"/>
          </p:cNvSpPr>
          <p:nvPr>
            <p:ph idx="1"/>
          </p:nvPr>
        </p:nvSpPr>
        <p:spPr/>
        <p:txBody>
          <a:bodyPr/>
          <a:lstStyle/>
          <a:p>
            <a:r>
              <a:rPr lang="en-US" dirty="0"/>
              <a:t>Tuples are our first example of  a data structure.</a:t>
            </a:r>
          </a:p>
          <a:p>
            <a:r>
              <a:rPr lang="en-US" dirty="0"/>
              <a:t>Let’s make a tuple that stores the </a:t>
            </a:r>
            <a:r>
              <a:rPr lang="en-US" dirty="0" smtClean="0"/>
              <a:t>numbers </a:t>
            </a:r>
            <a:r>
              <a:rPr lang="en-US" dirty="0"/>
              <a:t>0 to 5</a:t>
            </a:r>
          </a:p>
          <a:p>
            <a:pPr marL="0" indent="0">
              <a:buNone/>
            </a:pPr>
            <a:endParaRPr lang="en-US" dirty="0"/>
          </a:p>
          <a:p>
            <a:pPr marL="0" indent="0" algn="ctr">
              <a:buNone/>
            </a:pPr>
            <a:r>
              <a:rPr lang="en-US" sz="4800" dirty="0"/>
              <a:t>my_tuple = </a:t>
            </a:r>
            <a:r>
              <a:rPr lang="en-US" sz="4800" dirty="0">
                <a:solidFill>
                  <a:srgbClr val="FF0000"/>
                </a:solidFill>
              </a:rPr>
              <a:t>(</a:t>
            </a:r>
            <a:r>
              <a:rPr lang="en-US" sz="4800" dirty="0"/>
              <a:t>0</a:t>
            </a:r>
            <a:r>
              <a:rPr lang="en-US" sz="4800" dirty="0">
                <a:solidFill>
                  <a:srgbClr val="FF0000"/>
                </a:solidFill>
              </a:rPr>
              <a:t>,</a:t>
            </a:r>
            <a:r>
              <a:rPr lang="en-US" sz="4800" dirty="0"/>
              <a:t>1</a:t>
            </a:r>
            <a:r>
              <a:rPr lang="en-US" sz="4800" dirty="0">
                <a:solidFill>
                  <a:srgbClr val="FF0000"/>
                </a:solidFill>
              </a:rPr>
              <a:t>,</a:t>
            </a:r>
            <a:r>
              <a:rPr lang="en-US" sz="4800" dirty="0"/>
              <a:t>2</a:t>
            </a:r>
            <a:r>
              <a:rPr lang="en-US" sz="4800" dirty="0">
                <a:solidFill>
                  <a:srgbClr val="FF0000"/>
                </a:solidFill>
              </a:rPr>
              <a:t>,</a:t>
            </a:r>
            <a:r>
              <a:rPr lang="en-US" sz="4800" dirty="0"/>
              <a:t>3</a:t>
            </a:r>
            <a:r>
              <a:rPr lang="en-US" sz="4800" dirty="0">
                <a:solidFill>
                  <a:srgbClr val="FF0000"/>
                </a:solidFill>
              </a:rPr>
              <a:t>,</a:t>
            </a:r>
            <a:r>
              <a:rPr lang="en-US" sz="4800" dirty="0"/>
              <a:t>4</a:t>
            </a:r>
            <a:r>
              <a:rPr lang="en-US" sz="4800" dirty="0">
                <a:solidFill>
                  <a:srgbClr val="FF0000"/>
                </a:solidFill>
              </a:rPr>
              <a:t>,</a:t>
            </a:r>
            <a:r>
              <a:rPr lang="en-US" sz="4800" dirty="0"/>
              <a:t>5</a:t>
            </a:r>
            <a:r>
              <a:rPr lang="en-US" sz="4800" dirty="0">
                <a:solidFill>
                  <a:srgbClr val="FF0000"/>
                </a:solidFill>
              </a:rPr>
              <a:t>)</a:t>
            </a:r>
          </a:p>
          <a:p>
            <a:pPr marL="0" indent="0">
              <a:buNone/>
            </a:pPr>
            <a:endParaRPr lang="en-US" sz="4800" dirty="0"/>
          </a:p>
          <a:p>
            <a:pPr marL="0" indent="0">
              <a:buNone/>
            </a:pPr>
            <a:endParaRPr lang="en-US" dirty="0"/>
          </a:p>
        </p:txBody>
      </p:sp>
      <p:cxnSp>
        <p:nvCxnSpPr>
          <p:cNvPr id="5" name="Straight Arrow Connector 4"/>
          <p:cNvCxnSpPr/>
          <p:nvPr/>
        </p:nvCxnSpPr>
        <p:spPr>
          <a:xfrm flipV="1">
            <a:off x="4416135" y="4193525"/>
            <a:ext cx="145473" cy="7793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02972" y="5125508"/>
            <a:ext cx="3054928" cy="923330"/>
          </a:xfrm>
          <a:prstGeom prst="rect">
            <a:avLst/>
          </a:prstGeom>
          <a:noFill/>
        </p:spPr>
        <p:txBody>
          <a:bodyPr wrap="square" rtlCol="0">
            <a:spAutoFit/>
          </a:bodyPr>
          <a:lstStyle/>
          <a:p>
            <a:pPr algn="ctr"/>
            <a:r>
              <a:rPr lang="en-US" dirty="0">
                <a:solidFill>
                  <a:srgbClr val="FF0000"/>
                </a:solidFill>
              </a:rPr>
              <a:t>variable name</a:t>
            </a:r>
          </a:p>
          <a:p>
            <a:r>
              <a:rPr lang="en-US" dirty="0"/>
              <a:t>All data structures are stored in variables like values</a:t>
            </a:r>
          </a:p>
        </p:txBody>
      </p:sp>
      <p:cxnSp>
        <p:nvCxnSpPr>
          <p:cNvPr id="7" name="Straight Arrow Connector 6"/>
          <p:cNvCxnSpPr/>
          <p:nvPr/>
        </p:nvCxnSpPr>
        <p:spPr>
          <a:xfrm rot="-2160000" flipV="1">
            <a:off x="7324444" y="4157722"/>
            <a:ext cx="145473" cy="7793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55306" y="4972844"/>
            <a:ext cx="2800350" cy="1477328"/>
          </a:xfrm>
          <a:prstGeom prst="rect">
            <a:avLst/>
          </a:prstGeom>
          <a:noFill/>
        </p:spPr>
        <p:txBody>
          <a:bodyPr wrap="square" rtlCol="0">
            <a:spAutoFit/>
          </a:bodyPr>
          <a:lstStyle/>
          <a:p>
            <a:pPr algn="ctr"/>
            <a:r>
              <a:rPr lang="en-US" dirty="0">
                <a:solidFill>
                  <a:srgbClr val="FF0000"/>
                </a:solidFill>
              </a:rPr>
              <a:t>tuple</a:t>
            </a:r>
          </a:p>
          <a:p>
            <a:pPr algn="ctr"/>
            <a:r>
              <a:rPr lang="en-US" dirty="0"/>
              <a:t>This is the tuple, tuples have </a:t>
            </a:r>
            <a:r>
              <a:rPr lang="en-US" dirty="0" err="1"/>
              <a:t>parantheses</a:t>
            </a:r>
            <a:r>
              <a:rPr lang="en-US" dirty="0"/>
              <a:t>(round brackets) and elements are separated by commas</a:t>
            </a:r>
          </a:p>
        </p:txBody>
      </p:sp>
    </p:spTree>
    <p:extLst>
      <p:ext uri="{BB962C8B-B14F-4D97-AF65-F5344CB8AC3E}">
        <p14:creationId xmlns:p14="http://schemas.microsoft.com/office/powerpoint/2010/main" val="144753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tuples?</a:t>
            </a:r>
          </a:p>
        </p:txBody>
      </p:sp>
      <p:sp>
        <p:nvSpPr>
          <p:cNvPr id="3" name="Content Placeholder 2"/>
          <p:cNvSpPr>
            <a:spLocks noGrp="1"/>
          </p:cNvSpPr>
          <p:nvPr>
            <p:ph idx="1"/>
          </p:nvPr>
        </p:nvSpPr>
        <p:spPr/>
        <p:txBody>
          <a:bodyPr/>
          <a:lstStyle/>
          <a:p>
            <a:r>
              <a:rPr lang="en-US" dirty="0"/>
              <a:t>Let’s try this:</a:t>
            </a:r>
          </a:p>
          <a:p>
            <a:pPr marL="0" indent="0">
              <a:buNone/>
            </a:pPr>
            <a:endParaRPr lang="en-US" dirty="0"/>
          </a:p>
        </p:txBody>
      </p:sp>
      <p:sp>
        <p:nvSpPr>
          <p:cNvPr id="6" name="TextBox 5"/>
          <p:cNvSpPr txBox="1"/>
          <p:nvPr/>
        </p:nvSpPr>
        <p:spPr>
          <a:xfrm>
            <a:off x="838200" y="2341582"/>
            <a:ext cx="10206990" cy="3970318"/>
          </a:xfrm>
          <a:prstGeom prst="rect">
            <a:avLst/>
          </a:prstGeom>
          <a:noFill/>
          <a:ln>
            <a:solidFill>
              <a:schemeClr val="tx1"/>
            </a:solidFill>
          </a:ln>
        </p:spPr>
        <p:txBody>
          <a:bodyPr wrap="square" rtlCol="0">
            <a:spAutoFit/>
          </a:bodyPr>
          <a:lstStyle/>
          <a:p>
            <a:r>
              <a:rPr lang="en-US" sz="2800" dirty="0" smtClean="0"/>
              <a:t>&gt;&gt;&gt; t </a:t>
            </a:r>
            <a:r>
              <a:rPr lang="en-US" sz="2800" dirty="0"/>
              <a:t>= (1, 3, 2, 6, 8)</a:t>
            </a:r>
          </a:p>
          <a:p>
            <a:r>
              <a:rPr lang="en-US" sz="2800" dirty="0" smtClean="0"/>
              <a:t>&gt;&gt;&gt; print(t</a:t>
            </a:r>
            <a:r>
              <a:rPr lang="en-US" sz="2800" dirty="0"/>
              <a:t>)</a:t>
            </a:r>
          </a:p>
          <a:p>
            <a:r>
              <a:rPr lang="en-US" sz="2800" dirty="0" smtClean="0"/>
              <a:t>&gt;&gt;&gt; sum(t</a:t>
            </a:r>
            <a:r>
              <a:rPr lang="en-US" sz="2800" dirty="0"/>
              <a:t>)</a:t>
            </a:r>
          </a:p>
          <a:p>
            <a:r>
              <a:rPr lang="en-US" sz="2800" dirty="0" smtClean="0"/>
              <a:t>&gt;&gt;&gt; t[0</a:t>
            </a:r>
            <a:r>
              <a:rPr lang="en-US" sz="2800" dirty="0"/>
              <a:t>]</a:t>
            </a:r>
          </a:p>
          <a:p>
            <a:r>
              <a:rPr lang="en-US" sz="2800" dirty="0" smtClean="0"/>
              <a:t>&gt;&gt;&gt; t</a:t>
            </a:r>
            <a:r>
              <a:rPr lang="en-US" sz="2800" dirty="0"/>
              <a:t>[:3]</a:t>
            </a:r>
          </a:p>
          <a:p>
            <a:r>
              <a:rPr lang="en-US" sz="2800" dirty="0" smtClean="0"/>
              <a:t>&gt;&gt;&gt; </a:t>
            </a:r>
            <a:r>
              <a:rPr lang="en-US" sz="2800" dirty="0" err="1" smtClean="0"/>
              <a:t>new_t</a:t>
            </a:r>
            <a:r>
              <a:rPr lang="en-US" sz="2800" dirty="0" smtClean="0"/>
              <a:t> </a:t>
            </a:r>
            <a:r>
              <a:rPr lang="en-US" sz="2800" dirty="0"/>
              <a:t>= (‘a’, ’b’, ‘c’, ‘d’, ‘e’)</a:t>
            </a:r>
          </a:p>
          <a:p>
            <a:r>
              <a:rPr lang="en-US" sz="2800" dirty="0" smtClean="0"/>
              <a:t>&gt;&gt;&gt; print(</a:t>
            </a:r>
            <a:r>
              <a:rPr lang="en-US" sz="2800" dirty="0" err="1" smtClean="0"/>
              <a:t>new_t</a:t>
            </a:r>
            <a:r>
              <a:rPr lang="en-US" sz="2800" dirty="0"/>
              <a:t>)</a:t>
            </a:r>
          </a:p>
          <a:p>
            <a:r>
              <a:rPr lang="en-US" sz="2800" dirty="0" smtClean="0"/>
              <a:t>&gt;&gt;&gt; </a:t>
            </a:r>
            <a:r>
              <a:rPr lang="en-US" sz="2800" dirty="0" err="1" smtClean="0"/>
              <a:t>new_t</a:t>
            </a:r>
            <a:r>
              <a:rPr lang="en-US" sz="2800" dirty="0" smtClean="0"/>
              <a:t>[2</a:t>
            </a:r>
            <a:r>
              <a:rPr lang="en-US" sz="2800" dirty="0"/>
              <a:t>]</a:t>
            </a:r>
          </a:p>
          <a:p>
            <a:r>
              <a:rPr lang="en-US" sz="2800" dirty="0" smtClean="0"/>
              <a:t>&gt;&gt;&gt; sum(</a:t>
            </a:r>
            <a:r>
              <a:rPr lang="en-US" sz="2800" dirty="0" err="1" smtClean="0"/>
              <a:t>new_t</a:t>
            </a:r>
            <a:r>
              <a:rPr lang="en-US" sz="2800" dirty="0"/>
              <a:t>)</a:t>
            </a:r>
          </a:p>
        </p:txBody>
      </p:sp>
    </p:spTree>
    <p:extLst>
      <p:ext uri="{BB962C8B-B14F-4D97-AF65-F5344CB8AC3E}">
        <p14:creationId xmlns:p14="http://schemas.microsoft.com/office/powerpoint/2010/main" val="50067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properties of tuples</a:t>
            </a:r>
          </a:p>
        </p:txBody>
      </p:sp>
      <p:sp>
        <p:nvSpPr>
          <p:cNvPr id="3" name="Content Placeholder 2"/>
          <p:cNvSpPr>
            <a:spLocks noGrp="1"/>
          </p:cNvSpPr>
          <p:nvPr>
            <p:ph idx="1"/>
          </p:nvPr>
        </p:nvSpPr>
        <p:spPr/>
        <p:txBody>
          <a:bodyPr/>
          <a:lstStyle/>
          <a:p>
            <a:r>
              <a:rPr lang="en-US" dirty="0"/>
              <a:t>Tuples have </a:t>
            </a:r>
            <a:r>
              <a:rPr lang="en-US" dirty="0" err="1"/>
              <a:t>parantheses</a:t>
            </a:r>
            <a:r>
              <a:rPr lang="en-US" dirty="0"/>
              <a:t> (round brackets)</a:t>
            </a:r>
          </a:p>
          <a:p>
            <a:r>
              <a:rPr lang="en-US" dirty="0"/>
              <a:t>Tuples are ordered. i.e. did you notice that t[2] is always t[2</a:t>
            </a:r>
            <a:r>
              <a:rPr lang="en-US" dirty="0" smtClean="0"/>
              <a:t>]?</a:t>
            </a:r>
            <a:endParaRPr lang="en-US" dirty="0"/>
          </a:p>
          <a:p>
            <a:r>
              <a:rPr lang="en-US" dirty="0"/>
              <a:t>Tuples are immutable – This means I cannot change a tuple, once I have it I can only overwrite it like a number. 2 will always be 2 but the variable x = 2 can be changed to x = 3 but 2 is still 2!</a:t>
            </a:r>
          </a:p>
          <a:p>
            <a:r>
              <a:rPr lang="en-US" dirty="0"/>
              <a:t>Immutability means I cannot change an element directly e.g. I cannot say t[2] = 4</a:t>
            </a:r>
          </a:p>
          <a:p>
            <a:endParaRPr lang="en-US" dirty="0"/>
          </a:p>
        </p:txBody>
      </p:sp>
    </p:spTree>
    <p:extLst>
      <p:ext uri="{BB962C8B-B14F-4D97-AF65-F5344CB8AC3E}">
        <p14:creationId xmlns:p14="http://schemas.microsoft.com/office/powerpoint/2010/main" val="156733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smtClean="0"/>
              <a:t>Example 7.1</a:t>
            </a:r>
            <a:r>
              <a:rPr lang="en-ZW" b="1" dirty="0"/>
              <a:t>: Born as a string of quintuplets</a:t>
            </a:r>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2430171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931</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Data Structures</vt:lpstr>
      <vt:lpstr>Remember data types?</vt:lpstr>
      <vt:lpstr>What are data structures?</vt:lpstr>
      <vt:lpstr>More examples</vt:lpstr>
      <vt:lpstr>Why should data structures be predictable?</vt:lpstr>
      <vt:lpstr>Tuples</vt:lpstr>
      <vt:lpstr>What can we do with tuples?</vt:lpstr>
      <vt:lpstr>Review of properties of tuples</vt:lpstr>
      <vt:lpstr>Example 7.1: Born as a string of quintuplets</vt:lpstr>
      <vt:lpstr>Strings</vt:lpstr>
      <vt:lpstr>Review: What can we do with strings?</vt:lpstr>
      <vt:lpstr>Properties of strings</vt:lpstr>
      <vt:lpstr>The string module </vt:lpstr>
      <vt:lpstr>The String Module</vt:lpstr>
      <vt:lpstr>Try the following in the shell</vt:lpstr>
      <vt:lpstr>Let’s revisit what we did last time.</vt:lpstr>
      <vt:lpstr>Lists</vt:lpstr>
      <vt:lpstr>PowerPoint Presentation</vt:lpstr>
      <vt:lpstr>Mutability</vt:lpstr>
      <vt:lpstr>Mutability</vt:lpstr>
      <vt:lpstr>Review: Properties of lists</vt:lpstr>
      <vt:lpstr>Exercise 7.2: List of ToDos</vt:lpstr>
      <vt:lpstr>Exercise 7.3: Iterating on Lists</vt:lpstr>
      <vt:lpstr>Read Chapter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American corner 8</dc:creator>
  <cp:lastModifiedBy>Mgcini Phuthi</cp:lastModifiedBy>
  <cp:revision>13</cp:revision>
  <dcterms:created xsi:type="dcterms:W3CDTF">2016-07-28T12:21:43Z</dcterms:created>
  <dcterms:modified xsi:type="dcterms:W3CDTF">2018-07-27T20:34:33Z</dcterms:modified>
</cp:coreProperties>
</file>