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5" r:id="rId3"/>
    <p:sldId id="296" r:id="rId4"/>
    <p:sldId id="305" r:id="rId5"/>
    <p:sldId id="303" r:id="rId6"/>
    <p:sldId id="304" r:id="rId7"/>
    <p:sldId id="292" r:id="rId8"/>
    <p:sldId id="298" r:id="rId9"/>
    <p:sldId id="284" r:id="rId10"/>
    <p:sldId id="285" r:id="rId11"/>
    <p:sldId id="293" r:id="rId12"/>
    <p:sldId id="286" r:id="rId13"/>
    <p:sldId id="291" r:id="rId14"/>
    <p:sldId id="289" r:id="rId15"/>
    <p:sldId id="287" r:id="rId16"/>
    <p:sldId id="299" r:id="rId17"/>
    <p:sldId id="290" r:id="rId18"/>
    <p:sldId id="294" r:id="rId19"/>
    <p:sldId id="306" r:id="rId20"/>
    <p:sldId id="288" r:id="rId21"/>
    <p:sldId id="300" r:id="rId22"/>
    <p:sldId id="301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4B0DB8-F54C-4282-AA09-BDAEA5072B59}">
          <p14:sldIdLst>
            <p14:sldId id="256"/>
            <p14:sldId id="295"/>
            <p14:sldId id="296"/>
            <p14:sldId id="305"/>
            <p14:sldId id="303"/>
            <p14:sldId id="304"/>
            <p14:sldId id="292"/>
            <p14:sldId id="298"/>
            <p14:sldId id="284"/>
            <p14:sldId id="285"/>
            <p14:sldId id="293"/>
            <p14:sldId id="286"/>
            <p14:sldId id="291"/>
            <p14:sldId id="289"/>
            <p14:sldId id="287"/>
            <p14:sldId id="299"/>
            <p14:sldId id="290"/>
            <p14:sldId id="294"/>
            <p14:sldId id="306"/>
            <p14:sldId id="288"/>
            <p14:sldId id="300"/>
            <p14:sldId id="301"/>
            <p14:sldId id="302"/>
          </p14:sldIdLst>
        </p14:section>
        <p14:section name="Untitled Section" id="{A050B8FF-9F45-4C6E-8AB9-E4A65AB6720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8935" autoAdjust="0"/>
  </p:normalViewPr>
  <p:slideViewPr>
    <p:cSldViewPr snapToGrid="0">
      <p:cViewPr varScale="1">
        <p:scale>
          <a:sx n="70" d="100"/>
          <a:sy n="70" d="100"/>
        </p:scale>
        <p:origin x="9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45BE4-7230-493A-9A2C-5CB1065D155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AAA45-8A9B-4CC1-BC11-CAABC1EB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 smtClean="0"/>
              <a:t>Teacher</a:t>
            </a:r>
            <a:r>
              <a:rPr lang="en-ZW" baseline="0" dirty="0" smtClean="0"/>
              <a:t> does a few exercises using print, input and calculations for about 5-10min. The students should tell the teacher what to do.</a:t>
            </a:r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AA45-8A9B-4CC1-BC11-CAABC1EBDE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 smtClean="0"/>
              <a:t>Examples</a:t>
            </a:r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8C194-4765-472C-9002-E7D60BFE03DD}" type="slidenum">
              <a:rPr lang="en-ZW" smtClean="0"/>
              <a:t>4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666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 smtClean="0"/>
              <a:t>Explain variables</a:t>
            </a:r>
            <a:r>
              <a:rPr lang="en-ZW" baseline="0" dirty="0" smtClean="0"/>
              <a:t> using the beginning of chapter 2 as a guideline</a:t>
            </a:r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AA45-8A9B-4CC1-BC11-CAABC1EBDE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#Explain the principle of assignment using one equal</a:t>
            </a:r>
            <a:r>
              <a:rPr lang="en-US" baseline="0" dirty="0"/>
              <a:t> sign. RHS is evaluated and assigned to the LHS. </a:t>
            </a:r>
            <a:r>
              <a:rPr lang="en-US" b="1" baseline="0" dirty="0"/>
              <a:t>variable = value </a:t>
            </a:r>
            <a:r>
              <a:rPr lang="en-US" b="0" baseline="0" dirty="0"/>
              <a:t>but </a:t>
            </a:r>
            <a:r>
              <a:rPr lang="en-US" b="1" baseline="0" dirty="0"/>
              <a:t>value is not equal to variable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AA45-8A9B-4CC1-BC11-CAABC1EBD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AA45-8A9B-4CC1-BC11-CAABC1EBDE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2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#Explain the principle of assignment using one equal</a:t>
            </a:r>
            <a:r>
              <a:rPr lang="en-US" baseline="0" dirty="0"/>
              <a:t> sign. RHS is evaluated and assigned to the LHS. </a:t>
            </a:r>
            <a:r>
              <a:rPr lang="en-US" b="1" baseline="0" dirty="0"/>
              <a:t>variable = value </a:t>
            </a:r>
            <a:r>
              <a:rPr lang="en-US" b="0" baseline="0" dirty="0"/>
              <a:t>but </a:t>
            </a:r>
            <a:r>
              <a:rPr lang="en-US" b="1" baseline="0" dirty="0"/>
              <a:t>value is not equal to variable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AA45-8A9B-4CC1-BC11-CAABC1EBDE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 smtClean="0"/>
              <a:t>Teacher plays</a:t>
            </a:r>
            <a:r>
              <a:rPr lang="en-ZW" baseline="0" dirty="0" smtClean="0"/>
              <a:t> with variables in the shell like in Exercise 2.1</a:t>
            </a:r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AA45-8A9B-4CC1-BC11-CAABC1EBDE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3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 smtClean="0"/>
              <a:t>Do Demonstration 2.1 </a:t>
            </a:r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AA45-8A9B-4CC1-BC11-CAABC1EBDE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#A variable used</a:t>
            </a:r>
            <a:r>
              <a:rPr lang="en-US" baseline="0" dirty="0"/>
              <a:t> on the RHS must be defined before use. In its definition, it must contain a valid </a:t>
            </a:r>
            <a:r>
              <a:rPr lang="en-US" b="1" baseline="0" dirty="0"/>
              <a:t>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AA45-8A9B-4CC1-BC11-CAABC1EBDE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0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56F-B03A-4546-92E2-17BB935633A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1149-E375-425F-9DC3-71F2AC9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56F-B03A-4546-92E2-17BB935633A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1149-E375-425F-9DC3-71F2AC9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1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56F-B03A-4546-92E2-17BB935633A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1149-E375-425F-9DC3-71F2AC9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56F-B03A-4546-92E2-17BB935633A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1149-E375-425F-9DC3-71F2AC9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56F-B03A-4546-92E2-17BB935633A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1149-E375-425F-9DC3-71F2AC9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56F-B03A-4546-92E2-17BB935633A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1149-E375-425F-9DC3-71F2AC9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56F-B03A-4546-92E2-17BB935633A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1149-E375-425F-9DC3-71F2AC9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56F-B03A-4546-92E2-17BB935633A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1149-E375-425F-9DC3-71F2AC9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56F-B03A-4546-92E2-17BB935633A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1149-E375-425F-9DC3-71F2AC9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9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56F-B03A-4546-92E2-17BB935633A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1149-E375-425F-9DC3-71F2AC9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4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56F-B03A-4546-92E2-17BB935633A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1149-E375-425F-9DC3-71F2AC9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A56F-B03A-4546-92E2-17BB935633A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31149-E375-425F-9DC3-71F2AC9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813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rebuchet MS" panose="020B0603020202020204" pitchFamily="34" charset="0"/>
              </a:rPr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78696"/>
            <a:ext cx="9144000" cy="3454052"/>
          </a:xfrm>
        </p:spPr>
        <p:txBody>
          <a:bodyPr/>
          <a:lstStyle/>
          <a:p>
            <a:pPr lvl="0" algn="l"/>
            <a:endParaRPr lang="en-ZW" dirty="0">
              <a:latin typeface="Trebuchet MS" panose="020B0603020202020204" pitchFamily="34" charset="0"/>
            </a:endParaRPr>
          </a:p>
          <a:p>
            <a:pPr lvl="0" algn="l"/>
            <a:r>
              <a:rPr lang="en-ZW" sz="2800" dirty="0">
                <a:latin typeface="Trebuchet MS" panose="020B0603020202020204" pitchFamily="34" charset="0"/>
              </a:rPr>
              <a:t>1. Launching IDLE</a:t>
            </a:r>
            <a:endParaRPr lang="en-US" sz="2800" dirty="0">
              <a:latin typeface="Trebuchet MS" panose="020B0603020202020204" pitchFamily="34" charset="0"/>
            </a:endParaRPr>
          </a:p>
          <a:p>
            <a:pPr lvl="0" algn="l"/>
            <a:r>
              <a:rPr lang="en-ZW" sz="2800" dirty="0">
                <a:latin typeface="Trebuchet MS" panose="020B0603020202020204" pitchFamily="34" charset="0"/>
              </a:rPr>
              <a:t>2. Difference between script and shell</a:t>
            </a:r>
            <a:endParaRPr lang="en-US" sz="2800" dirty="0">
              <a:latin typeface="Trebuchet MS" panose="020B0603020202020204" pitchFamily="34" charset="0"/>
            </a:endParaRPr>
          </a:p>
          <a:p>
            <a:pPr lvl="0" algn="l"/>
            <a:r>
              <a:rPr lang="en-ZW" sz="2800" dirty="0">
                <a:latin typeface="Trebuchet MS" panose="020B0603020202020204" pitchFamily="34" charset="0"/>
              </a:rPr>
              <a:t>3. Calculations review</a:t>
            </a:r>
            <a:endParaRPr lang="en-US" sz="2800" dirty="0">
              <a:latin typeface="Trebuchet MS" panose="020B0603020202020204" pitchFamily="34" charset="0"/>
            </a:endParaRPr>
          </a:p>
          <a:p>
            <a:pPr lvl="0" algn="l"/>
            <a:r>
              <a:rPr lang="en-ZW" sz="2800" dirty="0">
                <a:latin typeface="Trebuchet MS" panose="020B0603020202020204" pitchFamily="34" charset="0"/>
              </a:rPr>
              <a:t>4. Print function</a:t>
            </a:r>
            <a:endParaRPr lang="en-US" sz="2800" dirty="0">
              <a:latin typeface="Trebuchet MS" panose="020B0603020202020204" pitchFamily="34" charset="0"/>
            </a:endParaRPr>
          </a:p>
          <a:p>
            <a:pPr algn="l"/>
            <a:r>
              <a:rPr lang="en-ZW" sz="2800" dirty="0">
                <a:latin typeface="Trebuchet MS" panose="020B0603020202020204" pitchFamily="34" charset="0"/>
              </a:rPr>
              <a:t>5. Input function</a:t>
            </a: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2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08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	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variable_name</a:t>
            </a:r>
            <a:r>
              <a:rPr lang="en-US" sz="6000" b="1" dirty="0">
                <a:latin typeface="Trebuchet MS" panose="020B0603020202020204" pitchFamily="34" charset="0"/>
              </a:rPr>
              <a:t> </a:t>
            </a:r>
            <a:r>
              <a:rPr lang="en-US" sz="7800" b="1" dirty="0">
                <a:latin typeface="Trebuchet MS" panose="020B0603020202020204" pitchFamily="34" charset="0"/>
              </a:rPr>
              <a:t>=</a:t>
            </a:r>
            <a:r>
              <a:rPr lang="en-US" sz="6000" b="1" dirty="0">
                <a:latin typeface="Trebuchet MS" panose="020B0603020202020204" pitchFamily="34" charset="0"/>
              </a:rPr>
              <a:t> </a:t>
            </a:r>
            <a:r>
              <a:rPr lang="en-US" sz="6000" b="1" dirty="0">
                <a:solidFill>
                  <a:srgbClr val="FF0000"/>
                </a:solidFill>
                <a:latin typeface="Trebuchet MS" panose="020B0603020202020204" pitchFamily="34" charset="0"/>
              </a:rPr>
              <a:t>value</a:t>
            </a:r>
          </a:p>
          <a:p>
            <a:pPr marL="0" indent="0">
              <a:buNone/>
            </a:pPr>
            <a:endParaRPr lang="en-US" sz="4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4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4400" b="1" dirty="0">
                <a:latin typeface="Trebuchet MS" panose="020B0603020202020204" pitchFamily="34" charset="0"/>
              </a:rPr>
              <a:t>You are assigning the </a:t>
            </a:r>
            <a:r>
              <a:rPr lang="en-US" sz="4400" b="1" dirty="0">
                <a:solidFill>
                  <a:srgbClr val="FF0000"/>
                </a:solidFill>
                <a:latin typeface="Trebuchet MS" panose="020B0603020202020204" pitchFamily="34" charset="0"/>
              </a:rPr>
              <a:t>value</a:t>
            </a:r>
            <a:r>
              <a:rPr lang="en-US" sz="4400" b="1" dirty="0">
                <a:latin typeface="Trebuchet MS" panose="020B0603020202020204" pitchFamily="34" charset="0"/>
              </a:rPr>
              <a:t> to the </a:t>
            </a:r>
            <a:r>
              <a:rPr lang="en-US" sz="4400" b="1" dirty="0" err="1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variable_name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079" y="228600"/>
            <a:ext cx="1967721" cy="1967721"/>
          </a:xfrm>
          <a:prstGeom prst="rect">
            <a:avLst/>
          </a:prstGeom>
        </p:spPr>
      </p:pic>
      <p:sp>
        <p:nvSpPr>
          <p:cNvPr id="10" name="Curved Left Arrow 9"/>
          <p:cNvSpPr/>
          <p:nvPr/>
        </p:nvSpPr>
        <p:spPr>
          <a:xfrm rot="5400000">
            <a:off x="6116800" y="2150380"/>
            <a:ext cx="1448323" cy="4080726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mtClean="0">
                <a:latin typeface="Trebuchet MS" panose="020B0603020202020204" pitchFamily="34" charset="0"/>
              </a:rPr>
              <a:t>VARIABLES</a:t>
            </a:r>
            <a:endParaRPr lang="en-US" sz="5400" b="1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70758"/>
            <a:ext cx="10515600" cy="5069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	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distance</a:t>
            </a:r>
            <a:r>
              <a:rPr lang="en-US" sz="6000" b="1" dirty="0" smtClean="0">
                <a:latin typeface="Trebuchet MS" panose="020B0603020202020204" pitchFamily="34" charset="0"/>
              </a:rPr>
              <a:t> </a:t>
            </a:r>
            <a:r>
              <a:rPr lang="en-US" sz="7800" b="1" dirty="0" smtClean="0">
                <a:latin typeface="Trebuchet MS" panose="020B0603020202020204" pitchFamily="34" charset="0"/>
              </a:rPr>
              <a:t>=</a:t>
            </a:r>
            <a:r>
              <a:rPr lang="en-US" sz="6000" b="1" dirty="0" smtClean="0">
                <a:latin typeface="Trebuchet MS" panose="020B0603020202020204" pitchFamily="34" charset="0"/>
              </a:rPr>
              <a:t> </a:t>
            </a:r>
            <a:r>
              <a:rPr lang="en-US" sz="60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speed * time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400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400" b="1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400" b="1" dirty="0" smtClean="0">
              <a:latin typeface="Trebuchet MS" panose="020B0603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 smtClean="0">
                <a:latin typeface="Trebuchet MS" panose="020B0603020202020204" pitchFamily="34" charset="0"/>
              </a:rPr>
              <a:t>You </a:t>
            </a:r>
            <a:r>
              <a:rPr lang="en-US" sz="4400" b="1" dirty="0" smtClean="0">
                <a:latin typeface="Trebuchet MS" panose="020B0603020202020204" pitchFamily="34" charset="0"/>
              </a:rPr>
              <a:t>are assigning the </a:t>
            </a:r>
            <a:r>
              <a:rPr lang="en-US" sz="44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speed*time</a:t>
            </a:r>
            <a:r>
              <a:rPr lang="en-US" sz="4400" b="1" dirty="0" smtClean="0">
                <a:latin typeface="Trebuchet MS" panose="020B0603020202020204" pitchFamily="34" charset="0"/>
              </a:rPr>
              <a:t> to the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distance</a:t>
            </a:r>
            <a:r>
              <a:rPr lang="en-US" sz="4400" b="1" dirty="0" smtClean="0">
                <a:latin typeface="Trebuchet MS" panose="020B0603020202020204" pitchFamily="34" charset="0"/>
              </a:rPr>
              <a:t>. The right hand side is always calculated first and passed to the variable</a:t>
            </a:r>
            <a:endParaRPr lang="en-US" sz="4400" b="1" dirty="0">
              <a:latin typeface="Trebuchet MS" panose="020B0603020202020204" pitchFamily="34" charset="0"/>
            </a:endParaRPr>
          </a:p>
        </p:txBody>
      </p:sp>
      <p:sp>
        <p:nvSpPr>
          <p:cNvPr id="6" name="Curved Left Arrow 5"/>
          <p:cNvSpPr/>
          <p:nvPr/>
        </p:nvSpPr>
        <p:spPr>
          <a:xfrm rot="5400000">
            <a:off x="4929022" y="1292543"/>
            <a:ext cx="1448323" cy="4080726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5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0024"/>
            <a:ext cx="10515600" cy="46126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	</a:t>
            </a:r>
            <a:r>
              <a:rPr lang="en-US" sz="6000" b="1" dirty="0">
                <a:latin typeface="Trebuchet MS" panose="020B0603020202020204" pitchFamily="34" charset="0"/>
              </a:rPr>
              <a:t>cash </a:t>
            </a:r>
            <a:r>
              <a:rPr lang="en-US" sz="7800" b="1" dirty="0">
                <a:latin typeface="Trebuchet MS" panose="020B0603020202020204" pitchFamily="34" charset="0"/>
              </a:rPr>
              <a:t>=</a:t>
            </a:r>
            <a:r>
              <a:rPr lang="en-US" sz="6000" b="1" dirty="0">
                <a:latin typeface="Trebuchet MS" panose="020B0603020202020204" pitchFamily="34" charset="0"/>
              </a:rPr>
              <a:t> </a:t>
            </a:r>
            <a:r>
              <a:rPr lang="en-US" sz="6000" b="1" dirty="0">
                <a:solidFill>
                  <a:srgbClr val="FF0000"/>
                </a:solidFill>
                <a:latin typeface="Trebuchet MS" panose="020B0603020202020204" pitchFamily="34" charset="0"/>
              </a:rPr>
              <a:t>float(5//3)</a:t>
            </a:r>
          </a:p>
          <a:p>
            <a:pPr marL="0" indent="0">
              <a:buNone/>
            </a:pPr>
            <a:endParaRPr lang="en-US" sz="4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4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Trebuchet MS" panose="020B0603020202020204" pitchFamily="34" charset="0"/>
              </a:rPr>
              <a:t>-cash </a:t>
            </a:r>
            <a:r>
              <a:rPr lang="en-US" sz="3600" b="1" dirty="0">
                <a:latin typeface="Trebuchet MS" panose="020B0603020202020204" pitchFamily="34" charset="0"/>
              </a:rPr>
              <a:t>is equal to </a:t>
            </a:r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1.0</a:t>
            </a:r>
          </a:p>
          <a:p>
            <a:pPr marL="0" indent="0">
              <a:buNone/>
            </a:pPr>
            <a:r>
              <a:rPr lang="en-US" sz="3600" b="1" dirty="0" smtClean="0">
                <a:latin typeface="Trebuchet MS" panose="020B0603020202020204" pitchFamily="34" charset="0"/>
              </a:rPr>
              <a:t>-</a:t>
            </a:r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1.0</a:t>
            </a:r>
            <a:r>
              <a:rPr lang="en-US" sz="3600" b="1" dirty="0" smtClean="0">
                <a:latin typeface="Trebuchet MS" panose="020B0603020202020204" pitchFamily="34" charset="0"/>
              </a:rPr>
              <a:t> </a:t>
            </a:r>
            <a:r>
              <a:rPr lang="en-US" sz="3600" b="1" dirty="0">
                <a:latin typeface="Trebuchet MS" panose="020B0603020202020204" pitchFamily="34" charset="0"/>
              </a:rPr>
              <a:t>is NOT equal to </a:t>
            </a:r>
            <a:r>
              <a:rPr lang="en-US" sz="3600" b="1" dirty="0" smtClean="0">
                <a:latin typeface="Trebuchet MS" panose="020B0603020202020204" pitchFamily="34" charset="0"/>
              </a:rPr>
              <a:t>cash</a:t>
            </a:r>
            <a:endParaRPr lang="en-US" sz="3600" b="1" dirty="0">
              <a:latin typeface="Trebuchet MS" panose="020B0603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457" y="-29369"/>
            <a:ext cx="1832173" cy="2114550"/>
          </a:xfrm>
          <a:prstGeom prst="rect">
            <a:avLst/>
          </a:prstGeom>
        </p:spPr>
      </p:pic>
      <p:sp>
        <p:nvSpPr>
          <p:cNvPr id="10" name="Curved Left Arrow 9"/>
          <p:cNvSpPr/>
          <p:nvPr/>
        </p:nvSpPr>
        <p:spPr>
          <a:xfrm rot="5400000">
            <a:off x="5371838" y="1720874"/>
            <a:ext cx="1448323" cy="4080726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7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b="1" dirty="0" smtClean="0"/>
              <a:t>Defining variables in the shell</a:t>
            </a:r>
            <a:endParaRPr lang="en-ZW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&gt;&gt;&gt; x = 1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94292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b="1" dirty="0" smtClean="0"/>
              <a:t>Exercise: Varying Variables</a:t>
            </a:r>
            <a:endParaRPr lang="en-ZW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>
                <a:latin typeface="Trebuchet MS" panose="020B0603020202020204" pitchFamily="34" charset="0"/>
              </a:rPr>
              <a:t>s </a:t>
            </a:r>
            <a:r>
              <a:rPr lang="en-ZW" dirty="0">
                <a:latin typeface="Trebuchet MS" panose="020B0603020202020204" pitchFamily="34" charset="0"/>
              </a:rPr>
              <a:t>= 4					     </a:t>
            </a:r>
          </a:p>
          <a:p>
            <a:pPr marL="0" indent="0">
              <a:buNone/>
            </a:pPr>
            <a:r>
              <a:rPr lang="en-ZW" dirty="0">
                <a:latin typeface="Trebuchet MS" panose="020B0603020202020204" pitchFamily="34" charset="0"/>
              </a:rPr>
              <a:t>p = 3					      </a:t>
            </a:r>
          </a:p>
          <a:p>
            <a:pPr marL="0" indent="0">
              <a:buNone/>
            </a:pPr>
            <a:r>
              <a:rPr lang="en-ZW" dirty="0">
                <a:latin typeface="Trebuchet MS" panose="020B0603020202020204" pitchFamily="34" charset="0"/>
              </a:rPr>
              <a:t>s = p 					     </a:t>
            </a:r>
          </a:p>
          <a:p>
            <a:pPr marL="0" indent="0">
              <a:buNone/>
            </a:pPr>
            <a:r>
              <a:rPr lang="en-ZW" dirty="0">
                <a:solidFill>
                  <a:srgbClr val="FF0000"/>
                </a:solidFill>
                <a:latin typeface="Trebuchet MS" panose="020B0603020202020204" pitchFamily="34" charset="0"/>
              </a:rPr>
              <a:t>What is p and what is s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00402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VARIABLE NAMING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914400" lvl="2" indent="0">
              <a:buNone/>
            </a:pPr>
            <a:r>
              <a:rPr lang="en-ZW" sz="4000" dirty="0">
                <a:latin typeface="Trebuchet MS" panose="020B0603020202020204" pitchFamily="34" charset="0"/>
              </a:rPr>
              <a:t>a) small letters</a:t>
            </a:r>
            <a:endParaRPr lang="en-US" sz="4000" dirty="0"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ZW" sz="4000" dirty="0">
                <a:latin typeface="Trebuchet MS" panose="020B0603020202020204" pitchFamily="34" charset="0"/>
              </a:rPr>
              <a:t>	b) No spaces, use </a:t>
            </a:r>
            <a:r>
              <a:rPr lang="en-ZW" sz="4000" dirty="0" smtClean="0">
                <a:latin typeface="Trebuchet MS" panose="020B0603020202020204" pitchFamily="34" charset="0"/>
              </a:rPr>
              <a:t>underscore (__) instead</a:t>
            </a:r>
            <a:endParaRPr lang="en-US" sz="4000" dirty="0"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ZW" sz="4000" dirty="0">
                <a:latin typeface="Trebuchet MS" panose="020B0603020202020204" pitchFamily="34" charset="0"/>
              </a:rPr>
              <a:t>	c) No using Python keywords like </a:t>
            </a:r>
            <a:r>
              <a:rPr lang="en-ZW" sz="4000" dirty="0">
                <a:solidFill>
                  <a:srgbClr val="FFC000"/>
                </a:solidFill>
                <a:latin typeface="Trebuchet MS" panose="020B0603020202020204" pitchFamily="34" charset="0"/>
              </a:rPr>
              <a:t>print</a:t>
            </a:r>
            <a:endParaRPr lang="en-US" sz="4000" dirty="0">
              <a:solidFill>
                <a:srgbClr val="FFC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ZW" sz="4000" dirty="0">
                <a:latin typeface="Trebuchet MS" panose="020B0603020202020204" pitchFamily="34" charset="0"/>
              </a:rPr>
              <a:t>	d) Name should have meaning</a:t>
            </a:r>
            <a:endParaRPr lang="en-US" sz="4000" dirty="0"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ZW" sz="4000" dirty="0">
                <a:latin typeface="Trebuchet MS" panose="020B0603020202020204" pitchFamily="34" charset="0"/>
              </a:rPr>
              <a:t>	e) Don’t start with a number</a:t>
            </a:r>
            <a:endParaRPr lang="en-US" sz="4000" dirty="0"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48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 2.2: Easy Change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548"/>
            <a:ext cx="10515600" cy="4351338"/>
          </a:xfrm>
        </p:spPr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4300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W" sz="6000" b="1" dirty="0" smtClean="0"/>
              <a:t>More variables</a:t>
            </a:r>
            <a:endParaRPr lang="en-ZW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/>
              <a:t>x = 2.3</a:t>
            </a:r>
          </a:p>
          <a:p>
            <a:pPr marL="0" indent="0">
              <a:buNone/>
            </a:pPr>
            <a:r>
              <a:rPr lang="en-ZW" dirty="0"/>
              <a:t>y = 12</a:t>
            </a:r>
          </a:p>
          <a:p>
            <a:pPr marL="0" indent="0">
              <a:buNone/>
            </a:pPr>
            <a:r>
              <a:rPr lang="en-ZW" dirty="0"/>
              <a:t>z </a:t>
            </a:r>
            <a:r>
              <a:rPr lang="en-ZW" dirty="0" smtClean="0"/>
              <a:t>= x</a:t>
            </a:r>
          </a:p>
          <a:p>
            <a:pPr marL="0" indent="0">
              <a:buNone/>
            </a:pPr>
            <a:r>
              <a:rPr lang="en-ZW" dirty="0" smtClean="0"/>
              <a:t>x = y</a:t>
            </a:r>
          </a:p>
          <a:p>
            <a:pPr marL="0" indent="0">
              <a:buNone/>
            </a:pPr>
            <a:r>
              <a:rPr lang="en-ZW" dirty="0" smtClean="0"/>
              <a:t>y = z</a:t>
            </a:r>
            <a:endParaRPr lang="en-ZW" dirty="0"/>
          </a:p>
          <a:p>
            <a:pPr marL="0" indent="0">
              <a:buNone/>
            </a:pPr>
            <a:r>
              <a:rPr lang="en-ZW" dirty="0" smtClean="0">
                <a:solidFill>
                  <a:srgbClr val="FF0000"/>
                </a:solidFill>
              </a:rPr>
              <a:t>What is x and what is y?</a:t>
            </a:r>
            <a:endParaRPr lang="en-Z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Let’s play a game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Demonstration 2.1: Let’s be variables! (Instructor Textbook)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5731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b="1" dirty="0" smtClean="0"/>
              <a:t>The </a:t>
            </a:r>
            <a:r>
              <a:rPr lang="en-ZW" b="1" dirty="0" smtClean="0">
                <a:solidFill>
                  <a:srgbClr val="7030A0"/>
                </a:solidFill>
              </a:rPr>
              <a:t>input</a:t>
            </a:r>
            <a:r>
              <a:rPr lang="en-ZW" b="1" dirty="0" smtClean="0"/>
              <a:t>(“</a:t>
            </a:r>
            <a:r>
              <a:rPr lang="en-ZW" b="1" dirty="0" smtClean="0">
                <a:solidFill>
                  <a:srgbClr val="FF0000"/>
                </a:solidFill>
              </a:rPr>
              <a:t>prompt</a:t>
            </a:r>
            <a:r>
              <a:rPr lang="en-ZW" b="1" dirty="0" smtClean="0"/>
              <a:t>”) function</a:t>
            </a:r>
            <a:endParaRPr lang="en-ZW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sz="4000" dirty="0" smtClean="0"/>
              <a:t>Used to get typed input from the user in the shell</a:t>
            </a:r>
          </a:p>
          <a:p>
            <a:r>
              <a:rPr lang="en-ZW" sz="4000" dirty="0" smtClean="0"/>
              <a:t>Replace </a:t>
            </a:r>
            <a:r>
              <a:rPr lang="en-ZW" sz="4000" dirty="0" smtClean="0">
                <a:solidFill>
                  <a:srgbClr val="FF0000"/>
                </a:solidFill>
              </a:rPr>
              <a:t>prompt</a:t>
            </a:r>
            <a:r>
              <a:rPr lang="en-ZW" sz="4000" dirty="0" smtClean="0"/>
              <a:t> with question</a:t>
            </a:r>
          </a:p>
          <a:p>
            <a:endParaRPr lang="en-ZW" dirty="0"/>
          </a:p>
          <a:p>
            <a:endParaRPr lang="en-ZW" dirty="0" smtClean="0"/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25513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>
                <a:latin typeface="Trebuchet MS" panose="020B0603020202020204" pitchFamily="34" charset="0"/>
              </a:rPr>
              <a:t>Python </a:t>
            </a:r>
            <a:r>
              <a:rPr lang="en-US" sz="6600" b="1" dirty="0" smtClean="0">
                <a:latin typeface="Trebuchet MS" panose="020B0603020202020204" pitchFamily="34" charset="0"/>
              </a:rPr>
              <a:t>Script</a:t>
            </a:r>
            <a:r>
              <a:rPr lang="en-US" dirty="0">
                <a:latin typeface="Trebuchet MS" panose="020B0603020202020204" pitchFamily="34" charset="0"/>
              </a:rPr>
              <a:t/>
            </a:r>
            <a:br>
              <a:rPr lang="en-US" dirty="0">
                <a:latin typeface="Trebuchet MS" panose="020B0603020202020204" pitchFamily="34" charset="0"/>
              </a:rPr>
            </a:b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Allows </a:t>
            </a:r>
            <a:r>
              <a:rPr lang="en-US" dirty="0">
                <a:latin typeface="Trebuchet MS" panose="020B0603020202020204" pitchFamily="34" charset="0"/>
              </a:rPr>
              <a:t>all commands to run at once and only stops if there is an error</a:t>
            </a:r>
          </a:p>
          <a:p>
            <a:r>
              <a:rPr lang="en-US" dirty="0">
                <a:latin typeface="Trebuchet MS" panose="020B0603020202020204" pitchFamily="34" charset="0"/>
              </a:rPr>
              <a:t>Work can be saved and edited later</a:t>
            </a:r>
          </a:p>
          <a:p>
            <a:r>
              <a:rPr lang="en-US" dirty="0">
                <a:latin typeface="Trebuchet MS" panose="020B0603020202020204" pitchFamily="34" charset="0"/>
              </a:rPr>
              <a:t>Good for big projects like games, apps etc.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26650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143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W" dirty="0" err="1">
                <a:latin typeface="Trebuchet MS" panose="020B0603020202020204" pitchFamily="34" charset="0"/>
              </a:rPr>
              <a:t>variable_name</a:t>
            </a:r>
            <a:r>
              <a:rPr lang="en-ZW" dirty="0">
                <a:latin typeface="Trebuchet MS" panose="020B0603020202020204" pitchFamily="34" charset="0"/>
              </a:rPr>
              <a:t> =  </a:t>
            </a:r>
            <a:r>
              <a:rPr lang="en-ZW" dirty="0">
                <a:solidFill>
                  <a:srgbClr val="FF0000"/>
                </a:solidFill>
                <a:latin typeface="Trebuchet MS" panose="020B0603020202020204" pitchFamily="34" charset="0"/>
              </a:rPr>
              <a:t>value</a:t>
            </a:r>
            <a:r>
              <a:rPr lang="en-ZW" dirty="0">
                <a:latin typeface="Trebuchet MS" panose="020B0603020202020204" pitchFamily="34" charset="0"/>
              </a:rPr>
              <a:t> (RHS evaluated first before assignment)</a:t>
            </a:r>
          </a:p>
          <a:p>
            <a:pPr marL="0" indent="0" algn="ctr">
              <a:buNone/>
            </a:pPr>
            <a:endParaRPr lang="en-ZW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ZW" dirty="0" smtClean="0">
                <a:latin typeface="Trebuchet MS" panose="020B0603020202020204" pitchFamily="34" charset="0"/>
              </a:rPr>
              <a:t>&gt;&gt;&gt; x </a:t>
            </a:r>
            <a:r>
              <a:rPr lang="en-ZW" dirty="0">
                <a:latin typeface="Trebuchet MS" panose="020B0603020202020204" pitchFamily="34" charset="0"/>
              </a:rPr>
              <a:t>= </a:t>
            </a:r>
            <a:r>
              <a:rPr lang="en-ZW" dirty="0">
                <a:solidFill>
                  <a:srgbClr val="FFC000"/>
                </a:solidFill>
                <a:latin typeface="Trebuchet MS" panose="020B0603020202020204" pitchFamily="34" charset="0"/>
              </a:rPr>
              <a:t>input</a:t>
            </a:r>
            <a:r>
              <a:rPr lang="en-ZW" dirty="0">
                <a:latin typeface="Trebuchet MS" panose="020B0603020202020204" pitchFamily="34" charset="0"/>
              </a:rPr>
              <a:t>(“What is your name? “)</a:t>
            </a:r>
          </a:p>
          <a:p>
            <a:pPr marL="0" indent="0">
              <a:buNone/>
            </a:pPr>
            <a:r>
              <a:rPr lang="en-ZW" dirty="0">
                <a:latin typeface="Trebuchet MS" panose="020B0603020202020204" pitchFamily="34" charset="0"/>
              </a:rPr>
              <a:t>The computer waits for the user’s input because it is still evaluating the RHS which is calling for an </a:t>
            </a:r>
            <a:r>
              <a:rPr lang="en-ZW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input</a:t>
            </a:r>
          </a:p>
          <a:p>
            <a:pPr marL="0" indent="0">
              <a:buNone/>
            </a:pPr>
            <a:endParaRPr lang="en-ZW" dirty="0" smtClean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ZW" dirty="0" smtClean="0">
                <a:latin typeface="Trebuchet MS" panose="020B0603020202020204" pitchFamily="34" charset="0"/>
              </a:rPr>
              <a:t>To print what the user types in you have to type:</a:t>
            </a:r>
          </a:p>
          <a:p>
            <a:pPr marL="0" indent="0">
              <a:buNone/>
            </a:pPr>
            <a:endParaRPr lang="en-ZW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ZW" dirty="0" smtClean="0">
                <a:latin typeface="Trebuchet MS" panose="020B0603020202020204" pitchFamily="34" charset="0"/>
              </a:rPr>
              <a:t>&gt;&gt;&gt; print(x)</a:t>
            </a:r>
            <a:endParaRPr lang="en-ZW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53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 2.3: Garbage in, Garbage Out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2060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Python Keywords and Comments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If a word changes colour in IDLE, that means it is a keyword, do not use it as a variable name!</a:t>
            </a:r>
          </a:p>
          <a:p>
            <a:endParaRPr lang="en-ZW" dirty="0"/>
          </a:p>
          <a:p>
            <a:pPr marL="0" indent="0">
              <a:buNone/>
            </a:pPr>
            <a:r>
              <a:rPr lang="en-ZW" dirty="0" smtClean="0"/>
              <a:t>e.g. for, if, pass, print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917091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5024" y="230745"/>
            <a:ext cx="4919158" cy="2392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Textbook: Read Chapter 2</a:t>
            </a:r>
            <a:endParaRPr lang="en-ZW" dirty="0"/>
          </a:p>
        </p:txBody>
      </p:sp>
      <p:sp>
        <p:nvSpPr>
          <p:cNvPr id="4" name="TextBox 3"/>
          <p:cNvSpPr txBox="1"/>
          <p:nvPr/>
        </p:nvSpPr>
        <p:spPr>
          <a:xfrm>
            <a:off x="1688123" y="3397203"/>
            <a:ext cx="96656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3800" dirty="0" smtClean="0"/>
              <a:t>Questions?</a:t>
            </a:r>
            <a:endParaRPr lang="en-ZW" sz="13800" dirty="0"/>
          </a:p>
        </p:txBody>
      </p:sp>
    </p:spTree>
    <p:extLst>
      <p:ext uri="{BB962C8B-B14F-4D97-AF65-F5344CB8AC3E}">
        <p14:creationId xmlns:p14="http://schemas.microsoft.com/office/powerpoint/2010/main" val="43294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9. Working with Python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800" dirty="0">
                <a:latin typeface="Trebuchet MS" panose="020B0603020202020204" pitchFamily="34" charset="0"/>
              </a:rPr>
              <a:t>Open a New File, write your name and save it on the DESKTOP</a:t>
            </a:r>
          </a:p>
          <a:p>
            <a:r>
              <a:rPr lang="en-US" sz="4800" dirty="0">
                <a:latin typeface="Trebuchet MS" panose="020B0603020202020204" pitchFamily="34" charset="0"/>
              </a:rPr>
              <a:t>How to we differentiate FOLDERS and FILES?</a:t>
            </a:r>
          </a:p>
          <a:p>
            <a:r>
              <a:rPr lang="en-US" sz="4800" dirty="0">
                <a:latin typeface="Trebuchet MS" panose="020B0603020202020204" pitchFamily="34" charset="0"/>
              </a:rPr>
              <a:t>Is the Python Script a FOLDER or a FILE?</a:t>
            </a:r>
          </a:p>
          <a:p>
            <a:r>
              <a:rPr lang="en-US" sz="4800" dirty="0">
                <a:latin typeface="Trebuchet MS" panose="020B0603020202020204" pitchFamily="34" charset="0"/>
              </a:rPr>
              <a:t>How can we tell?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7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b="1" dirty="0" smtClean="0"/>
              <a:t>Comments</a:t>
            </a:r>
            <a:endParaRPr lang="en-ZW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Comments are lines of code that the computer ignores that are used to explain what is happening to a  person reading the code.</a:t>
            </a:r>
          </a:p>
          <a:p>
            <a:r>
              <a:rPr lang="en-ZW" dirty="0" smtClean="0"/>
              <a:t>It is good to always write comments in your code.</a:t>
            </a:r>
          </a:p>
          <a:p>
            <a:r>
              <a:rPr lang="en-ZW" dirty="0" smtClean="0"/>
              <a:t>Comments always start with a pound sign/hashtag symbol  (#)</a:t>
            </a:r>
          </a:p>
          <a:p>
            <a:pPr marL="0" indent="0">
              <a:buNone/>
            </a:pPr>
            <a:endParaRPr lang="en-Z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782" t="-428" r="64551" b="45043"/>
          <a:stretch/>
        </p:blipFill>
        <p:spPr>
          <a:xfrm>
            <a:off x="2799471" y="3812758"/>
            <a:ext cx="5369170" cy="26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4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 2.4: Scripts 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9682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 2.5: Taking Comments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7039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W" sz="6600" b="1" dirty="0" smtClean="0"/>
              <a:t>Variables</a:t>
            </a:r>
            <a:endParaRPr lang="en-ZW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What is a variable?</a:t>
            </a:r>
          </a:p>
          <a:p>
            <a:pPr marL="0" indent="0">
              <a:buNone/>
            </a:pPr>
            <a:endParaRPr lang="en-ZW" dirty="0"/>
          </a:p>
          <a:p>
            <a:pPr marL="0" indent="0" algn="ctr">
              <a:buNone/>
            </a:pPr>
            <a:endParaRPr lang="en-ZW" dirty="0" smtClean="0"/>
          </a:p>
          <a:p>
            <a:pPr marL="0" indent="0" algn="ctr">
              <a:buNone/>
            </a:pPr>
            <a:endParaRPr lang="en-ZW" dirty="0"/>
          </a:p>
          <a:p>
            <a:pPr marL="0" indent="0" algn="ctr">
              <a:buNone/>
            </a:pPr>
            <a:r>
              <a:rPr lang="en-ZW" sz="6000" dirty="0" smtClean="0"/>
              <a:t>distance = speed * time</a:t>
            </a:r>
            <a:endParaRPr lang="en-ZW" sz="6000" dirty="0"/>
          </a:p>
        </p:txBody>
      </p:sp>
    </p:spTree>
    <p:extLst>
      <p:ext uri="{BB962C8B-B14F-4D97-AF65-F5344CB8AC3E}">
        <p14:creationId xmlns:p14="http://schemas.microsoft.com/office/powerpoint/2010/main" val="228154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X = 2</a:t>
            </a:r>
          </a:p>
          <a:p>
            <a:pPr marL="0" indent="0">
              <a:buNone/>
            </a:pPr>
            <a:r>
              <a:rPr lang="en-ZW" dirty="0" smtClean="0"/>
              <a:t>Y = 4</a:t>
            </a:r>
          </a:p>
          <a:p>
            <a:pPr marL="0" indent="0">
              <a:buNone/>
            </a:pPr>
            <a:r>
              <a:rPr lang="en-ZW" dirty="0" err="1"/>
              <a:t>m</a:t>
            </a:r>
            <a:r>
              <a:rPr lang="en-ZW" dirty="0" err="1" smtClean="0"/>
              <a:t>yname</a:t>
            </a:r>
            <a:r>
              <a:rPr lang="en-ZW" dirty="0" smtClean="0"/>
              <a:t> = “</a:t>
            </a:r>
            <a:r>
              <a:rPr lang="en-ZW" dirty="0" err="1" smtClean="0"/>
              <a:t>Zvikomborero</a:t>
            </a:r>
            <a:r>
              <a:rPr lang="en-ZW" dirty="0" smtClean="0"/>
              <a:t>”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43514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A VARIABLE CAN TAKE ANY VALUE</a:t>
            </a:r>
          </a:p>
          <a:p>
            <a:pPr marL="0" indent="0">
              <a:buNone/>
            </a:pPr>
            <a:r>
              <a:rPr lang="en-US" sz="4000" b="1" dirty="0">
                <a:latin typeface="Trebuchet MS" panose="020B0603020202020204" pitchFamily="34" charset="0"/>
              </a:rPr>
              <a:t>Structure:</a:t>
            </a:r>
          </a:p>
          <a:p>
            <a:pPr marL="0" indent="0">
              <a:buNone/>
            </a:pPr>
            <a:r>
              <a:rPr lang="en-US" sz="4000" b="1" dirty="0">
                <a:latin typeface="Trebuchet MS" panose="020B0603020202020204" pitchFamily="34" charset="0"/>
              </a:rPr>
              <a:t>			</a:t>
            </a:r>
            <a:r>
              <a:rPr lang="en-U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	</a:t>
            </a:r>
            <a:r>
              <a:rPr lang="en-US" sz="4000" b="1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Left</a:t>
            </a:r>
            <a:r>
              <a:rPr lang="en-U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		 </a:t>
            </a:r>
            <a:r>
              <a:rPr lang="en-US" sz="4000" b="1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       Right</a:t>
            </a:r>
            <a:endParaRPr lang="en-US" sz="4000" b="1" dirty="0">
              <a:solidFill>
                <a:srgbClr val="FFC000"/>
              </a:solidFill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err="1">
                <a:latin typeface="Trebuchet MS" panose="020B0603020202020204" pitchFamily="34" charset="0"/>
              </a:rPr>
              <a:t>variable_name</a:t>
            </a:r>
            <a:r>
              <a:rPr lang="en-US" sz="6000" b="1" dirty="0">
                <a:latin typeface="Trebuchet MS" panose="020B0603020202020204" pitchFamily="34" charset="0"/>
              </a:rPr>
              <a:t> </a:t>
            </a:r>
            <a:r>
              <a:rPr lang="en-US" sz="7800" b="1" dirty="0">
                <a:latin typeface="Trebuchet MS" panose="020B0603020202020204" pitchFamily="34" charset="0"/>
              </a:rPr>
              <a:t>=</a:t>
            </a:r>
            <a:r>
              <a:rPr lang="en-US" sz="6000" b="1" dirty="0">
                <a:latin typeface="Trebuchet MS" panose="020B0603020202020204" pitchFamily="34" charset="0"/>
              </a:rPr>
              <a:t> </a:t>
            </a:r>
            <a:r>
              <a:rPr lang="en-US" sz="6000" b="1" dirty="0">
                <a:solidFill>
                  <a:srgbClr val="FF0000"/>
                </a:solidFill>
                <a:latin typeface="Trebuchet MS" panose="020B0603020202020204" pitchFamily="34" charset="0"/>
              </a:rPr>
              <a:t>value</a:t>
            </a:r>
          </a:p>
          <a:p>
            <a:pPr marL="0" indent="0">
              <a:buNone/>
            </a:pPr>
            <a:endParaRPr lang="en-US" sz="4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A value is any data (must have a specified data type).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300" y="386401"/>
            <a:ext cx="1439224" cy="14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1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531</Words>
  <Application>Microsoft Office PowerPoint</Application>
  <PresentationFormat>Widescreen</PresentationFormat>
  <Paragraphs>118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Trebuchet MS</vt:lpstr>
      <vt:lpstr>Office Theme</vt:lpstr>
      <vt:lpstr>REVIEW</vt:lpstr>
      <vt:lpstr>Python Script </vt:lpstr>
      <vt:lpstr>9. Working with Python Scripts</vt:lpstr>
      <vt:lpstr>Comments</vt:lpstr>
      <vt:lpstr>Example 2.4: Scripts </vt:lpstr>
      <vt:lpstr>Example 2.5: Taking Comments</vt:lpstr>
      <vt:lpstr>Variables</vt:lpstr>
      <vt:lpstr>Examples</vt:lpstr>
      <vt:lpstr>VARIABLES</vt:lpstr>
      <vt:lpstr>VARIABLES</vt:lpstr>
      <vt:lpstr>PowerPoint Presentation</vt:lpstr>
      <vt:lpstr>VARIABLES</vt:lpstr>
      <vt:lpstr>Defining variables in the shell</vt:lpstr>
      <vt:lpstr>Exercise: Varying Variables</vt:lpstr>
      <vt:lpstr>VARIABLES</vt:lpstr>
      <vt:lpstr>Example 2.2: Easy Change</vt:lpstr>
      <vt:lpstr>More variables</vt:lpstr>
      <vt:lpstr>Let’s play a game</vt:lpstr>
      <vt:lpstr>The input(“prompt”) function</vt:lpstr>
      <vt:lpstr>VARIABLES</vt:lpstr>
      <vt:lpstr>Example 2.3: Garbage in, Garbage Out</vt:lpstr>
      <vt:lpstr>Python Keywords and Comments</vt:lpstr>
      <vt:lpstr>Textbook: Read Chapter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Alvin Chitena</dc:creator>
  <cp:lastModifiedBy>Mgcini Phuthi</cp:lastModifiedBy>
  <cp:revision>31</cp:revision>
  <dcterms:created xsi:type="dcterms:W3CDTF">2016-06-13T18:49:48Z</dcterms:created>
  <dcterms:modified xsi:type="dcterms:W3CDTF">2018-06-08T12:32:09Z</dcterms:modified>
</cp:coreProperties>
</file>