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73" r:id="rId10"/>
    <p:sldId id="265" r:id="rId11"/>
    <p:sldId id="274" r:id="rId12"/>
    <p:sldId id="266" r:id="rId13"/>
    <p:sldId id="267" r:id="rId14"/>
    <p:sldId id="268" r:id="rId15"/>
    <p:sldId id="275" r:id="rId16"/>
    <p:sldId id="269" r:id="rId17"/>
    <p:sldId id="270" r:id="rId18"/>
    <p:sldId id="276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91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53FF-B16B-40F2-9D7A-C638F491F24D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57214-D3CD-4FB2-8068-C822ACBF746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9824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Revise</a:t>
            </a:r>
            <a:r>
              <a:rPr lang="en-ZW" baseline="0" dirty="0" smtClean="0"/>
              <a:t> these functions, remember to use variables in your examples!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8C194-4765-472C-9002-E7D60BFE03DD}" type="slidenum">
              <a:rPr lang="en-ZW" smtClean="0"/>
              <a:t>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6301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Examples!!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8C194-4765-472C-9002-E7D60BFE03DD}" type="slidenum">
              <a:rPr lang="en-ZW" smtClean="0"/>
              <a:t>8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3874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As</a:t>
            </a:r>
            <a:r>
              <a:rPr lang="en-ZW" baseline="0" dirty="0" smtClean="0"/>
              <a:t> usual, do many examples in the shell then ask the students to try this code and explain it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8C194-4765-472C-9002-E7D60BFE03DD}" type="slidenum">
              <a:rPr lang="en-ZW" smtClean="0"/>
              <a:t>10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9551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8C194-4765-472C-9002-E7D60BFE03DD}" type="slidenum">
              <a:rPr lang="en-ZW" smtClean="0"/>
              <a:t>12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6363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W" dirty="0" smtClean="0"/>
              <a:t>Now the tutor</a:t>
            </a:r>
            <a:r>
              <a:rPr lang="en-ZW" baseline="0" dirty="0" smtClean="0"/>
              <a:t> can do 20+ examples of indexing one character. By the 5</a:t>
            </a:r>
            <a:r>
              <a:rPr lang="en-ZW" baseline="30000" dirty="0" smtClean="0"/>
              <a:t>th</a:t>
            </a:r>
            <a:r>
              <a:rPr lang="en-ZW" baseline="0" dirty="0" smtClean="0"/>
              <a:t>, the tutor should just be asking the students for answers</a:t>
            </a:r>
            <a:endParaRPr lang="en-ZW" dirty="0" smtClean="0"/>
          </a:p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8C194-4765-472C-9002-E7D60BFE03DD}" type="slidenum">
              <a:rPr lang="en-ZW" smtClean="0"/>
              <a:t>13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9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More examples</a:t>
            </a:r>
            <a:r>
              <a:rPr lang="en-ZW" baseline="0" dirty="0" smtClean="0"/>
              <a:t> !!!!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8C194-4765-472C-9002-E7D60BFE03DD}" type="slidenum">
              <a:rPr lang="en-ZW" smtClean="0"/>
              <a:t>14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1853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1001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0753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404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193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215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892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5672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2681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9232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7479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0356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B283-EC1B-4352-9016-3971C4BC33D2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AB4B-72B8-4956-A10B-6AF1B500C5F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772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rebuchet MS" panose="020B0603020202020204" pitchFamily="34" charset="0"/>
              </a:rPr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What is data?</a:t>
            </a:r>
          </a:p>
          <a:p>
            <a:r>
              <a:rPr lang="en-US" dirty="0" smtClean="0"/>
              <a:t>2. Why do we organize it?</a:t>
            </a:r>
          </a:p>
          <a:p>
            <a:r>
              <a:rPr lang="en-US" dirty="0" smtClean="0"/>
              <a:t>3. What are the different data types?</a:t>
            </a:r>
          </a:p>
          <a:p>
            <a:r>
              <a:rPr lang="en-US" dirty="0" smtClean="0"/>
              <a:t>4. What are their </a:t>
            </a:r>
            <a:r>
              <a:rPr lang="en-US" dirty="0" smtClean="0"/>
              <a:t>short-hands( e.g. int)?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 How do we check different data types?</a:t>
            </a:r>
          </a:p>
          <a:p>
            <a:r>
              <a:rPr lang="en-US" dirty="0"/>
              <a:t>6</a:t>
            </a:r>
            <a:r>
              <a:rPr lang="en-US" dirty="0" smtClean="0"/>
              <a:t>. How do we convert one type to another?</a:t>
            </a:r>
          </a:p>
          <a:p>
            <a:r>
              <a:rPr lang="en-US" dirty="0" smtClean="0"/>
              <a:t>7. </a:t>
            </a:r>
            <a:r>
              <a:rPr lang="en-US" dirty="0" smtClean="0"/>
              <a:t>Examples </a:t>
            </a:r>
            <a:r>
              <a:rPr lang="en-US" dirty="0" smtClean="0"/>
              <a:t>of conversion issues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  <a:r>
              <a:rPr lang="en-US" dirty="0" smtClean="0"/>
              <a:t> </a:t>
            </a:r>
            <a:r>
              <a:rPr lang="en-US" b="1" dirty="0" smtClean="0"/>
              <a:t>string to </a:t>
            </a:r>
            <a:r>
              <a:rPr lang="en-US" b="1" dirty="0" err="1" smtClean="0"/>
              <a:t>int</a:t>
            </a:r>
            <a:r>
              <a:rPr lang="en-US" b="1" dirty="0" smtClean="0"/>
              <a:t>/float    string to bool	   bool to string	</a:t>
            </a:r>
            <a:r>
              <a:rPr lang="en-US" b="1" dirty="0" err="1" smtClean="0"/>
              <a:t>int</a:t>
            </a:r>
            <a:r>
              <a:rPr lang="en-US" b="1" dirty="0" smtClean="0"/>
              <a:t> to bool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336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Concatenation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We can concatenate (join) strings together:</a:t>
            </a:r>
            <a:br>
              <a:rPr lang="en-ZW" dirty="0" smtClean="0"/>
            </a:br>
            <a:endParaRPr lang="en-ZW" dirty="0" smtClean="0"/>
          </a:p>
          <a:p>
            <a:pPr marL="0" indent="0">
              <a:buNone/>
            </a:pPr>
            <a:r>
              <a:rPr lang="en-ZW" dirty="0" smtClean="0"/>
              <a:t>&gt;&gt;&gt; ‘one’ + ‘word</a:t>
            </a:r>
          </a:p>
          <a:p>
            <a:pPr marL="0" indent="0">
              <a:buNone/>
            </a:pPr>
            <a:r>
              <a:rPr lang="en-ZW" dirty="0" smtClean="0"/>
              <a:t>‘</a:t>
            </a:r>
            <a:r>
              <a:rPr lang="en-ZW" dirty="0" err="1" smtClean="0"/>
              <a:t>oneword</a:t>
            </a:r>
            <a:r>
              <a:rPr lang="en-ZW" dirty="0" smtClean="0"/>
              <a:t>’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20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3.6: What is concatenation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293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Indexing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W" dirty="0" smtClean="0"/>
              <a:t>What if I want to find the character at position </a:t>
            </a:r>
            <a:r>
              <a:rPr lang="en-ZW" b="1" dirty="0" smtClean="0"/>
              <a:t>x </a:t>
            </a:r>
            <a:r>
              <a:rPr lang="en-ZW" dirty="0" smtClean="0"/>
              <a:t>of a string, I can index it. An index is a position starting from left going right. </a:t>
            </a:r>
          </a:p>
          <a:p>
            <a:pPr marL="0" indent="0" algn="ctr">
              <a:buNone/>
            </a:pPr>
            <a:r>
              <a:rPr lang="en-ZW" dirty="0" smtClean="0"/>
              <a:t>	</a:t>
            </a:r>
          </a:p>
          <a:p>
            <a:pPr marL="0" indent="0" algn="ctr">
              <a:buNone/>
            </a:pPr>
            <a:r>
              <a:rPr lang="en-ZW" dirty="0" smtClean="0"/>
              <a:t>****Python starts counting from 0 not from 1****</a:t>
            </a:r>
          </a:p>
          <a:p>
            <a:pPr marL="0" indent="0" algn="ctr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/>
              <a:t>e.g. </a:t>
            </a:r>
          </a:p>
          <a:p>
            <a:r>
              <a:rPr lang="en-ZW" dirty="0" smtClean="0"/>
              <a:t>The index of the character ‘t’  in ‘temper’ is the integer 0</a:t>
            </a:r>
          </a:p>
          <a:p>
            <a:r>
              <a:rPr lang="en-ZW" dirty="0" smtClean="0"/>
              <a:t>The index of the character ‘r’ in ‘Platinum stars’ is 12 </a:t>
            </a:r>
          </a:p>
          <a:p>
            <a:endParaRPr lang="en-ZW" dirty="0"/>
          </a:p>
          <a:p>
            <a:pPr marL="0" indent="0" algn="ctr">
              <a:buNone/>
            </a:pPr>
            <a:r>
              <a:rPr lang="en-ZW" dirty="0" smtClean="0"/>
              <a:t>****Space is a character!****</a:t>
            </a:r>
          </a:p>
        </p:txBody>
      </p:sp>
    </p:spTree>
    <p:extLst>
      <p:ext uri="{BB962C8B-B14F-4D97-AF65-F5344CB8AC3E}">
        <p14:creationId xmlns:p14="http://schemas.microsoft.com/office/powerpoint/2010/main" val="60129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Indexing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Indexing in Python uses square brackets after the string, never add a space!:</a:t>
            </a:r>
          </a:p>
          <a:p>
            <a:endParaRPr lang="en-ZW" dirty="0"/>
          </a:p>
          <a:p>
            <a:pPr marL="0" indent="0">
              <a:buNone/>
            </a:pPr>
            <a:r>
              <a:rPr lang="en-ZW" dirty="0" smtClean="0"/>
              <a:t>&gt;&gt;&gt; ‘hello’[1]             is ‘e’</a:t>
            </a:r>
          </a:p>
          <a:p>
            <a:pPr marL="0" indent="0">
              <a:buNone/>
            </a:pPr>
            <a:r>
              <a:rPr lang="en-ZW" dirty="0" smtClean="0"/>
              <a:t>&gt;&gt;&gt; s = ‘</a:t>
            </a:r>
            <a:r>
              <a:rPr lang="en-ZW" dirty="0" err="1" smtClean="0"/>
              <a:t>Dembare</a:t>
            </a:r>
            <a:r>
              <a:rPr lang="en-ZW" dirty="0" smtClean="0"/>
              <a:t>’</a:t>
            </a:r>
          </a:p>
          <a:p>
            <a:pPr marL="0" indent="0">
              <a:buNone/>
            </a:pPr>
            <a:r>
              <a:rPr lang="en-ZW" dirty="0" smtClean="0"/>
              <a:t>&gt;&gt;&gt; s[3]                       is ‘b’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905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What if I want to index lots of characters?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W" dirty="0" smtClean="0"/>
              <a:t>If I want to get all the characters from position 2 to position 3, I use: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/>
              <a:t>&gt;&gt;&gt; </a:t>
            </a:r>
            <a:r>
              <a:rPr lang="en-ZW" sz="4400" dirty="0" smtClean="0"/>
              <a:t>‘</a:t>
            </a:r>
            <a:r>
              <a:rPr lang="en-ZW" sz="4400" dirty="0" err="1" smtClean="0"/>
              <a:t>manychars</a:t>
            </a:r>
            <a:r>
              <a:rPr lang="en-ZW" sz="4400" dirty="0" smtClean="0"/>
              <a:t>’[4</a:t>
            </a:r>
            <a:r>
              <a:rPr lang="en-ZW" sz="4400" dirty="0" smtClean="0">
                <a:solidFill>
                  <a:srgbClr val="FF0000"/>
                </a:solidFill>
              </a:rPr>
              <a:t>:</a:t>
            </a:r>
            <a:r>
              <a:rPr lang="en-ZW" sz="4400" dirty="0" smtClean="0"/>
              <a:t>7]                   is ‘char’</a:t>
            </a:r>
            <a:endParaRPr lang="en-ZW" dirty="0" smtClean="0"/>
          </a:p>
          <a:p>
            <a:pPr marL="0" indent="0">
              <a:buNone/>
            </a:pPr>
            <a:r>
              <a:rPr lang="en-ZW" dirty="0" smtClean="0"/>
              <a:t>If I am starting from the beginning/end I can just use:</a:t>
            </a:r>
          </a:p>
          <a:p>
            <a:pPr marL="0" indent="0">
              <a:buNone/>
            </a:pPr>
            <a:r>
              <a:rPr lang="en-ZW" dirty="0" smtClean="0"/>
              <a:t>&gt;&gt;&gt; s = ‘</a:t>
            </a:r>
            <a:r>
              <a:rPr lang="en-ZW" dirty="0" err="1" smtClean="0"/>
              <a:t>manychars</a:t>
            </a:r>
            <a:r>
              <a:rPr lang="en-ZW" dirty="0" smtClean="0"/>
              <a:t>’</a:t>
            </a:r>
          </a:p>
          <a:p>
            <a:pPr marL="0" indent="0">
              <a:buNone/>
            </a:pPr>
            <a:r>
              <a:rPr lang="en-ZW" dirty="0" smtClean="0"/>
              <a:t>&gt;&gt;&gt; s[:3]               is   ‘many’</a:t>
            </a:r>
          </a:p>
          <a:p>
            <a:pPr marL="0" indent="0">
              <a:buNone/>
            </a:pPr>
            <a:r>
              <a:rPr lang="en-ZW" dirty="0" smtClean="0"/>
              <a:t>&gt;&gt;&gt; s[4:]                is ‘chars’</a:t>
            </a:r>
          </a:p>
          <a:p>
            <a:pPr marL="0" indent="0">
              <a:buNone/>
            </a:pPr>
            <a:r>
              <a:rPr lang="en-ZW" dirty="0" smtClean="0"/>
              <a:t>This is called </a:t>
            </a:r>
            <a:r>
              <a:rPr lang="en-ZW" sz="6000" b="1" dirty="0" smtClean="0">
                <a:solidFill>
                  <a:schemeClr val="accent1">
                    <a:lumMod val="75000"/>
                  </a:schemeClr>
                </a:solidFill>
              </a:rPr>
              <a:t>slicing</a:t>
            </a:r>
            <a:endParaRPr lang="en-ZW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2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3.7: Indexing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6295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String methods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W" dirty="0" smtClean="0"/>
              <a:t>I can use special methods on strings that only work on strings. Methods have the string followed by a period, then the name of the method.</a:t>
            </a:r>
            <a:br>
              <a:rPr lang="en-ZW" dirty="0" smtClean="0"/>
            </a:br>
            <a:endParaRPr lang="en-ZW" dirty="0" smtClean="0"/>
          </a:p>
          <a:p>
            <a:pPr marL="0" indent="0" algn="ctr">
              <a:buNone/>
            </a:pPr>
            <a:r>
              <a:rPr lang="en-ZW" sz="6000" dirty="0" err="1" smtClean="0"/>
              <a:t>string</a:t>
            </a:r>
            <a:r>
              <a:rPr lang="en-ZW" sz="6000" dirty="0" err="1" smtClean="0">
                <a:solidFill>
                  <a:srgbClr val="FF0000"/>
                </a:solidFill>
              </a:rPr>
              <a:t>.</a:t>
            </a:r>
            <a:r>
              <a:rPr lang="en-ZW" sz="6000" dirty="0" err="1" smtClean="0">
                <a:solidFill>
                  <a:srgbClr val="7030A0"/>
                </a:solidFill>
              </a:rPr>
              <a:t>capitalize</a:t>
            </a:r>
            <a:r>
              <a:rPr lang="en-ZW" sz="6000" dirty="0" smtClean="0">
                <a:solidFill>
                  <a:srgbClr val="7030A0"/>
                </a:solidFill>
              </a:rPr>
              <a:t>()</a:t>
            </a:r>
          </a:p>
          <a:p>
            <a:pPr marL="0" indent="0" algn="ctr">
              <a:buNone/>
            </a:pPr>
            <a:endParaRPr lang="en-ZW" sz="40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ZW" sz="4000" b="1" dirty="0" smtClean="0"/>
              <a:t>**Never forget the </a:t>
            </a:r>
            <a:r>
              <a:rPr lang="en-ZW" sz="4000" b="1" dirty="0" err="1" smtClean="0"/>
              <a:t>parantheses</a:t>
            </a:r>
            <a:r>
              <a:rPr lang="en-ZW" sz="4000" b="1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71078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methods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If s is a string that we have declared, we can use:</a:t>
            </a:r>
            <a:endParaRPr lang="en-ZW" dirty="0"/>
          </a:p>
          <a:p>
            <a:r>
              <a:rPr lang="en-ZW" b="1" dirty="0" err="1"/>
              <a:t>s.upper</a:t>
            </a:r>
            <a:r>
              <a:rPr lang="en-ZW" b="1" dirty="0"/>
              <a:t>() </a:t>
            </a:r>
          </a:p>
          <a:p>
            <a:r>
              <a:rPr lang="en-ZW" b="1" dirty="0" err="1" smtClean="0"/>
              <a:t>s.lower</a:t>
            </a:r>
            <a:r>
              <a:rPr lang="en-ZW" b="1" dirty="0"/>
              <a:t>() </a:t>
            </a:r>
          </a:p>
          <a:p>
            <a:r>
              <a:rPr lang="en-ZW" b="1" dirty="0" err="1" smtClean="0"/>
              <a:t>s.isupper</a:t>
            </a:r>
            <a:r>
              <a:rPr lang="en-ZW" b="1" dirty="0"/>
              <a:t>() </a:t>
            </a:r>
          </a:p>
          <a:p>
            <a:r>
              <a:rPr lang="en-ZW" b="1" dirty="0" err="1" smtClean="0"/>
              <a:t>s.islower</a:t>
            </a:r>
            <a:r>
              <a:rPr lang="en-ZW" b="1" dirty="0"/>
              <a:t>() </a:t>
            </a:r>
          </a:p>
          <a:p>
            <a:r>
              <a:rPr lang="en-ZW" b="1" dirty="0" err="1" smtClean="0"/>
              <a:t>s.index</a:t>
            </a:r>
            <a:r>
              <a:rPr lang="en-ZW" b="1" dirty="0" smtClean="0"/>
              <a:t>(</a:t>
            </a:r>
            <a:r>
              <a:rPr lang="en-ZW" dirty="0" smtClean="0"/>
              <a:t>character</a:t>
            </a:r>
            <a:r>
              <a:rPr lang="en-ZW" b="1" dirty="0"/>
              <a:t>) </a:t>
            </a:r>
            <a:endParaRPr lang="en-ZW" dirty="0"/>
          </a:p>
          <a:p>
            <a:r>
              <a:rPr lang="en-ZW" b="1" dirty="0" err="1" smtClean="0"/>
              <a:t>s.count</a:t>
            </a:r>
            <a:r>
              <a:rPr lang="en-ZW" b="1" dirty="0" smtClean="0"/>
              <a:t>(</a:t>
            </a:r>
            <a:r>
              <a:rPr lang="en-ZW" dirty="0" smtClean="0"/>
              <a:t>character</a:t>
            </a:r>
            <a:r>
              <a:rPr lang="en-ZW" b="1" dirty="0"/>
              <a:t>)</a:t>
            </a:r>
            <a:r>
              <a:rPr lang="en-ZW" dirty="0"/>
              <a:t> 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14928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3.8: String Methods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4340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Examples using string Methods</a:t>
            </a:r>
            <a:endParaRPr lang="en-ZW" dirty="0"/>
          </a:p>
        </p:txBody>
      </p:sp>
      <p:sp>
        <p:nvSpPr>
          <p:cNvPr id="4" name="Rectangle 3"/>
          <p:cNvSpPr/>
          <p:nvPr/>
        </p:nvSpPr>
        <p:spPr>
          <a:xfrm>
            <a:off x="757285" y="1723747"/>
            <a:ext cx="112807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sz="2800" b="1" dirty="0" smtClean="0">
                <a:solidFill>
                  <a:srgbClr val="000000"/>
                </a:solidFill>
              </a:rPr>
              <a:t>Try out the following commands, leave out the comments</a:t>
            </a:r>
          </a:p>
          <a:p>
            <a:endParaRPr lang="en-ZW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‘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Hello’.upper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#Give me text to capital letters(upper case) </a:t>
            </a:r>
          </a:p>
          <a:p>
            <a:r>
              <a:rPr lang="en-ZW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s = ‘ELEPHANT’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s.lower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#Give me text in lower case (small letters)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print(s) #s is still the same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s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s.lower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#s is now updated so that it is in lower case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s.islower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#Returns True if all the letters are lower case, False otherwise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s.index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(‘e’) #Gives first position of ‘e’ </a:t>
            </a:r>
          </a:p>
          <a:p>
            <a:r>
              <a:rPr lang="en-ZW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ZW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s.index</a:t>
            </a:r>
            <a:r>
              <a:rPr lang="en-ZW" b="1" dirty="0">
                <a:solidFill>
                  <a:srgbClr val="000000"/>
                </a:solidFill>
                <a:latin typeface="Courier New" panose="02070309020205020404" pitchFamily="49" charset="0"/>
              </a:rPr>
              <a:t>(‘h’)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s.count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(‘e’) #Gives the number of occurrences of ‘e’ </a:t>
            </a:r>
            <a:endParaRPr lang="en-ZW" b="1" dirty="0"/>
          </a:p>
        </p:txBody>
      </p:sp>
    </p:spTree>
    <p:extLst>
      <p:ext uri="{BB962C8B-B14F-4D97-AF65-F5344CB8AC3E}">
        <p14:creationId xmlns:p14="http://schemas.microsoft.com/office/powerpoint/2010/main" val="265692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You can’t run from O level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Write a program that </a:t>
            </a:r>
            <a:r>
              <a:rPr lang="en-US" sz="4800" dirty="0" smtClean="0"/>
              <a:t>asks for the radius from the user and calculates the volume of a sphere of the same radius.</a:t>
            </a:r>
            <a:endParaRPr lang="en-US" sz="4800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Formula = </a:t>
            </a:r>
            <a:r>
              <a:rPr lang="en-US" sz="7200" dirty="0" smtClean="0"/>
              <a:t>4/3*pi*r**3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69985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Read Chapter 3(</a:t>
            </a:r>
            <a:r>
              <a:rPr lang="en-ZW" dirty="0"/>
              <a:t>S</a:t>
            </a:r>
            <a:r>
              <a:rPr lang="en-ZW" dirty="0" smtClean="0"/>
              <a:t>trings)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W" sz="16600" dirty="0" smtClean="0"/>
              <a:t>Questions?</a:t>
            </a:r>
            <a:endParaRPr lang="en-ZW" sz="16600" dirty="0"/>
          </a:p>
        </p:txBody>
      </p:sp>
    </p:spTree>
    <p:extLst>
      <p:ext uri="{BB962C8B-B14F-4D97-AF65-F5344CB8AC3E}">
        <p14:creationId xmlns:p14="http://schemas.microsoft.com/office/powerpoint/2010/main" val="23919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: How many pounds?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Write a program that </a:t>
            </a:r>
            <a:r>
              <a:rPr lang="en-US" sz="6000" dirty="0" smtClean="0"/>
              <a:t>asks for kilograms for the user and converts it to pounds.</a:t>
            </a:r>
            <a:endParaRPr lang="en-US" sz="6000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1 pound = 0.45359237kg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364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What can we do with </a:t>
            </a:r>
            <a:r>
              <a:rPr lang="en-ZW" dirty="0" err="1" smtClean="0"/>
              <a:t>ints</a:t>
            </a:r>
            <a:r>
              <a:rPr lang="en-ZW" dirty="0" smtClean="0"/>
              <a:t> and floats?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Remember these functions:</a:t>
            </a:r>
          </a:p>
          <a:p>
            <a:r>
              <a:rPr lang="en-ZW" dirty="0" smtClean="0"/>
              <a:t>min()</a:t>
            </a:r>
          </a:p>
          <a:p>
            <a:r>
              <a:rPr lang="en-ZW" dirty="0" smtClean="0"/>
              <a:t>max()</a:t>
            </a:r>
          </a:p>
          <a:p>
            <a:r>
              <a:rPr lang="en-ZW" dirty="0" smtClean="0"/>
              <a:t>type()</a:t>
            </a:r>
          </a:p>
          <a:p>
            <a:r>
              <a:rPr lang="en-ZW" dirty="0" smtClean="0"/>
              <a:t>int()</a:t>
            </a:r>
          </a:p>
          <a:p>
            <a:r>
              <a:rPr lang="en-ZW" dirty="0" smtClean="0"/>
              <a:t>float()</a:t>
            </a:r>
          </a:p>
          <a:p>
            <a:endParaRPr lang="en-ZW" dirty="0" smtClean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5419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7200" b="1" dirty="0" smtClean="0"/>
              <a:t>Errors</a:t>
            </a:r>
            <a:endParaRPr lang="en-ZW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What’s wrong with:</a:t>
            </a:r>
          </a:p>
          <a:p>
            <a:endParaRPr lang="en-ZW" dirty="0"/>
          </a:p>
          <a:p>
            <a:pPr marL="0" indent="0">
              <a:buNone/>
            </a:pPr>
            <a:r>
              <a:rPr lang="en-ZW" sz="6000" dirty="0" smtClean="0"/>
              <a:t>&gt;&gt;&gt; 5 + ‘hello’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5953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In the 18 area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Write a program that calculates the Perimeter and Area of ANY </a:t>
            </a:r>
            <a:r>
              <a:rPr lang="en-US" sz="6000" b="1" dirty="0" smtClean="0"/>
              <a:t>square/rectangle </a:t>
            </a:r>
            <a:r>
              <a:rPr lang="en-US" sz="6000" dirty="0" smtClean="0"/>
              <a:t>(from the user). Include comments explaining what you are doing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903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b="1" dirty="0" smtClean="0"/>
              <a:t>What makes data types special?</a:t>
            </a:r>
            <a:endParaRPr lang="en-ZW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There are special things we can do specific data types that we cannot do to others, for example, can you multiply strings? What other examples can you think of?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67376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b="1" dirty="0" smtClean="0"/>
              <a:t>What can we do with strings?</a:t>
            </a:r>
            <a:endParaRPr lang="en-ZW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We use the length function to find how many characters in a string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r>
              <a:rPr lang="en-ZW" dirty="0" smtClean="0"/>
              <a:t>&gt;&gt;&gt; </a:t>
            </a:r>
            <a:r>
              <a:rPr lang="en-ZW" dirty="0" err="1" smtClean="0"/>
              <a:t>len</a:t>
            </a:r>
            <a:r>
              <a:rPr lang="en-ZW" dirty="0" smtClean="0"/>
              <a:t>(‘My string’)</a:t>
            </a:r>
          </a:p>
          <a:p>
            <a:pPr marL="0" indent="0">
              <a:buNone/>
            </a:pPr>
            <a:r>
              <a:rPr lang="en-ZW" dirty="0" smtClean="0"/>
              <a:t>&gt;&gt;&gt; s = ‘</a:t>
            </a:r>
            <a:r>
              <a:rPr lang="en-ZW" dirty="0" err="1" smtClean="0"/>
              <a:t>Mayibabo</a:t>
            </a:r>
            <a:r>
              <a:rPr lang="en-ZW" dirty="0" smtClean="0"/>
              <a:t>’</a:t>
            </a:r>
          </a:p>
          <a:p>
            <a:pPr marL="0" indent="0">
              <a:buNone/>
            </a:pPr>
            <a:r>
              <a:rPr lang="en-ZW" dirty="0" smtClean="0"/>
              <a:t>&gt;&gt;&gt; </a:t>
            </a:r>
            <a:r>
              <a:rPr lang="en-ZW" dirty="0" err="1" smtClean="0"/>
              <a:t>len</a:t>
            </a:r>
            <a:r>
              <a:rPr lang="en-ZW" dirty="0" smtClean="0"/>
              <a:t>(s)</a:t>
            </a:r>
          </a:p>
          <a:p>
            <a:pPr marL="0" indent="0">
              <a:buNone/>
            </a:pPr>
            <a:r>
              <a:rPr lang="en-ZW" dirty="0" smtClean="0"/>
              <a:t>&gt;&gt;&gt; s2 = ‘</a:t>
            </a:r>
            <a:r>
              <a:rPr lang="en-ZW" dirty="0" err="1" smtClean="0"/>
              <a:t>Chihuta</a:t>
            </a:r>
            <a:r>
              <a:rPr lang="en-ZW" dirty="0" smtClean="0"/>
              <a:t>’</a:t>
            </a:r>
          </a:p>
          <a:p>
            <a:pPr marL="0" indent="0">
              <a:buNone/>
            </a:pPr>
            <a:r>
              <a:rPr lang="en-ZW" dirty="0" smtClean="0"/>
              <a:t>&gt;&gt;&gt; l2 = </a:t>
            </a:r>
            <a:r>
              <a:rPr lang="en-ZW" dirty="0" err="1" smtClean="0"/>
              <a:t>len</a:t>
            </a:r>
            <a:r>
              <a:rPr lang="en-ZW" dirty="0" smtClean="0"/>
              <a:t>(s2)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61599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3.5: The length of my string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62573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725</Words>
  <Application>Microsoft Office PowerPoint</Application>
  <PresentationFormat>Widescreen</PresentationFormat>
  <Paragraphs>112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Trebuchet MS</vt:lpstr>
      <vt:lpstr>Office Theme</vt:lpstr>
      <vt:lpstr>DATA TYPES</vt:lpstr>
      <vt:lpstr>Exercise 1: You can’t run from O level maths</vt:lpstr>
      <vt:lpstr>Exercise 2 : How many pounds?</vt:lpstr>
      <vt:lpstr>What can we do with ints and floats?</vt:lpstr>
      <vt:lpstr>Errors</vt:lpstr>
      <vt:lpstr>Exercise 3: In the 18 area </vt:lpstr>
      <vt:lpstr>What makes data types special?</vt:lpstr>
      <vt:lpstr>What can we do with strings?</vt:lpstr>
      <vt:lpstr>Example 3.5: The length of my string</vt:lpstr>
      <vt:lpstr>Concatenation</vt:lpstr>
      <vt:lpstr>Example 3.6: What is concatenation</vt:lpstr>
      <vt:lpstr>Indexing</vt:lpstr>
      <vt:lpstr>Indexing</vt:lpstr>
      <vt:lpstr>What if I want to index lots of characters?</vt:lpstr>
      <vt:lpstr>Example 3.7: Indexing</vt:lpstr>
      <vt:lpstr>String methods</vt:lpstr>
      <vt:lpstr>Example methods</vt:lpstr>
      <vt:lpstr>Example 3.8: String Methods</vt:lpstr>
      <vt:lpstr>Examples using string Methods</vt:lpstr>
      <vt:lpstr>Read Chapter 3(Strings)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Mgcini Phuthi</dc:creator>
  <cp:lastModifiedBy>Mgcini Phuthi</cp:lastModifiedBy>
  <cp:revision>2</cp:revision>
  <dcterms:created xsi:type="dcterms:W3CDTF">2018-06-03T19:09:39Z</dcterms:created>
  <dcterms:modified xsi:type="dcterms:W3CDTF">2018-06-03T19:23:20Z</dcterms:modified>
</cp:coreProperties>
</file>