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470" r:id="rId5"/>
    <p:sldId id="2478" r:id="rId7"/>
    <p:sldId id="2707" r:id="rId8"/>
    <p:sldId id="2708" r:id="rId9"/>
    <p:sldId id="2710" r:id="rId10"/>
    <p:sldId id="2479" r:id="rId11"/>
    <p:sldId id="2652" r:id="rId12"/>
    <p:sldId id="2682" r:id="rId13"/>
    <p:sldId id="2711" r:id="rId14"/>
    <p:sldId id="2697" r:id="rId15"/>
    <p:sldId id="2698" r:id="rId16"/>
    <p:sldId id="2699" r:id="rId17"/>
    <p:sldId id="2700" r:id="rId18"/>
    <p:sldId id="2714" r:id="rId19"/>
    <p:sldId id="2684" r:id="rId20"/>
    <p:sldId id="2712" r:id="rId21"/>
    <p:sldId id="2701" r:id="rId22"/>
    <p:sldId id="2709" r:id="rId23"/>
    <p:sldId id="2653" r:id="rId24"/>
    <p:sldId id="2713" r:id="rId25"/>
    <p:sldId id="2715" r:id="rId26"/>
    <p:sldId id="2716" r:id="rId27"/>
    <p:sldId id="2695"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69B"/>
    <a:srgbClr val="41A2CD"/>
    <a:srgbClr val="F715BC"/>
    <a:srgbClr val="93CDDD"/>
    <a:srgbClr val="F2F2F2"/>
    <a:srgbClr val="D99694"/>
    <a:srgbClr val="FFFF00"/>
    <a:srgbClr val="D9D9D9"/>
    <a:srgbClr val="D7E4BD"/>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6" autoAdjust="0"/>
    <p:restoredTop sz="74343" autoAdjust="0"/>
  </p:normalViewPr>
  <p:slideViewPr>
    <p:cSldViewPr snapToGrid="0">
      <p:cViewPr varScale="1">
        <p:scale>
          <a:sx n="47" d="100"/>
          <a:sy n="47" d="100"/>
        </p:scale>
        <p:origin x="67" y="418"/>
      </p:cViewPr>
      <p:guideLst/>
    </p:cSldViewPr>
  </p:slideViewPr>
  <p:notesTextViewPr>
    <p:cViewPr>
      <p:scale>
        <a:sx n="100" d="100"/>
        <a:sy n="100" d="100"/>
      </p:scale>
      <p:origin x="0" y="0"/>
    </p:cViewPr>
  </p:notesTextViewPr>
  <p:sorterViewPr>
    <p:cViewPr>
      <p:scale>
        <a:sx n="100" d="100"/>
        <a:sy n="100" d="100"/>
      </p:scale>
      <p:origin x="0" y="-181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gs" Target="tags/tag117.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A5430-5652-4EB8-A0F6-13A23CE3D2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032AD-83FF-4BE2-8A3A-F5D4046E14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852E833-5B99-4EB9-9106-45F6E37052D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zh-CN" altLang="en-US" dirty="0"/>
              <a:t>中间代码的设计方式，基本依照四元式的方式进行定义，</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基本形式为：（ </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op , result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arg1 , arg2)</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。即</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操作符</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&gt;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结果</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&gt; </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操作数</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1&gt;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操作数</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2&gt;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。以上四元式运算规则即，将操作数</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与操作数</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进行操作符代表的运算，将运算结果存放在</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result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位置。</a:t>
            </a:r>
            <a:r>
              <a:rPr lang="zh-CN" altLang="en-US" dirty="0"/>
              <a:t>特别地，对于有具体什么功能就设计相应的中间代码，形式可能有所变化，如</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(return, value)</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，这里可以将其理解为四元式的一种变种，即空出了</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result</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arg2</a:t>
            </a:r>
            <a:r>
              <a:rPr lang="zh-CN" altLang="en-US"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的位置。</a:t>
            </a:r>
            <a:r>
              <a:rPr lang="zh-CN" altLang="en-US" dirty="0"/>
              <a:t>比如</a:t>
            </a:r>
            <a:r>
              <a:rPr lang="zh-CN" altLang="en-US" sz="1200" b="1" dirty="0">
                <a:solidFill>
                  <a:schemeClr val="tx2"/>
                </a:solidFill>
                <a:latin typeface="-apple-system"/>
                <a:ea typeface="微软雅黑" panose="020B0503020204020204" pitchFamily="34" charset="-122"/>
                <a:cs typeface="Arial" panose="020B0604020202020204" pitchFamily="34" charset="0"/>
                <a:sym typeface="+mn-ea"/>
              </a:rPr>
              <a:t>对于单目运算符，常常将运算对象定义为</a:t>
            </a:r>
            <a:r>
              <a:rPr lang="en-US" altLang="zh-CN" sz="1200" b="1" dirty="0">
                <a:solidFill>
                  <a:schemeClr val="tx2"/>
                </a:solidFill>
                <a:latin typeface="-apple-system"/>
                <a:ea typeface="微软雅黑" panose="020B0503020204020204" pitchFamily="34" charset="-122"/>
                <a:cs typeface="Arial" panose="020B0604020202020204" pitchFamily="34" charset="0"/>
                <a:sym typeface="+mn-ea"/>
              </a:rPr>
              <a:t>arg1</a:t>
            </a:r>
            <a:r>
              <a:rPr lang="zh-CN" altLang="en-US" sz="1200" b="1" dirty="0">
                <a:solidFill>
                  <a:schemeClr val="tx2"/>
                </a:solidFill>
                <a:latin typeface="-apple-system"/>
                <a:ea typeface="微软雅黑" panose="020B0503020204020204" pitchFamily="34" charset="-122"/>
                <a:cs typeface="Arial" panose="020B0604020202020204" pitchFamily="34" charset="0"/>
                <a:sym typeface="+mn-ea"/>
              </a:rPr>
              <a:t>， </a:t>
            </a:r>
            <a:r>
              <a:rPr lang="en-US" altLang="zh-CN" sz="1200" b="1" dirty="0">
                <a:solidFill>
                  <a:schemeClr val="tx2"/>
                </a:solidFill>
                <a:latin typeface="-apple-system"/>
                <a:ea typeface="微软雅黑" panose="020B0503020204020204" pitchFamily="34" charset="-122"/>
                <a:cs typeface="Arial" panose="020B0604020202020204" pitchFamily="34" charset="0"/>
                <a:sym typeface="+mn-ea"/>
              </a:rPr>
              <a:t>arg2</a:t>
            </a:r>
            <a:r>
              <a:rPr lang="zh-CN" altLang="en-US" sz="1200" b="1" dirty="0">
                <a:solidFill>
                  <a:schemeClr val="tx2"/>
                </a:solidFill>
                <a:latin typeface="-apple-system"/>
                <a:ea typeface="微软雅黑" panose="020B0503020204020204" pitchFamily="34" charset="-122"/>
                <a:cs typeface="Arial" panose="020B0604020202020204" pitchFamily="34" charset="0"/>
                <a:sym typeface="+mn-ea"/>
              </a:rPr>
              <a:t>位置空出。除次之外，对于有些运算符不生成结果的（如</a:t>
            </a:r>
            <a:r>
              <a:rPr lang="en-US" altLang="zh-CN" sz="1200" b="1" dirty="0">
                <a:solidFill>
                  <a:schemeClr val="tx2"/>
                </a:solidFill>
                <a:latin typeface="-apple-system"/>
                <a:ea typeface="微软雅黑" panose="020B0503020204020204" pitchFamily="34" charset="-122"/>
                <a:cs typeface="Arial" panose="020B0604020202020204" pitchFamily="34" charset="0"/>
                <a:sym typeface="+mn-ea"/>
              </a:rPr>
              <a:t>print</a:t>
            </a:r>
            <a:r>
              <a:rPr lang="zh-CN" altLang="en-US" sz="1200" b="1" dirty="0">
                <a:solidFill>
                  <a:schemeClr val="tx2"/>
                </a:solidFill>
                <a:latin typeface="-apple-system"/>
                <a:ea typeface="微软雅黑" panose="020B0503020204020204" pitchFamily="34" charset="-122"/>
                <a:cs typeface="Arial" panose="020B0604020202020204" pitchFamily="34" charset="0"/>
                <a:sym typeface="+mn-ea"/>
              </a:rPr>
              <a:t>，将操作数打印输出），则将</a:t>
            </a:r>
            <a:r>
              <a:rPr lang="en-US" altLang="zh-CN" sz="1200" b="1" dirty="0">
                <a:solidFill>
                  <a:schemeClr val="tx2"/>
                </a:solidFill>
                <a:latin typeface="-apple-system"/>
                <a:ea typeface="微软雅黑" panose="020B0503020204020204" pitchFamily="34" charset="-122"/>
                <a:cs typeface="Arial" panose="020B0604020202020204" pitchFamily="34" charset="0"/>
                <a:sym typeface="+mn-ea"/>
              </a:rPr>
              <a:t>result</a:t>
            </a:r>
            <a:r>
              <a:rPr lang="zh-CN" altLang="en-US" sz="1200" b="1" dirty="0">
                <a:solidFill>
                  <a:schemeClr val="tx2"/>
                </a:solidFill>
                <a:latin typeface="-apple-system"/>
                <a:ea typeface="微软雅黑" panose="020B0503020204020204" pitchFamily="34" charset="-122"/>
                <a:cs typeface="Arial" panose="020B0604020202020204" pitchFamily="34" charset="0"/>
                <a:sym typeface="+mn-ea"/>
              </a:rPr>
              <a:t>位置空出。</a:t>
            </a:r>
            <a:endPar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B032AD-83FF-4BE2-8A3A-F5D4046E148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按照</a:t>
            </a:r>
            <a:r>
              <a:rPr lang="en-US" altLang="zh-CN" dirty="0"/>
              <a:t>PPT</a:t>
            </a:r>
            <a:r>
              <a:rPr lang="zh-CN" altLang="en-US" dirty="0"/>
              <a:t>内容讲述即可</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B032AD-83FF-4BE2-8A3A-F5D4046E148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a:t>
            </a:r>
            <a:r>
              <a:rPr lang="en-US" altLang="zh-CN" dirty="0"/>
              <a:t>PPT</a:t>
            </a:r>
            <a:r>
              <a:rPr lang="zh-CN" altLang="en-US" dirty="0"/>
              <a:t>内容讲述即可</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B032AD-83FF-4BE2-8A3A-F5D4046E148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B032AD-83FF-4BE2-8A3A-F5D4046E148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032AD-83FF-4BE2-8A3A-F5D4046E14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根节点出发深度遍历整棵语法树，维护一个栈，每当遍历到一个叶子结点时，将结点入栈，然后对比此时栈中代表的语句是否与前面所述的某条中间代码形式规则相匹配，若匹配将栈中这些对应的结点弹出，并输出其对应的中间代码。</a:t>
            </a:r>
            <a:endParaRPr lang="en-US" altLang="zh-CN" dirty="0"/>
          </a:p>
          <a:p>
            <a:r>
              <a:rPr lang="zh-CN" altLang="en-US" dirty="0"/>
              <a:t>具体按照</a:t>
            </a:r>
            <a:r>
              <a:rPr lang="en-US" altLang="zh-CN" dirty="0"/>
              <a:t>test1.go</a:t>
            </a:r>
            <a:r>
              <a:rPr lang="zh-CN" altLang="en-US" dirty="0"/>
              <a:t>的例子来看，左边是抽象语法树，右边是生成的中间代码，就是左边深度遍历到“</a:t>
            </a:r>
            <a:r>
              <a:rPr lang="en-US" altLang="zh-CN" dirty="0"/>
              <a:t>function</a:t>
            </a:r>
            <a:r>
              <a:rPr lang="zh-CN" altLang="en-US" dirty="0"/>
              <a:t>” “</a:t>
            </a:r>
            <a:r>
              <a:rPr lang="en-US" altLang="zh-CN" dirty="0"/>
              <a:t>main” </a:t>
            </a:r>
            <a:r>
              <a:rPr lang="zh-CN" altLang="en-US" dirty="0"/>
              <a:t>此时栈中语句匹配前面</a:t>
            </a:r>
            <a:r>
              <a:rPr lang="en-US" altLang="zh-CN" dirty="0"/>
              <a:t>call </a:t>
            </a:r>
            <a:r>
              <a:rPr lang="en-US" altLang="zh-CN" dirty="0" err="1"/>
              <a:t>funtion</a:t>
            </a:r>
            <a:r>
              <a:rPr lang="zh-CN" altLang="en-US" dirty="0"/>
              <a:t>规则和</a:t>
            </a:r>
            <a:r>
              <a:rPr lang="en-US" altLang="zh-CN" dirty="0"/>
              <a:t>exit</a:t>
            </a:r>
            <a:r>
              <a:rPr lang="zh-CN" altLang="en-US" dirty="0"/>
              <a:t>规则，两个结点退栈，输出中间代码</a:t>
            </a:r>
            <a:r>
              <a:rPr lang="en-US" altLang="zh-CN" dirty="0"/>
              <a:t>1 2 3</a:t>
            </a:r>
            <a:r>
              <a:rPr lang="zh-CN" altLang="en-US" dirty="0"/>
              <a:t>行，继续深度遍历至</a:t>
            </a:r>
            <a:r>
              <a:rPr lang="en-US" altLang="zh-CN" dirty="0"/>
              <a:t>7 % 2 == 0 </a:t>
            </a:r>
            <a:r>
              <a:rPr lang="zh-CN" altLang="en-US" dirty="0"/>
              <a:t>几个结点时，对应中间代码的（</a:t>
            </a:r>
            <a:r>
              <a:rPr lang="en-US" altLang="zh-CN" dirty="0" err="1"/>
              <a:t>op,c,a,b</a:t>
            </a:r>
            <a:r>
              <a:rPr lang="en-US" altLang="zh-CN" dirty="0"/>
              <a:t>)</a:t>
            </a:r>
            <a:r>
              <a:rPr lang="zh-CN" altLang="en-US" dirty="0"/>
              <a:t>规则，输出中间代码第</a:t>
            </a:r>
            <a:r>
              <a:rPr lang="en-US" altLang="zh-CN" dirty="0"/>
              <a:t>4</a:t>
            </a:r>
            <a:r>
              <a:rPr lang="zh-CN" altLang="en-US" dirty="0"/>
              <a:t>行，这些元素退栈，</a:t>
            </a:r>
            <a:r>
              <a:rPr lang="en-US" altLang="zh-CN" dirty="0"/>
              <a:t>………</a:t>
            </a:r>
            <a:r>
              <a:rPr lang="zh-CN" altLang="en-US" dirty="0"/>
              <a:t>继续</a:t>
            </a:r>
            <a:r>
              <a:rPr lang="zh-CN" altLang="en-US"/>
              <a:t>大概讲几行这个转换的过程</a:t>
            </a:r>
            <a:endParaRPr lang="zh-CN" altLang="en-US" dirty="0"/>
          </a:p>
        </p:txBody>
      </p:sp>
      <p:sp>
        <p:nvSpPr>
          <p:cNvPr id="4" name="灯片编号占位符 3"/>
          <p:cNvSpPr>
            <a:spLocks noGrp="1"/>
          </p:cNvSpPr>
          <p:nvPr>
            <p:ph type="sldNum" sz="quarter" idx="5"/>
          </p:nvPr>
        </p:nvSpPr>
        <p:spPr/>
        <p:txBody>
          <a:bodyPr/>
          <a:lstStyle/>
          <a:p>
            <a:fld id="{74B032AD-83FF-4BE2-8A3A-F5D4046E148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0050" y="1241425"/>
            <a:ext cx="5961063"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汇编码设计参考</a:t>
            </a:r>
            <a:r>
              <a:rPr lang="en-US" altLang="zh-CN" dirty="0"/>
              <a:t>MIPS</a:t>
            </a:r>
            <a:r>
              <a:rPr lang="zh-CN" altLang="en-US" dirty="0"/>
              <a:t>，包括</a:t>
            </a:r>
            <a:r>
              <a:rPr lang="en-US" altLang="zh-CN" dirty="0"/>
              <a:t>R</a:t>
            </a:r>
            <a:r>
              <a:rPr lang="zh-CN" altLang="en-US" dirty="0"/>
              <a:t>型、</a:t>
            </a:r>
            <a:r>
              <a:rPr lang="en-US" altLang="zh-CN" dirty="0"/>
              <a:t>I</a:t>
            </a:r>
            <a:r>
              <a:rPr lang="zh-CN" altLang="en-US" dirty="0"/>
              <a:t>型、</a:t>
            </a:r>
            <a:r>
              <a:rPr lang="en-US" altLang="zh-CN" dirty="0"/>
              <a:t>J</a:t>
            </a:r>
            <a:r>
              <a:rPr lang="zh-CN" altLang="en-US" dirty="0"/>
              <a:t>型指令</a:t>
            </a:r>
            <a:endParaRPr lang="zh-CN" altLang="en-US" dirty="0"/>
          </a:p>
        </p:txBody>
      </p:sp>
      <p:sp>
        <p:nvSpPr>
          <p:cNvPr id="4" name="灯片编号占位符 3"/>
          <p:cNvSpPr>
            <a:spLocks noGrp="1"/>
          </p:cNvSpPr>
          <p:nvPr>
            <p:ph type="sldNum" sz="quarter" idx="5"/>
          </p:nvPr>
        </p:nvSpPr>
        <p:spPr/>
        <p:txBody>
          <a:bodyPr/>
          <a:lstStyle/>
          <a:p>
            <a:fld id="{74B032AD-83FF-4BE2-8A3A-F5D4046E148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续上一部分的</a:t>
            </a:r>
            <a:r>
              <a:rPr lang="en-US" altLang="zh-CN" dirty="0"/>
              <a:t>go</a:t>
            </a:r>
            <a:r>
              <a:rPr lang="zh-CN" altLang="en-US" dirty="0"/>
              <a:t>语言转三地址码部分。按基本块划分汇编码，此实例中为</a:t>
            </a:r>
            <a:r>
              <a:rPr lang="en-US" altLang="zh-CN" dirty="0"/>
              <a:t>l1</a:t>
            </a:r>
            <a:r>
              <a:rPr lang="zh-CN" altLang="en-US" dirty="0"/>
              <a:t>和</a:t>
            </a:r>
            <a:r>
              <a:rPr lang="en-US" altLang="zh-CN" dirty="0"/>
              <a:t>l6</a:t>
            </a:r>
            <a:r>
              <a:rPr lang="zh-CN" altLang="en-US" dirty="0"/>
              <a:t>，之后逐段检查三地址码类的类型，并将功能相同的</a:t>
            </a:r>
            <a:r>
              <a:rPr lang="en-US" altLang="zh-CN" dirty="0"/>
              <a:t>MIPS</a:t>
            </a:r>
            <a:r>
              <a:rPr lang="zh-CN" altLang="en-US" dirty="0"/>
              <a:t>汇编码输出，图中箭头表示转化前与转化后的</a:t>
            </a:r>
            <a:r>
              <a:rPr lang="zh-CN" altLang="en-US"/>
              <a:t>情况。另需</a:t>
            </a:r>
            <a:r>
              <a:rPr lang="zh-CN" altLang="en-US" dirty="0"/>
              <a:t>处理的是变量值的保存与寄存器的合理</a:t>
            </a:r>
            <a:r>
              <a:rPr lang="zh-CN" altLang="en-US"/>
              <a:t>分配。接下来解释汇编码的含义，首先</a:t>
            </a:r>
            <a:r>
              <a:rPr lang="zh-CN" altLang="en-US" dirty="0"/>
              <a:t>进入基本块</a:t>
            </a:r>
            <a:r>
              <a:rPr lang="en-US" altLang="zh-CN" dirty="0"/>
              <a:t>l1</a:t>
            </a:r>
            <a:r>
              <a:rPr lang="zh-CN" altLang="en-US" dirty="0"/>
              <a:t>，跳转至</a:t>
            </a:r>
            <a:r>
              <a:rPr lang="en-US" altLang="zh-CN" dirty="0"/>
              <a:t>main</a:t>
            </a:r>
            <a:r>
              <a:rPr lang="zh-CN" altLang="en-US" dirty="0"/>
              <a:t>部分，进入第一个条件判断。将立即数</a:t>
            </a:r>
            <a:r>
              <a:rPr lang="en-US" altLang="zh-CN" dirty="0"/>
              <a:t>7</a:t>
            </a:r>
            <a:r>
              <a:rPr lang="zh-CN" altLang="en-US" dirty="0"/>
              <a:t>保存至启发式生成的寄存器</a:t>
            </a:r>
            <a:r>
              <a:rPr lang="en-US" altLang="zh-CN" dirty="0"/>
              <a:t>$t8</a:t>
            </a:r>
            <a:r>
              <a:rPr lang="zh-CN" altLang="en-US" dirty="0"/>
              <a:t>中，之后</a:t>
            </a:r>
            <a:r>
              <a:rPr lang="en-US" altLang="zh-CN" dirty="0"/>
              <a:t>rem</a:t>
            </a:r>
            <a:r>
              <a:rPr lang="zh-CN" altLang="en-US" dirty="0"/>
              <a:t>指令计算其除以</a:t>
            </a:r>
            <a:r>
              <a:rPr lang="en-US" altLang="zh-CN" dirty="0"/>
              <a:t>2</a:t>
            </a:r>
            <a:r>
              <a:rPr lang="zh-CN" altLang="en-US" dirty="0"/>
              <a:t>的余数并保存在寄存器</a:t>
            </a:r>
            <a:r>
              <a:rPr lang="en-US" altLang="zh-CN" dirty="0"/>
              <a:t>$a1</a:t>
            </a:r>
            <a:r>
              <a:rPr lang="zh-CN" altLang="en-US" dirty="0"/>
              <a:t>中。</a:t>
            </a:r>
            <a:r>
              <a:rPr lang="en-US" altLang="zh-CN" dirty="0"/>
              <a:t>seq</a:t>
            </a:r>
            <a:r>
              <a:rPr lang="zh-CN" altLang="en-US" dirty="0"/>
              <a:t>指令用于判断</a:t>
            </a:r>
            <a:r>
              <a:rPr lang="en-US" altLang="zh-CN" dirty="0"/>
              <a:t>($a1)</a:t>
            </a:r>
            <a:r>
              <a:rPr lang="zh-CN" altLang="en-US" dirty="0"/>
              <a:t>是否为</a:t>
            </a:r>
            <a:r>
              <a:rPr lang="en-US" altLang="zh-CN" dirty="0"/>
              <a:t>0</a:t>
            </a:r>
            <a:r>
              <a:rPr lang="zh-CN" altLang="en-US" dirty="0"/>
              <a:t>，若为</a:t>
            </a:r>
            <a:r>
              <a:rPr lang="en-US" altLang="zh-CN" dirty="0"/>
              <a:t>0</a:t>
            </a:r>
            <a:r>
              <a:rPr lang="zh-CN" altLang="en-US" dirty="0"/>
              <a:t>则</a:t>
            </a:r>
            <a:r>
              <a:rPr lang="en-US" altLang="zh-CN" dirty="0"/>
              <a:t>($a2)</a:t>
            </a:r>
            <a:r>
              <a:rPr lang="zh-CN" altLang="en-US" dirty="0"/>
              <a:t>为</a:t>
            </a:r>
            <a:r>
              <a:rPr lang="en-US" altLang="zh-CN" dirty="0"/>
              <a:t>1</a:t>
            </a:r>
            <a:r>
              <a:rPr lang="zh-CN" altLang="en-US" dirty="0"/>
              <a:t>。</a:t>
            </a:r>
            <a:r>
              <a:rPr lang="en-US" altLang="zh-CN" dirty="0" err="1"/>
              <a:t>sw</a:t>
            </a:r>
            <a:r>
              <a:rPr lang="zh-CN" altLang="en-US" dirty="0"/>
              <a:t>指令将寄存器中保存的值转储到内存地址</a:t>
            </a:r>
            <a:r>
              <a:rPr lang="en-US" altLang="zh-CN" dirty="0"/>
              <a:t>t1</a:t>
            </a:r>
            <a:r>
              <a:rPr lang="zh-CN" altLang="en-US" dirty="0"/>
              <a:t>和</a:t>
            </a:r>
            <a:r>
              <a:rPr lang="en-US" altLang="zh-CN" dirty="0"/>
              <a:t>t0</a:t>
            </a:r>
            <a:r>
              <a:rPr lang="zh-CN" altLang="en-US" dirty="0"/>
              <a:t>处。之后从内存将原</a:t>
            </a:r>
            <a:r>
              <a:rPr lang="en-US" altLang="zh-CN" dirty="0"/>
              <a:t>($a2)</a:t>
            </a:r>
            <a:r>
              <a:rPr lang="zh-CN" altLang="en-US" dirty="0"/>
              <a:t>加载入</a:t>
            </a:r>
            <a:r>
              <a:rPr lang="en-US" altLang="zh-CN" dirty="0"/>
              <a:t>$a3</a:t>
            </a:r>
            <a:r>
              <a:rPr lang="zh-CN" altLang="en-US" dirty="0"/>
              <a:t>中，</a:t>
            </a:r>
            <a:r>
              <a:rPr lang="en-US" altLang="zh-CN" dirty="0" err="1"/>
              <a:t>beq</a:t>
            </a:r>
            <a:r>
              <a:rPr lang="zh-CN" altLang="en-US" dirty="0"/>
              <a:t>指令判断</a:t>
            </a:r>
            <a:r>
              <a:rPr lang="en-US" altLang="zh-CN" dirty="0"/>
              <a:t>($a3)</a:t>
            </a:r>
            <a:r>
              <a:rPr lang="zh-CN" altLang="en-US" dirty="0"/>
              <a:t>是否为</a:t>
            </a:r>
            <a:r>
              <a:rPr lang="en-US" altLang="zh-CN" dirty="0"/>
              <a:t>1</a:t>
            </a:r>
            <a:r>
              <a:rPr lang="zh-CN" altLang="en-US" dirty="0"/>
              <a:t>，是则跳转至</a:t>
            </a:r>
            <a:r>
              <a:rPr lang="en-US" altLang="zh-CN" dirty="0"/>
              <a:t>label0</a:t>
            </a:r>
            <a:r>
              <a:rPr lang="zh-CN" altLang="en-US" dirty="0"/>
              <a:t>。由于计算至此</a:t>
            </a:r>
            <a:r>
              <a:rPr lang="en-US" altLang="zh-CN" dirty="0"/>
              <a:t>($a3)</a:t>
            </a:r>
            <a:r>
              <a:rPr lang="zh-CN" altLang="en-US" dirty="0"/>
              <a:t>为</a:t>
            </a:r>
            <a:r>
              <a:rPr lang="en-US" altLang="zh-CN" dirty="0"/>
              <a:t>0</a:t>
            </a:r>
            <a:r>
              <a:rPr lang="zh-CN" altLang="en-US" dirty="0"/>
              <a:t>，所以不跳转，而是继续顺序执行。</a:t>
            </a:r>
            <a:endParaRPr lang="zh-CN" altLang="en-US" dirty="0"/>
          </a:p>
        </p:txBody>
      </p:sp>
      <p:sp>
        <p:nvSpPr>
          <p:cNvPr id="4" name="灯片编号占位符 3"/>
          <p:cNvSpPr>
            <a:spLocks noGrp="1"/>
          </p:cNvSpPr>
          <p:nvPr>
            <p:ph type="sldNum" sz="quarter" idx="5"/>
          </p:nvPr>
        </p:nvSpPr>
        <p:spPr/>
        <p:txBody>
          <a:bodyPr/>
          <a:lstStyle/>
          <a:p>
            <a:fld id="{74B032AD-83FF-4BE2-8A3A-F5D4046E148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之后进入基本块</a:t>
            </a:r>
            <a:r>
              <a:rPr lang="en-US" altLang="zh-CN" dirty="0"/>
              <a:t>l6</a:t>
            </a:r>
            <a:r>
              <a:rPr lang="zh-CN" altLang="en-US" dirty="0"/>
              <a:t>，根据上一个块中最终结果执行条件跳转。如进入</a:t>
            </a:r>
            <a:r>
              <a:rPr lang="en-US" altLang="zh-CN" dirty="0"/>
              <a:t>label0</a:t>
            </a:r>
            <a:r>
              <a:rPr lang="zh-CN" altLang="en-US" dirty="0"/>
              <a:t>后，首先将执行的调用名称</a:t>
            </a:r>
            <a:r>
              <a:rPr lang="en-US" altLang="zh-CN" dirty="0"/>
              <a:t>4</a:t>
            </a:r>
            <a:r>
              <a:rPr lang="zh-CN" altLang="en-US" dirty="0"/>
              <a:t>（即</a:t>
            </a:r>
            <a:r>
              <a:rPr lang="en-US" altLang="zh-CN" dirty="0"/>
              <a:t>print</a:t>
            </a:r>
            <a:r>
              <a:rPr lang="zh-CN" altLang="en-US" dirty="0"/>
              <a:t>）加载入</a:t>
            </a:r>
            <a:r>
              <a:rPr lang="en-US" altLang="zh-CN" dirty="0"/>
              <a:t>$v0</a:t>
            </a:r>
            <a:r>
              <a:rPr lang="zh-CN" altLang="en-US" dirty="0"/>
              <a:t>，⁬之后将标记为</a:t>
            </a:r>
            <a:r>
              <a:rPr lang="en-US" altLang="zh-CN" dirty="0"/>
              <a:t>0</a:t>
            </a:r>
            <a:r>
              <a:rPr lang="zh-CN" altLang="en-US" dirty="0"/>
              <a:t>号的字符串调入</a:t>
            </a:r>
            <a:r>
              <a:rPr lang="en-US" altLang="zh-CN" dirty="0"/>
              <a:t>$a0</a:t>
            </a:r>
            <a:r>
              <a:rPr lang="zh-CN" altLang="en-US" dirty="0"/>
              <a:t>，最后执行系统调用。</a:t>
            </a:r>
            <a:r>
              <a:rPr lang="en-US" altLang="zh-CN" dirty="0"/>
              <a:t>label2</a:t>
            </a:r>
            <a:r>
              <a:rPr lang="zh-CN" altLang="en-US" dirty="0"/>
              <a:t>开始第二组条件判断。</a:t>
            </a:r>
            <a:endParaRPr lang="zh-CN" altLang="en-US" dirty="0"/>
          </a:p>
        </p:txBody>
      </p:sp>
      <p:sp>
        <p:nvSpPr>
          <p:cNvPr id="4" name="灯片编号占位符 3"/>
          <p:cNvSpPr>
            <a:spLocks noGrp="1"/>
          </p:cNvSpPr>
          <p:nvPr>
            <p:ph type="sldNum" sz="quarter" idx="5"/>
          </p:nvPr>
        </p:nvSpPr>
        <p:spPr/>
        <p:txBody>
          <a:bodyPr/>
          <a:lstStyle/>
          <a:p>
            <a:fld id="{74B032AD-83FF-4BE2-8A3A-F5D4046E14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0050" y="1241425"/>
            <a:ext cx="5961063"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0050" y="1241425"/>
            <a:ext cx="5961063"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B032AD-83FF-4BE2-8A3A-F5D4046E148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0050" y="1241425"/>
            <a:ext cx="5961063"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0050" y="1241425"/>
            <a:ext cx="5961063"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endPar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B032AD-83FF-4BE2-8A3A-F5D4046E148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endParaRPr lang="en-US" altLang="zh-CN" sz="12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B032AD-83FF-4BE2-8A3A-F5D4046E148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0050" y="1241425"/>
            <a:ext cx="5961063"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B032AD-83FF-4BE2-8A3A-F5D4046E148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032AD-83FF-4BE2-8A3A-F5D4046E14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B032AD-83FF-4BE2-8A3A-F5D4046E148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0050" y="1241425"/>
            <a:ext cx="5961063" cy="33543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503977-52ED-4FD3-8A66-F30813EDCA4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25163" r="18042" b="6602"/>
          <a:stretch>
            <a:fillRect/>
          </a:stretch>
        </p:blipFill>
        <p:spPr>
          <a:xfrm>
            <a:off x="-2439808" y="2323113"/>
            <a:ext cx="2041875" cy="17854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50367" y="63527"/>
            <a:ext cx="8513909" cy="570407"/>
          </a:xfrm>
        </p:spPr>
        <p:txBody>
          <a:bodyPr/>
          <a:lstStyle>
            <a:lvl1pPr algn="l">
              <a:defRPr sz="4265"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230522" y="802982"/>
            <a:ext cx="11761693" cy="5617028"/>
          </a:xfrm>
        </p:spPr>
        <p:txBody>
          <a:bodyPr/>
          <a:lstStyle>
            <a:lvl1pPr marL="457200" indent="-457200">
              <a:buFont typeface="Wingdings" panose="05000000000000000000" pitchFamily="2" charset="2"/>
              <a:buChar char="n"/>
              <a:defRPr b="1">
                <a:latin typeface="微软雅黑" panose="020B0503020204020204" pitchFamily="34" charset="-122"/>
                <a:ea typeface="微软雅黑" panose="020B0503020204020204" pitchFamily="34" charset="-122"/>
              </a:defRPr>
            </a:lvl1pPr>
            <a:lvl2pPr marL="990600" indent="-381000">
              <a:buFont typeface="Wingdings" panose="05000000000000000000" pitchFamily="2" charset="2"/>
              <a:buChar char="n"/>
              <a:defRPr sz="3200">
                <a:latin typeface="微软雅黑" panose="020B0503020204020204" pitchFamily="34" charset="-122"/>
                <a:ea typeface="微软雅黑" panose="020B0503020204020204" pitchFamily="34" charset="-122"/>
              </a:defRPr>
            </a:lvl2pPr>
            <a:lvl3pPr marL="1524000" indent="-304800">
              <a:buFont typeface="Wingdings" panose="05000000000000000000" pitchFamily="2" charset="2"/>
              <a:buChar char="n"/>
              <a:defRPr sz="2665">
                <a:latin typeface="微软雅黑" panose="020B0503020204020204" pitchFamily="34" charset="-122"/>
                <a:ea typeface="微软雅黑" panose="020B0503020204020204" pitchFamily="34" charset="-122"/>
              </a:defRPr>
            </a:lvl3pPr>
            <a:lvl4pPr marL="2133600" indent="-304800">
              <a:buFont typeface="Wingdings" panose="05000000000000000000" pitchFamily="2" charset="2"/>
              <a:buChar char="n"/>
              <a:defRPr sz="2400">
                <a:latin typeface="微软雅黑" panose="020B0503020204020204" pitchFamily="34" charset="-122"/>
                <a:ea typeface="微软雅黑" panose="020B0503020204020204" pitchFamily="34" charset="-122"/>
              </a:defRPr>
            </a:lvl4pPr>
            <a:lvl5pPr marL="2743200" indent="-304800">
              <a:buFont typeface="Wingdings" panose="05000000000000000000" pitchFamily="2" charset="2"/>
              <a:buChar char="n"/>
              <a:defRPr sz="2135">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a:xfrm>
            <a:off x="230521" y="6481483"/>
            <a:ext cx="2844800" cy="211311"/>
          </a:xfrm>
        </p:spPr>
        <p:txBody>
          <a:bodyPr/>
          <a:lstStyle>
            <a:lvl1pPr>
              <a:defRPr sz="1400">
                <a:latin typeface="微软雅黑" panose="020B0503020204020204" pitchFamily="34" charset="-122"/>
                <a:ea typeface="微软雅黑" panose="020B0503020204020204" pitchFamily="34" charset="-122"/>
              </a:defRPr>
            </a:lvl1p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a:xfrm>
            <a:off x="4165600" y="6481483"/>
            <a:ext cx="3860800" cy="211311"/>
          </a:xfrm>
        </p:spPr>
        <p:txBody>
          <a:bodyPr/>
          <a:lstStyle>
            <a:lvl1pPr>
              <a:defRPr sz="1400">
                <a:latin typeface="微软雅黑" panose="020B0503020204020204" pitchFamily="34" charset="-122"/>
                <a:ea typeface="微软雅黑" panose="020B0503020204020204" pitchFamily="34" charset="-122"/>
              </a:defRPr>
            </a:lvl1p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a:xfrm>
            <a:off x="9147415" y="6481483"/>
            <a:ext cx="2844800" cy="211311"/>
          </a:xfrm>
        </p:spPr>
        <p:txBody>
          <a:bodyPr/>
          <a:lstStyle>
            <a:lvl1pPr>
              <a:defRPr sz="1400">
                <a:latin typeface="微软雅黑" panose="020B0503020204020204" pitchFamily="34" charset="-122"/>
                <a:ea typeface="微软雅黑" panose="020B0503020204020204" pitchFamily="34" charset="-122"/>
              </a:defRPr>
            </a:lvl1pPr>
          </a:lstStyle>
          <a:p>
            <a:pPr>
              <a:buFontTx/>
              <a:buChar char="•"/>
            </a:pPr>
            <a:fld id="{9A0DB2DC-4C9A-4742-B13C-FB6460FD3503}" type="slidenum">
              <a:rPr lang="en-US" altLang="en-US" smtClean="0"/>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6" name="页脚占位符 5"/>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7" name="灯片编号占位符 6"/>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8" name="页脚占位符 7"/>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9" name="灯片编号占位符 8"/>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4" name="页脚占位符 3"/>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5" name="灯片编号占位符 4"/>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3" name="页脚占位符 2"/>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4" name="灯片编号占位符 3"/>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6" name="页脚占位符 5"/>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7" name="灯片编号占位符 6"/>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marL="0" marR="0" lvl="0" indent="0" algn="l" defTabSz="12192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4265"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6" name="页脚占位符 5"/>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7" name="灯片编号占位符 6"/>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50367" y="63527"/>
            <a:ext cx="8513909" cy="570407"/>
          </a:xfrm>
        </p:spPr>
        <p:txBody>
          <a:bodyPr/>
          <a:lstStyle>
            <a:lvl1pPr algn="l">
              <a:defRPr sz="4265"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230522" y="802982"/>
            <a:ext cx="11761693" cy="5617028"/>
          </a:xfrm>
        </p:spPr>
        <p:txBody>
          <a:bodyPr/>
          <a:lstStyle>
            <a:lvl1pPr marL="457200" indent="-457200">
              <a:buFont typeface="Wingdings" panose="05000000000000000000" pitchFamily="2" charset="2"/>
              <a:buChar char="n"/>
              <a:defRPr b="1">
                <a:latin typeface="微软雅黑" panose="020B0503020204020204" pitchFamily="34" charset="-122"/>
                <a:ea typeface="微软雅黑" panose="020B0503020204020204" pitchFamily="34" charset="-122"/>
              </a:defRPr>
            </a:lvl1pPr>
            <a:lvl2pPr marL="990600" indent="-381000">
              <a:buFont typeface="Wingdings" panose="05000000000000000000" pitchFamily="2" charset="2"/>
              <a:buChar char="n"/>
              <a:defRPr sz="3200">
                <a:latin typeface="微软雅黑" panose="020B0503020204020204" pitchFamily="34" charset="-122"/>
                <a:ea typeface="微软雅黑" panose="020B0503020204020204" pitchFamily="34" charset="-122"/>
              </a:defRPr>
            </a:lvl2pPr>
            <a:lvl3pPr marL="1524000" indent="-304800">
              <a:buFont typeface="Wingdings" panose="05000000000000000000" pitchFamily="2" charset="2"/>
              <a:buChar char="n"/>
              <a:defRPr sz="2665">
                <a:latin typeface="微软雅黑" panose="020B0503020204020204" pitchFamily="34" charset="-122"/>
                <a:ea typeface="微软雅黑" panose="020B0503020204020204" pitchFamily="34" charset="-122"/>
              </a:defRPr>
            </a:lvl3pPr>
            <a:lvl4pPr marL="2133600" indent="-304800">
              <a:buFont typeface="Wingdings" panose="05000000000000000000" pitchFamily="2" charset="2"/>
              <a:buChar char="n"/>
              <a:defRPr sz="2400">
                <a:latin typeface="微软雅黑" panose="020B0503020204020204" pitchFamily="34" charset="-122"/>
                <a:ea typeface="微软雅黑" panose="020B0503020204020204" pitchFamily="34" charset="-122"/>
              </a:defRPr>
            </a:lvl4pPr>
            <a:lvl5pPr marL="2743200" indent="-304800">
              <a:buFont typeface="Wingdings" panose="05000000000000000000" pitchFamily="2" charset="2"/>
              <a:buChar char="n"/>
              <a:defRPr sz="2135">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a:xfrm>
            <a:off x="230521" y="6481483"/>
            <a:ext cx="2844800" cy="211311"/>
          </a:xfrm>
        </p:spPr>
        <p:txBody>
          <a:bodyPr/>
          <a:lstStyle>
            <a:lvl1pPr>
              <a:defRPr sz="1400">
                <a:latin typeface="微软雅黑" panose="020B0503020204020204" pitchFamily="34" charset="-122"/>
                <a:ea typeface="微软雅黑" panose="020B0503020204020204" pitchFamily="34" charset="-122"/>
              </a:defRPr>
            </a:lvl1p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a:xfrm>
            <a:off x="4165600" y="6481483"/>
            <a:ext cx="3860800" cy="211311"/>
          </a:xfrm>
        </p:spPr>
        <p:txBody>
          <a:bodyPr/>
          <a:lstStyle>
            <a:lvl1pPr>
              <a:defRPr sz="1400">
                <a:latin typeface="微软雅黑" panose="020B0503020204020204" pitchFamily="34" charset="-122"/>
                <a:ea typeface="微软雅黑" panose="020B0503020204020204" pitchFamily="34" charset="-122"/>
              </a:defRPr>
            </a:lvl1p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a:xfrm>
            <a:off x="9147415" y="6481483"/>
            <a:ext cx="2844800" cy="211311"/>
          </a:xfrm>
        </p:spPr>
        <p:txBody>
          <a:bodyPr/>
          <a:lstStyle>
            <a:lvl1pPr>
              <a:defRPr sz="1400">
                <a:latin typeface="微软雅黑" panose="020B0503020204020204" pitchFamily="34" charset="-122"/>
                <a:ea typeface="微软雅黑" panose="020B0503020204020204" pitchFamily="34" charset="-122"/>
              </a:defRPr>
            </a:lvl1pPr>
          </a:lstStyle>
          <a:p>
            <a:pPr>
              <a:buFontTx/>
              <a:buChar char="•"/>
            </a:pPr>
            <a:fld id="{9A0DB2DC-4C9A-4742-B13C-FB6460FD3503}" type="slidenum">
              <a:rPr lang="en-US" altLang="en-US" smtClean="0"/>
            </a:fld>
            <a:endParaRPr lang="en-US"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6" name="页脚占位符 5"/>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7" name="灯片编号占位符 6"/>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8" name="页脚占位符 7"/>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9" name="灯片编号占位符 8"/>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4" name="页脚占位符 3"/>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5" name="灯片编号占位符 4"/>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3" name="页脚占位符 2"/>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4" name="灯片编号占位符 3"/>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6" name="页脚占位符 5"/>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7" name="灯片编号占位符 6"/>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marL="0" marR="0" lvl="0" indent="0" algn="l" defTabSz="12192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4265"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6" name="页脚占位符 5"/>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7" name="灯片编号占位符 6"/>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defTabSz="1219200" fontAlgn="base">
              <a:spcBef>
                <a:spcPct val="0"/>
              </a:spcBef>
              <a:spcAft>
                <a:spcPct val="0"/>
              </a:spcAft>
              <a:defRPr/>
            </a:pPr>
            <a:endParaRPr lang="zh-CN" altLang="en-US"/>
          </a:p>
        </p:txBody>
      </p:sp>
      <p:sp>
        <p:nvSpPr>
          <p:cNvPr id="5" name="页脚占位符 4"/>
          <p:cNvSpPr>
            <a:spLocks noGrp="1"/>
          </p:cNvSpPr>
          <p:nvPr>
            <p:ph type="ftr" sz="quarter" idx="11"/>
          </p:nvPr>
        </p:nvSpPr>
        <p:spPr/>
        <p:txBody>
          <a:body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pPr defTabSz="457200">
              <a:defRPr/>
            </a:pPr>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defTabSz="457200">
              <a:defRPr/>
            </a:pPr>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457200">
              <a:defRPr/>
            </a:pPr>
            <a:endParaRPr lang="zh-CN" alt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defTabSz="457200">
              <a:defRPr/>
            </a:pPr>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5.jpeg"/><Relationship Id="rId14" Type="http://schemas.openxmlformats.org/officeDocument/2006/relationships/image" Target="../media/image4.jpeg"/><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6.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6.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342900"/>
            <a:fld id="{F88AEB88-3703-4B48-BEC8-6569C4B4705C}"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342900"/>
            <a:endParaRPr lang="zh-CN" altLang="en-US">
              <a:solidFill>
                <a:prstClr val="black">
                  <a:tint val="75000"/>
                </a:prstClr>
              </a:solidFill>
            </a:endParaRPr>
          </a:p>
        </p:txBody>
      </p:sp>
      <p:sp>
        <p:nvSpPr>
          <p:cNvPr id="7" name="矩形 6"/>
          <p:cNvSpPr/>
          <p:nvPr userDrawn="1"/>
        </p:nvSpPr>
        <p:spPr>
          <a:xfrm>
            <a:off x="4" y="5073999"/>
            <a:ext cx="2356873" cy="1782946"/>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等线" panose="02010600030101010101" charset="-122"/>
              <a:ea typeface="等线" panose="02010600030101010101" charset="-122"/>
            </a:endParaRPr>
          </a:p>
        </p:txBody>
      </p:sp>
      <p:sp>
        <p:nvSpPr>
          <p:cNvPr id="11" name="矩形 10"/>
          <p:cNvSpPr/>
          <p:nvPr userDrawn="1"/>
        </p:nvSpPr>
        <p:spPr>
          <a:xfrm>
            <a:off x="-2369" y="5"/>
            <a:ext cx="4771209" cy="1052835"/>
          </a:xfrm>
          <a:prstGeom prst="rect">
            <a:avLst/>
          </a:prstGeom>
          <a:solidFill>
            <a:srgbClr val="41A2CD"/>
          </a:solidFill>
          <a:ln w="12700" cap="flat" cmpd="sng" algn="ctr">
            <a:noFill/>
            <a:prstDash val="solid"/>
            <a:miter lim="800000"/>
          </a:ln>
          <a:effectLst/>
        </p:spPr>
        <p:txBody>
          <a:bodyPr rtlCol="0" anchor="ctr"/>
          <a:lstStyle/>
          <a:p>
            <a:pPr algn="ctr">
              <a:defRPr/>
            </a:pPr>
            <a:endParaRPr lang="zh-CN" altLang="en-US" kern="0">
              <a:solidFill>
                <a:prstClr val="white"/>
              </a:solidFill>
              <a:ea typeface="等线" panose="02010600030101010101" charset="-122"/>
            </a:endParaRPr>
          </a:p>
        </p:txBody>
      </p:sp>
      <p:sp>
        <p:nvSpPr>
          <p:cNvPr id="12" name="矩形 11"/>
          <p:cNvSpPr/>
          <p:nvPr userDrawn="1"/>
        </p:nvSpPr>
        <p:spPr>
          <a:xfrm>
            <a:off x="7327289" y="5"/>
            <a:ext cx="2403611" cy="1052835"/>
          </a:xfrm>
          <a:prstGeom prst="rect">
            <a:avLst/>
          </a:prstGeom>
          <a:solidFill>
            <a:srgbClr val="41A2CD"/>
          </a:solidFill>
          <a:ln w="12700" cap="flat" cmpd="sng" algn="ctr">
            <a:noFill/>
            <a:prstDash val="solid"/>
            <a:miter lim="800000"/>
          </a:ln>
          <a:effectLst/>
        </p:spPr>
        <p:txBody>
          <a:bodyPr rtlCol="0" anchor="ctr"/>
          <a:lstStyle/>
          <a:p>
            <a:pPr algn="ctr">
              <a:defRPr/>
            </a:pPr>
            <a:endParaRPr lang="zh-CN" altLang="en-US" kern="0">
              <a:solidFill>
                <a:prstClr val="white"/>
              </a:solidFill>
              <a:ea typeface="等线" panose="02010600030101010101" charset="-122"/>
            </a:endParaRPr>
          </a:p>
        </p:txBody>
      </p:sp>
      <p:pic>
        <p:nvPicPr>
          <p:cNvPr id="14" name="图片 13"/>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a:fillRect/>
          </a:stretch>
        </p:blipFill>
        <p:spPr>
          <a:xfrm>
            <a:off x="4865271" y="5"/>
            <a:ext cx="2354111" cy="1052835"/>
          </a:xfrm>
          <a:prstGeom prst="rect">
            <a:avLst/>
          </a:prstGeom>
        </p:spPr>
      </p:pic>
      <p:sp>
        <p:nvSpPr>
          <p:cNvPr id="15" name="矩形 14"/>
          <p:cNvSpPr/>
          <p:nvPr userDrawn="1"/>
        </p:nvSpPr>
        <p:spPr>
          <a:xfrm>
            <a:off x="4902395" y="5068762"/>
            <a:ext cx="2351740"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prstClr val="white"/>
              </a:solidFill>
              <a:latin typeface="等线" panose="02010600030101010101" charset="-122"/>
              <a:ea typeface="等线" panose="02010600030101010101" charset="-122"/>
            </a:endParaRPr>
          </a:p>
        </p:txBody>
      </p:sp>
      <p:sp>
        <p:nvSpPr>
          <p:cNvPr id="17" name="灯片编号占位符 5"/>
          <p:cNvSpPr>
            <a:spLocks noGrp="1"/>
          </p:cNvSpPr>
          <p:nvPr>
            <p:ph type="sldNum" sz="quarter" idx="4"/>
          </p:nvPr>
        </p:nvSpPr>
        <p:spPr>
          <a:xfrm>
            <a:off x="8610600" y="6356357"/>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a:fld id="{B698D474-0744-4FB7-A607-FCA8232293E3}" type="slidenum">
              <a:rPr lang="zh-CN" altLang="en-US" smtClean="0">
                <a:solidFill>
                  <a:prstClr val="black">
                    <a:tint val="75000"/>
                  </a:prstClr>
                </a:solidFill>
              </a:rPr>
            </a:fld>
            <a:endParaRPr lang="zh-CN" altLang="en-US">
              <a:solidFill>
                <a:prstClr val="black">
                  <a:tint val="75000"/>
                </a:prstClr>
              </a:solidFill>
            </a:endParaRPr>
          </a:p>
        </p:txBody>
      </p:sp>
      <p:sp>
        <p:nvSpPr>
          <p:cNvPr id="18" name="矩形 7"/>
          <p:cNvSpPr/>
          <p:nvPr userDrawn="1"/>
        </p:nvSpPr>
        <p:spPr>
          <a:xfrm>
            <a:off x="9553849" y="5068769"/>
            <a:ext cx="2638151" cy="178818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zh-CN" altLang="en-US" sz="1350">
              <a:solidFill>
                <a:prstClr val="white"/>
              </a:solidFill>
              <a:latin typeface="等线" panose="02010600030101010101" charset="-122"/>
              <a:ea typeface="等线" panose="02010600030101010101" charset="-122"/>
            </a:endParaRPr>
          </a:p>
        </p:txBody>
      </p:sp>
      <p:pic>
        <p:nvPicPr>
          <p:cNvPr id="16" name="图片 60"/>
          <p:cNvPicPr/>
          <p:nvPr userDrawn="1"/>
        </p:nvPicPr>
        <p:blipFill rotWithShape="1">
          <a:blip r:embed="rId13" cstate="print">
            <a:extLst>
              <a:ext uri="{28A0092B-C50C-407E-A947-70E740481C1C}">
                <a14:useLocalDpi xmlns:a14="http://schemas.microsoft.com/office/drawing/2010/main" val="0"/>
              </a:ext>
            </a:extLst>
          </a:blip>
          <a:srcRect b="27059"/>
          <a:stretch>
            <a:fillRect/>
          </a:stretch>
        </p:blipFill>
        <p:spPr>
          <a:xfrm>
            <a:off x="9838806" y="4"/>
            <a:ext cx="2353193" cy="1052835"/>
          </a:xfrm>
          <a:prstGeom prst="rect">
            <a:avLst/>
          </a:prstGeom>
        </p:spPr>
      </p:pic>
      <p:pic>
        <p:nvPicPr>
          <p:cNvPr id="20" name="图片 6"/>
          <p:cNvPicPr>
            <a:picLocks noChangeAspect="1"/>
          </p:cNvPicPr>
          <p:nvPr userDrawn="1"/>
        </p:nvPicPr>
        <p:blipFill rotWithShape="1">
          <a:blip r:embed="rId14" cstate="print">
            <a:extLst>
              <a:ext uri="{28A0092B-C50C-407E-A947-70E740481C1C}">
                <a14:useLocalDpi xmlns:a14="http://schemas.microsoft.com/office/drawing/2010/main" val="0"/>
              </a:ext>
            </a:extLst>
          </a:blip>
          <a:srcRect l="15424" r="5265"/>
          <a:stretch>
            <a:fillRect/>
          </a:stretch>
        </p:blipFill>
        <p:spPr>
          <a:xfrm>
            <a:off x="2501200" y="5069817"/>
            <a:ext cx="2273432" cy="1788183"/>
          </a:xfrm>
          <a:prstGeom prst="rect">
            <a:avLst/>
          </a:prstGeom>
        </p:spPr>
      </p:pic>
      <p:pic>
        <p:nvPicPr>
          <p:cNvPr id="21" name="图片 9"/>
          <p:cNvPicPr>
            <a:picLocks noChangeAspect="1"/>
          </p:cNvPicPr>
          <p:nvPr userDrawn="1"/>
        </p:nvPicPr>
        <p:blipFill rotWithShape="1">
          <a:blip r:embed="rId15" cstate="print">
            <a:extLst>
              <a:ext uri="{28A0092B-C50C-407E-A947-70E740481C1C}">
                <a14:useLocalDpi xmlns:a14="http://schemas.microsoft.com/office/drawing/2010/main" val="0"/>
              </a:ext>
            </a:extLst>
          </a:blip>
          <a:srcRect t="34019"/>
          <a:stretch>
            <a:fillRect/>
          </a:stretch>
        </p:blipFill>
        <p:spPr>
          <a:xfrm>
            <a:off x="7371646" y="5071532"/>
            <a:ext cx="2064691" cy="17864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7"/>
            <a:ext cx="109728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09600" y="1600201"/>
            <a:ext cx="109728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600" noProof="1">
                <a:solidFill>
                  <a:schemeClr val="tx1">
                    <a:tint val="75000"/>
                  </a:schemeClr>
                </a:solidFill>
                <a:latin typeface="Calibri" panose="020F0502020204030204" pitchFamily="34" charset="0"/>
                <a:ea typeface="宋体" panose="02010600030101010101" pitchFamily="2" charset="-122"/>
                <a:cs typeface="+mn-ea"/>
              </a:defRPr>
            </a:lvl1pPr>
          </a:lstStyle>
          <a:p>
            <a:pPr defTabSz="1219200" fontAlgn="base">
              <a:spcBef>
                <a:spcPct val="0"/>
              </a:spcBef>
              <a:spcAft>
                <a:spcPct val="0"/>
              </a:spcAft>
              <a:defRPr/>
            </a:pPr>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600" noProof="1">
                <a:solidFill>
                  <a:schemeClr val="tx1">
                    <a:tint val="75000"/>
                  </a:schemeClr>
                </a:solidFill>
                <a:latin typeface="Calibri" panose="020F0502020204030204" pitchFamily="34" charset="0"/>
                <a:ea typeface="宋体" panose="02010600030101010101" pitchFamily="2" charset="-122"/>
              </a:defRPr>
            </a:lvl1p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a:defRPr sz="1600">
                <a:solidFill>
                  <a:srgbClr val="898989"/>
                </a:solidFill>
              </a:defRPr>
            </a:lvl1p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pic>
        <p:nvPicPr>
          <p:cNvPr id="1031" name="图片 6"/>
          <p:cNvPicPr>
            <a:picLocks noChangeAspect="1"/>
          </p:cNvPicPr>
          <p:nvPr userDrawn="1"/>
        </p:nvPicPr>
        <p:blipFill>
          <a:blip r:embed="rId12" cstate="print"/>
          <a:srcRect t="97247"/>
          <a:stretch>
            <a:fillRect/>
          </a:stretch>
        </p:blipFill>
        <p:spPr>
          <a:xfrm>
            <a:off x="0" y="6735056"/>
            <a:ext cx="12192000" cy="122945"/>
          </a:xfrm>
          <a:prstGeom prst="rect">
            <a:avLst/>
          </a:prstGeom>
          <a:noFill/>
          <a:ln w="9525">
            <a:noFill/>
          </a:ln>
        </p:spPr>
      </p:pic>
      <p:pic>
        <p:nvPicPr>
          <p:cNvPr id="1032" name="图片 6"/>
          <p:cNvPicPr>
            <a:picLocks noChangeAspect="1"/>
          </p:cNvPicPr>
          <p:nvPr userDrawn="1"/>
        </p:nvPicPr>
        <p:blipFill>
          <a:blip r:embed="rId12" cstate="print"/>
          <a:srcRect r="61024" b="81499"/>
          <a:stretch>
            <a:fillRect/>
          </a:stretch>
        </p:blipFill>
        <p:spPr>
          <a:xfrm>
            <a:off x="10137422" y="2"/>
            <a:ext cx="2048228" cy="699247"/>
          </a:xfrm>
          <a:prstGeom prst="rect">
            <a:avLst/>
          </a:prstGeom>
          <a:noFill/>
          <a:ln w="9525">
            <a:noFill/>
          </a:ln>
        </p:spPr>
      </p:pic>
      <p:pic>
        <p:nvPicPr>
          <p:cNvPr id="1033" name="图片 6"/>
          <p:cNvPicPr>
            <a:picLocks noChangeAspect="1"/>
          </p:cNvPicPr>
          <p:nvPr userDrawn="1"/>
        </p:nvPicPr>
        <p:blipFill>
          <a:blip r:embed="rId12" cstate="print"/>
          <a:srcRect l="61423" r="21254" b="81760"/>
          <a:stretch>
            <a:fillRect/>
          </a:stretch>
        </p:blipFill>
        <p:spPr>
          <a:xfrm>
            <a:off x="-1" y="2"/>
            <a:ext cx="10236765" cy="69924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宋体" panose="02010600030101010101" pitchFamily="2"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7"/>
            <a:ext cx="109728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09600" y="1600201"/>
            <a:ext cx="109728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600" noProof="1">
                <a:solidFill>
                  <a:schemeClr val="tx1">
                    <a:tint val="75000"/>
                  </a:schemeClr>
                </a:solidFill>
                <a:latin typeface="Calibri" panose="020F0502020204030204" pitchFamily="34" charset="0"/>
                <a:ea typeface="宋体" panose="02010600030101010101" pitchFamily="2" charset="-122"/>
                <a:cs typeface="+mn-ea"/>
              </a:defRPr>
            </a:lvl1pPr>
          </a:lstStyle>
          <a:p>
            <a:pPr defTabSz="1219200" fontAlgn="base">
              <a:spcBef>
                <a:spcPct val="0"/>
              </a:spcBef>
              <a:spcAft>
                <a:spcPct val="0"/>
              </a:spcAft>
              <a:defRPr/>
            </a:pPr>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600" noProof="1">
                <a:solidFill>
                  <a:schemeClr val="tx1">
                    <a:tint val="75000"/>
                  </a:schemeClr>
                </a:solidFill>
                <a:latin typeface="Calibri" panose="020F0502020204030204" pitchFamily="34" charset="0"/>
                <a:ea typeface="宋体" panose="02010600030101010101" pitchFamily="2" charset="-122"/>
              </a:defRPr>
            </a:lvl1pPr>
          </a:lstStyle>
          <a:p>
            <a:pPr defTabSz="1219200" fontAlgn="base">
              <a:spcBef>
                <a:spcPct val="0"/>
              </a:spcBef>
              <a:spcAft>
                <a:spcPct val="0"/>
              </a:spcAft>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a:defRPr sz="1600">
                <a:solidFill>
                  <a:srgbClr val="898989"/>
                </a:solidFill>
              </a:defRPr>
            </a:lvl1pPr>
          </a:lstStyle>
          <a:p>
            <a:pPr lvl="0" eaLnBrk="1" hangingPunct="1">
              <a:buChar char="•"/>
            </a:pPr>
            <a:fld id="{9A0DB2DC-4C9A-4742-B13C-FB6460FD3503}" type="slidenum">
              <a:rPr lang="en-US" altLang="en-US" dirty="0">
                <a:latin typeface="Calibri" panose="020F0502020204030204" pitchFamily="34" charset="0"/>
              </a:rPr>
            </a:fld>
            <a:endParaRPr lang="en-US" altLang="en-US" dirty="0">
              <a:latin typeface="Calibri" panose="020F0502020204030204" pitchFamily="34" charset="0"/>
            </a:endParaRPr>
          </a:p>
        </p:txBody>
      </p:sp>
      <p:pic>
        <p:nvPicPr>
          <p:cNvPr id="1031" name="图片 6"/>
          <p:cNvPicPr>
            <a:picLocks noChangeAspect="1"/>
          </p:cNvPicPr>
          <p:nvPr userDrawn="1"/>
        </p:nvPicPr>
        <p:blipFill>
          <a:blip r:embed="rId12" cstate="print"/>
          <a:srcRect t="97247"/>
          <a:stretch>
            <a:fillRect/>
          </a:stretch>
        </p:blipFill>
        <p:spPr>
          <a:xfrm>
            <a:off x="0" y="6735056"/>
            <a:ext cx="12192000" cy="122945"/>
          </a:xfrm>
          <a:prstGeom prst="rect">
            <a:avLst/>
          </a:prstGeom>
          <a:noFill/>
          <a:ln w="9525">
            <a:noFill/>
          </a:ln>
        </p:spPr>
      </p:pic>
      <p:pic>
        <p:nvPicPr>
          <p:cNvPr id="1032" name="图片 6"/>
          <p:cNvPicPr>
            <a:picLocks noChangeAspect="1"/>
          </p:cNvPicPr>
          <p:nvPr userDrawn="1"/>
        </p:nvPicPr>
        <p:blipFill>
          <a:blip r:embed="rId12" cstate="print"/>
          <a:srcRect r="61024" b="81499"/>
          <a:stretch>
            <a:fillRect/>
          </a:stretch>
        </p:blipFill>
        <p:spPr>
          <a:xfrm>
            <a:off x="10137422" y="2"/>
            <a:ext cx="2048228" cy="699247"/>
          </a:xfrm>
          <a:prstGeom prst="rect">
            <a:avLst/>
          </a:prstGeom>
          <a:noFill/>
          <a:ln w="9525">
            <a:noFill/>
          </a:ln>
        </p:spPr>
      </p:pic>
      <p:pic>
        <p:nvPicPr>
          <p:cNvPr id="1033" name="图片 6"/>
          <p:cNvPicPr>
            <a:picLocks noChangeAspect="1"/>
          </p:cNvPicPr>
          <p:nvPr userDrawn="1"/>
        </p:nvPicPr>
        <p:blipFill>
          <a:blip r:embed="rId12" cstate="print"/>
          <a:srcRect l="61423" r="21254" b="81760"/>
          <a:stretch>
            <a:fillRect/>
          </a:stretch>
        </p:blipFill>
        <p:spPr>
          <a:xfrm>
            <a:off x="-1" y="2"/>
            <a:ext cx="10236765" cy="69924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宋体" panose="02010600030101010101" pitchFamily="2"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6" Type="http://schemas.openxmlformats.org/officeDocument/2006/relationships/notesSlide" Target="../notesSlides/notesSlide14.xml"/><Relationship Id="rId15" Type="http://schemas.openxmlformats.org/officeDocument/2006/relationships/slideLayout" Target="../slideLayouts/slideLayout13.xml"/><Relationship Id="rId14" Type="http://schemas.openxmlformats.org/officeDocument/2006/relationships/image" Target="../media/image28.png"/><Relationship Id="rId13" Type="http://schemas.openxmlformats.org/officeDocument/2006/relationships/image" Target="../media/image27.png"/><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image" Target="../media/image10.png"/><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4" Type="http://schemas.openxmlformats.org/officeDocument/2006/relationships/notesSlide" Target="../notesSlides/notesSlide16.xml"/><Relationship Id="rId23" Type="http://schemas.openxmlformats.org/officeDocument/2006/relationships/slideLayout" Target="../slideLayouts/slideLayout18.xml"/><Relationship Id="rId22" Type="http://schemas.openxmlformats.org/officeDocument/2006/relationships/tags" Target="../tags/tag76.xml"/><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image" Target="../media/image9.png"/><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10.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4" Type="http://schemas.openxmlformats.org/officeDocument/2006/relationships/notesSlide" Target="../notesSlides/notesSlide2.xml"/><Relationship Id="rId23" Type="http://schemas.openxmlformats.org/officeDocument/2006/relationships/slideLayout" Target="../slideLayouts/slideLayout18.xml"/><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tags" Target="../tags/tag17.xml"/><Relationship Id="rId2" Type="http://schemas.openxmlformats.org/officeDocument/2006/relationships/image" Target="../media/image9.png"/><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media/image10.png"/><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4" Type="http://schemas.openxmlformats.org/officeDocument/2006/relationships/notesSlide" Target="../notesSlides/notesSlide20.xml"/><Relationship Id="rId23" Type="http://schemas.openxmlformats.org/officeDocument/2006/relationships/slideLayout" Target="../slideLayouts/slideLayout18.xml"/><Relationship Id="rId22" Type="http://schemas.openxmlformats.org/officeDocument/2006/relationships/tags" Target="../tags/tag95.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image" Target="../media/image9.png"/><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3.xml"/><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image" Target="../media/image10.png"/><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4" Type="http://schemas.openxmlformats.org/officeDocument/2006/relationships/notesSlide" Target="../notesSlides/notesSlide22.xml"/><Relationship Id="rId23" Type="http://schemas.openxmlformats.org/officeDocument/2006/relationships/slideLayout" Target="../slideLayouts/slideLayout18.xml"/><Relationship Id="rId22" Type="http://schemas.openxmlformats.org/officeDocument/2006/relationships/tags" Target="../tags/tag114.xml"/><Relationship Id="rId21" Type="http://schemas.openxmlformats.org/officeDocument/2006/relationships/tags" Target="../tags/tag113.xml"/><Relationship Id="rId20" Type="http://schemas.openxmlformats.org/officeDocument/2006/relationships/tags" Target="../tags/tag112.xml"/><Relationship Id="rId2" Type="http://schemas.openxmlformats.org/officeDocument/2006/relationships/image" Target="../media/image9.png"/><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8.xml"/><Relationship Id="rId5" Type="http://schemas.openxmlformats.org/officeDocument/2006/relationships/tags" Target="../tags/tag116.xml"/><Relationship Id="rId4" Type="http://schemas.openxmlformats.org/officeDocument/2006/relationships/image" Target="../media/image10.png"/><Relationship Id="rId3" Type="http://schemas.openxmlformats.org/officeDocument/2006/relationships/tags" Target="../tags/tag115.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media/image10.png"/><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4" Type="http://schemas.openxmlformats.org/officeDocument/2006/relationships/notesSlide" Target="../notesSlides/notesSlide5.xml"/><Relationship Id="rId23" Type="http://schemas.openxmlformats.org/officeDocument/2006/relationships/slideLayout" Target="../slideLayouts/slideLayout18.xml"/><Relationship Id="rId22" Type="http://schemas.openxmlformats.org/officeDocument/2006/relationships/tags" Target="../tags/tag38.xml"/><Relationship Id="rId21" Type="http://schemas.openxmlformats.org/officeDocument/2006/relationships/tags" Target="../tags/tag37.xml"/><Relationship Id="rId20" Type="http://schemas.openxmlformats.org/officeDocument/2006/relationships/tags" Target="../tags/tag36.xml"/><Relationship Id="rId2" Type="http://schemas.openxmlformats.org/officeDocument/2006/relationships/image" Target="../media/image9.png"/><Relationship Id="rId19" Type="http://schemas.openxmlformats.org/officeDocument/2006/relationships/tags" Target="../tags/tag35.xml"/><Relationship Id="rId18" Type="http://schemas.openxmlformats.org/officeDocument/2006/relationships/tags" Target="../tags/tag34.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image" Target="../media/image10.png"/><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4" Type="http://schemas.openxmlformats.org/officeDocument/2006/relationships/notesSlide" Target="../notesSlides/notesSlide9.xml"/><Relationship Id="rId23" Type="http://schemas.openxmlformats.org/officeDocument/2006/relationships/slideLayout" Target="../slideLayouts/slideLayout29.xml"/><Relationship Id="rId22" Type="http://schemas.openxmlformats.org/officeDocument/2006/relationships/tags" Target="../tags/tag57.xml"/><Relationship Id="rId21" Type="http://schemas.openxmlformats.org/officeDocument/2006/relationships/tags" Target="../tags/tag56.xml"/><Relationship Id="rId20" Type="http://schemas.openxmlformats.org/officeDocument/2006/relationships/tags" Target="../tags/tag55.xml"/><Relationship Id="rId2" Type="http://schemas.openxmlformats.org/officeDocument/2006/relationships/image" Target="../media/image9.png"/><Relationship Id="rId19" Type="http://schemas.openxmlformats.org/officeDocument/2006/relationships/tags" Target="../tags/tag54.xml"/><Relationship Id="rId18" Type="http://schemas.openxmlformats.org/officeDocument/2006/relationships/tags" Target="../tags/tag53.xml"/><Relationship Id="rId17" Type="http://schemas.openxmlformats.org/officeDocument/2006/relationships/tags" Target="../tags/tag52.xml"/><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6546" y="1795738"/>
            <a:ext cx="11718523" cy="681990"/>
          </a:xfrm>
          <a:prstGeom prst="rect">
            <a:avLst/>
          </a:prstGeom>
          <a:noFill/>
        </p:spPr>
        <p:txBody>
          <a:bodyPr wrap="square" rtlCol="0">
            <a:spAutoFit/>
          </a:bodyPr>
          <a:lstStyle/>
          <a:p>
            <a:pPr algn="ctr">
              <a:lnSpc>
                <a:spcPct val="120000"/>
              </a:lnSpc>
            </a:pPr>
            <a:r>
              <a:rPr lang="en-US" altLang="zh-CN" sz="3200" b="1">
                <a:solidFill>
                  <a:srgbClr val="C00000"/>
                </a:solidFill>
                <a:latin typeface="微软雅黑" panose="020B0503020204020204" pitchFamily="34" charset="-122"/>
                <a:ea typeface="微软雅黑" panose="020B0503020204020204" pitchFamily="34" charset="-122"/>
              </a:rPr>
              <a:t>Go-Big-Compiler</a:t>
            </a:r>
            <a:r>
              <a:rPr lang="zh-CN" altLang="en-US" sz="3200" b="1">
                <a:solidFill>
                  <a:srgbClr val="C00000"/>
                </a:solidFill>
                <a:latin typeface="微软雅黑" panose="020B0503020204020204" pitchFamily="34" charset="-122"/>
                <a:ea typeface="微软雅黑" panose="020B0503020204020204" pitchFamily="34" charset="-122"/>
              </a:rPr>
              <a:t>答辩汇报</a:t>
            </a:r>
            <a:endParaRPr lang="zh-CN" altLang="en-US" sz="3200" b="1">
              <a:solidFill>
                <a:srgbClr val="C00000"/>
              </a:solidFill>
              <a:latin typeface="微软雅黑" panose="020B0503020204020204" pitchFamily="34" charset="-122"/>
              <a:ea typeface="微软雅黑" panose="020B0503020204020204" pitchFamily="34" charset="-122"/>
            </a:endParaRPr>
          </a:p>
        </p:txBody>
      </p:sp>
      <p:pic>
        <p:nvPicPr>
          <p:cNvPr id="4" name="Picture 2"/>
          <p:cNvPicPr>
            <a:picLocks noChangeAspect="1"/>
          </p:cNvPicPr>
          <p:nvPr/>
        </p:nvPicPr>
        <p:blipFill>
          <a:blip r:embed="rId1" cstate="print"/>
          <a:stretch>
            <a:fillRect/>
          </a:stretch>
        </p:blipFill>
        <p:spPr>
          <a:xfrm>
            <a:off x="11112" y="0"/>
            <a:ext cx="4020623" cy="1041400"/>
          </a:xfrm>
          <a:prstGeom prst="rect">
            <a:avLst/>
          </a:prstGeom>
          <a:noFill/>
          <a:ln w="9525">
            <a:noFill/>
          </a:ln>
        </p:spPr>
      </p:pic>
      <p:sp>
        <p:nvSpPr>
          <p:cNvPr id="10" name="文本框 9"/>
          <p:cNvSpPr txBox="1"/>
          <p:nvPr/>
        </p:nvSpPr>
        <p:spPr>
          <a:xfrm>
            <a:off x="2599807" y="3232066"/>
            <a:ext cx="6432550" cy="1422954"/>
          </a:xfrm>
          <a:prstGeom prst="rect">
            <a:avLst/>
          </a:prstGeom>
          <a:noFill/>
        </p:spPr>
        <p:txBody>
          <a:bodyPr wrap="square" rtlCol="0">
            <a:spAutoFit/>
          </a:bodyPr>
          <a:lstStyle/>
          <a:p>
            <a:pPr>
              <a:lnSpc>
                <a:spcPct val="150000"/>
              </a:lnSpc>
            </a:pPr>
            <a:r>
              <a:rPr lang="zh-CN" altLang="en-US" sz="2000" dirty="0">
                <a:solidFill>
                  <a:srgbClr val="0F72A9"/>
                </a:solidFill>
                <a:latin typeface="微软雅黑" panose="020B0503020204020204" pitchFamily="34" charset="-122"/>
                <a:ea typeface="微软雅黑" panose="020B0503020204020204" pitchFamily="34" charset="-122"/>
              </a:rPr>
              <a:t>                      组长：胡轶然</a:t>
            </a:r>
            <a:endParaRPr lang="en-US" altLang="zh-CN" sz="2000" dirty="0">
              <a:solidFill>
                <a:srgbClr val="0F72A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F72A9"/>
                </a:solidFill>
                <a:latin typeface="微软雅黑" panose="020B0503020204020204" pitchFamily="34" charset="-122"/>
                <a:ea typeface="微软雅黑" panose="020B0503020204020204" pitchFamily="34" charset="-122"/>
              </a:rPr>
              <a:t>                      组员：沈昊；许振东；胡书豪；李研</a:t>
            </a:r>
            <a:endParaRPr lang="en-US" altLang="zh-CN" sz="2000" dirty="0">
              <a:solidFill>
                <a:srgbClr val="0F72A9"/>
              </a:solidFill>
              <a:latin typeface="微软雅黑" panose="020B0503020204020204" pitchFamily="34" charset="-122"/>
              <a:ea typeface="微软雅黑" panose="020B0503020204020204" pitchFamily="34" charset="-122"/>
            </a:endParaRPr>
          </a:p>
          <a:p>
            <a:pPr algn="ctr">
              <a:lnSpc>
                <a:spcPct val="150000"/>
              </a:lnSpc>
            </a:pPr>
            <a:r>
              <a:rPr lang="en-US" altLang="zh-CN" sz="2000" dirty="0">
                <a:solidFill>
                  <a:srgbClr val="0F72A9"/>
                </a:solidFill>
                <a:latin typeface="微软雅黑" panose="020B0503020204020204" pitchFamily="34" charset="-122"/>
                <a:ea typeface="微软雅黑" panose="020B0503020204020204" pitchFamily="34" charset="-122"/>
              </a:rPr>
              <a:t>2022.7.3</a:t>
            </a:r>
            <a:endParaRPr lang="en-US" altLang="zh-CN" sz="2000" dirty="0">
              <a:solidFill>
                <a:srgbClr val="0F72A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57300" y="63323"/>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三地址码表示形式的设计</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1064379" cy="537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958320" cy="5757987"/>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中间代码表示形式的设计：仿照四元式进行</a:t>
            </a:r>
            <a:endPar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四元式是一种“三地址语句”的等价表示。这里我们的基本形式为：</a:t>
            </a:r>
            <a:endPar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op , result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arg1 , arg2)</a:t>
            </a:r>
            <a:endPar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即</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&lt;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操作符</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&gt;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&lt;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结果</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&gt; </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&lt;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操作数</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1&gt;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&lt;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操作数</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2&gt;</a:t>
            </a:r>
            <a:endPar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just" defTabSz="914400" rtl="0" eaLnBrk="1" fontAlgn="auto" latinLnBrk="0" hangingPunct="1">
              <a:lnSpc>
                <a:spcPct val="15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以上四元式运算规则即，将操作数</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1</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与操作数</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2</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进行操作符代表的运算，将运算结果存</a:t>
            </a:r>
            <a:endPar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放在</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result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位置。如对于 四元式（*， </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T1</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B</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C</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），表示的运算即：</a:t>
            </a:r>
            <a:r>
              <a:rPr kumimoji="0" lang="en-US" altLang="zh-CN" sz="2800" b="1" i="0" u="none" strike="noStrike" kern="1200" cap="none" spc="0" normalizeH="0" baseline="0" noProof="0" dirty="0">
                <a:ln>
                  <a:noFill/>
                </a:ln>
                <a:solidFill>
                  <a:prstClr val="black"/>
                </a:solidFill>
                <a:effectLst/>
                <a:uLnTx/>
                <a:uFillTx/>
                <a:latin typeface="-apple-system"/>
                <a:ea typeface="宋体" panose="02010600030101010101" pitchFamily="2" charset="-122"/>
                <a:cs typeface="+mn-cs"/>
              </a:rPr>
              <a:t>T1:=B * C</a:t>
            </a:r>
            <a:endParaRPr kumimoji="0" lang="en-US" altLang="zh-CN" sz="2800" b="1" i="0" u="none" strike="noStrike" kern="1200" cap="none" spc="0" normalizeH="0" baseline="0" noProof="0" dirty="0">
              <a:ln>
                <a:noFill/>
              </a:ln>
              <a:solidFill>
                <a:prstClr val="black"/>
              </a:solidFill>
              <a:effectLst/>
              <a:uLnTx/>
              <a:uFillTx/>
              <a:latin typeface="-apple-system"/>
              <a:ea typeface="宋体" panose="02010600030101010101" pitchFamily="2"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  </a:t>
            </a:r>
            <a:r>
              <a:rPr kumimoji="0" lang="zh-CN" altLang="en-US"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特别的，对于单目运算符，常常将运算对象定义为</a:t>
            </a:r>
            <a:r>
              <a:rPr kumimoji="0" lang="en-US" altLang="zh-CN"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arg1</a:t>
            </a:r>
            <a:r>
              <a:rPr kumimoji="0" lang="zh-CN" altLang="en-US"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 </a:t>
            </a:r>
            <a:r>
              <a:rPr kumimoji="0" lang="en-US" altLang="zh-CN"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arg2</a:t>
            </a:r>
            <a:r>
              <a:rPr kumimoji="0" lang="zh-CN" altLang="en-US"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位置空出</a:t>
            </a:r>
            <a:endParaRPr kumimoji="0" lang="en-US" altLang="zh-CN"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  </a:t>
            </a:r>
            <a:r>
              <a:rPr kumimoji="0" lang="zh-CN" altLang="en-US"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初次之外，对于有些运算符不生成结果的（如</a:t>
            </a:r>
            <a:r>
              <a:rPr kumimoji="0" lang="en-US" altLang="zh-CN"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print</a:t>
            </a:r>
            <a:r>
              <a:rPr kumimoji="0" lang="zh-CN" altLang="en-US"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，将操作数打印输出），则将</a:t>
            </a:r>
            <a:r>
              <a:rPr kumimoji="0" lang="en-US" altLang="zh-CN"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result</a:t>
            </a:r>
            <a:endParaRPr kumimoji="0" lang="en-US" altLang="zh-CN"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  </a:t>
            </a:r>
            <a:r>
              <a:rPr kumimoji="0" lang="zh-CN" altLang="en-US" sz="2400" b="1" i="0" u="none" strike="noStrike" kern="1200" cap="none" spc="0" normalizeH="0" baseline="0" noProof="0" dirty="0">
                <a:ln>
                  <a:noFill/>
                </a:ln>
                <a:solidFill>
                  <a:srgbClr val="1F497D"/>
                </a:solidFill>
                <a:effectLst/>
                <a:uLnTx/>
                <a:uFillTx/>
                <a:latin typeface="-apple-system"/>
                <a:ea typeface="微软雅黑" panose="020B0503020204020204" pitchFamily="34" charset="-122"/>
                <a:cs typeface="Arial" panose="020B0604020202020204" pitchFamily="34" charset="0"/>
                <a:sym typeface="+mn-ea"/>
              </a:rPr>
              <a:t>位置空出</a:t>
            </a:r>
            <a:endPar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57300" y="63323"/>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三地址码表示形式的设计</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1064379" cy="537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958320" cy="612103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中间代码表示形式的具体设计</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(op, c, a, b)   op</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为运算符如“</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&gt;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”等，单目运</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算</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arg2</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位置空出。例如：</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+,t1,a,b</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即  </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t1  = a + b</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-,t2,c</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即  </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t2  = -c</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(2) (call, </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function_name</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return_value</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调用函数</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function,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如果有返回值，</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会储存在</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return_value</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中。例如：</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call,main,0)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即调用</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main</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函数，返回值为</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0</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3</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(exit)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退出函数体或调用函数等（注意没有操作数和结果，位置空出）</a:t>
            </a:r>
            <a:endPar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57300" y="63323"/>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三地址码表示形式的设计</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1064379" cy="537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3.1</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958320" cy="445904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4</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(return, value)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函数返回值</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value</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。例如：</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return,t1</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即  </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return t1</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(5)  (print, value)     </a:t>
            </a:r>
            <a:r>
              <a:rPr lang="zh-CN" altLang="en-US" sz="2400" b="1" dirty="0">
                <a:solidFill>
                  <a:schemeClr val="tx2"/>
                </a:solidFill>
                <a:latin typeface="-apple-system"/>
                <a:ea typeface="微软雅黑" panose="020B0503020204020204" pitchFamily="34" charset="-122"/>
                <a:cs typeface="Arial" panose="020B0604020202020204" pitchFamily="34" charset="0"/>
                <a:sym typeface="+mn-ea"/>
              </a:rPr>
              <a:t>将操作数</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value</a:t>
            </a:r>
            <a:r>
              <a:rPr lang="zh-CN" altLang="en-US" sz="2400" b="1" dirty="0">
                <a:solidFill>
                  <a:schemeClr val="tx2"/>
                </a:solidFill>
                <a:latin typeface="-apple-system"/>
                <a:ea typeface="微软雅黑" panose="020B0503020204020204" pitchFamily="34" charset="-122"/>
                <a:cs typeface="Arial" panose="020B0604020202020204" pitchFamily="34" charset="0"/>
                <a:sym typeface="+mn-ea"/>
              </a:rPr>
              <a:t>打印输出</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。例如：</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print,t1</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即</a:t>
            </a:r>
            <a:r>
              <a:rPr lang="zh-CN" altLang="en-US" sz="2400" b="1" dirty="0">
                <a:solidFill>
                  <a:schemeClr val="tx2"/>
                </a:solidFill>
                <a:latin typeface="-apple-system"/>
                <a:ea typeface="微软雅黑" panose="020B0503020204020204" pitchFamily="34" charset="-122"/>
                <a:cs typeface="Arial" panose="020B0604020202020204" pitchFamily="34" charset="0"/>
                <a:sym typeface="+mn-ea"/>
              </a:rPr>
              <a:t>将操作数</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t1</a:t>
            </a:r>
            <a:r>
              <a:rPr lang="zh-CN" altLang="en-US" sz="2400" b="1" dirty="0">
                <a:solidFill>
                  <a:schemeClr val="tx2"/>
                </a:solidFill>
                <a:latin typeface="-apple-system"/>
                <a:ea typeface="微软雅黑" panose="020B0503020204020204" pitchFamily="34" charset="-122"/>
                <a:cs typeface="Arial" panose="020B0604020202020204" pitchFamily="34" charset="0"/>
                <a:sym typeface="+mn-ea"/>
              </a:rPr>
              <a:t>打印输出</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6</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 </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label_name</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将当前位置命名为</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label_name</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，配合</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goto</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和</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ifgoto</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使用。</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57300" y="63323"/>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三地址码表示形式的设计</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1064379" cy="537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3.</a:t>
            </a: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958320" cy="6675032"/>
          </a:xfrm>
          <a:prstGeom prst="rect">
            <a:avLst/>
          </a:prstGeom>
          <a:noFill/>
        </p:spPr>
        <p:txBody>
          <a:bodyPr wrap="square" rtlCol="0">
            <a:spAutoFit/>
          </a:bodyPr>
          <a:lstStyle/>
          <a:p>
            <a:pPr algn="just">
              <a:lnSpc>
                <a:spcPct val="150000"/>
              </a:lnSpc>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7</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goto</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label_name</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无条件跳转至</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label_name</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所在的位置。例如：</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17</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行</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goto</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label_hahaha</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20</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行</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 </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label_hahaha</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则从</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17</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行直接跳转到</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20</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行执行</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(8)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ifgoto</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op,</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args1, args2, </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label_name</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有条件地跳转至</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lable_name</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所在</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的位置，</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args1 op args2</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为真才进行跳转，其中</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op</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为“</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&gt;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&gt;=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等”。</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例如： </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17</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行</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ifgoto</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 t3, 1, </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label_hahaha</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20</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行</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 </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label_hahaha</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则如果</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t3 = 1</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则从</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17</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行直接跳转到</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20</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行执行</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08314" y="62657"/>
            <a:ext cx="9060713" cy="570407"/>
          </a:xfrm>
          <a:noFill/>
          <a:ln w="9525">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dirty="0">
                <a:latin typeface="Arial" panose="020B0604020202020204" pitchFamily="34" charset="0"/>
                <a:cs typeface="Arial" panose="020B0604020202020204" pitchFamily="34" charset="0"/>
              </a:rPr>
              <a:t>AST—&gt;</a:t>
            </a:r>
            <a:r>
              <a:rPr lang="zh-CN" altLang="en-US" sz="4000" dirty="0">
                <a:latin typeface="Arial" panose="020B0604020202020204" pitchFamily="34" charset="0"/>
                <a:cs typeface="Arial" panose="020B0604020202020204" pitchFamily="34" charset="0"/>
              </a:rPr>
              <a:t>三地址码转换过程</a:t>
            </a:r>
            <a:endPar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矩形 56"/>
          <p:cNvSpPr/>
          <p:nvPr/>
        </p:nvSpPr>
        <p:spPr bwMode="auto">
          <a:xfrm>
            <a:off x="192921" y="95885"/>
            <a:ext cx="1015393" cy="537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958320" cy="1135054"/>
          </a:xfrm>
          <a:prstGeom prst="rect">
            <a:avLst/>
          </a:prstGeom>
          <a:noFill/>
        </p:spPr>
        <p:txBody>
          <a:bodyPr wrap="square" rtlCol="0">
            <a:spAutoFit/>
          </a:bodyPr>
          <a:lstStyle/>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8" name="文本框 7"/>
          <p:cNvSpPr txBox="1"/>
          <p:nvPr/>
        </p:nvSpPr>
        <p:spPr>
          <a:xfrm>
            <a:off x="34290" y="633730"/>
            <a:ext cx="11958320" cy="1135054"/>
          </a:xfrm>
          <a:prstGeom prst="rect">
            <a:avLst/>
          </a:prstGeom>
          <a:noFill/>
        </p:spPr>
        <p:txBody>
          <a:bodyPr wrap="square" rtlCol="0">
            <a:spAutoFit/>
          </a:bodyPr>
          <a:lstStyle/>
          <a:p>
            <a:pPr algn="just">
              <a:lnSpc>
                <a:spcPct val="150000"/>
              </a:lnSpc>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实现以下字符的三地址码的转换：</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5" name="图片 4"/>
          <p:cNvPicPr>
            <a:picLocks noChangeAspect="1"/>
          </p:cNvPicPr>
          <p:nvPr/>
        </p:nvPicPr>
        <p:blipFill>
          <a:blip r:embed="rId1"/>
          <a:stretch>
            <a:fillRect/>
          </a:stretch>
        </p:blipFill>
        <p:spPr>
          <a:xfrm>
            <a:off x="476748" y="1361293"/>
            <a:ext cx="794243" cy="2585516"/>
          </a:xfrm>
          <a:prstGeom prst="rect">
            <a:avLst/>
          </a:prstGeom>
        </p:spPr>
      </p:pic>
      <p:pic>
        <p:nvPicPr>
          <p:cNvPr id="9" name="图片 8"/>
          <p:cNvPicPr>
            <a:picLocks noChangeAspect="1"/>
          </p:cNvPicPr>
          <p:nvPr/>
        </p:nvPicPr>
        <p:blipFill>
          <a:blip r:embed="rId2"/>
          <a:stretch>
            <a:fillRect/>
          </a:stretch>
        </p:blipFill>
        <p:spPr>
          <a:xfrm>
            <a:off x="476748" y="3877553"/>
            <a:ext cx="794243" cy="2304861"/>
          </a:xfrm>
          <a:prstGeom prst="rect">
            <a:avLst/>
          </a:prstGeom>
        </p:spPr>
      </p:pic>
      <p:pic>
        <p:nvPicPr>
          <p:cNvPr id="11" name="图片 10"/>
          <p:cNvPicPr>
            <a:picLocks noChangeAspect="1"/>
          </p:cNvPicPr>
          <p:nvPr/>
        </p:nvPicPr>
        <p:blipFill>
          <a:blip r:embed="rId3"/>
          <a:stretch>
            <a:fillRect/>
          </a:stretch>
        </p:blipFill>
        <p:spPr>
          <a:xfrm>
            <a:off x="1662974" y="1362193"/>
            <a:ext cx="949783" cy="2311736"/>
          </a:xfrm>
          <a:prstGeom prst="rect">
            <a:avLst/>
          </a:prstGeom>
        </p:spPr>
      </p:pic>
      <p:pic>
        <p:nvPicPr>
          <p:cNvPr id="13" name="图片 12"/>
          <p:cNvPicPr>
            <a:picLocks noChangeAspect="1"/>
          </p:cNvPicPr>
          <p:nvPr/>
        </p:nvPicPr>
        <p:blipFill>
          <a:blip r:embed="rId4"/>
          <a:stretch>
            <a:fillRect/>
          </a:stretch>
        </p:blipFill>
        <p:spPr>
          <a:xfrm>
            <a:off x="1652088" y="3673929"/>
            <a:ext cx="949782" cy="2585516"/>
          </a:xfrm>
          <a:prstGeom prst="rect">
            <a:avLst/>
          </a:prstGeom>
        </p:spPr>
      </p:pic>
      <p:pic>
        <p:nvPicPr>
          <p:cNvPr id="15" name="图片 14"/>
          <p:cNvPicPr>
            <a:picLocks noChangeAspect="1"/>
          </p:cNvPicPr>
          <p:nvPr/>
        </p:nvPicPr>
        <p:blipFill>
          <a:blip r:embed="rId5"/>
          <a:stretch>
            <a:fillRect/>
          </a:stretch>
        </p:blipFill>
        <p:spPr>
          <a:xfrm>
            <a:off x="3010182" y="1361292"/>
            <a:ext cx="794243" cy="2105669"/>
          </a:xfrm>
          <a:prstGeom prst="rect">
            <a:avLst/>
          </a:prstGeom>
        </p:spPr>
      </p:pic>
      <p:pic>
        <p:nvPicPr>
          <p:cNvPr id="17" name="图片 16"/>
          <p:cNvPicPr>
            <a:picLocks noChangeAspect="1"/>
          </p:cNvPicPr>
          <p:nvPr/>
        </p:nvPicPr>
        <p:blipFill>
          <a:blip r:embed="rId6"/>
          <a:stretch>
            <a:fillRect/>
          </a:stretch>
        </p:blipFill>
        <p:spPr>
          <a:xfrm>
            <a:off x="3026511" y="3466961"/>
            <a:ext cx="777914" cy="1734099"/>
          </a:xfrm>
          <a:prstGeom prst="rect">
            <a:avLst/>
          </a:prstGeom>
        </p:spPr>
      </p:pic>
      <p:pic>
        <p:nvPicPr>
          <p:cNvPr id="19" name="图片 18"/>
          <p:cNvPicPr>
            <a:picLocks noChangeAspect="1"/>
          </p:cNvPicPr>
          <p:nvPr/>
        </p:nvPicPr>
        <p:blipFill>
          <a:blip r:embed="rId7"/>
          <a:stretch>
            <a:fillRect/>
          </a:stretch>
        </p:blipFill>
        <p:spPr>
          <a:xfrm>
            <a:off x="3026511" y="5165138"/>
            <a:ext cx="777402" cy="860105"/>
          </a:xfrm>
          <a:prstGeom prst="rect">
            <a:avLst/>
          </a:prstGeom>
        </p:spPr>
      </p:pic>
      <p:pic>
        <p:nvPicPr>
          <p:cNvPr id="22" name="图片 21"/>
          <p:cNvPicPr>
            <a:picLocks noChangeAspect="1"/>
          </p:cNvPicPr>
          <p:nvPr/>
        </p:nvPicPr>
        <p:blipFill>
          <a:blip r:embed="rId8"/>
          <a:stretch>
            <a:fillRect/>
          </a:stretch>
        </p:blipFill>
        <p:spPr>
          <a:xfrm>
            <a:off x="4201849" y="1362193"/>
            <a:ext cx="796013" cy="1135054"/>
          </a:xfrm>
          <a:prstGeom prst="rect">
            <a:avLst/>
          </a:prstGeom>
        </p:spPr>
      </p:pic>
      <p:pic>
        <p:nvPicPr>
          <p:cNvPr id="24" name="图片 23"/>
          <p:cNvPicPr>
            <a:picLocks noChangeAspect="1"/>
          </p:cNvPicPr>
          <p:nvPr/>
        </p:nvPicPr>
        <p:blipFill>
          <a:blip r:embed="rId9"/>
          <a:stretch>
            <a:fillRect/>
          </a:stretch>
        </p:blipFill>
        <p:spPr>
          <a:xfrm>
            <a:off x="4201849" y="2497247"/>
            <a:ext cx="777402" cy="4128867"/>
          </a:xfrm>
          <a:prstGeom prst="rect">
            <a:avLst/>
          </a:prstGeom>
        </p:spPr>
      </p:pic>
      <p:pic>
        <p:nvPicPr>
          <p:cNvPr id="26" name="图片 25"/>
          <p:cNvPicPr>
            <a:picLocks noChangeAspect="1"/>
          </p:cNvPicPr>
          <p:nvPr/>
        </p:nvPicPr>
        <p:blipFill>
          <a:blip r:embed="rId10"/>
          <a:stretch>
            <a:fillRect/>
          </a:stretch>
        </p:blipFill>
        <p:spPr>
          <a:xfrm>
            <a:off x="5376675" y="1361291"/>
            <a:ext cx="1562968" cy="3360381"/>
          </a:xfrm>
          <a:prstGeom prst="rect">
            <a:avLst/>
          </a:prstGeom>
        </p:spPr>
      </p:pic>
      <p:pic>
        <p:nvPicPr>
          <p:cNvPr id="30" name="图片 29"/>
          <p:cNvPicPr>
            <a:picLocks noChangeAspect="1"/>
          </p:cNvPicPr>
          <p:nvPr/>
        </p:nvPicPr>
        <p:blipFill>
          <a:blip r:embed="rId11"/>
          <a:stretch>
            <a:fillRect/>
          </a:stretch>
        </p:blipFill>
        <p:spPr>
          <a:xfrm>
            <a:off x="5376163" y="4691798"/>
            <a:ext cx="1562968" cy="1193232"/>
          </a:xfrm>
          <a:prstGeom prst="rect">
            <a:avLst/>
          </a:prstGeom>
        </p:spPr>
      </p:pic>
      <p:pic>
        <p:nvPicPr>
          <p:cNvPr id="32" name="图片 31"/>
          <p:cNvPicPr>
            <a:picLocks noChangeAspect="1"/>
          </p:cNvPicPr>
          <p:nvPr/>
        </p:nvPicPr>
        <p:blipFill>
          <a:blip r:embed="rId12"/>
          <a:stretch>
            <a:fillRect/>
          </a:stretch>
        </p:blipFill>
        <p:spPr>
          <a:xfrm>
            <a:off x="7337066" y="1361291"/>
            <a:ext cx="1398719" cy="2244098"/>
          </a:xfrm>
          <a:prstGeom prst="rect">
            <a:avLst/>
          </a:prstGeom>
        </p:spPr>
      </p:pic>
      <p:pic>
        <p:nvPicPr>
          <p:cNvPr id="34" name="图片 33"/>
          <p:cNvPicPr>
            <a:picLocks noChangeAspect="1"/>
          </p:cNvPicPr>
          <p:nvPr/>
        </p:nvPicPr>
        <p:blipFill>
          <a:blip r:embed="rId13"/>
          <a:stretch>
            <a:fillRect/>
          </a:stretch>
        </p:blipFill>
        <p:spPr>
          <a:xfrm>
            <a:off x="7337066" y="3621718"/>
            <a:ext cx="1401056" cy="950282"/>
          </a:xfrm>
          <a:prstGeom prst="rect">
            <a:avLst/>
          </a:prstGeom>
        </p:spPr>
      </p:pic>
      <p:pic>
        <p:nvPicPr>
          <p:cNvPr id="36" name="图片 35"/>
          <p:cNvPicPr>
            <a:picLocks noChangeAspect="1"/>
          </p:cNvPicPr>
          <p:nvPr/>
        </p:nvPicPr>
        <p:blipFill>
          <a:blip r:embed="rId14"/>
          <a:stretch>
            <a:fillRect/>
          </a:stretch>
        </p:blipFill>
        <p:spPr>
          <a:xfrm>
            <a:off x="7336043" y="4561680"/>
            <a:ext cx="3215740" cy="16207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08314" y="62657"/>
            <a:ext cx="9060713" cy="570407"/>
          </a:xfrm>
          <a:noFill/>
          <a:ln w="9525">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dirty="0">
                <a:latin typeface="Arial" panose="020B0604020202020204" pitchFamily="34" charset="0"/>
                <a:cs typeface="Arial" panose="020B0604020202020204" pitchFamily="34" charset="0"/>
              </a:rPr>
              <a:t>AST—&gt;</a:t>
            </a:r>
            <a:r>
              <a:rPr lang="zh-CN" altLang="en-US" sz="4000" dirty="0">
                <a:latin typeface="Arial" panose="020B0604020202020204" pitchFamily="34" charset="0"/>
                <a:cs typeface="Arial" panose="020B0604020202020204" pitchFamily="34" charset="0"/>
              </a:rPr>
              <a:t>三地址码转换过程</a:t>
            </a:r>
            <a:endPar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矩形 56"/>
          <p:cNvSpPr/>
          <p:nvPr/>
        </p:nvSpPr>
        <p:spPr bwMode="auto">
          <a:xfrm>
            <a:off x="192921" y="95885"/>
            <a:ext cx="1015393" cy="537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958320" cy="1135054"/>
          </a:xfrm>
          <a:prstGeom prst="rect">
            <a:avLst/>
          </a:prstGeom>
          <a:noFill/>
        </p:spPr>
        <p:txBody>
          <a:bodyPr wrap="square" rtlCol="0">
            <a:spAutoFit/>
          </a:bodyPr>
          <a:lstStyle/>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4" name="图片 3"/>
          <p:cNvPicPr>
            <a:picLocks noChangeAspect="1"/>
          </p:cNvPicPr>
          <p:nvPr/>
        </p:nvPicPr>
        <p:blipFill>
          <a:blip r:embed="rId1"/>
          <a:stretch>
            <a:fillRect/>
          </a:stretch>
        </p:blipFill>
        <p:spPr>
          <a:xfrm>
            <a:off x="7635337" y="738055"/>
            <a:ext cx="4095523" cy="5849083"/>
          </a:xfrm>
          <a:prstGeom prst="rect">
            <a:avLst/>
          </a:prstGeom>
        </p:spPr>
      </p:pic>
      <p:pic>
        <p:nvPicPr>
          <p:cNvPr id="6" name="图片 5"/>
          <p:cNvPicPr>
            <a:picLocks noChangeAspect="1"/>
          </p:cNvPicPr>
          <p:nvPr/>
        </p:nvPicPr>
        <p:blipFill>
          <a:blip r:embed="rId2"/>
          <a:stretch>
            <a:fillRect/>
          </a:stretch>
        </p:blipFill>
        <p:spPr>
          <a:xfrm>
            <a:off x="192921" y="843711"/>
            <a:ext cx="7180666" cy="524205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163" y="86373"/>
            <a:ext cx="906574" cy="895060"/>
          </a:xfrm>
          <a:prstGeom prst="rect">
            <a:avLst/>
          </a:prstGeom>
        </p:spPr>
      </p:pic>
      <p:sp>
        <p:nvSpPr>
          <p:cNvPr id="38" name="菱形 37"/>
          <p:cNvSpPr/>
          <p:nvPr>
            <p:custDataLst>
              <p:tags r:id="rId3"/>
            </p:custDataLst>
          </p:nvPr>
        </p:nvSpPr>
        <p:spPr>
          <a:xfrm>
            <a:off x="2080425" y="1046752"/>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59B7F"/>
              </a:solidFill>
              <a:effectLst/>
              <a:uLnTx/>
              <a:uFillTx/>
              <a:latin typeface="Calibri" panose="020F0502020204030204"/>
              <a:ea typeface="宋体" panose="02010600030101010101" pitchFamily="2" charset="-122"/>
              <a:cs typeface="+mn-cs"/>
            </a:endParaRPr>
          </a:p>
        </p:txBody>
      </p:sp>
      <p:sp>
        <p:nvSpPr>
          <p:cNvPr id="39" name="文本框 84"/>
          <p:cNvSpPr txBox="1">
            <a:spLocks noChangeArrowheads="1"/>
          </p:cNvSpPr>
          <p:nvPr>
            <p:custDataLst>
              <p:tags r:id="rId4"/>
            </p:custDataLst>
          </p:nvPr>
        </p:nvSpPr>
        <p:spPr bwMode="auto">
          <a:xfrm>
            <a:off x="2340569" y="998577"/>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01</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40" name="文本框 85"/>
          <p:cNvSpPr txBox="1">
            <a:spLocks noChangeArrowheads="1"/>
          </p:cNvSpPr>
          <p:nvPr>
            <p:custDataLst>
              <p:tags r:id="rId5"/>
            </p:custDataLst>
          </p:nvPr>
        </p:nvSpPr>
        <p:spPr bwMode="auto">
          <a:xfrm>
            <a:off x="2938134" y="1000986"/>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完成情况汇报</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菱形 43"/>
          <p:cNvSpPr/>
          <p:nvPr>
            <p:custDataLst>
              <p:tags r:id="rId6"/>
            </p:custDataLst>
          </p:nvPr>
        </p:nvSpPr>
        <p:spPr>
          <a:xfrm>
            <a:off x="2080425" y="19221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45" name="文本框 84"/>
          <p:cNvSpPr txBox="1">
            <a:spLocks noChangeArrowheads="1"/>
          </p:cNvSpPr>
          <p:nvPr>
            <p:custDataLst>
              <p:tags r:id="rId7"/>
            </p:custDataLst>
          </p:nvPr>
        </p:nvSpPr>
        <p:spPr bwMode="auto">
          <a:xfrm>
            <a:off x="2340569" y="1873984"/>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02</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pic>
        <p:nvPicPr>
          <p:cNvPr id="55" name="图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7179" y="4324350"/>
            <a:ext cx="2302750" cy="2610716"/>
          </a:xfrm>
          <a:prstGeom prst="rect">
            <a:avLst/>
          </a:prstGeom>
        </p:spPr>
      </p:pic>
      <p:cxnSp>
        <p:nvCxnSpPr>
          <p:cNvPr id="3" name="直接连接符 2"/>
          <p:cNvCxnSpPr/>
          <p:nvPr/>
        </p:nvCxnSpPr>
        <p:spPr>
          <a:xfrm>
            <a:off x="2267383" y="4367319"/>
            <a:ext cx="6288405" cy="25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6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6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6" name="文本框 85"/>
          <p:cNvSpPr txBox="1">
            <a:spLocks noChangeArrowheads="1"/>
          </p:cNvSpPr>
          <p:nvPr>
            <p:custDataLst>
              <p:tags r:id="rId9"/>
            </p:custDataLst>
          </p:nvPr>
        </p:nvSpPr>
        <p:spPr bwMode="auto">
          <a:xfrm>
            <a:off x="2909033" y="1868837"/>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rPr>
              <a:t>语法分析树的生成</a:t>
            </a:r>
            <a:endPar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菱形 21"/>
          <p:cNvSpPr/>
          <p:nvPr>
            <p:custDataLst>
              <p:tags r:id="rId10"/>
            </p:custDataLst>
          </p:nvPr>
        </p:nvSpPr>
        <p:spPr>
          <a:xfrm>
            <a:off x="2080425" y="28455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3" name="文本框 84"/>
          <p:cNvSpPr txBox="1">
            <a:spLocks noChangeArrowheads="1"/>
          </p:cNvSpPr>
          <p:nvPr>
            <p:custDataLst>
              <p:tags r:id="rId11"/>
            </p:custDataLst>
          </p:nvPr>
        </p:nvSpPr>
        <p:spPr bwMode="auto">
          <a:xfrm>
            <a:off x="2340569" y="27973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03</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30" name="文本框 85"/>
          <p:cNvSpPr txBox="1">
            <a:spLocks noChangeArrowheads="1"/>
          </p:cNvSpPr>
          <p:nvPr>
            <p:custDataLst>
              <p:tags r:id="rId12"/>
            </p:custDataLst>
          </p:nvPr>
        </p:nvSpPr>
        <p:spPr bwMode="auto">
          <a:xfrm>
            <a:off x="2938178" y="271269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三地址码的设计与实现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菱形 3"/>
          <p:cNvSpPr/>
          <p:nvPr>
            <p:custDataLst>
              <p:tags r:id="rId13"/>
            </p:custDataLst>
          </p:nvPr>
        </p:nvSpPr>
        <p:spPr>
          <a:xfrm>
            <a:off x="2080425" y="37472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5" name="文本框 84"/>
          <p:cNvSpPr txBox="1">
            <a:spLocks noChangeArrowheads="1"/>
          </p:cNvSpPr>
          <p:nvPr>
            <p:custDataLst>
              <p:tags r:id="rId14"/>
            </p:custDataLst>
          </p:nvPr>
        </p:nvSpPr>
        <p:spPr bwMode="auto">
          <a:xfrm>
            <a:off x="2340569" y="36990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04</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6" name="文本框 85"/>
          <p:cNvSpPr txBox="1">
            <a:spLocks noChangeArrowheads="1"/>
          </p:cNvSpPr>
          <p:nvPr>
            <p:custDataLst>
              <p:tags r:id="rId15"/>
            </p:custDataLst>
          </p:nvPr>
        </p:nvSpPr>
        <p:spPr bwMode="auto">
          <a:xfrm>
            <a:off x="2938178" y="364360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汇编指令的设计与实现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菱形 6"/>
          <p:cNvSpPr/>
          <p:nvPr>
            <p:custDataLst>
              <p:tags r:id="rId16"/>
            </p:custDataLst>
          </p:nvPr>
        </p:nvSpPr>
        <p:spPr>
          <a:xfrm>
            <a:off x="2080425" y="45790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8" name="文本框 84"/>
          <p:cNvSpPr txBox="1">
            <a:spLocks noChangeArrowheads="1"/>
          </p:cNvSpPr>
          <p:nvPr>
            <p:custDataLst>
              <p:tags r:id="rId17"/>
            </p:custDataLst>
          </p:nvPr>
        </p:nvSpPr>
        <p:spPr bwMode="auto">
          <a:xfrm>
            <a:off x="2352926" y="450306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05</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9" name="文本框 85"/>
          <p:cNvSpPr txBox="1">
            <a:spLocks noChangeArrowheads="1"/>
          </p:cNvSpPr>
          <p:nvPr>
            <p:custDataLst>
              <p:tags r:id="rId18"/>
            </p:custDataLst>
          </p:nvPr>
        </p:nvSpPr>
        <p:spPr bwMode="auto">
          <a:xfrm>
            <a:off x="2938178" y="4485117"/>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错误分析的设计与实现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菱形 23"/>
          <p:cNvSpPr/>
          <p:nvPr>
            <p:custDataLst>
              <p:tags r:id="rId19"/>
            </p:custDataLst>
          </p:nvPr>
        </p:nvSpPr>
        <p:spPr>
          <a:xfrm>
            <a:off x="2067725" y="5445040"/>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5" name="文本框 84"/>
          <p:cNvSpPr txBox="1">
            <a:spLocks noChangeArrowheads="1"/>
          </p:cNvSpPr>
          <p:nvPr>
            <p:custDataLst>
              <p:tags r:id="rId20"/>
            </p:custDataLst>
          </p:nvPr>
        </p:nvSpPr>
        <p:spPr bwMode="auto">
          <a:xfrm>
            <a:off x="2364657" y="538602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06</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26" name="文本框 85"/>
          <p:cNvSpPr txBox="1">
            <a:spLocks noChangeArrowheads="1"/>
          </p:cNvSpPr>
          <p:nvPr>
            <p:custDataLst>
              <p:tags r:id="rId21"/>
            </p:custDataLst>
          </p:nvPr>
        </p:nvSpPr>
        <p:spPr bwMode="auto">
          <a:xfrm>
            <a:off x="2938178" y="5369723"/>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二进制程序的生成</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850366" y="63527"/>
            <a:ext cx="9060713" cy="570407"/>
          </a:xfrm>
          <a:noFill/>
          <a:ln w="9525">
            <a:noFill/>
          </a:ln>
        </p:spPr>
        <p:txBody>
          <a:bodyPr anchor="ctr"/>
          <a:lstStyle/>
          <a:p>
            <a:pPr defTabSz="609600"/>
            <a:r>
              <a:rPr lang="en-US" altLang="zh-CN" sz="4000" dirty="0">
                <a:latin typeface="Arial" panose="020B0604020202020204" pitchFamily="34" charset="0"/>
                <a:cs typeface="Arial" panose="020B0604020202020204" pitchFamily="34" charset="0"/>
              </a:rPr>
              <a:t>3AC to Assembly</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618999" cy="508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307344" cy="612103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三地址码转汇编码关键步骤概括：</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指令结果生成</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1200150" lvl="2"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规定用于不同类型指令和数据段的汇编码生成方法</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1200150" lvl="2"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检查三地址码类型并进行相应转换</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符号表生成</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1200150" lvl="2"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划分基本块，记录基本块中每条语句的活动及下一步使用信息后，逐块生成汇编代码</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1200150" lvl="2"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为每个基本块中的变量及对应值建立符号表</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寄存器描述符设置</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1200150" lvl="2"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启发式地为每条指令查找合适寄存器，实时更新寄存器描述符</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850366" y="63527"/>
            <a:ext cx="9060713" cy="570407"/>
          </a:xfrm>
          <a:noFill/>
          <a:ln w="9525">
            <a:noFill/>
          </a:ln>
        </p:spPr>
        <p:txBody>
          <a:bodyPr anchor="ctr"/>
          <a:lstStyle/>
          <a:p>
            <a:pPr defTabSz="609600"/>
            <a:r>
              <a:rPr lang="en-US" altLang="zh-CN" sz="4000" dirty="0">
                <a:latin typeface="Arial" panose="020B0604020202020204" pitchFamily="34" charset="0"/>
                <a:cs typeface="Arial" panose="020B0604020202020204" pitchFamily="34" charset="0"/>
              </a:rPr>
              <a:t>3AC to Assembly</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618999" cy="508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0" y="720959"/>
            <a:ext cx="11958320" cy="5810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实例分析</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3" name="文本框 2"/>
          <p:cNvSpPr txBox="1"/>
          <p:nvPr/>
        </p:nvSpPr>
        <p:spPr>
          <a:xfrm>
            <a:off x="6763433" y="2239474"/>
            <a:ext cx="3147646" cy="4154984"/>
          </a:xfrm>
          <a:prstGeom prst="rect">
            <a:avLst/>
          </a:prstGeom>
          <a:noFill/>
        </p:spPr>
        <p:txBody>
          <a:bodyPr wrap="square" rtlCol="0">
            <a:spAutoFit/>
          </a:bodyPr>
          <a:lstStyle/>
          <a:p>
            <a:r>
              <a:rPr lang="fr-FR" altLang="zh-CN" sz="2400" b="1" dirty="0">
                <a:solidFill>
                  <a:schemeClr val="tx2"/>
                </a:solidFill>
                <a:latin typeface="微软雅黑" panose="020B0503020204020204" pitchFamily="34" charset="-122"/>
                <a:ea typeface="微软雅黑" panose="020B0503020204020204" pitchFamily="34" charset="-122"/>
              </a:rPr>
              <a:t>l1</a:t>
            </a:r>
            <a:r>
              <a:rPr lang="zh-CN" altLang="en-US" sz="2400" b="1" dirty="0">
                <a:solidFill>
                  <a:schemeClr val="tx2"/>
                </a:solidFill>
                <a:latin typeface="微软雅黑" panose="020B0503020204020204" pitchFamily="34" charset="-122"/>
                <a:ea typeface="微软雅黑" panose="020B0503020204020204" pitchFamily="34" charset="-122"/>
              </a:rPr>
              <a:t>：</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j    main_prog</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main_prog:	</a:t>
            </a:r>
            <a:endParaRPr lang="fr-FR" altLang="zh-CN" sz="2400" b="1" dirty="0">
              <a:solidFill>
                <a:schemeClr val="tx2"/>
              </a:solidFill>
              <a:latin typeface="微软雅黑" panose="020B0503020204020204" pitchFamily="34" charset="-122"/>
              <a:ea typeface="微软雅黑" panose="020B0503020204020204" pitchFamily="34" charset="-122"/>
            </a:endParaRPr>
          </a:p>
          <a:p>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li	$t8 , 7</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rem	$a1, $t8, 2</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seq	$a2, $a1, 0</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sw	$a2, t1</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sw	$a1, t0</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lw	$a3, t1</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beq	$a3, 1, label0</a:t>
            </a:r>
            <a:endParaRPr lang="fr-FR" altLang="zh-CN" sz="2400" b="1" dirty="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422169" y="1583496"/>
            <a:ext cx="3147646" cy="584775"/>
          </a:xfrm>
          <a:prstGeom prst="rect">
            <a:avLst/>
          </a:prstGeom>
          <a:noFill/>
        </p:spPr>
        <p:txBody>
          <a:bodyPr wrap="square" rtlCol="0">
            <a:spAutoFit/>
          </a:bodyPr>
          <a:lstStyle/>
          <a:p>
            <a:r>
              <a:rPr lang="en-US" altLang="zh-CN" sz="3200" b="1" dirty="0">
                <a:solidFill>
                  <a:srgbClr val="FF0000"/>
                </a:solidFill>
                <a:latin typeface="微软雅黑" panose="020B0503020204020204" pitchFamily="34" charset="-122"/>
                <a:ea typeface="微软雅黑" panose="020B0503020204020204" pitchFamily="34" charset="-122"/>
              </a:rPr>
              <a:t>Assembly</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544820" y="2650149"/>
            <a:ext cx="5132701" cy="2677656"/>
          </a:xfrm>
          <a:prstGeom prst="rect">
            <a:avLst/>
          </a:prstGeom>
          <a:noFill/>
        </p:spPr>
        <p:txBody>
          <a:bodyPr wrap="square" rtlCol="0">
            <a:spAutoFit/>
          </a:bodyPr>
          <a:lstStyle/>
          <a:p>
            <a:r>
              <a:rPr lang="fr-FR" altLang="zh-CN" sz="2400" b="1" dirty="0">
                <a:solidFill>
                  <a:schemeClr val="tx2"/>
                </a:solidFill>
                <a:latin typeface="微软雅黑" panose="020B0503020204020204" pitchFamily="34" charset="-122"/>
                <a:ea typeface="微软雅黑" panose="020B0503020204020204" pitchFamily="34" charset="-122"/>
              </a:rPr>
              <a:t>call, main, 0</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exit</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function main</a:t>
            </a:r>
            <a:endParaRPr lang="fr-FR" altLang="zh-CN" sz="2400" b="1" dirty="0">
              <a:solidFill>
                <a:schemeClr val="tx2"/>
              </a:solidFill>
              <a:latin typeface="微软雅黑" panose="020B0503020204020204" pitchFamily="34" charset="-122"/>
              <a:ea typeface="微软雅黑" panose="020B0503020204020204" pitchFamily="34" charset="-122"/>
            </a:endParaRPr>
          </a:p>
          <a:p>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 t0, 7, 2</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 t1, t0, 0</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Ifgoto, =, t0, 0</a:t>
            </a:r>
            <a:endParaRPr lang="fr-FR" altLang="zh-CN" sz="2400" b="1" dirty="0">
              <a:solidFill>
                <a:schemeClr val="tx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33076" y="1608615"/>
            <a:ext cx="3147646" cy="584775"/>
          </a:xfrm>
          <a:prstGeom prst="rect">
            <a:avLst/>
          </a:prstGeom>
          <a:noFill/>
        </p:spPr>
        <p:txBody>
          <a:bodyPr wrap="square" rtlCol="0">
            <a:spAutoFit/>
          </a:bodyPr>
          <a:lstStyle/>
          <a:p>
            <a:r>
              <a:rPr lang="en-US" altLang="zh-CN" sz="3200" b="1" dirty="0">
                <a:solidFill>
                  <a:srgbClr val="FF0000"/>
                </a:solidFill>
                <a:latin typeface="微软雅黑" panose="020B0503020204020204" pitchFamily="34" charset="-122"/>
                <a:ea typeface="微软雅黑" panose="020B0503020204020204" pitchFamily="34" charset="-122"/>
              </a:rPr>
              <a:t>3AC</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4" name="箭头: 右 3"/>
          <p:cNvSpPr/>
          <p:nvPr/>
        </p:nvSpPr>
        <p:spPr>
          <a:xfrm rot="21152408">
            <a:off x="4034950" y="2823142"/>
            <a:ext cx="2411175" cy="447443"/>
          </a:xfrm>
          <a:prstGeom prst="rightArrow">
            <a:avLst>
              <a:gd name="adj1" fmla="val 34496"/>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3" name="箭头: 右 12"/>
          <p:cNvSpPr/>
          <p:nvPr/>
        </p:nvSpPr>
        <p:spPr>
          <a:xfrm rot="290685">
            <a:off x="4039205" y="4599589"/>
            <a:ext cx="2411175" cy="447443"/>
          </a:xfrm>
          <a:prstGeom prst="rightArrow">
            <a:avLst>
              <a:gd name="adj1" fmla="val 34496"/>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4" name="文本框 13"/>
          <p:cNvSpPr txBox="1"/>
          <p:nvPr/>
        </p:nvSpPr>
        <p:spPr>
          <a:xfrm>
            <a:off x="9750658" y="3358035"/>
            <a:ext cx="5132701" cy="1261884"/>
          </a:xfrm>
          <a:prstGeom prst="rect">
            <a:avLst/>
          </a:prstGeom>
          <a:noFill/>
        </p:spPr>
        <p:txBody>
          <a:bodyPr wrap="square" rtlCol="0">
            <a:spAutoFit/>
          </a:bodyPr>
          <a:lstStyle/>
          <a:p>
            <a:r>
              <a:rPr lang="fr-FR" altLang="zh-CN" sz="2800" b="1" dirty="0">
                <a:solidFill>
                  <a:srgbClr val="FF0000"/>
                </a:solidFill>
                <a:latin typeface="微软雅黑" panose="020B0503020204020204" pitchFamily="34" charset="-122"/>
                <a:ea typeface="微软雅黑" panose="020B0503020204020204" pitchFamily="34" charset="-122"/>
              </a:rPr>
              <a:t>Key:</a:t>
            </a:r>
            <a:endParaRPr lang="fr-FR" altLang="zh-CN" sz="2800" b="1" dirty="0">
              <a:solidFill>
                <a:srgbClr val="FF0000"/>
              </a:solidFill>
              <a:latin typeface="微软雅黑" panose="020B0503020204020204" pitchFamily="34" charset="-122"/>
              <a:ea typeface="微软雅黑" panose="020B0503020204020204" pitchFamily="34" charset="-122"/>
            </a:endParaRPr>
          </a:p>
          <a:p>
            <a:r>
              <a:rPr lang="zh-CN" altLang="en-US" sz="2400" b="1" dirty="0">
                <a:solidFill>
                  <a:srgbClr val="FF0000"/>
                </a:solidFill>
                <a:latin typeface="微软雅黑" panose="020B0503020204020204" pitchFamily="34" charset="-122"/>
                <a:ea typeface="微软雅黑" panose="020B0503020204020204" pitchFamily="34" charset="-122"/>
              </a:rPr>
              <a:t>变量的保存</a:t>
            </a:r>
            <a:endParaRPr lang="zh-CN" altLang="en-US" sz="2400" b="1" dirty="0">
              <a:solidFill>
                <a:srgbClr val="FF0000"/>
              </a:solidFill>
              <a:latin typeface="微软雅黑" panose="020B0503020204020204" pitchFamily="34" charset="-122"/>
              <a:ea typeface="微软雅黑" panose="020B0503020204020204" pitchFamily="34" charset="-122"/>
            </a:endParaRPr>
          </a:p>
          <a:p>
            <a:r>
              <a:rPr lang="zh-CN" altLang="en-US" sz="2400" b="1" dirty="0">
                <a:solidFill>
                  <a:srgbClr val="FF0000"/>
                </a:solidFill>
                <a:latin typeface="微软雅黑" panose="020B0503020204020204" pitchFamily="34" charset="-122"/>
                <a:ea typeface="微软雅黑" panose="020B0503020204020204" pitchFamily="34" charset="-122"/>
              </a:rPr>
              <a:t>与寄存器的分配</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850366" y="63527"/>
            <a:ext cx="9060713" cy="570407"/>
          </a:xfrm>
          <a:noFill/>
          <a:ln w="9525">
            <a:noFill/>
          </a:ln>
        </p:spPr>
        <p:txBody>
          <a:bodyPr anchor="ctr"/>
          <a:lstStyle/>
          <a:p>
            <a:pPr defTabSz="609600"/>
            <a:r>
              <a:rPr lang="en-US" altLang="zh-CN" sz="4000" dirty="0">
                <a:latin typeface="Arial" panose="020B0604020202020204" pitchFamily="34" charset="0"/>
                <a:cs typeface="Arial" panose="020B0604020202020204" pitchFamily="34" charset="0"/>
              </a:rPr>
              <a:t>3AC to Assembly</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618999" cy="508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3895" y="670997"/>
            <a:ext cx="11958320" cy="5810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实例分析</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8" name="文本框 7"/>
          <p:cNvSpPr txBox="1"/>
          <p:nvPr/>
        </p:nvSpPr>
        <p:spPr>
          <a:xfrm>
            <a:off x="8030759" y="685479"/>
            <a:ext cx="3147646" cy="584775"/>
          </a:xfrm>
          <a:prstGeom prst="rect">
            <a:avLst/>
          </a:prstGeom>
          <a:noFill/>
        </p:spPr>
        <p:txBody>
          <a:bodyPr wrap="square" rtlCol="0">
            <a:spAutoFit/>
          </a:bodyPr>
          <a:lstStyle/>
          <a:p>
            <a:r>
              <a:rPr lang="en-US" altLang="zh-CN" sz="3200" b="1" dirty="0">
                <a:solidFill>
                  <a:srgbClr val="FF0000"/>
                </a:solidFill>
                <a:latin typeface="微软雅黑" panose="020B0503020204020204" pitchFamily="34" charset="-122"/>
                <a:ea typeface="微软雅黑" panose="020B0503020204020204" pitchFamily="34" charset="-122"/>
              </a:rPr>
              <a:t>Assembly</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247379" y="883316"/>
            <a:ext cx="5132701" cy="4893647"/>
          </a:xfrm>
          <a:prstGeom prst="rect">
            <a:avLst/>
          </a:prstGeom>
          <a:noFill/>
        </p:spPr>
        <p:txBody>
          <a:bodyPr wrap="square" rtlCol="0">
            <a:spAutoFit/>
          </a:bodyPr>
          <a:lstStyle/>
          <a:p>
            <a:r>
              <a:rPr lang="it-IT" altLang="zh-CN" sz="2400" b="1" dirty="0">
                <a:solidFill>
                  <a:schemeClr val="tx2"/>
                </a:solidFill>
                <a:latin typeface="微软雅黑" panose="020B0503020204020204" pitchFamily="34" charset="-122"/>
                <a:ea typeface="微软雅黑" panose="020B0503020204020204" pitchFamily="34" charset="-122"/>
              </a:rPr>
              <a:t>l6:</a:t>
            </a:r>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j	label1</a:t>
            </a:r>
            <a:endParaRPr lang="it-IT" altLang="zh-CN" sz="2400" b="1" dirty="0">
              <a:solidFill>
                <a:schemeClr val="tx2"/>
              </a:solidFill>
              <a:latin typeface="微软雅黑" panose="020B0503020204020204" pitchFamily="34" charset="-122"/>
              <a:ea typeface="微软雅黑" panose="020B0503020204020204" pitchFamily="34" charset="-122"/>
            </a:endParaRPr>
          </a:p>
          <a:p>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label0:	</a:t>
            </a:r>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li	$v0, 4</a:t>
            </a:r>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la       $a0,t_temporary_string0</a:t>
            </a:r>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syscall</a:t>
            </a:r>
            <a:endParaRPr lang="it-IT" altLang="zh-CN" sz="2400" b="1" dirty="0">
              <a:solidFill>
                <a:schemeClr val="tx2"/>
              </a:solidFill>
              <a:latin typeface="微软雅黑" panose="020B0503020204020204" pitchFamily="34" charset="-122"/>
              <a:ea typeface="微软雅黑" panose="020B0503020204020204" pitchFamily="34" charset="-122"/>
            </a:endParaRPr>
          </a:p>
          <a:p>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j	label2</a:t>
            </a:r>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label1:	</a:t>
            </a:r>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li	$v0, 4</a:t>
            </a:r>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la	$a0, t_temporary_string1</a:t>
            </a:r>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syscall</a:t>
            </a:r>
            <a:endParaRPr lang="fr-FR" altLang="zh-CN" sz="2400" b="1" dirty="0">
              <a:solidFill>
                <a:schemeClr val="tx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247379" y="5963476"/>
            <a:ext cx="3147646" cy="830997"/>
          </a:xfrm>
          <a:prstGeom prst="rect">
            <a:avLst/>
          </a:prstGeom>
          <a:noFill/>
        </p:spPr>
        <p:txBody>
          <a:bodyPr wrap="square" rtlCol="0">
            <a:spAutoFit/>
          </a:bodyPr>
          <a:lstStyle/>
          <a:p>
            <a:r>
              <a:rPr lang="it-IT" altLang="zh-CN" sz="2400" b="1" dirty="0">
                <a:solidFill>
                  <a:schemeClr val="tx2"/>
                </a:solidFill>
                <a:latin typeface="微软雅黑" panose="020B0503020204020204" pitchFamily="34" charset="-122"/>
                <a:ea typeface="微软雅黑" panose="020B0503020204020204" pitchFamily="34" charset="-122"/>
              </a:rPr>
              <a:t>j	label2</a:t>
            </a:r>
            <a:endParaRPr lang="it-IT" altLang="zh-CN" sz="2400" b="1" dirty="0">
              <a:solidFill>
                <a:schemeClr val="tx2"/>
              </a:solidFill>
              <a:latin typeface="微软雅黑" panose="020B0503020204020204" pitchFamily="34" charset="-122"/>
              <a:ea typeface="微软雅黑" panose="020B0503020204020204" pitchFamily="34" charset="-122"/>
            </a:endParaRPr>
          </a:p>
          <a:p>
            <a:r>
              <a:rPr lang="it-IT" altLang="zh-CN" sz="2400" b="1" dirty="0">
                <a:solidFill>
                  <a:schemeClr val="tx2"/>
                </a:solidFill>
                <a:latin typeface="微软雅黑" panose="020B0503020204020204" pitchFamily="34" charset="-122"/>
                <a:ea typeface="微软雅黑" panose="020B0503020204020204" pitchFamily="34" charset="-122"/>
              </a:rPr>
              <a:t>label2:</a:t>
            </a:r>
            <a:endParaRPr lang="fr-FR" altLang="zh-CN" sz="2400" b="1" dirty="0">
              <a:solidFill>
                <a:schemeClr val="tx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80354" y="1666065"/>
            <a:ext cx="5132701" cy="5262979"/>
          </a:xfrm>
          <a:prstGeom prst="rect">
            <a:avLst/>
          </a:prstGeom>
          <a:noFill/>
        </p:spPr>
        <p:txBody>
          <a:bodyPr wrap="square" rtlCol="0">
            <a:spAutoFit/>
          </a:bodyPr>
          <a:lstStyle/>
          <a:p>
            <a:r>
              <a:rPr lang="fr-FR" altLang="zh-CN" sz="2400" b="1" dirty="0">
                <a:solidFill>
                  <a:schemeClr val="tx2"/>
                </a:solidFill>
                <a:latin typeface="微软雅黑" panose="020B0503020204020204" pitchFamily="34" charset="-122"/>
                <a:ea typeface="微软雅黑" panose="020B0503020204020204" pitchFamily="34" charset="-122"/>
              </a:rPr>
              <a:t>goto, label1</a:t>
            </a:r>
            <a:endParaRPr lang="fr-FR" altLang="zh-CN" sz="2400" b="1" dirty="0">
              <a:solidFill>
                <a:schemeClr val="tx2"/>
              </a:solidFill>
              <a:latin typeface="微软雅黑" panose="020B0503020204020204" pitchFamily="34" charset="-122"/>
              <a:ea typeface="微软雅黑" panose="020B0503020204020204" pitchFamily="34" charset="-122"/>
            </a:endParaRPr>
          </a:p>
          <a:p>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label, label0</a:t>
            </a:r>
            <a:endParaRPr lang="fr-FR" altLang="zh-CN" sz="2400" b="1" dirty="0">
              <a:solidFill>
                <a:schemeClr val="tx2"/>
              </a:solidFill>
              <a:latin typeface="微软雅黑" panose="020B0503020204020204" pitchFamily="34" charset="-122"/>
              <a:ea typeface="微软雅黑" panose="020B0503020204020204" pitchFamily="34" charset="-122"/>
            </a:endParaRPr>
          </a:p>
          <a:p>
            <a:r>
              <a:rPr lang="fr-FR" altLang="zh-CN" sz="2400" b="1" dirty="0">
                <a:solidFill>
                  <a:schemeClr val="tx2"/>
                </a:solidFill>
                <a:latin typeface="微软雅黑" panose="020B0503020204020204" pitchFamily="34" charset="-122"/>
                <a:ea typeface="微软雅黑" panose="020B0503020204020204" pitchFamily="34" charset="-122"/>
              </a:rPr>
              <a:t>string, t_str0,</a:t>
            </a:r>
            <a:r>
              <a:rPr lang="en-US" altLang="zh-CN" sz="2400" b="1" dirty="0">
                <a:solidFill>
                  <a:schemeClr val="tx2"/>
                </a:solidFill>
                <a:latin typeface="微软雅黑" panose="020B0503020204020204" pitchFamily="34" charset="-122"/>
                <a:ea typeface="微软雅黑" panose="020B0503020204020204" pitchFamily="34" charset="-122"/>
              </a:rPr>
              <a:t>“7 is even”</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print, t_str0</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err="1">
                <a:solidFill>
                  <a:schemeClr val="tx2"/>
                </a:solidFill>
                <a:latin typeface="微软雅黑" panose="020B0503020204020204" pitchFamily="34" charset="-122"/>
                <a:ea typeface="微软雅黑" panose="020B0503020204020204" pitchFamily="34" charset="-122"/>
              </a:rPr>
              <a:t>goto</a:t>
            </a:r>
            <a:r>
              <a:rPr lang="en-US" altLang="zh-CN" sz="2400" b="1" dirty="0">
                <a:solidFill>
                  <a:schemeClr val="tx2"/>
                </a:solidFill>
                <a:latin typeface="微软雅黑" panose="020B0503020204020204" pitchFamily="34" charset="-122"/>
                <a:ea typeface="微软雅黑" panose="020B0503020204020204" pitchFamily="34" charset="-122"/>
              </a:rPr>
              <a:t>, label2</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label, label1</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string, t_str1, “7 is odd”</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print, t_str1</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err="1">
                <a:solidFill>
                  <a:schemeClr val="tx2"/>
                </a:solidFill>
                <a:latin typeface="微软雅黑" panose="020B0503020204020204" pitchFamily="34" charset="-122"/>
                <a:ea typeface="微软雅黑" panose="020B0503020204020204" pitchFamily="34" charset="-122"/>
              </a:rPr>
              <a:t>goto</a:t>
            </a:r>
            <a:r>
              <a:rPr lang="en-US" altLang="zh-CN" sz="2400" b="1" dirty="0">
                <a:solidFill>
                  <a:schemeClr val="tx2"/>
                </a:solidFill>
                <a:latin typeface="微软雅黑" panose="020B0503020204020204" pitchFamily="34" charset="-122"/>
                <a:ea typeface="微软雅黑" panose="020B0503020204020204" pitchFamily="34" charset="-122"/>
              </a:rPr>
              <a:t>, label2</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label, label2</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fr-FR" altLang="zh-CN" sz="2400" b="1" dirty="0">
              <a:solidFill>
                <a:schemeClr val="tx2"/>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812918" y="1026505"/>
            <a:ext cx="3147646" cy="584775"/>
          </a:xfrm>
          <a:prstGeom prst="rect">
            <a:avLst/>
          </a:prstGeom>
          <a:noFill/>
        </p:spPr>
        <p:txBody>
          <a:bodyPr wrap="square" rtlCol="0">
            <a:spAutoFit/>
          </a:bodyPr>
          <a:lstStyle/>
          <a:p>
            <a:r>
              <a:rPr lang="en-US" altLang="zh-CN" sz="3200" b="1" dirty="0">
                <a:solidFill>
                  <a:srgbClr val="FF0000"/>
                </a:solidFill>
                <a:latin typeface="微软雅黑" panose="020B0503020204020204" pitchFamily="34" charset="-122"/>
                <a:ea typeface="微软雅黑" panose="020B0503020204020204" pitchFamily="34" charset="-122"/>
              </a:rPr>
              <a:t>3AC</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14" name="箭头: 右 13"/>
          <p:cNvSpPr/>
          <p:nvPr/>
        </p:nvSpPr>
        <p:spPr>
          <a:xfrm rot="20879319">
            <a:off x="3231972" y="1305684"/>
            <a:ext cx="2685429" cy="544127"/>
          </a:xfrm>
          <a:prstGeom prst="rightArrow">
            <a:avLst>
              <a:gd name="adj1" fmla="val 34496"/>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5" name="箭头: 右 14"/>
          <p:cNvSpPr/>
          <p:nvPr/>
        </p:nvSpPr>
        <p:spPr>
          <a:xfrm>
            <a:off x="4948987" y="2706836"/>
            <a:ext cx="1272517" cy="469235"/>
          </a:xfrm>
          <a:prstGeom prst="rightArrow">
            <a:avLst>
              <a:gd name="adj1" fmla="val 34496"/>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6" name="箭头: 右 15"/>
          <p:cNvSpPr/>
          <p:nvPr/>
        </p:nvSpPr>
        <p:spPr>
          <a:xfrm rot="290685">
            <a:off x="4654232" y="4362745"/>
            <a:ext cx="1484000" cy="421007"/>
          </a:xfrm>
          <a:prstGeom prst="rightArrow">
            <a:avLst>
              <a:gd name="adj1" fmla="val 34496"/>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7" name="箭头: 右 16"/>
          <p:cNvSpPr/>
          <p:nvPr/>
        </p:nvSpPr>
        <p:spPr>
          <a:xfrm rot="283661">
            <a:off x="3291511" y="5976016"/>
            <a:ext cx="2566351" cy="469235"/>
          </a:xfrm>
          <a:prstGeom prst="rightArrow">
            <a:avLst>
              <a:gd name="adj1" fmla="val 34496"/>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163" y="86373"/>
            <a:ext cx="906574" cy="895060"/>
          </a:xfrm>
          <a:prstGeom prst="rect">
            <a:avLst/>
          </a:prstGeom>
        </p:spPr>
      </p:pic>
      <p:sp>
        <p:nvSpPr>
          <p:cNvPr id="38" name="菱形 37"/>
          <p:cNvSpPr/>
          <p:nvPr>
            <p:custDataLst>
              <p:tags r:id="rId3"/>
            </p:custDataLst>
          </p:nvPr>
        </p:nvSpPr>
        <p:spPr>
          <a:xfrm>
            <a:off x="2080425" y="1046752"/>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59B7F"/>
              </a:solidFill>
              <a:effectLst/>
              <a:uLnTx/>
              <a:uFillTx/>
              <a:latin typeface="Calibri" panose="020F0502020204030204"/>
              <a:ea typeface="宋体" panose="02010600030101010101" pitchFamily="2" charset="-122"/>
              <a:cs typeface="+mn-cs"/>
            </a:endParaRPr>
          </a:p>
        </p:txBody>
      </p:sp>
      <p:sp>
        <p:nvSpPr>
          <p:cNvPr id="39" name="文本框 84"/>
          <p:cNvSpPr txBox="1">
            <a:spLocks noChangeArrowheads="1"/>
          </p:cNvSpPr>
          <p:nvPr>
            <p:custDataLst>
              <p:tags r:id="rId4"/>
            </p:custDataLst>
          </p:nvPr>
        </p:nvSpPr>
        <p:spPr bwMode="auto">
          <a:xfrm>
            <a:off x="2340569" y="998577"/>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01</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40" name="文本框 85"/>
          <p:cNvSpPr txBox="1">
            <a:spLocks noChangeArrowheads="1"/>
          </p:cNvSpPr>
          <p:nvPr>
            <p:custDataLst>
              <p:tags r:id="rId5"/>
            </p:custDataLst>
          </p:nvPr>
        </p:nvSpPr>
        <p:spPr bwMode="auto">
          <a:xfrm>
            <a:off x="2938134" y="1000986"/>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完成情况汇报</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菱形 43"/>
          <p:cNvSpPr/>
          <p:nvPr>
            <p:custDataLst>
              <p:tags r:id="rId6"/>
            </p:custDataLst>
          </p:nvPr>
        </p:nvSpPr>
        <p:spPr>
          <a:xfrm>
            <a:off x="2080425" y="19221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45" name="文本框 84"/>
          <p:cNvSpPr txBox="1">
            <a:spLocks noChangeArrowheads="1"/>
          </p:cNvSpPr>
          <p:nvPr>
            <p:custDataLst>
              <p:tags r:id="rId7"/>
            </p:custDataLst>
          </p:nvPr>
        </p:nvSpPr>
        <p:spPr bwMode="auto">
          <a:xfrm>
            <a:off x="2340569" y="1873984"/>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02</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pic>
        <p:nvPicPr>
          <p:cNvPr id="55" name="图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7179" y="4324350"/>
            <a:ext cx="2302750" cy="2610716"/>
          </a:xfrm>
          <a:prstGeom prst="rect">
            <a:avLst/>
          </a:prstGeom>
        </p:spPr>
      </p:pic>
      <p:cxnSp>
        <p:nvCxnSpPr>
          <p:cNvPr id="3" name="直接连接符 2"/>
          <p:cNvCxnSpPr/>
          <p:nvPr/>
        </p:nvCxnSpPr>
        <p:spPr>
          <a:xfrm flipV="1">
            <a:off x="2080293" y="1704314"/>
            <a:ext cx="4405630" cy="1587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6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6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6" name="文本框 85"/>
          <p:cNvSpPr txBox="1">
            <a:spLocks noChangeArrowheads="1"/>
          </p:cNvSpPr>
          <p:nvPr>
            <p:custDataLst>
              <p:tags r:id="rId9"/>
            </p:custDataLst>
          </p:nvPr>
        </p:nvSpPr>
        <p:spPr bwMode="auto">
          <a:xfrm>
            <a:off x="2909033" y="1868837"/>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rPr>
              <a:t>语法分析树的生成</a:t>
            </a:r>
            <a:endPar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菱形 21"/>
          <p:cNvSpPr/>
          <p:nvPr>
            <p:custDataLst>
              <p:tags r:id="rId10"/>
            </p:custDataLst>
          </p:nvPr>
        </p:nvSpPr>
        <p:spPr>
          <a:xfrm>
            <a:off x="2080425" y="28455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3" name="文本框 84"/>
          <p:cNvSpPr txBox="1">
            <a:spLocks noChangeArrowheads="1"/>
          </p:cNvSpPr>
          <p:nvPr>
            <p:custDataLst>
              <p:tags r:id="rId11"/>
            </p:custDataLst>
          </p:nvPr>
        </p:nvSpPr>
        <p:spPr bwMode="auto">
          <a:xfrm>
            <a:off x="2340569" y="27973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03</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30" name="文本框 85"/>
          <p:cNvSpPr txBox="1">
            <a:spLocks noChangeArrowheads="1"/>
          </p:cNvSpPr>
          <p:nvPr>
            <p:custDataLst>
              <p:tags r:id="rId12"/>
            </p:custDataLst>
          </p:nvPr>
        </p:nvSpPr>
        <p:spPr bwMode="auto">
          <a:xfrm>
            <a:off x="2938178" y="271269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三地址码的设计与实现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菱形 3"/>
          <p:cNvSpPr/>
          <p:nvPr>
            <p:custDataLst>
              <p:tags r:id="rId13"/>
            </p:custDataLst>
          </p:nvPr>
        </p:nvSpPr>
        <p:spPr>
          <a:xfrm>
            <a:off x="2080425" y="37472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5" name="文本框 84"/>
          <p:cNvSpPr txBox="1">
            <a:spLocks noChangeArrowheads="1"/>
          </p:cNvSpPr>
          <p:nvPr>
            <p:custDataLst>
              <p:tags r:id="rId14"/>
            </p:custDataLst>
          </p:nvPr>
        </p:nvSpPr>
        <p:spPr bwMode="auto">
          <a:xfrm>
            <a:off x="2340569" y="36990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04</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6" name="文本框 85"/>
          <p:cNvSpPr txBox="1">
            <a:spLocks noChangeArrowheads="1"/>
          </p:cNvSpPr>
          <p:nvPr>
            <p:custDataLst>
              <p:tags r:id="rId15"/>
            </p:custDataLst>
          </p:nvPr>
        </p:nvSpPr>
        <p:spPr bwMode="auto">
          <a:xfrm>
            <a:off x="2938178" y="364360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汇编指令的设计与实现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菱形 6"/>
          <p:cNvSpPr/>
          <p:nvPr>
            <p:custDataLst>
              <p:tags r:id="rId16"/>
            </p:custDataLst>
          </p:nvPr>
        </p:nvSpPr>
        <p:spPr>
          <a:xfrm>
            <a:off x="2080425" y="45790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8" name="文本框 84"/>
          <p:cNvSpPr txBox="1">
            <a:spLocks noChangeArrowheads="1"/>
          </p:cNvSpPr>
          <p:nvPr>
            <p:custDataLst>
              <p:tags r:id="rId17"/>
            </p:custDataLst>
          </p:nvPr>
        </p:nvSpPr>
        <p:spPr bwMode="auto">
          <a:xfrm>
            <a:off x="2352926" y="450306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05</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9" name="文本框 85"/>
          <p:cNvSpPr txBox="1">
            <a:spLocks noChangeArrowheads="1"/>
          </p:cNvSpPr>
          <p:nvPr>
            <p:custDataLst>
              <p:tags r:id="rId18"/>
            </p:custDataLst>
          </p:nvPr>
        </p:nvSpPr>
        <p:spPr bwMode="auto">
          <a:xfrm>
            <a:off x="2938178" y="4485117"/>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错误分析的设计与实现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菱形 23"/>
          <p:cNvSpPr/>
          <p:nvPr>
            <p:custDataLst>
              <p:tags r:id="rId19"/>
            </p:custDataLst>
          </p:nvPr>
        </p:nvSpPr>
        <p:spPr>
          <a:xfrm>
            <a:off x="2067725" y="5445040"/>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5" name="文本框 84"/>
          <p:cNvSpPr txBox="1">
            <a:spLocks noChangeArrowheads="1"/>
          </p:cNvSpPr>
          <p:nvPr>
            <p:custDataLst>
              <p:tags r:id="rId20"/>
            </p:custDataLst>
          </p:nvPr>
        </p:nvSpPr>
        <p:spPr bwMode="auto">
          <a:xfrm>
            <a:off x="2364657" y="538602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06</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26" name="文本框 85"/>
          <p:cNvSpPr txBox="1">
            <a:spLocks noChangeArrowheads="1"/>
          </p:cNvSpPr>
          <p:nvPr>
            <p:custDataLst>
              <p:tags r:id="rId21"/>
            </p:custDataLst>
          </p:nvPr>
        </p:nvSpPr>
        <p:spPr bwMode="auto">
          <a:xfrm>
            <a:off x="2938178" y="5369723"/>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二进制程序的生成</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163" y="86373"/>
            <a:ext cx="906574" cy="895060"/>
          </a:xfrm>
          <a:prstGeom prst="rect">
            <a:avLst/>
          </a:prstGeom>
        </p:spPr>
      </p:pic>
      <p:sp>
        <p:nvSpPr>
          <p:cNvPr id="38" name="菱形 37"/>
          <p:cNvSpPr/>
          <p:nvPr>
            <p:custDataLst>
              <p:tags r:id="rId3"/>
            </p:custDataLst>
          </p:nvPr>
        </p:nvSpPr>
        <p:spPr>
          <a:xfrm>
            <a:off x="2080425" y="1046752"/>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59B7F"/>
              </a:solidFill>
              <a:effectLst/>
              <a:uLnTx/>
              <a:uFillTx/>
              <a:latin typeface="Calibri" panose="020F0502020204030204"/>
              <a:ea typeface="宋体" panose="02010600030101010101" pitchFamily="2" charset="-122"/>
              <a:cs typeface="+mn-cs"/>
            </a:endParaRPr>
          </a:p>
        </p:txBody>
      </p:sp>
      <p:sp>
        <p:nvSpPr>
          <p:cNvPr id="39" name="文本框 84"/>
          <p:cNvSpPr txBox="1">
            <a:spLocks noChangeArrowheads="1"/>
          </p:cNvSpPr>
          <p:nvPr>
            <p:custDataLst>
              <p:tags r:id="rId4"/>
            </p:custDataLst>
          </p:nvPr>
        </p:nvSpPr>
        <p:spPr bwMode="auto">
          <a:xfrm>
            <a:off x="2340569" y="998577"/>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01</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40" name="文本框 85"/>
          <p:cNvSpPr txBox="1">
            <a:spLocks noChangeArrowheads="1"/>
          </p:cNvSpPr>
          <p:nvPr>
            <p:custDataLst>
              <p:tags r:id="rId5"/>
            </p:custDataLst>
          </p:nvPr>
        </p:nvSpPr>
        <p:spPr bwMode="auto">
          <a:xfrm>
            <a:off x="2938134" y="1000986"/>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完成情况汇报</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菱形 43"/>
          <p:cNvSpPr/>
          <p:nvPr>
            <p:custDataLst>
              <p:tags r:id="rId6"/>
            </p:custDataLst>
          </p:nvPr>
        </p:nvSpPr>
        <p:spPr>
          <a:xfrm>
            <a:off x="2080425" y="19221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45" name="文本框 84"/>
          <p:cNvSpPr txBox="1">
            <a:spLocks noChangeArrowheads="1"/>
          </p:cNvSpPr>
          <p:nvPr>
            <p:custDataLst>
              <p:tags r:id="rId7"/>
            </p:custDataLst>
          </p:nvPr>
        </p:nvSpPr>
        <p:spPr bwMode="auto">
          <a:xfrm>
            <a:off x="2340569" y="1873984"/>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02</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pic>
        <p:nvPicPr>
          <p:cNvPr id="55" name="图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7179" y="4324350"/>
            <a:ext cx="2302750" cy="2610716"/>
          </a:xfrm>
          <a:prstGeom prst="rect">
            <a:avLst/>
          </a:prstGeom>
        </p:spPr>
      </p:pic>
      <p:cxnSp>
        <p:nvCxnSpPr>
          <p:cNvPr id="3" name="直接连接符 2"/>
          <p:cNvCxnSpPr/>
          <p:nvPr/>
        </p:nvCxnSpPr>
        <p:spPr>
          <a:xfrm>
            <a:off x="2156427" y="5246007"/>
            <a:ext cx="6288405" cy="25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6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6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6" name="文本框 85"/>
          <p:cNvSpPr txBox="1">
            <a:spLocks noChangeArrowheads="1"/>
          </p:cNvSpPr>
          <p:nvPr>
            <p:custDataLst>
              <p:tags r:id="rId9"/>
            </p:custDataLst>
          </p:nvPr>
        </p:nvSpPr>
        <p:spPr bwMode="auto">
          <a:xfrm>
            <a:off x="2909033" y="1868837"/>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rPr>
              <a:t>语法分析树的生成</a:t>
            </a:r>
            <a:endPar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菱形 21"/>
          <p:cNvSpPr/>
          <p:nvPr>
            <p:custDataLst>
              <p:tags r:id="rId10"/>
            </p:custDataLst>
          </p:nvPr>
        </p:nvSpPr>
        <p:spPr>
          <a:xfrm>
            <a:off x="2080425" y="28455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3" name="文本框 84"/>
          <p:cNvSpPr txBox="1">
            <a:spLocks noChangeArrowheads="1"/>
          </p:cNvSpPr>
          <p:nvPr>
            <p:custDataLst>
              <p:tags r:id="rId11"/>
            </p:custDataLst>
          </p:nvPr>
        </p:nvSpPr>
        <p:spPr bwMode="auto">
          <a:xfrm>
            <a:off x="2340569" y="27973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03</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30" name="文本框 85"/>
          <p:cNvSpPr txBox="1">
            <a:spLocks noChangeArrowheads="1"/>
          </p:cNvSpPr>
          <p:nvPr>
            <p:custDataLst>
              <p:tags r:id="rId12"/>
            </p:custDataLst>
          </p:nvPr>
        </p:nvSpPr>
        <p:spPr bwMode="auto">
          <a:xfrm>
            <a:off x="2938178" y="271269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三地址码的设计与实现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菱形 3"/>
          <p:cNvSpPr/>
          <p:nvPr>
            <p:custDataLst>
              <p:tags r:id="rId13"/>
            </p:custDataLst>
          </p:nvPr>
        </p:nvSpPr>
        <p:spPr>
          <a:xfrm>
            <a:off x="2080425" y="37472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5" name="文本框 84"/>
          <p:cNvSpPr txBox="1">
            <a:spLocks noChangeArrowheads="1"/>
          </p:cNvSpPr>
          <p:nvPr>
            <p:custDataLst>
              <p:tags r:id="rId14"/>
            </p:custDataLst>
          </p:nvPr>
        </p:nvSpPr>
        <p:spPr bwMode="auto">
          <a:xfrm>
            <a:off x="2340569" y="36990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04</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6" name="文本框 85"/>
          <p:cNvSpPr txBox="1">
            <a:spLocks noChangeArrowheads="1"/>
          </p:cNvSpPr>
          <p:nvPr>
            <p:custDataLst>
              <p:tags r:id="rId15"/>
            </p:custDataLst>
          </p:nvPr>
        </p:nvSpPr>
        <p:spPr bwMode="auto">
          <a:xfrm>
            <a:off x="2938178" y="364360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汇编指令的设计与实现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菱形 6"/>
          <p:cNvSpPr/>
          <p:nvPr>
            <p:custDataLst>
              <p:tags r:id="rId16"/>
            </p:custDataLst>
          </p:nvPr>
        </p:nvSpPr>
        <p:spPr>
          <a:xfrm>
            <a:off x="2080425" y="45790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8" name="文本框 84"/>
          <p:cNvSpPr txBox="1">
            <a:spLocks noChangeArrowheads="1"/>
          </p:cNvSpPr>
          <p:nvPr>
            <p:custDataLst>
              <p:tags r:id="rId17"/>
            </p:custDataLst>
          </p:nvPr>
        </p:nvSpPr>
        <p:spPr bwMode="auto">
          <a:xfrm>
            <a:off x="2352926" y="450306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05</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9" name="文本框 85"/>
          <p:cNvSpPr txBox="1">
            <a:spLocks noChangeArrowheads="1"/>
          </p:cNvSpPr>
          <p:nvPr>
            <p:custDataLst>
              <p:tags r:id="rId18"/>
            </p:custDataLst>
          </p:nvPr>
        </p:nvSpPr>
        <p:spPr bwMode="auto">
          <a:xfrm>
            <a:off x="2938178" y="4485117"/>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错误分析的设计与实现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菱形 23"/>
          <p:cNvSpPr/>
          <p:nvPr>
            <p:custDataLst>
              <p:tags r:id="rId19"/>
            </p:custDataLst>
          </p:nvPr>
        </p:nvSpPr>
        <p:spPr>
          <a:xfrm>
            <a:off x="2067725" y="5445040"/>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5" name="文本框 84"/>
          <p:cNvSpPr txBox="1">
            <a:spLocks noChangeArrowheads="1"/>
          </p:cNvSpPr>
          <p:nvPr>
            <p:custDataLst>
              <p:tags r:id="rId20"/>
            </p:custDataLst>
          </p:nvPr>
        </p:nvSpPr>
        <p:spPr bwMode="auto">
          <a:xfrm>
            <a:off x="2364657" y="538602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06</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26" name="文本框 85"/>
          <p:cNvSpPr txBox="1">
            <a:spLocks noChangeArrowheads="1"/>
          </p:cNvSpPr>
          <p:nvPr>
            <p:custDataLst>
              <p:tags r:id="rId21"/>
            </p:custDataLst>
          </p:nvPr>
        </p:nvSpPr>
        <p:spPr bwMode="auto">
          <a:xfrm>
            <a:off x="2938178" y="5369723"/>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二进制程序的生成</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257300" y="63323"/>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错误分析的设计与实现</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1064379" cy="537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958320" cy="5567037"/>
          </a:xfrm>
          <a:prstGeom prst="rect">
            <a:avLst/>
          </a:prstGeom>
          <a:noFill/>
        </p:spPr>
        <p:txBody>
          <a:bodyPr wrap="square" rtlCol="0">
            <a:spAutoFit/>
          </a:bodyPr>
          <a:lstStyle/>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1.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在</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symtab.h</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中，主要解决变量声明的问题。</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变量未定义的错误：</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而在</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parserIR.y</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文件中，关于错误处理的部分，</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Yacc</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自己提供的错误信息报告函数为</a:t>
            </a:r>
            <a:r>
              <a:rPr lang="en-US" altLang="zh-CN" sz="2400" b="1" dirty="0" err="1">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yyerror</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。利用此函数，即可帮助实现任务所需的错误分析与恢复。</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algn="just">
              <a:lnSpc>
                <a:spcPct val="150000"/>
              </a:lnSpc>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3. </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对于定义的所有可转换为</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3AC</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的字符之外的字符，认定为</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unexpected character</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8" name="图片 7"/>
          <p:cNvPicPr>
            <a:picLocks noChangeAspect="1"/>
          </p:cNvPicPr>
          <p:nvPr/>
        </p:nvPicPr>
        <p:blipFill>
          <a:blip r:embed="rId1"/>
          <a:stretch>
            <a:fillRect/>
          </a:stretch>
        </p:blipFill>
        <p:spPr>
          <a:xfrm>
            <a:off x="2766290" y="1211231"/>
            <a:ext cx="6659419" cy="1470261"/>
          </a:xfrm>
          <a:prstGeom prst="rect">
            <a:avLst/>
          </a:prstGeom>
        </p:spPr>
      </p:pic>
      <p:pic>
        <p:nvPicPr>
          <p:cNvPr id="13" name="图片 12"/>
          <p:cNvPicPr>
            <a:picLocks noChangeAspect="1"/>
          </p:cNvPicPr>
          <p:nvPr/>
        </p:nvPicPr>
        <p:blipFill>
          <a:blip r:embed="rId2"/>
          <a:stretch>
            <a:fillRect/>
          </a:stretch>
        </p:blipFill>
        <p:spPr>
          <a:xfrm>
            <a:off x="199390" y="4016138"/>
            <a:ext cx="4481469" cy="147026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163" y="86373"/>
            <a:ext cx="906574" cy="895060"/>
          </a:xfrm>
          <a:prstGeom prst="rect">
            <a:avLst/>
          </a:prstGeom>
        </p:spPr>
      </p:pic>
      <p:sp>
        <p:nvSpPr>
          <p:cNvPr id="38" name="菱形 37"/>
          <p:cNvSpPr/>
          <p:nvPr>
            <p:custDataLst>
              <p:tags r:id="rId3"/>
            </p:custDataLst>
          </p:nvPr>
        </p:nvSpPr>
        <p:spPr>
          <a:xfrm>
            <a:off x="2080425" y="1046752"/>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59B7F"/>
              </a:solidFill>
              <a:effectLst/>
              <a:uLnTx/>
              <a:uFillTx/>
              <a:latin typeface="Calibri" panose="020F0502020204030204"/>
              <a:ea typeface="宋体" panose="02010600030101010101" pitchFamily="2" charset="-122"/>
              <a:cs typeface="+mn-cs"/>
            </a:endParaRPr>
          </a:p>
        </p:txBody>
      </p:sp>
      <p:sp>
        <p:nvSpPr>
          <p:cNvPr id="39" name="文本框 84"/>
          <p:cNvSpPr txBox="1">
            <a:spLocks noChangeArrowheads="1"/>
          </p:cNvSpPr>
          <p:nvPr>
            <p:custDataLst>
              <p:tags r:id="rId4"/>
            </p:custDataLst>
          </p:nvPr>
        </p:nvSpPr>
        <p:spPr bwMode="auto">
          <a:xfrm>
            <a:off x="2340569" y="998577"/>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01</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40" name="文本框 85"/>
          <p:cNvSpPr txBox="1">
            <a:spLocks noChangeArrowheads="1"/>
          </p:cNvSpPr>
          <p:nvPr>
            <p:custDataLst>
              <p:tags r:id="rId5"/>
            </p:custDataLst>
          </p:nvPr>
        </p:nvSpPr>
        <p:spPr bwMode="auto">
          <a:xfrm>
            <a:off x="2938134" y="1000986"/>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完成情况汇报</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菱形 43"/>
          <p:cNvSpPr/>
          <p:nvPr>
            <p:custDataLst>
              <p:tags r:id="rId6"/>
            </p:custDataLst>
          </p:nvPr>
        </p:nvSpPr>
        <p:spPr>
          <a:xfrm>
            <a:off x="2080425" y="19221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45" name="文本框 84"/>
          <p:cNvSpPr txBox="1">
            <a:spLocks noChangeArrowheads="1"/>
          </p:cNvSpPr>
          <p:nvPr>
            <p:custDataLst>
              <p:tags r:id="rId7"/>
            </p:custDataLst>
          </p:nvPr>
        </p:nvSpPr>
        <p:spPr bwMode="auto">
          <a:xfrm>
            <a:off x="2340569" y="1873984"/>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02</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pic>
        <p:nvPicPr>
          <p:cNvPr id="55" name="图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7179" y="4324350"/>
            <a:ext cx="2302750" cy="2610716"/>
          </a:xfrm>
          <a:prstGeom prst="rect">
            <a:avLst/>
          </a:prstGeom>
        </p:spPr>
      </p:pic>
      <p:cxnSp>
        <p:nvCxnSpPr>
          <p:cNvPr id="3" name="直接连接符 2"/>
          <p:cNvCxnSpPr/>
          <p:nvPr/>
        </p:nvCxnSpPr>
        <p:spPr>
          <a:xfrm flipV="1">
            <a:off x="2080425" y="6069920"/>
            <a:ext cx="5316418" cy="946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6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6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6" name="文本框 85"/>
          <p:cNvSpPr txBox="1">
            <a:spLocks noChangeArrowheads="1"/>
          </p:cNvSpPr>
          <p:nvPr>
            <p:custDataLst>
              <p:tags r:id="rId9"/>
            </p:custDataLst>
          </p:nvPr>
        </p:nvSpPr>
        <p:spPr bwMode="auto">
          <a:xfrm>
            <a:off x="2909033" y="1868837"/>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rPr>
              <a:t>语法分析树的生成</a:t>
            </a:r>
            <a:endPar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菱形 21"/>
          <p:cNvSpPr/>
          <p:nvPr>
            <p:custDataLst>
              <p:tags r:id="rId10"/>
            </p:custDataLst>
          </p:nvPr>
        </p:nvSpPr>
        <p:spPr>
          <a:xfrm>
            <a:off x="2080425" y="28455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3" name="文本框 84"/>
          <p:cNvSpPr txBox="1">
            <a:spLocks noChangeArrowheads="1"/>
          </p:cNvSpPr>
          <p:nvPr>
            <p:custDataLst>
              <p:tags r:id="rId11"/>
            </p:custDataLst>
          </p:nvPr>
        </p:nvSpPr>
        <p:spPr bwMode="auto">
          <a:xfrm>
            <a:off x="2340569" y="27973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03</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30" name="文本框 85"/>
          <p:cNvSpPr txBox="1">
            <a:spLocks noChangeArrowheads="1"/>
          </p:cNvSpPr>
          <p:nvPr>
            <p:custDataLst>
              <p:tags r:id="rId12"/>
            </p:custDataLst>
          </p:nvPr>
        </p:nvSpPr>
        <p:spPr bwMode="auto">
          <a:xfrm>
            <a:off x="2938178" y="271269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三地址码的设计与实现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菱形 3"/>
          <p:cNvSpPr/>
          <p:nvPr>
            <p:custDataLst>
              <p:tags r:id="rId13"/>
            </p:custDataLst>
          </p:nvPr>
        </p:nvSpPr>
        <p:spPr>
          <a:xfrm>
            <a:off x="2080425" y="37472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5" name="文本框 84"/>
          <p:cNvSpPr txBox="1">
            <a:spLocks noChangeArrowheads="1"/>
          </p:cNvSpPr>
          <p:nvPr>
            <p:custDataLst>
              <p:tags r:id="rId14"/>
            </p:custDataLst>
          </p:nvPr>
        </p:nvSpPr>
        <p:spPr bwMode="auto">
          <a:xfrm>
            <a:off x="2340569" y="36990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04</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6" name="文本框 85"/>
          <p:cNvSpPr txBox="1">
            <a:spLocks noChangeArrowheads="1"/>
          </p:cNvSpPr>
          <p:nvPr>
            <p:custDataLst>
              <p:tags r:id="rId15"/>
            </p:custDataLst>
          </p:nvPr>
        </p:nvSpPr>
        <p:spPr bwMode="auto">
          <a:xfrm>
            <a:off x="2938178" y="364360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汇编指令的设计与实现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菱形 6"/>
          <p:cNvSpPr/>
          <p:nvPr>
            <p:custDataLst>
              <p:tags r:id="rId16"/>
            </p:custDataLst>
          </p:nvPr>
        </p:nvSpPr>
        <p:spPr>
          <a:xfrm>
            <a:off x="2080425" y="45790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8" name="文本框 84"/>
          <p:cNvSpPr txBox="1">
            <a:spLocks noChangeArrowheads="1"/>
          </p:cNvSpPr>
          <p:nvPr>
            <p:custDataLst>
              <p:tags r:id="rId17"/>
            </p:custDataLst>
          </p:nvPr>
        </p:nvSpPr>
        <p:spPr bwMode="auto">
          <a:xfrm>
            <a:off x="2352926" y="450306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05</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9" name="文本框 85"/>
          <p:cNvSpPr txBox="1">
            <a:spLocks noChangeArrowheads="1"/>
          </p:cNvSpPr>
          <p:nvPr>
            <p:custDataLst>
              <p:tags r:id="rId18"/>
            </p:custDataLst>
          </p:nvPr>
        </p:nvSpPr>
        <p:spPr bwMode="auto">
          <a:xfrm>
            <a:off x="2938178" y="4485117"/>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错误分析的设计与实现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菱形 23"/>
          <p:cNvSpPr/>
          <p:nvPr>
            <p:custDataLst>
              <p:tags r:id="rId19"/>
            </p:custDataLst>
          </p:nvPr>
        </p:nvSpPr>
        <p:spPr>
          <a:xfrm>
            <a:off x="2067725" y="5445040"/>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5" name="文本框 84"/>
          <p:cNvSpPr txBox="1">
            <a:spLocks noChangeArrowheads="1"/>
          </p:cNvSpPr>
          <p:nvPr>
            <p:custDataLst>
              <p:tags r:id="rId20"/>
            </p:custDataLst>
          </p:nvPr>
        </p:nvSpPr>
        <p:spPr bwMode="auto">
          <a:xfrm>
            <a:off x="2364657" y="538602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06</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26" name="文本框 85"/>
          <p:cNvSpPr txBox="1">
            <a:spLocks noChangeArrowheads="1"/>
          </p:cNvSpPr>
          <p:nvPr>
            <p:custDataLst>
              <p:tags r:id="rId21"/>
            </p:custDataLst>
          </p:nvPr>
        </p:nvSpPr>
        <p:spPr bwMode="auto">
          <a:xfrm>
            <a:off x="2938178" y="5369723"/>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二进制程序的生成</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163" y="86373"/>
            <a:ext cx="906574" cy="895060"/>
          </a:xfrm>
          <a:prstGeom prst="rect">
            <a:avLst/>
          </a:prstGeom>
        </p:spPr>
      </p:pic>
      <p:sp>
        <p:nvSpPr>
          <p:cNvPr id="40" name="文本框 85"/>
          <p:cNvSpPr txBox="1">
            <a:spLocks noChangeArrowheads="1"/>
          </p:cNvSpPr>
          <p:nvPr>
            <p:custDataLst>
              <p:tags r:id="rId3"/>
            </p:custDataLst>
          </p:nvPr>
        </p:nvSpPr>
        <p:spPr bwMode="auto">
          <a:xfrm>
            <a:off x="4445635" y="3086735"/>
            <a:ext cx="3300730"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感谢聆听！</a:t>
            </a:r>
            <a:endParaRPr kumimoji="0" lang="en-US" altLang="zh-CN" sz="54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179" y="4324350"/>
            <a:ext cx="2302750" cy="2610716"/>
          </a:xfrm>
          <a:prstGeom prst="rect">
            <a:avLst/>
          </a:prstGeom>
        </p:spPr>
      </p:pic>
      <p:sp>
        <p:nvSpPr>
          <p:cNvPr id="2" name="灯片编号占位符 1"/>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6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6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162050" y="63323"/>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整体完成情况</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3040" y="95885"/>
            <a:ext cx="777240" cy="537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a:t>
            </a:r>
            <a:endParaRPr kumimoji="0" lang="en-US" altLang="zh-CN"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34290" y="633730"/>
            <a:ext cx="11958320" cy="563118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完成编译器基本功能：</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根据输入程序得到对应语法分析树；</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设计中间代码表示形式，并根据输入程序生成三地址码；</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按照</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MIPS</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规范，根据输入程序生成汇编指令；</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lvl="1" indent="0" algn="just">
              <a:lnSpc>
                <a:spcPct val="150000"/>
              </a:lnSpc>
              <a:buFont typeface="Wingdings" panose="05000000000000000000" pitchFamily="2" charset="2"/>
              <a:buNone/>
            </a:pP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完成编译器附加功能：</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对输入程序错误的部分实现分析和汇报；</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可生成二进制可执行文件；</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1162050" y="63323"/>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整体完成情况</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3040" y="95885"/>
            <a:ext cx="777240" cy="537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a:t>
            </a:r>
            <a:endParaRPr kumimoji="0" lang="en-US" altLang="zh-CN"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34290" y="633730"/>
            <a:ext cx="11958320" cy="175323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整个项目开展</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22</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次小组会议，其中任务</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三次，任务</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三次，任务</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3</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十六次；任务三代码量约</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5000</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行。</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742950" lvl="1" indent="-285750" algn="just">
              <a:lnSpc>
                <a:spcPct val="150000"/>
              </a:lnSpc>
              <a:buFont typeface="Wingdings" panose="05000000000000000000" pitchFamily="2" charset="2"/>
              <a:buChar char="n"/>
            </a:pP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5" name="图片 4"/>
          <p:cNvPicPr>
            <a:picLocks noChangeAspect="1"/>
          </p:cNvPicPr>
          <p:nvPr/>
        </p:nvPicPr>
        <p:blipFill>
          <a:blip r:embed="rId1"/>
          <a:stretch>
            <a:fillRect/>
          </a:stretch>
        </p:blipFill>
        <p:spPr>
          <a:xfrm>
            <a:off x="193040" y="1882140"/>
            <a:ext cx="5134791" cy="4043612"/>
          </a:xfrm>
          <a:prstGeom prst="rect">
            <a:avLst/>
          </a:prstGeom>
        </p:spPr>
      </p:pic>
      <p:pic>
        <p:nvPicPr>
          <p:cNvPr id="4" name="图片 3"/>
          <p:cNvPicPr>
            <a:picLocks noChangeAspect="1"/>
          </p:cNvPicPr>
          <p:nvPr/>
        </p:nvPicPr>
        <p:blipFill>
          <a:blip r:embed="rId2"/>
          <a:stretch>
            <a:fillRect/>
          </a:stretch>
        </p:blipFill>
        <p:spPr>
          <a:xfrm>
            <a:off x="5549574" y="2036513"/>
            <a:ext cx="5468754" cy="40436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163" y="86373"/>
            <a:ext cx="906574" cy="895060"/>
          </a:xfrm>
          <a:prstGeom prst="rect">
            <a:avLst/>
          </a:prstGeom>
        </p:spPr>
      </p:pic>
      <p:sp>
        <p:nvSpPr>
          <p:cNvPr id="38" name="菱形 37"/>
          <p:cNvSpPr/>
          <p:nvPr>
            <p:custDataLst>
              <p:tags r:id="rId3"/>
            </p:custDataLst>
          </p:nvPr>
        </p:nvSpPr>
        <p:spPr>
          <a:xfrm>
            <a:off x="2080425" y="1046752"/>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59B7F"/>
              </a:solidFill>
              <a:effectLst/>
              <a:uLnTx/>
              <a:uFillTx/>
              <a:latin typeface="Calibri" panose="020F0502020204030204"/>
              <a:ea typeface="宋体" panose="02010600030101010101" pitchFamily="2" charset="-122"/>
              <a:cs typeface="+mn-cs"/>
            </a:endParaRPr>
          </a:p>
        </p:txBody>
      </p:sp>
      <p:sp>
        <p:nvSpPr>
          <p:cNvPr id="39" name="文本框 84"/>
          <p:cNvSpPr txBox="1">
            <a:spLocks noChangeArrowheads="1"/>
          </p:cNvSpPr>
          <p:nvPr>
            <p:custDataLst>
              <p:tags r:id="rId4"/>
            </p:custDataLst>
          </p:nvPr>
        </p:nvSpPr>
        <p:spPr bwMode="auto">
          <a:xfrm>
            <a:off x="2340569" y="998577"/>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01</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40" name="文本框 85"/>
          <p:cNvSpPr txBox="1">
            <a:spLocks noChangeArrowheads="1"/>
          </p:cNvSpPr>
          <p:nvPr>
            <p:custDataLst>
              <p:tags r:id="rId5"/>
            </p:custDataLst>
          </p:nvPr>
        </p:nvSpPr>
        <p:spPr bwMode="auto">
          <a:xfrm>
            <a:off x="2938134" y="1000986"/>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完成情况汇报</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菱形 43"/>
          <p:cNvSpPr/>
          <p:nvPr>
            <p:custDataLst>
              <p:tags r:id="rId6"/>
            </p:custDataLst>
          </p:nvPr>
        </p:nvSpPr>
        <p:spPr>
          <a:xfrm>
            <a:off x="2080425" y="19221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45" name="文本框 84"/>
          <p:cNvSpPr txBox="1">
            <a:spLocks noChangeArrowheads="1"/>
          </p:cNvSpPr>
          <p:nvPr>
            <p:custDataLst>
              <p:tags r:id="rId7"/>
            </p:custDataLst>
          </p:nvPr>
        </p:nvSpPr>
        <p:spPr bwMode="auto">
          <a:xfrm>
            <a:off x="2340569" y="1873984"/>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02</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pic>
        <p:nvPicPr>
          <p:cNvPr id="55" name="图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7179" y="4324350"/>
            <a:ext cx="2302750" cy="2610716"/>
          </a:xfrm>
          <a:prstGeom prst="rect">
            <a:avLst/>
          </a:prstGeom>
        </p:spPr>
      </p:pic>
      <p:cxnSp>
        <p:nvCxnSpPr>
          <p:cNvPr id="3" name="直接连接符 2"/>
          <p:cNvCxnSpPr/>
          <p:nvPr/>
        </p:nvCxnSpPr>
        <p:spPr>
          <a:xfrm>
            <a:off x="2067725" y="2617781"/>
            <a:ext cx="6288405" cy="25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6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6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6" name="文本框 85"/>
          <p:cNvSpPr txBox="1">
            <a:spLocks noChangeArrowheads="1"/>
          </p:cNvSpPr>
          <p:nvPr>
            <p:custDataLst>
              <p:tags r:id="rId9"/>
            </p:custDataLst>
          </p:nvPr>
        </p:nvSpPr>
        <p:spPr bwMode="auto">
          <a:xfrm>
            <a:off x="2909033" y="1868837"/>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rPr>
              <a:t>语法分析树的生成</a:t>
            </a:r>
            <a:endPar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菱形 21"/>
          <p:cNvSpPr/>
          <p:nvPr>
            <p:custDataLst>
              <p:tags r:id="rId10"/>
            </p:custDataLst>
          </p:nvPr>
        </p:nvSpPr>
        <p:spPr>
          <a:xfrm>
            <a:off x="2080425" y="28455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3" name="文本框 84"/>
          <p:cNvSpPr txBox="1">
            <a:spLocks noChangeArrowheads="1"/>
          </p:cNvSpPr>
          <p:nvPr>
            <p:custDataLst>
              <p:tags r:id="rId11"/>
            </p:custDataLst>
          </p:nvPr>
        </p:nvSpPr>
        <p:spPr bwMode="auto">
          <a:xfrm>
            <a:off x="2340569" y="27973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03</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30" name="文本框 85"/>
          <p:cNvSpPr txBox="1">
            <a:spLocks noChangeArrowheads="1"/>
          </p:cNvSpPr>
          <p:nvPr>
            <p:custDataLst>
              <p:tags r:id="rId12"/>
            </p:custDataLst>
          </p:nvPr>
        </p:nvSpPr>
        <p:spPr bwMode="auto">
          <a:xfrm>
            <a:off x="2938178" y="271269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三地址码的设计与实现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菱形 3"/>
          <p:cNvSpPr/>
          <p:nvPr>
            <p:custDataLst>
              <p:tags r:id="rId13"/>
            </p:custDataLst>
          </p:nvPr>
        </p:nvSpPr>
        <p:spPr>
          <a:xfrm>
            <a:off x="2080425" y="37472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5" name="文本框 84"/>
          <p:cNvSpPr txBox="1">
            <a:spLocks noChangeArrowheads="1"/>
          </p:cNvSpPr>
          <p:nvPr>
            <p:custDataLst>
              <p:tags r:id="rId14"/>
            </p:custDataLst>
          </p:nvPr>
        </p:nvSpPr>
        <p:spPr bwMode="auto">
          <a:xfrm>
            <a:off x="2340569" y="36990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04</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6" name="文本框 85"/>
          <p:cNvSpPr txBox="1">
            <a:spLocks noChangeArrowheads="1"/>
          </p:cNvSpPr>
          <p:nvPr>
            <p:custDataLst>
              <p:tags r:id="rId15"/>
            </p:custDataLst>
          </p:nvPr>
        </p:nvSpPr>
        <p:spPr bwMode="auto">
          <a:xfrm>
            <a:off x="2938178" y="364360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汇编指令的设计与实现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菱形 6"/>
          <p:cNvSpPr/>
          <p:nvPr>
            <p:custDataLst>
              <p:tags r:id="rId16"/>
            </p:custDataLst>
          </p:nvPr>
        </p:nvSpPr>
        <p:spPr>
          <a:xfrm>
            <a:off x="2080425" y="45790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8" name="文本框 84"/>
          <p:cNvSpPr txBox="1">
            <a:spLocks noChangeArrowheads="1"/>
          </p:cNvSpPr>
          <p:nvPr>
            <p:custDataLst>
              <p:tags r:id="rId17"/>
            </p:custDataLst>
          </p:nvPr>
        </p:nvSpPr>
        <p:spPr bwMode="auto">
          <a:xfrm>
            <a:off x="2352926" y="450306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05</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9" name="文本框 85"/>
          <p:cNvSpPr txBox="1">
            <a:spLocks noChangeArrowheads="1"/>
          </p:cNvSpPr>
          <p:nvPr>
            <p:custDataLst>
              <p:tags r:id="rId18"/>
            </p:custDataLst>
          </p:nvPr>
        </p:nvSpPr>
        <p:spPr bwMode="auto">
          <a:xfrm>
            <a:off x="2938178" y="4485117"/>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错误分析的设计与实现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菱形 23"/>
          <p:cNvSpPr/>
          <p:nvPr>
            <p:custDataLst>
              <p:tags r:id="rId19"/>
            </p:custDataLst>
          </p:nvPr>
        </p:nvSpPr>
        <p:spPr>
          <a:xfrm>
            <a:off x="2067725" y="5445040"/>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5" name="文本框 84"/>
          <p:cNvSpPr txBox="1">
            <a:spLocks noChangeArrowheads="1"/>
          </p:cNvSpPr>
          <p:nvPr>
            <p:custDataLst>
              <p:tags r:id="rId20"/>
            </p:custDataLst>
          </p:nvPr>
        </p:nvSpPr>
        <p:spPr bwMode="auto">
          <a:xfrm>
            <a:off x="2364657" y="538602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06</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26" name="文本框 85"/>
          <p:cNvSpPr txBox="1">
            <a:spLocks noChangeArrowheads="1"/>
          </p:cNvSpPr>
          <p:nvPr>
            <p:custDataLst>
              <p:tags r:id="rId21"/>
            </p:custDataLst>
          </p:nvPr>
        </p:nvSpPr>
        <p:spPr bwMode="auto">
          <a:xfrm>
            <a:off x="2938178" y="5369723"/>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二进制程序的生成</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850366" y="63527"/>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语法分析树的生成</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618999" cy="508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pic>
        <p:nvPicPr>
          <p:cNvPr id="7" name="图片 6"/>
          <p:cNvPicPr>
            <a:picLocks noChangeAspect="1"/>
          </p:cNvPicPr>
          <p:nvPr/>
        </p:nvPicPr>
        <p:blipFill>
          <a:blip r:embed="rId1"/>
          <a:stretch>
            <a:fillRect/>
          </a:stretch>
        </p:blipFill>
        <p:spPr>
          <a:xfrm>
            <a:off x="403860" y="1827968"/>
            <a:ext cx="7604760" cy="3459480"/>
          </a:xfrm>
          <a:prstGeom prst="rect">
            <a:avLst/>
          </a:prstGeom>
        </p:spPr>
      </p:pic>
      <p:sp>
        <p:nvSpPr>
          <p:cNvPr id="11" name="文本框 10"/>
          <p:cNvSpPr txBox="1"/>
          <p:nvPr/>
        </p:nvSpPr>
        <p:spPr>
          <a:xfrm>
            <a:off x="8134330" y="1570552"/>
            <a:ext cx="3553498" cy="3905043"/>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首先，计算机</a:t>
            </a:r>
            <a:r>
              <a:rPr lang="zh-CN" altLang="en-US" sz="2400" b="1" dirty="0">
                <a:solidFill>
                  <a:srgbClr val="1F497D"/>
                </a:solidFill>
                <a:latin typeface="微软雅黑" panose="020B0503020204020204" pitchFamily="34" charset="-122"/>
                <a:ea typeface="微软雅黑" panose="020B0503020204020204" pitchFamily="34" charset="-122"/>
                <a:cs typeface="Arial" panose="020B0604020202020204" pitchFamily="34" charset="0"/>
                <a:sym typeface="+mn-ea"/>
              </a:rPr>
              <a:t>使用</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一个词法分析器</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kumimoji="0" lang="en-US" altLang="zh-CN" sz="2400" b="1" i="0" u="none" strike="noStrike" kern="1200" cap="none" spc="0" normalizeH="0" baseline="0" noProof="0" dirty="0" err="1">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Lexer</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对文本</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(Source Code)</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进行词法分析，生成</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Token</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。接下来将</a:t>
            </a:r>
            <a:r>
              <a:rPr lang="en-US" altLang="zh-CN" sz="2400" b="1" dirty="0">
                <a:solidFill>
                  <a:srgbClr val="1F497D"/>
                </a:solidFill>
                <a:latin typeface="微软雅黑" panose="020B0503020204020204" pitchFamily="34" charset="-122"/>
                <a:ea typeface="微软雅黑" panose="020B0503020204020204" pitchFamily="34" charset="-122"/>
                <a:cs typeface="Arial" panose="020B0604020202020204" pitchFamily="34" charset="0"/>
                <a:sym typeface="+mn-ea"/>
              </a:rPr>
              <a:t>Token</a:t>
            </a:r>
            <a:r>
              <a:rPr lang="zh-CN" altLang="en-US" sz="2400" b="1" dirty="0">
                <a:solidFill>
                  <a:srgbClr val="1F497D"/>
                </a:solidFill>
                <a:latin typeface="微软雅黑" panose="020B0503020204020204" pitchFamily="34" charset="-122"/>
                <a:ea typeface="微软雅黑" panose="020B0503020204020204" pitchFamily="34" charset="-122"/>
                <a:cs typeface="Arial" panose="020B0604020202020204" pitchFamily="34" charset="0"/>
                <a:sym typeface="+mn-ea"/>
              </a:rPr>
              <a:t>流</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传给一个解析器，然后检索生成</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AST</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850366" y="63527"/>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语法分析树的生成</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618999" cy="508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958320" cy="33510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词法分析器用来将字符序列转换为单词</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(Token)</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。词法分析主要是完成：</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lgn="just">
              <a:lnSpc>
                <a:spcPct val="150000"/>
              </a:lnSpc>
              <a:buFont typeface="Wingdings" panose="05000000000000000000" pitchFamily="2" charset="2"/>
              <a:buChar char="n"/>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对源程序的代码进行从左到右的逐行扫描，识别出各个单词，从而确定单词的类型；</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lgn="just">
              <a:lnSpc>
                <a:spcPct val="150000"/>
              </a:lnSpc>
              <a:buFont typeface="Wingdings" panose="05000000000000000000" pitchFamily="2" charset="2"/>
              <a:buChar char="n"/>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将识别出的单词转换为统一的机内表示</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词法单元（</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Token</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）形式。</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lgn="just">
              <a:lnSpc>
                <a:spcPct val="150000"/>
              </a:lnSpc>
              <a:buFont typeface="Wingdings" panose="05000000000000000000" pitchFamily="2" charset="2"/>
              <a:buChar char="n"/>
            </a:pP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token</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是一种类型</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Map</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的</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key/value</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形式，它由</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&lt;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种别码，属性值</a:t>
            </a:r>
            <a:r>
              <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&gt;</a:t>
            </a: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组成，种别码就是类型、属性值就是值。例如下述代码。</a:t>
            </a:r>
            <a:endParaRPr lang="en-US" altLang="zh-CN"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285750" indent="-285750" algn="just">
              <a:lnSpc>
                <a:spcPct val="150000"/>
              </a:lnSpc>
              <a:buFont typeface="Wingdings" panose="05000000000000000000" pitchFamily="2" charset="2"/>
              <a:buChar char="n"/>
            </a:pPr>
            <a:r>
              <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rPr>
              <a:t>词法分析器内部形似自动机的架构，如下图。</a:t>
            </a:r>
            <a:endParaRPr lang="zh-CN" altLang="en-US" sz="2400" b="1" dirty="0">
              <a:solidFill>
                <a:schemeClr val="tx2"/>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8" name="文本框 17"/>
          <p:cNvSpPr txBox="1"/>
          <p:nvPr/>
        </p:nvSpPr>
        <p:spPr>
          <a:xfrm>
            <a:off x="1622185" y="4572598"/>
            <a:ext cx="3340608" cy="2031325"/>
          </a:xfrm>
          <a:prstGeom prst="rect">
            <a:avLst/>
          </a:prstGeom>
          <a:noFill/>
        </p:spPr>
        <p:txBody>
          <a:bodyPr wrap="square">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PACKAGE(package)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IDENT(main)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CONST(const)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IDENT(s)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ASSIGN(=)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STRING("foo")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EOF()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p:txBody>
      </p:sp>
      <p:sp>
        <p:nvSpPr>
          <p:cNvPr id="21" name="文本框 20"/>
          <p:cNvSpPr txBox="1"/>
          <p:nvPr/>
        </p:nvSpPr>
        <p:spPr>
          <a:xfrm>
            <a:off x="1622185" y="3926267"/>
            <a:ext cx="3187093" cy="646331"/>
          </a:xfrm>
          <a:prstGeom prst="rect">
            <a:avLst/>
          </a:prstGeom>
          <a:noFill/>
        </p:spPr>
        <p:txBody>
          <a:bodyPr wrap="square">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1"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go</a:t>
            </a: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 </a:t>
            </a:r>
            <a:r>
              <a:rPr lang="en-US" altLang="zh-CN" sz="1800" b="1"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package</a:t>
            </a: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 main</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1"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const</a:t>
            </a: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 s = </a:t>
            </a:r>
            <a:r>
              <a:rPr lang="en-US" altLang="zh-CN" sz="1800" kern="0" dirty="0">
                <a:solidFill>
                  <a:srgbClr val="F1403C"/>
                </a:solidFill>
                <a:effectLst/>
                <a:latin typeface="Consolas" panose="020B0609020204030204" pitchFamily="49" charset="0"/>
                <a:ea typeface="宋体" panose="02010600030101010101" pitchFamily="2" charset="-122"/>
                <a:cs typeface="宋体" panose="02010600030101010101" pitchFamily="2" charset="-122"/>
              </a:rPr>
              <a:t>"foo"</a:t>
            </a:r>
            <a:r>
              <a:rPr lang="en-US" altLang="zh-CN" sz="1800" kern="0" dirty="0">
                <a:solidFill>
                  <a:srgbClr val="121212"/>
                </a:solidFill>
                <a:effectLst/>
                <a:latin typeface="Consolas" panose="020B0609020204030204" pitchFamily="49" charset="0"/>
                <a:ea typeface="宋体" panose="02010600030101010101" pitchFamily="2" charset="-122"/>
                <a:cs typeface="宋体" panose="02010600030101010101" pitchFamily="2" charset="-122"/>
              </a:rPr>
              <a:t> </a:t>
            </a:r>
            <a:endParaRPr lang="zh-CN" altLang="zh-CN" sz="1400" kern="100" dirty="0">
              <a:effectLst/>
              <a:latin typeface="等线" panose="02010600030101010101" charset="-122"/>
              <a:ea typeface="等线" panose="02010600030101010101" charset="-122"/>
              <a:cs typeface="Times New Roman" panose="02020603050405020304" pitchFamily="18" charset="0"/>
            </a:endParaRPr>
          </a:p>
        </p:txBody>
      </p:sp>
      <p:pic>
        <p:nvPicPr>
          <p:cNvPr id="22" name="图片 21" descr="图示&#10;&#10;描述已自动生成"/>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723495" y="3980074"/>
            <a:ext cx="4846320" cy="2712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p:cNvSpPr>
            <a:spLocks noGrp="1"/>
          </p:cNvSpPr>
          <p:nvPr>
            <p:ph type="title"/>
          </p:nvPr>
        </p:nvSpPr>
        <p:spPr>
          <a:xfrm>
            <a:off x="850366" y="63527"/>
            <a:ext cx="9060713" cy="570407"/>
          </a:xfrm>
          <a:noFill/>
          <a:ln w="9525">
            <a:noFill/>
          </a:ln>
        </p:spPr>
        <p:txBody>
          <a:bodyPr anchor="ctr"/>
          <a:lstStyle/>
          <a:p>
            <a:pPr defTabSz="609600"/>
            <a:r>
              <a:rPr lang="zh-CN" altLang="en-US" sz="4000" dirty="0">
                <a:latin typeface="Arial" panose="020B0604020202020204" pitchFamily="34" charset="0"/>
                <a:cs typeface="Arial" panose="020B0604020202020204" pitchFamily="34" charset="0"/>
              </a:rPr>
              <a:t>语法分析树的生成</a:t>
            </a:r>
            <a:endParaRPr lang="zh-CN" altLang="en-US" sz="40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bwMode="auto">
          <a:xfrm>
            <a:off x="192921" y="95885"/>
            <a:ext cx="618999" cy="508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265" b="1" dirty="0">
                <a:solidFill>
                  <a:srgbClr val="3294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kumimoji="0" lang="zh-CN" altLang="en-US" sz="4265" b="1" i="0" u="none" strike="noStrike" kern="1200" cap="none" spc="0" normalizeH="0" baseline="0" noProof="0" dirty="0">
              <a:ln>
                <a:noFill/>
              </a:ln>
              <a:solidFill>
                <a:srgbClr val="3294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Char char="•"/>
              <a:defRPr/>
            </a:pPr>
            <a:fld id="{9A0DB2DC-4C9A-4742-B13C-FB6460FD3503}" type="slidenum">
              <a:rPr kumimoji="0" lang="en-US" altLang="en-US" sz="1400" b="0" i="0" u="none" strike="noStrike" kern="1200" cap="none" spc="0" normalizeH="0" baseline="0" noProof="0" smtClean="0">
                <a:ln>
                  <a:noFill/>
                </a:ln>
                <a:solidFill>
                  <a:srgbClr val="898989"/>
                </a:solidFill>
                <a:effectLst/>
                <a:uLnTx/>
                <a:uFillTx/>
                <a:latin typeface="微软雅黑" panose="020B0503020204020204" pitchFamily="34" charset="-122"/>
                <a:ea typeface="微软雅黑" panose="020B0503020204020204" pitchFamily="34" charset="-122"/>
                <a:cs typeface="+mn-cs"/>
              </a:rPr>
            </a:fld>
            <a:endParaRPr kumimoji="0" lang="en-US" altLang="en-US" sz="1400" b="0" i="0" u="none" strike="noStrike" kern="1200" cap="none" spc="0" normalizeH="0" baseline="0" noProof="0" dirty="0">
              <a:ln>
                <a:noFill/>
              </a:ln>
              <a:solidFill>
                <a:srgbClr val="898989"/>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34290" y="633730"/>
            <a:ext cx="11958320" cy="2243050"/>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我们设计了</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Go </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语言的解析器使用了 </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LALR(1) </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的文法来解析词法分析过程中输出的 </a:t>
            </a:r>
            <a:r>
              <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Token </a:t>
            </a: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序列</a:t>
            </a:r>
            <a:endParaRPr kumimoji="0"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n"/>
              <a:defRPr/>
            </a:pPr>
            <a:r>
              <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语法分析器最终会使用不同的结构体来构建抽象语法树中的节点，根节点和其它节点如下：</a:t>
            </a:r>
            <a:endParaRPr kumimoji="0"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3" name="Rectangle 1"/>
          <p:cNvSpPr>
            <a:spLocks noChangeArrowheads="1"/>
          </p:cNvSpPr>
          <p:nvPr/>
        </p:nvSpPr>
        <p:spPr bwMode="auto">
          <a:xfrm>
            <a:off x="502420" y="3109471"/>
            <a:ext cx="4727510" cy="2585323"/>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rPr>
              <a:t>type File struct {</a:t>
            </a:r>
            <a:endPar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rPr>
              <a:t>	</a:t>
            </a:r>
            <a:r>
              <a:rPr kumimoji="0" lang="en-US" altLang="zh-CN" sz="2800" b="0" i="0" u="none" strike="noStrike" kern="1200" cap="none" spc="0" normalizeH="0" baseline="0" noProof="0" dirty="0" err="1">
                <a:ln>
                  <a:noFill/>
                </a:ln>
                <a:solidFill>
                  <a:srgbClr val="121212"/>
                </a:solidFill>
                <a:effectLst/>
                <a:uLnTx/>
                <a:uFillTx/>
                <a:latin typeface="Arial Unicode MS" panose="020B0604020202020204" pitchFamily="34" charset="-122"/>
                <a:ea typeface="Menlo"/>
                <a:cs typeface="+mn-cs"/>
              </a:rPr>
              <a:t>PkgName</a:t>
            </a:r>
            <a:r>
              <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rPr>
              <a:t>  *Name</a:t>
            </a:r>
            <a:endPar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rPr>
              <a:t>	</a:t>
            </a:r>
            <a:r>
              <a:rPr kumimoji="0" lang="en-US" altLang="zh-CN" sz="2800" b="0" i="0" u="none" strike="noStrike" kern="1200" cap="none" spc="0" normalizeH="0" baseline="0" noProof="0" dirty="0" err="1">
                <a:ln>
                  <a:noFill/>
                </a:ln>
                <a:solidFill>
                  <a:srgbClr val="121212"/>
                </a:solidFill>
                <a:effectLst/>
                <a:uLnTx/>
                <a:uFillTx/>
                <a:latin typeface="Arial Unicode MS" panose="020B0604020202020204" pitchFamily="34" charset="-122"/>
                <a:ea typeface="Menlo"/>
                <a:cs typeface="+mn-cs"/>
              </a:rPr>
              <a:t>DeclList</a:t>
            </a:r>
            <a:r>
              <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rPr>
              <a:t> []</a:t>
            </a:r>
            <a:r>
              <a:rPr kumimoji="0" lang="en-US" altLang="zh-CN" sz="2800" b="0" i="0" u="none" strike="noStrike" kern="1200" cap="none" spc="0" normalizeH="0" baseline="0" noProof="0" dirty="0" err="1">
                <a:ln>
                  <a:noFill/>
                </a:ln>
                <a:solidFill>
                  <a:srgbClr val="121212"/>
                </a:solidFill>
                <a:effectLst/>
                <a:uLnTx/>
                <a:uFillTx/>
                <a:latin typeface="Arial Unicode MS" panose="020B0604020202020204" pitchFamily="34" charset="-122"/>
                <a:ea typeface="Menlo"/>
                <a:cs typeface="+mn-cs"/>
              </a:rPr>
              <a:t>Decl</a:t>
            </a:r>
            <a:endPar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rPr>
              <a:t>	Lines    </a:t>
            </a:r>
            <a:r>
              <a:rPr kumimoji="0" lang="en-US" altLang="zh-CN" sz="2800" b="0" i="0" u="none" strike="noStrike" kern="1200" cap="none" spc="0" normalizeH="0" baseline="0" noProof="0" dirty="0" err="1">
                <a:ln>
                  <a:noFill/>
                </a:ln>
                <a:solidFill>
                  <a:srgbClr val="121212"/>
                </a:solidFill>
                <a:effectLst/>
                <a:uLnTx/>
                <a:uFillTx/>
                <a:latin typeface="Arial Unicode MS" panose="020B0604020202020204" pitchFamily="34" charset="-122"/>
                <a:ea typeface="Menlo"/>
                <a:cs typeface="+mn-cs"/>
              </a:rPr>
              <a:t>uint</a:t>
            </a:r>
            <a:endPar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rPr>
              <a:t>	node</a:t>
            </a:r>
            <a:endPar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rgbClr val="121212"/>
                </a:solidFill>
                <a:effectLst/>
                <a:uLnTx/>
                <a:uFillTx/>
                <a:latin typeface="Arial Unicode MS" panose="020B0604020202020204" pitchFamily="34" charset="-122"/>
                <a:ea typeface="Menlo"/>
                <a:cs typeface="+mn-cs"/>
              </a:rPr>
              <a:t>}</a:t>
            </a:r>
            <a:endParaRPr kumimoji="0" lang="zh-CN" altLang="zh-CN" sz="2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 name="Rectangle 1"/>
          <p:cNvSpPr>
            <a:spLocks noChangeArrowheads="1"/>
          </p:cNvSpPr>
          <p:nvPr/>
        </p:nvSpPr>
        <p:spPr bwMode="auto">
          <a:xfrm>
            <a:off x="6013450" y="2811670"/>
            <a:ext cx="4727510" cy="3447098"/>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type (</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Decl</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interface {</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Node</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aDecl</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FuncDecl</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struct {</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Attr</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map[string]bool</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Recv</a:t>
            </a: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*Field</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Name   *Name</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Type   *</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FuncType</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Body   *</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BlockStmt</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Pragma </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Pragma</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decl</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endPar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163" y="86373"/>
            <a:ext cx="906574" cy="895060"/>
          </a:xfrm>
          <a:prstGeom prst="rect">
            <a:avLst/>
          </a:prstGeom>
        </p:spPr>
      </p:pic>
      <p:sp>
        <p:nvSpPr>
          <p:cNvPr id="38" name="菱形 37"/>
          <p:cNvSpPr/>
          <p:nvPr>
            <p:custDataLst>
              <p:tags r:id="rId3"/>
            </p:custDataLst>
          </p:nvPr>
        </p:nvSpPr>
        <p:spPr>
          <a:xfrm>
            <a:off x="2080425" y="1046752"/>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59B7F"/>
              </a:solidFill>
              <a:effectLst/>
              <a:uLnTx/>
              <a:uFillTx/>
              <a:latin typeface="Calibri" panose="020F0502020204030204"/>
              <a:ea typeface="宋体" panose="02010600030101010101" pitchFamily="2" charset="-122"/>
              <a:cs typeface="+mn-cs"/>
            </a:endParaRPr>
          </a:p>
        </p:txBody>
      </p:sp>
      <p:sp>
        <p:nvSpPr>
          <p:cNvPr id="39" name="文本框 84"/>
          <p:cNvSpPr txBox="1">
            <a:spLocks noChangeArrowheads="1"/>
          </p:cNvSpPr>
          <p:nvPr>
            <p:custDataLst>
              <p:tags r:id="rId4"/>
            </p:custDataLst>
          </p:nvPr>
        </p:nvSpPr>
        <p:spPr bwMode="auto">
          <a:xfrm>
            <a:off x="2340569" y="998577"/>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01</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40" name="文本框 85"/>
          <p:cNvSpPr txBox="1">
            <a:spLocks noChangeArrowheads="1"/>
          </p:cNvSpPr>
          <p:nvPr>
            <p:custDataLst>
              <p:tags r:id="rId5"/>
            </p:custDataLst>
          </p:nvPr>
        </p:nvSpPr>
        <p:spPr bwMode="auto">
          <a:xfrm>
            <a:off x="2938134" y="1000986"/>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完成情况汇报</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菱形 43"/>
          <p:cNvSpPr/>
          <p:nvPr>
            <p:custDataLst>
              <p:tags r:id="rId6"/>
            </p:custDataLst>
          </p:nvPr>
        </p:nvSpPr>
        <p:spPr>
          <a:xfrm>
            <a:off x="2080425" y="19221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45" name="文本框 84"/>
          <p:cNvSpPr txBox="1">
            <a:spLocks noChangeArrowheads="1"/>
          </p:cNvSpPr>
          <p:nvPr>
            <p:custDataLst>
              <p:tags r:id="rId7"/>
            </p:custDataLst>
          </p:nvPr>
        </p:nvSpPr>
        <p:spPr bwMode="auto">
          <a:xfrm>
            <a:off x="2340569" y="1873984"/>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02</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pic>
        <p:nvPicPr>
          <p:cNvPr id="55" name="图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7179" y="4324350"/>
            <a:ext cx="2302750" cy="2610716"/>
          </a:xfrm>
          <a:prstGeom prst="rect">
            <a:avLst/>
          </a:prstGeom>
        </p:spPr>
      </p:pic>
      <p:cxnSp>
        <p:nvCxnSpPr>
          <p:cNvPr id="3" name="直接连接符 2"/>
          <p:cNvCxnSpPr/>
          <p:nvPr/>
        </p:nvCxnSpPr>
        <p:spPr>
          <a:xfrm>
            <a:off x="2211053" y="3434386"/>
            <a:ext cx="6288405" cy="25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6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6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6" name="文本框 85"/>
          <p:cNvSpPr txBox="1">
            <a:spLocks noChangeArrowheads="1"/>
          </p:cNvSpPr>
          <p:nvPr>
            <p:custDataLst>
              <p:tags r:id="rId9"/>
            </p:custDataLst>
          </p:nvPr>
        </p:nvSpPr>
        <p:spPr bwMode="auto">
          <a:xfrm>
            <a:off x="2909033" y="1868837"/>
            <a:ext cx="6315731" cy="68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rPr>
              <a:t>语法分析树的生成</a:t>
            </a:r>
            <a:endParaRPr lang="zh-CN" altLang="en-US" sz="4000" b="1" spc="300" dirty="0">
              <a:solidFill>
                <a:srgbClr val="01518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菱形 21"/>
          <p:cNvSpPr/>
          <p:nvPr>
            <p:custDataLst>
              <p:tags r:id="rId10"/>
            </p:custDataLst>
          </p:nvPr>
        </p:nvSpPr>
        <p:spPr>
          <a:xfrm>
            <a:off x="2080425" y="28455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3" name="文本框 84"/>
          <p:cNvSpPr txBox="1">
            <a:spLocks noChangeArrowheads="1"/>
          </p:cNvSpPr>
          <p:nvPr>
            <p:custDataLst>
              <p:tags r:id="rId11"/>
            </p:custDataLst>
          </p:nvPr>
        </p:nvSpPr>
        <p:spPr bwMode="auto">
          <a:xfrm>
            <a:off x="2340569" y="27973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03</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30" name="文本框 85"/>
          <p:cNvSpPr txBox="1">
            <a:spLocks noChangeArrowheads="1"/>
          </p:cNvSpPr>
          <p:nvPr>
            <p:custDataLst>
              <p:tags r:id="rId12"/>
            </p:custDataLst>
          </p:nvPr>
        </p:nvSpPr>
        <p:spPr bwMode="auto">
          <a:xfrm>
            <a:off x="2938178" y="271269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三地址码的设计与实现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菱形 3"/>
          <p:cNvSpPr/>
          <p:nvPr>
            <p:custDataLst>
              <p:tags r:id="rId13"/>
            </p:custDataLst>
          </p:nvPr>
        </p:nvSpPr>
        <p:spPr>
          <a:xfrm>
            <a:off x="2080425" y="3747213"/>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5" name="文本框 84"/>
          <p:cNvSpPr txBox="1">
            <a:spLocks noChangeArrowheads="1"/>
          </p:cNvSpPr>
          <p:nvPr>
            <p:custDataLst>
              <p:tags r:id="rId14"/>
            </p:custDataLst>
          </p:nvPr>
        </p:nvSpPr>
        <p:spPr bwMode="auto">
          <a:xfrm>
            <a:off x="2340569" y="3699038"/>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04</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6" name="文本框 85"/>
          <p:cNvSpPr txBox="1">
            <a:spLocks noChangeArrowheads="1"/>
          </p:cNvSpPr>
          <p:nvPr>
            <p:custDataLst>
              <p:tags r:id="rId15"/>
            </p:custDataLst>
          </p:nvPr>
        </p:nvSpPr>
        <p:spPr bwMode="auto">
          <a:xfrm>
            <a:off x="2938178" y="3643604"/>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汇编指令的设计与实现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菱形 6"/>
          <p:cNvSpPr/>
          <p:nvPr>
            <p:custDataLst>
              <p:tags r:id="rId16"/>
            </p:custDataLst>
          </p:nvPr>
        </p:nvSpPr>
        <p:spPr>
          <a:xfrm>
            <a:off x="2080425" y="4579059"/>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8" name="文本框 84"/>
          <p:cNvSpPr txBox="1">
            <a:spLocks noChangeArrowheads="1"/>
          </p:cNvSpPr>
          <p:nvPr>
            <p:custDataLst>
              <p:tags r:id="rId17"/>
            </p:custDataLst>
          </p:nvPr>
        </p:nvSpPr>
        <p:spPr bwMode="auto">
          <a:xfrm>
            <a:off x="2352926" y="450306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05</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9" name="文本框 85"/>
          <p:cNvSpPr txBox="1">
            <a:spLocks noChangeArrowheads="1"/>
          </p:cNvSpPr>
          <p:nvPr>
            <p:custDataLst>
              <p:tags r:id="rId18"/>
            </p:custDataLst>
          </p:nvPr>
        </p:nvSpPr>
        <p:spPr bwMode="auto">
          <a:xfrm>
            <a:off x="2938178" y="4485117"/>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错误分析的设计与实现</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菱形 23"/>
          <p:cNvSpPr/>
          <p:nvPr>
            <p:custDataLst>
              <p:tags r:id="rId19"/>
            </p:custDataLst>
          </p:nvPr>
        </p:nvSpPr>
        <p:spPr>
          <a:xfrm>
            <a:off x="2067725" y="5445040"/>
            <a:ext cx="568464" cy="568464"/>
          </a:xfrm>
          <a:prstGeom prst="diamond">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59B7F"/>
              </a:solidFill>
              <a:effectLst/>
              <a:uLnTx/>
              <a:uFillTx/>
              <a:latin typeface="Calibri" panose="020F0502020204030204"/>
              <a:ea typeface="宋体" panose="02010600030101010101" pitchFamily="2" charset="-122"/>
              <a:cs typeface="+mn-cs"/>
            </a:endParaRPr>
          </a:p>
        </p:txBody>
      </p:sp>
      <p:sp>
        <p:nvSpPr>
          <p:cNvPr id="25" name="文本框 84"/>
          <p:cNvSpPr txBox="1">
            <a:spLocks noChangeArrowheads="1"/>
          </p:cNvSpPr>
          <p:nvPr>
            <p:custDataLst>
              <p:tags r:id="rId20"/>
            </p:custDataLst>
          </p:nvPr>
        </p:nvSpPr>
        <p:spPr bwMode="auto">
          <a:xfrm>
            <a:off x="2364657" y="5386025"/>
            <a:ext cx="790069" cy="6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rPr>
              <a:t>06</a:t>
            </a:r>
            <a:endParaRPr kumimoji="0" lang="zh-CN" altLang="en-US" sz="1800" b="1"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26" name="文本框 85"/>
          <p:cNvSpPr txBox="1">
            <a:spLocks noChangeArrowheads="1"/>
          </p:cNvSpPr>
          <p:nvPr>
            <p:custDataLst>
              <p:tags r:id="rId21"/>
            </p:custDataLst>
          </p:nvPr>
        </p:nvSpPr>
        <p:spPr bwMode="auto">
          <a:xfrm>
            <a:off x="2938178" y="5369723"/>
            <a:ext cx="7097395" cy="68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rPr>
              <a:t>二进制程序的生成</a:t>
            </a:r>
            <a:endParaRPr kumimoji="0" lang="zh-CN" altLang="en-US" sz="4000" b="1" i="0" u="none" strike="noStrike" kern="1200" cap="none" spc="300" normalizeH="0" baseline="0" noProof="0" dirty="0">
              <a:ln>
                <a:noFill/>
              </a:ln>
              <a:solidFill>
                <a:srgbClr val="01518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OCKET_APPLY_TIME" val="2018年11月28日"/>
  <p:tag name="POCKET_APPLY_TYPE" val="Slide"/>
</p:tagLst>
</file>

<file path=ppt/tags/tag10.xml><?xml version="1.0" encoding="utf-8"?>
<p:tagLst xmlns:p="http://schemas.openxmlformats.org/presentationml/2006/main">
  <p:tag name="POCKET_APPLY_TIME" val="2018年11月28日"/>
  <p:tag name="POCKET_APPLY_TYPE" val="Slide"/>
</p:tagLst>
</file>

<file path=ppt/tags/tag100.xml><?xml version="1.0" encoding="utf-8"?>
<p:tagLst xmlns:p="http://schemas.openxmlformats.org/presentationml/2006/main">
  <p:tag name="POCKET_APPLY_TIME" val="2018年11月28日"/>
  <p:tag name="POCKET_APPLY_TYPE" val="Slide"/>
</p:tagLst>
</file>

<file path=ppt/tags/tag101.xml><?xml version="1.0" encoding="utf-8"?>
<p:tagLst xmlns:p="http://schemas.openxmlformats.org/presentationml/2006/main">
  <p:tag name="POCKET_APPLY_TIME" val="2018年11月28日"/>
  <p:tag name="POCKET_APPLY_TYPE" val="Slide"/>
</p:tagLst>
</file>

<file path=ppt/tags/tag102.xml><?xml version="1.0" encoding="utf-8"?>
<p:tagLst xmlns:p="http://schemas.openxmlformats.org/presentationml/2006/main">
  <p:tag name="POCKET_APPLY_TIME" val="2018年11月28日"/>
  <p:tag name="POCKET_APPLY_TYPE" val="Slide"/>
</p:tagLst>
</file>

<file path=ppt/tags/tag103.xml><?xml version="1.0" encoding="utf-8"?>
<p:tagLst xmlns:p="http://schemas.openxmlformats.org/presentationml/2006/main">
  <p:tag name="POCKET_APPLY_TIME" val="2018年11月28日"/>
  <p:tag name="POCKET_APPLY_TYPE" val="Slide"/>
</p:tagLst>
</file>

<file path=ppt/tags/tag104.xml><?xml version="1.0" encoding="utf-8"?>
<p:tagLst xmlns:p="http://schemas.openxmlformats.org/presentationml/2006/main">
  <p:tag name="POCKET_APPLY_TIME" val="2018年11月28日"/>
  <p:tag name="POCKET_APPLY_TYPE" val="Slide"/>
</p:tagLst>
</file>

<file path=ppt/tags/tag105.xml><?xml version="1.0" encoding="utf-8"?>
<p:tagLst xmlns:p="http://schemas.openxmlformats.org/presentationml/2006/main">
  <p:tag name="POCKET_APPLY_TIME" val="2018年11月28日"/>
  <p:tag name="POCKET_APPLY_TYPE" val="Slide"/>
</p:tagLst>
</file>

<file path=ppt/tags/tag106.xml><?xml version="1.0" encoding="utf-8"?>
<p:tagLst xmlns:p="http://schemas.openxmlformats.org/presentationml/2006/main">
  <p:tag name="POCKET_APPLY_TIME" val="2018年11月28日"/>
  <p:tag name="POCKET_APPLY_TYPE" val="Slide"/>
</p:tagLst>
</file>

<file path=ppt/tags/tag107.xml><?xml version="1.0" encoding="utf-8"?>
<p:tagLst xmlns:p="http://schemas.openxmlformats.org/presentationml/2006/main">
  <p:tag name="POCKET_APPLY_TIME" val="2018年11月28日"/>
  <p:tag name="POCKET_APPLY_TYPE" val="Slide"/>
</p:tagLst>
</file>

<file path=ppt/tags/tag108.xml><?xml version="1.0" encoding="utf-8"?>
<p:tagLst xmlns:p="http://schemas.openxmlformats.org/presentationml/2006/main">
  <p:tag name="POCKET_APPLY_TIME" val="2018年11月28日"/>
  <p:tag name="POCKET_APPLY_TYPE" val="Slide"/>
</p:tagLst>
</file>

<file path=ppt/tags/tag109.xml><?xml version="1.0" encoding="utf-8"?>
<p:tagLst xmlns:p="http://schemas.openxmlformats.org/presentationml/2006/main">
  <p:tag name="POCKET_APPLY_TIME" val="2018年11月28日"/>
  <p:tag name="POCKET_APPLY_TYPE" val="Slide"/>
</p:tagLst>
</file>

<file path=ppt/tags/tag11.xml><?xml version="1.0" encoding="utf-8"?>
<p:tagLst xmlns:p="http://schemas.openxmlformats.org/presentationml/2006/main">
  <p:tag name="POCKET_APPLY_TIME" val="2018年11月28日"/>
  <p:tag name="POCKET_APPLY_TYPE" val="Slide"/>
</p:tagLst>
</file>

<file path=ppt/tags/tag110.xml><?xml version="1.0" encoding="utf-8"?>
<p:tagLst xmlns:p="http://schemas.openxmlformats.org/presentationml/2006/main">
  <p:tag name="POCKET_APPLY_TIME" val="2018年11月28日"/>
  <p:tag name="POCKET_APPLY_TYPE" val="Slide"/>
</p:tagLst>
</file>

<file path=ppt/tags/tag111.xml><?xml version="1.0" encoding="utf-8"?>
<p:tagLst xmlns:p="http://schemas.openxmlformats.org/presentationml/2006/main">
  <p:tag name="POCKET_APPLY_TIME" val="2018年11月28日"/>
  <p:tag name="POCKET_APPLY_TYPE" val="Slide"/>
</p:tagLst>
</file>

<file path=ppt/tags/tag112.xml><?xml version="1.0" encoding="utf-8"?>
<p:tagLst xmlns:p="http://schemas.openxmlformats.org/presentationml/2006/main">
  <p:tag name="POCKET_APPLY_TIME" val="2018年11月28日"/>
  <p:tag name="POCKET_APPLY_TYPE" val="Slide"/>
</p:tagLst>
</file>

<file path=ppt/tags/tag113.xml><?xml version="1.0" encoding="utf-8"?>
<p:tagLst xmlns:p="http://schemas.openxmlformats.org/presentationml/2006/main">
  <p:tag name="POCKET_APPLY_TIME" val="2018年11月28日"/>
  <p:tag name="POCKET_APPLY_TYPE" val="Slide"/>
</p:tagLst>
</file>

<file path=ppt/tags/tag114.xml><?xml version="1.0" encoding="utf-8"?>
<p:tagLst xmlns:p="http://schemas.openxmlformats.org/presentationml/2006/main">
  <p:tag name="TIMING" val="|5.1"/>
</p:tagLst>
</file>

<file path=ppt/tags/tag115.xml><?xml version="1.0" encoding="utf-8"?>
<p:tagLst xmlns:p="http://schemas.openxmlformats.org/presentationml/2006/main">
  <p:tag name="POCKET_APPLY_TIME" val="2018年11月28日"/>
  <p:tag name="POCKET_APPLY_TYPE" val="Slide"/>
</p:tagLst>
</file>

<file path=ppt/tags/tag116.xml><?xml version="1.0" encoding="utf-8"?>
<p:tagLst xmlns:p="http://schemas.openxmlformats.org/presentationml/2006/main">
  <p:tag name="TIMING" val="|5.1"/>
</p:tagLst>
</file>

<file path=ppt/tags/tag117.xml><?xml version="1.0" encoding="utf-8"?>
<p:tagLst xmlns:p="http://schemas.openxmlformats.org/presentationml/2006/main">
  <p:tag name="MH_CONTENTSID" val="260"/>
  <p:tag name="MH_SECTIONID" val="2007,2008,2009,2010,2011,2012,"/>
  <p:tag name="COMMONDATA" val="eyJoZGlkIjoiYjk3OWVkNmRkOTFkNjAzN2Y5ZDlmM2VhMjI3Y2E3NzgifQ=="/>
  <p:tag name="KSO_WPP_MARK_KEY" val="2ead1d7b-14a3-448d-a7bd-d67a38f4c104"/>
</p:tagLst>
</file>

<file path=ppt/tags/tag12.xml><?xml version="1.0" encoding="utf-8"?>
<p:tagLst xmlns:p="http://schemas.openxmlformats.org/presentationml/2006/main">
  <p:tag name="POCKET_APPLY_TIME" val="2018年11月28日"/>
  <p:tag name="POCKET_APPLY_TYPE" val="Slide"/>
</p:tagLst>
</file>

<file path=ppt/tags/tag13.xml><?xml version="1.0" encoding="utf-8"?>
<p:tagLst xmlns:p="http://schemas.openxmlformats.org/presentationml/2006/main">
  <p:tag name="POCKET_APPLY_TIME" val="2018年11月28日"/>
  <p:tag name="POCKET_APPLY_TYPE" val="Slide"/>
</p:tagLst>
</file>

<file path=ppt/tags/tag14.xml><?xml version="1.0" encoding="utf-8"?>
<p:tagLst xmlns:p="http://schemas.openxmlformats.org/presentationml/2006/main">
  <p:tag name="POCKET_APPLY_TIME" val="2018年11月28日"/>
  <p:tag name="POCKET_APPLY_TYPE" val="Slide"/>
</p:tagLst>
</file>

<file path=ppt/tags/tag15.xml><?xml version="1.0" encoding="utf-8"?>
<p:tagLst xmlns:p="http://schemas.openxmlformats.org/presentationml/2006/main">
  <p:tag name="POCKET_APPLY_TIME" val="2018年11月28日"/>
  <p:tag name="POCKET_APPLY_TYPE" val="Slide"/>
</p:tagLst>
</file>

<file path=ppt/tags/tag16.xml><?xml version="1.0" encoding="utf-8"?>
<p:tagLst xmlns:p="http://schemas.openxmlformats.org/presentationml/2006/main">
  <p:tag name="POCKET_APPLY_TIME" val="2018年11月28日"/>
  <p:tag name="POCKET_APPLY_TYPE" val="Slide"/>
</p:tagLst>
</file>

<file path=ppt/tags/tag17.xml><?xml version="1.0" encoding="utf-8"?>
<p:tagLst xmlns:p="http://schemas.openxmlformats.org/presentationml/2006/main">
  <p:tag name="POCKET_APPLY_TIME" val="2018年11月28日"/>
  <p:tag name="POCKET_APPLY_TYPE" val="Slide"/>
</p:tagLst>
</file>

<file path=ppt/tags/tag18.xml><?xml version="1.0" encoding="utf-8"?>
<p:tagLst xmlns:p="http://schemas.openxmlformats.org/presentationml/2006/main">
  <p:tag name="POCKET_APPLY_TIME" val="2018年11月28日"/>
  <p:tag name="POCKET_APPLY_TYPE" val="Slide"/>
</p:tagLst>
</file>

<file path=ppt/tags/tag19.xml><?xml version="1.0" encoding="utf-8"?>
<p:tagLst xmlns:p="http://schemas.openxmlformats.org/presentationml/2006/main">
  <p:tag name="TIMING" val="|5.1"/>
</p:tagLst>
</file>

<file path=ppt/tags/tag2.xml><?xml version="1.0" encoding="utf-8"?>
<p:tagLst xmlns:p="http://schemas.openxmlformats.org/presentationml/2006/main">
  <p:tag name="POCKET_APPLY_TIME" val="2018年11月28日"/>
  <p:tag name="POCKET_APPLY_TYPE" val="Slide"/>
</p:tagLst>
</file>

<file path=ppt/tags/tag20.xml><?xml version="1.0" encoding="utf-8"?>
<p:tagLst xmlns:p="http://schemas.openxmlformats.org/presentationml/2006/main">
  <p:tag name="POCKET_APPLY_TIME" val="2018年11月28日"/>
  <p:tag name="POCKET_APPLY_TYPE" val="Slide"/>
</p:tagLst>
</file>

<file path=ppt/tags/tag21.xml><?xml version="1.0" encoding="utf-8"?>
<p:tagLst xmlns:p="http://schemas.openxmlformats.org/presentationml/2006/main">
  <p:tag name="POCKET_APPLY_TIME" val="2018年11月28日"/>
  <p:tag name="POCKET_APPLY_TYPE" val="Slide"/>
</p:tagLst>
</file>

<file path=ppt/tags/tag22.xml><?xml version="1.0" encoding="utf-8"?>
<p:tagLst xmlns:p="http://schemas.openxmlformats.org/presentationml/2006/main">
  <p:tag name="POCKET_APPLY_TIME" val="2018年11月28日"/>
  <p:tag name="POCKET_APPLY_TYPE" val="Slide"/>
</p:tagLst>
</file>

<file path=ppt/tags/tag23.xml><?xml version="1.0" encoding="utf-8"?>
<p:tagLst xmlns:p="http://schemas.openxmlformats.org/presentationml/2006/main">
  <p:tag name="POCKET_APPLY_TIME" val="2018年11月28日"/>
  <p:tag name="POCKET_APPLY_TYPE" val="Slide"/>
</p:tagLst>
</file>

<file path=ppt/tags/tag24.xml><?xml version="1.0" encoding="utf-8"?>
<p:tagLst xmlns:p="http://schemas.openxmlformats.org/presentationml/2006/main">
  <p:tag name="POCKET_APPLY_TIME" val="2018年11月28日"/>
  <p:tag name="POCKET_APPLY_TYPE" val="Slide"/>
</p:tagLst>
</file>

<file path=ppt/tags/tag25.xml><?xml version="1.0" encoding="utf-8"?>
<p:tagLst xmlns:p="http://schemas.openxmlformats.org/presentationml/2006/main">
  <p:tag name="POCKET_APPLY_TIME" val="2018年11月28日"/>
  <p:tag name="POCKET_APPLY_TYPE" val="Slide"/>
</p:tagLst>
</file>

<file path=ppt/tags/tag26.xml><?xml version="1.0" encoding="utf-8"?>
<p:tagLst xmlns:p="http://schemas.openxmlformats.org/presentationml/2006/main">
  <p:tag name="POCKET_APPLY_TIME" val="2018年11月28日"/>
  <p:tag name="POCKET_APPLY_TYPE" val="Slide"/>
</p:tagLst>
</file>

<file path=ppt/tags/tag27.xml><?xml version="1.0" encoding="utf-8"?>
<p:tagLst xmlns:p="http://schemas.openxmlformats.org/presentationml/2006/main">
  <p:tag name="POCKET_APPLY_TIME" val="2018年11月28日"/>
  <p:tag name="POCKET_APPLY_TYPE" val="Slide"/>
</p:tagLst>
</file>

<file path=ppt/tags/tag28.xml><?xml version="1.0" encoding="utf-8"?>
<p:tagLst xmlns:p="http://schemas.openxmlformats.org/presentationml/2006/main">
  <p:tag name="POCKET_APPLY_TIME" val="2018年11月28日"/>
  <p:tag name="POCKET_APPLY_TYPE" val="Slide"/>
</p:tagLst>
</file>

<file path=ppt/tags/tag29.xml><?xml version="1.0" encoding="utf-8"?>
<p:tagLst xmlns:p="http://schemas.openxmlformats.org/presentationml/2006/main">
  <p:tag name="POCKET_APPLY_TIME" val="2018年11月28日"/>
  <p:tag name="POCKET_APPLY_TYPE" val="Slide"/>
</p:tagLst>
</file>

<file path=ppt/tags/tag3.xml><?xml version="1.0" encoding="utf-8"?>
<p:tagLst xmlns:p="http://schemas.openxmlformats.org/presentationml/2006/main">
  <p:tag name="POCKET_APPLY_TIME" val="2018年11月28日"/>
  <p:tag name="POCKET_APPLY_TYPE" val="Slide"/>
</p:tagLst>
</file>

<file path=ppt/tags/tag30.xml><?xml version="1.0" encoding="utf-8"?>
<p:tagLst xmlns:p="http://schemas.openxmlformats.org/presentationml/2006/main">
  <p:tag name="POCKET_APPLY_TIME" val="2018年11月28日"/>
  <p:tag name="POCKET_APPLY_TYPE" val="Slide"/>
</p:tagLst>
</file>

<file path=ppt/tags/tag31.xml><?xml version="1.0" encoding="utf-8"?>
<p:tagLst xmlns:p="http://schemas.openxmlformats.org/presentationml/2006/main">
  <p:tag name="POCKET_APPLY_TIME" val="2018年11月28日"/>
  <p:tag name="POCKET_APPLY_TYPE" val="Slide"/>
</p:tagLst>
</file>

<file path=ppt/tags/tag32.xml><?xml version="1.0" encoding="utf-8"?>
<p:tagLst xmlns:p="http://schemas.openxmlformats.org/presentationml/2006/main">
  <p:tag name="POCKET_APPLY_TIME" val="2018年11月28日"/>
  <p:tag name="POCKET_APPLY_TYPE" val="Slide"/>
</p:tagLst>
</file>

<file path=ppt/tags/tag33.xml><?xml version="1.0" encoding="utf-8"?>
<p:tagLst xmlns:p="http://schemas.openxmlformats.org/presentationml/2006/main">
  <p:tag name="POCKET_APPLY_TIME" val="2018年11月28日"/>
  <p:tag name="POCKET_APPLY_TYPE" val="Slide"/>
</p:tagLst>
</file>

<file path=ppt/tags/tag34.xml><?xml version="1.0" encoding="utf-8"?>
<p:tagLst xmlns:p="http://schemas.openxmlformats.org/presentationml/2006/main">
  <p:tag name="POCKET_APPLY_TIME" val="2018年11月28日"/>
  <p:tag name="POCKET_APPLY_TYPE" val="Slide"/>
</p:tagLst>
</file>

<file path=ppt/tags/tag35.xml><?xml version="1.0" encoding="utf-8"?>
<p:tagLst xmlns:p="http://schemas.openxmlformats.org/presentationml/2006/main">
  <p:tag name="POCKET_APPLY_TIME" val="2018年11月28日"/>
  <p:tag name="POCKET_APPLY_TYPE" val="Slide"/>
</p:tagLst>
</file>

<file path=ppt/tags/tag36.xml><?xml version="1.0" encoding="utf-8"?>
<p:tagLst xmlns:p="http://schemas.openxmlformats.org/presentationml/2006/main">
  <p:tag name="POCKET_APPLY_TIME" val="2018年11月28日"/>
  <p:tag name="POCKET_APPLY_TYPE" val="Slide"/>
</p:tagLst>
</file>

<file path=ppt/tags/tag37.xml><?xml version="1.0" encoding="utf-8"?>
<p:tagLst xmlns:p="http://schemas.openxmlformats.org/presentationml/2006/main">
  <p:tag name="POCKET_APPLY_TIME" val="2018年11月28日"/>
  <p:tag name="POCKET_APPLY_TYPE" val="Slide"/>
</p:tagLst>
</file>

<file path=ppt/tags/tag38.xml><?xml version="1.0" encoding="utf-8"?>
<p:tagLst xmlns:p="http://schemas.openxmlformats.org/presentationml/2006/main">
  <p:tag name="TIMING" val="|5.1"/>
</p:tagLst>
</file>

<file path=ppt/tags/tag39.xml><?xml version="1.0" encoding="utf-8"?>
<p:tagLst xmlns:p="http://schemas.openxmlformats.org/presentationml/2006/main">
  <p:tag name="POCKET_APPLY_TIME" val="2018年11月28日"/>
  <p:tag name="POCKET_APPLY_TYPE" val="Slide"/>
</p:tagLst>
</file>

<file path=ppt/tags/tag4.xml><?xml version="1.0" encoding="utf-8"?>
<p:tagLst xmlns:p="http://schemas.openxmlformats.org/presentationml/2006/main">
  <p:tag name="POCKET_APPLY_TIME" val="2018年11月28日"/>
  <p:tag name="POCKET_APPLY_TYPE" val="Slide"/>
</p:tagLst>
</file>

<file path=ppt/tags/tag40.xml><?xml version="1.0" encoding="utf-8"?>
<p:tagLst xmlns:p="http://schemas.openxmlformats.org/presentationml/2006/main">
  <p:tag name="POCKET_APPLY_TIME" val="2018年11月28日"/>
  <p:tag name="POCKET_APPLY_TYPE" val="Slide"/>
</p:tagLst>
</file>

<file path=ppt/tags/tag41.xml><?xml version="1.0" encoding="utf-8"?>
<p:tagLst xmlns:p="http://schemas.openxmlformats.org/presentationml/2006/main">
  <p:tag name="POCKET_APPLY_TIME" val="2018年11月28日"/>
  <p:tag name="POCKET_APPLY_TYPE" val="Slide"/>
</p:tagLst>
</file>

<file path=ppt/tags/tag42.xml><?xml version="1.0" encoding="utf-8"?>
<p:tagLst xmlns:p="http://schemas.openxmlformats.org/presentationml/2006/main">
  <p:tag name="POCKET_APPLY_TIME" val="2018年11月28日"/>
  <p:tag name="POCKET_APPLY_TYPE" val="Slide"/>
</p:tagLst>
</file>

<file path=ppt/tags/tag43.xml><?xml version="1.0" encoding="utf-8"?>
<p:tagLst xmlns:p="http://schemas.openxmlformats.org/presentationml/2006/main">
  <p:tag name="POCKET_APPLY_TIME" val="2018年11月28日"/>
  <p:tag name="POCKET_APPLY_TYPE" val="Slide"/>
</p:tagLst>
</file>

<file path=ppt/tags/tag44.xml><?xml version="1.0" encoding="utf-8"?>
<p:tagLst xmlns:p="http://schemas.openxmlformats.org/presentationml/2006/main">
  <p:tag name="POCKET_APPLY_TIME" val="2018年11月28日"/>
  <p:tag name="POCKET_APPLY_TYPE" val="Slide"/>
</p:tagLst>
</file>

<file path=ppt/tags/tag45.xml><?xml version="1.0" encoding="utf-8"?>
<p:tagLst xmlns:p="http://schemas.openxmlformats.org/presentationml/2006/main">
  <p:tag name="POCKET_APPLY_TIME" val="2018年11月28日"/>
  <p:tag name="POCKET_APPLY_TYPE" val="Slide"/>
</p:tagLst>
</file>

<file path=ppt/tags/tag46.xml><?xml version="1.0" encoding="utf-8"?>
<p:tagLst xmlns:p="http://schemas.openxmlformats.org/presentationml/2006/main">
  <p:tag name="POCKET_APPLY_TIME" val="2018年11月28日"/>
  <p:tag name="POCKET_APPLY_TYPE" val="Slide"/>
</p:tagLst>
</file>

<file path=ppt/tags/tag47.xml><?xml version="1.0" encoding="utf-8"?>
<p:tagLst xmlns:p="http://schemas.openxmlformats.org/presentationml/2006/main">
  <p:tag name="POCKET_APPLY_TIME" val="2018年11月28日"/>
  <p:tag name="POCKET_APPLY_TYPE" val="Slide"/>
</p:tagLst>
</file>

<file path=ppt/tags/tag48.xml><?xml version="1.0" encoding="utf-8"?>
<p:tagLst xmlns:p="http://schemas.openxmlformats.org/presentationml/2006/main">
  <p:tag name="POCKET_APPLY_TIME" val="2018年11月28日"/>
  <p:tag name="POCKET_APPLY_TYPE" val="Slide"/>
</p:tagLst>
</file>

<file path=ppt/tags/tag49.xml><?xml version="1.0" encoding="utf-8"?>
<p:tagLst xmlns:p="http://schemas.openxmlformats.org/presentationml/2006/main">
  <p:tag name="POCKET_APPLY_TIME" val="2018年11月28日"/>
  <p:tag name="POCKET_APPLY_TYPE" val="Slide"/>
</p:tagLst>
</file>

<file path=ppt/tags/tag5.xml><?xml version="1.0" encoding="utf-8"?>
<p:tagLst xmlns:p="http://schemas.openxmlformats.org/presentationml/2006/main">
  <p:tag name="POCKET_APPLY_TIME" val="2018年11月28日"/>
  <p:tag name="POCKET_APPLY_TYPE" val="Slide"/>
</p:tagLst>
</file>

<file path=ppt/tags/tag50.xml><?xml version="1.0" encoding="utf-8"?>
<p:tagLst xmlns:p="http://schemas.openxmlformats.org/presentationml/2006/main">
  <p:tag name="POCKET_APPLY_TIME" val="2018年11月28日"/>
  <p:tag name="POCKET_APPLY_TYPE" val="Slide"/>
</p:tagLst>
</file>

<file path=ppt/tags/tag51.xml><?xml version="1.0" encoding="utf-8"?>
<p:tagLst xmlns:p="http://schemas.openxmlformats.org/presentationml/2006/main">
  <p:tag name="POCKET_APPLY_TIME" val="2018年11月28日"/>
  <p:tag name="POCKET_APPLY_TYPE" val="Slide"/>
</p:tagLst>
</file>

<file path=ppt/tags/tag52.xml><?xml version="1.0" encoding="utf-8"?>
<p:tagLst xmlns:p="http://schemas.openxmlformats.org/presentationml/2006/main">
  <p:tag name="POCKET_APPLY_TIME" val="2018年11月28日"/>
  <p:tag name="POCKET_APPLY_TYPE" val="Slide"/>
</p:tagLst>
</file>

<file path=ppt/tags/tag53.xml><?xml version="1.0" encoding="utf-8"?>
<p:tagLst xmlns:p="http://schemas.openxmlformats.org/presentationml/2006/main">
  <p:tag name="POCKET_APPLY_TIME" val="2018年11月28日"/>
  <p:tag name="POCKET_APPLY_TYPE" val="Slide"/>
</p:tagLst>
</file>

<file path=ppt/tags/tag54.xml><?xml version="1.0" encoding="utf-8"?>
<p:tagLst xmlns:p="http://schemas.openxmlformats.org/presentationml/2006/main">
  <p:tag name="POCKET_APPLY_TIME" val="2018年11月28日"/>
  <p:tag name="POCKET_APPLY_TYPE" val="Slide"/>
</p:tagLst>
</file>

<file path=ppt/tags/tag55.xml><?xml version="1.0" encoding="utf-8"?>
<p:tagLst xmlns:p="http://schemas.openxmlformats.org/presentationml/2006/main">
  <p:tag name="POCKET_APPLY_TIME" val="2018年11月28日"/>
  <p:tag name="POCKET_APPLY_TYPE" val="Slide"/>
</p:tagLst>
</file>

<file path=ppt/tags/tag56.xml><?xml version="1.0" encoding="utf-8"?>
<p:tagLst xmlns:p="http://schemas.openxmlformats.org/presentationml/2006/main">
  <p:tag name="POCKET_APPLY_TIME" val="2018年11月28日"/>
  <p:tag name="POCKET_APPLY_TYPE" val="Slide"/>
</p:tagLst>
</file>

<file path=ppt/tags/tag57.xml><?xml version="1.0" encoding="utf-8"?>
<p:tagLst xmlns:p="http://schemas.openxmlformats.org/presentationml/2006/main">
  <p:tag name="TIMING" val="|5.1"/>
</p:tagLst>
</file>

<file path=ppt/tags/tag58.xml><?xml version="1.0" encoding="utf-8"?>
<p:tagLst xmlns:p="http://schemas.openxmlformats.org/presentationml/2006/main">
  <p:tag name="POCKET_APPLY_TIME" val="2018年11月28日"/>
  <p:tag name="POCKET_APPLY_TYPE" val="Slide"/>
</p:tagLst>
</file>

<file path=ppt/tags/tag59.xml><?xml version="1.0" encoding="utf-8"?>
<p:tagLst xmlns:p="http://schemas.openxmlformats.org/presentationml/2006/main">
  <p:tag name="POCKET_APPLY_TIME" val="2018年11月28日"/>
  <p:tag name="POCKET_APPLY_TYPE" val="Slide"/>
</p:tagLst>
</file>

<file path=ppt/tags/tag6.xml><?xml version="1.0" encoding="utf-8"?>
<p:tagLst xmlns:p="http://schemas.openxmlformats.org/presentationml/2006/main">
  <p:tag name="POCKET_APPLY_TIME" val="2018年11月28日"/>
  <p:tag name="POCKET_APPLY_TYPE" val="Slide"/>
</p:tagLst>
</file>

<file path=ppt/tags/tag60.xml><?xml version="1.0" encoding="utf-8"?>
<p:tagLst xmlns:p="http://schemas.openxmlformats.org/presentationml/2006/main">
  <p:tag name="POCKET_APPLY_TIME" val="2018年11月28日"/>
  <p:tag name="POCKET_APPLY_TYPE" val="Slide"/>
</p:tagLst>
</file>

<file path=ppt/tags/tag61.xml><?xml version="1.0" encoding="utf-8"?>
<p:tagLst xmlns:p="http://schemas.openxmlformats.org/presentationml/2006/main">
  <p:tag name="POCKET_APPLY_TIME" val="2018年11月28日"/>
  <p:tag name="POCKET_APPLY_TYPE" val="Slide"/>
</p:tagLst>
</file>

<file path=ppt/tags/tag62.xml><?xml version="1.0" encoding="utf-8"?>
<p:tagLst xmlns:p="http://schemas.openxmlformats.org/presentationml/2006/main">
  <p:tag name="POCKET_APPLY_TIME" val="2018年11月28日"/>
  <p:tag name="POCKET_APPLY_TYPE" val="Slide"/>
</p:tagLst>
</file>

<file path=ppt/tags/tag63.xml><?xml version="1.0" encoding="utf-8"?>
<p:tagLst xmlns:p="http://schemas.openxmlformats.org/presentationml/2006/main">
  <p:tag name="POCKET_APPLY_TIME" val="2018年11月28日"/>
  <p:tag name="POCKET_APPLY_TYPE" val="Slide"/>
</p:tagLst>
</file>

<file path=ppt/tags/tag64.xml><?xml version="1.0" encoding="utf-8"?>
<p:tagLst xmlns:p="http://schemas.openxmlformats.org/presentationml/2006/main">
  <p:tag name="POCKET_APPLY_TIME" val="2018年11月28日"/>
  <p:tag name="POCKET_APPLY_TYPE" val="Slide"/>
</p:tagLst>
</file>

<file path=ppt/tags/tag65.xml><?xml version="1.0" encoding="utf-8"?>
<p:tagLst xmlns:p="http://schemas.openxmlformats.org/presentationml/2006/main">
  <p:tag name="POCKET_APPLY_TIME" val="2018年11月28日"/>
  <p:tag name="POCKET_APPLY_TYPE" val="Slide"/>
</p:tagLst>
</file>

<file path=ppt/tags/tag66.xml><?xml version="1.0" encoding="utf-8"?>
<p:tagLst xmlns:p="http://schemas.openxmlformats.org/presentationml/2006/main">
  <p:tag name="POCKET_APPLY_TIME" val="2018年11月28日"/>
  <p:tag name="POCKET_APPLY_TYPE" val="Slide"/>
</p:tagLst>
</file>

<file path=ppt/tags/tag67.xml><?xml version="1.0" encoding="utf-8"?>
<p:tagLst xmlns:p="http://schemas.openxmlformats.org/presentationml/2006/main">
  <p:tag name="POCKET_APPLY_TIME" val="2018年11月28日"/>
  <p:tag name="POCKET_APPLY_TYPE" val="Slide"/>
</p:tagLst>
</file>

<file path=ppt/tags/tag68.xml><?xml version="1.0" encoding="utf-8"?>
<p:tagLst xmlns:p="http://schemas.openxmlformats.org/presentationml/2006/main">
  <p:tag name="POCKET_APPLY_TIME" val="2018年11月28日"/>
  <p:tag name="POCKET_APPLY_TYPE" val="Slide"/>
</p:tagLst>
</file>

<file path=ppt/tags/tag69.xml><?xml version="1.0" encoding="utf-8"?>
<p:tagLst xmlns:p="http://schemas.openxmlformats.org/presentationml/2006/main">
  <p:tag name="POCKET_APPLY_TIME" val="2018年11月28日"/>
  <p:tag name="POCKET_APPLY_TYPE" val="Slide"/>
</p:tagLst>
</file>

<file path=ppt/tags/tag7.xml><?xml version="1.0" encoding="utf-8"?>
<p:tagLst xmlns:p="http://schemas.openxmlformats.org/presentationml/2006/main">
  <p:tag name="POCKET_APPLY_TIME" val="2018年11月28日"/>
  <p:tag name="POCKET_APPLY_TYPE" val="Slide"/>
</p:tagLst>
</file>

<file path=ppt/tags/tag70.xml><?xml version="1.0" encoding="utf-8"?>
<p:tagLst xmlns:p="http://schemas.openxmlformats.org/presentationml/2006/main">
  <p:tag name="POCKET_APPLY_TIME" val="2018年11月28日"/>
  <p:tag name="POCKET_APPLY_TYPE" val="Slide"/>
</p:tagLst>
</file>

<file path=ppt/tags/tag71.xml><?xml version="1.0" encoding="utf-8"?>
<p:tagLst xmlns:p="http://schemas.openxmlformats.org/presentationml/2006/main">
  <p:tag name="POCKET_APPLY_TIME" val="2018年11月28日"/>
  <p:tag name="POCKET_APPLY_TYPE" val="Slide"/>
</p:tagLst>
</file>

<file path=ppt/tags/tag72.xml><?xml version="1.0" encoding="utf-8"?>
<p:tagLst xmlns:p="http://schemas.openxmlformats.org/presentationml/2006/main">
  <p:tag name="POCKET_APPLY_TIME" val="2018年11月28日"/>
  <p:tag name="POCKET_APPLY_TYPE" val="Slide"/>
</p:tagLst>
</file>

<file path=ppt/tags/tag73.xml><?xml version="1.0" encoding="utf-8"?>
<p:tagLst xmlns:p="http://schemas.openxmlformats.org/presentationml/2006/main">
  <p:tag name="POCKET_APPLY_TIME" val="2018年11月28日"/>
  <p:tag name="POCKET_APPLY_TYPE" val="Slide"/>
</p:tagLst>
</file>

<file path=ppt/tags/tag74.xml><?xml version="1.0" encoding="utf-8"?>
<p:tagLst xmlns:p="http://schemas.openxmlformats.org/presentationml/2006/main">
  <p:tag name="POCKET_APPLY_TIME" val="2018年11月28日"/>
  <p:tag name="POCKET_APPLY_TYPE" val="Slide"/>
</p:tagLst>
</file>

<file path=ppt/tags/tag75.xml><?xml version="1.0" encoding="utf-8"?>
<p:tagLst xmlns:p="http://schemas.openxmlformats.org/presentationml/2006/main">
  <p:tag name="POCKET_APPLY_TIME" val="2018年11月28日"/>
  <p:tag name="POCKET_APPLY_TYPE" val="Slide"/>
</p:tagLst>
</file>

<file path=ppt/tags/tag76.xml><?xml version="1.0" encoding="utf-8"?>
<p:tagLst xmlns:p="http://schemas.openxmlformats.org/presentationml/2006/main">
  <p:tag name="TIMING" val="|5.1"/>
</p:tagLst>
</file>

<file path=ppt/tags/tag77.xml><?xml version="1.0" encoding="utf-8"?>
<p:tagLst xmlns:p="http://schemas.openxmlformats.org/presentationml/2006/main">
  <p:tag name="POCKET_APPLY_TIME" val="2018年11月28日"/>
  <p:tag name="POCKET_APPLY_TYPE" val="Slide"/>
</p:tagLst>
</file>

<file path=ppt/tags/tag78.xml><?xml version="1.0" encoding="utf-8"?>
<p:tagLst xmlns:p="http://schemas.openxmlformats.org/presentationml/2006/main">
  <p:tag name="POCKET_APPLY_TIME" val="2018年11月28日"/>
  <p:tag name="POCKET_APPLY_TYPE" val="Slide"/>
</p:tagLst>
</file>

<file path=ppt/tags/tag79.xml><?xml version="1.0" encoding="utf-8"?>
<p:tagLst xmlns:p="http://schemas.openxmlformats.org/presentationml/2006/main">
  <p:tag name="POCKET_APPLY_TIME" val="2018年11月28日"/>
  <p:tag name="POCKET_APPLY_TYPE" val="Slide"/>
</p:tagLst>
</file>

<file path=ppt/tags/tag8.xml><?xml version="1.0" encoding="utf-8"?>
<p:tagLst xmlns:p="http://schemas.openxmlformats.org/presentationml/2006/main">
  <p:tag name="POCKET_APPLY_TIME" val="2018年11月28日"/>
  <p:tag name="POCKET_APPLY_TYPE" val="Slide"/>
</p:tagLst>
</file>

<file path=ppt/tags/tag80.xml><?xml version="1.0" encoding="utf-8"?>
<p:tagLst xmlns:p="http://schemas.openxmlformats.org/presentationml/2006/main">
  <p:tag name="POCKET_APPLY_TIME" val="2018年11月28日"/>
  <p:tag name="POCKET_APPLY_TYPE" val="Slide"/>
</p:tagLst>
</file>

<file path=ppt/tags/tag81.xml><?xml version="1.0" encoding="utf-8"?>
<p:tagLst xmlns:p="http://schemas.openxmlformats.org/presentationml/2006/main">
  <p:tag name="POCKET_APPLY_TIME" val="2018年11月28日"/>
  <p:tag name="POCKET_APPLY_TYPE" val="Slide"/>
</p:tagLst>
</file>

<file path=ppt/tags/tag82.xml><?xml version="1.0" encoding="utf-8"?>
<p:tagLst xmlns:p="http://schemas.openxmlformats.org/presentationml/2006/main">
  <p:tag name="POCKET_APPLY_TIME" val="2018年11月28日"/>
  <p:tag name="POCKET_APPLY_TYPE" val="Slide"/>
</p:tagLst>
</file>

<file path=ppt/tags/tag83.xml><?xml version="1.0" encoding="utf-8"?>
<p:tagLst xmlns:p="http://schemas.openxmlformats.org/presentationml/2006/main">
  <p:tag name="POCKET_APPLY_TIME" val="2018年11月28日"/>
  <p:tag name="POCKET_APPLY_TYPE" val="Slide"/>
</p:tagLst>
</file>

<file path=ppt/tags/tag84.xml><?xml version="1.0" encoding="utf-8"?>
<p:tagLst xmlns:p="http://schemas.openxmlformats.org/presentationml/2006/main">
  <p:tag name="POCKET_APPLY_TIME" val="2018年11月28日"/>
  <p:tag name="POCKET_APPLY_TYPE" val="Slide"/>
</p:tagLst>
</file>

<file path=ppt/tags/tag85.xml><?xml version="1.0" encoding="utf-8"?>
<p:tagLst xmlns:p="http://schemas.openxmlformats.org/presentationml/2006/main">
  <p:tag name="POCKET_APPLY_TIME" val="2018年11月28日"/>
  <p:tag name="POCKET_APPLY_TYPE" val="Slide"/>
</p:tagLst>
</file>

<file path=ppt/tags/tag86.xml><?xml version="1.0" encoding="utf-8"?>
<p:tagLst xmlns:p="http://schemas.openxmlformats.org/presentationml/2006/main">
  <p:tag name="POCKET_APPLY_TIME" val="2018年11月28日"/>
  <p:tag name="POCKET_APPLY_TYPE" val="Slide"/>
</p:tagLst>
</file>

<file path=ppt/tags/tag87.xml><?xml version="1.0" encoding="utf-8"?>
<p:tagLst xmlns:p="http://schemas.openxmlformats.org/presentationml/2006/main">
  <p:tag name="POCKET_APPLY_TIME" val="2018年11月28日"/>
  <p:tag name="POCKET_APPLY_TYPE" val="Slide"/>
</p:tagLst>
</file>

<file path=ppt/tags/tag88.xml><?xml version="1.0" encoding="utf-8"?>
<p:tagLst xmlns:p="http://schemas.openxmlformats.org/presentationml/2006/main">
  <p:tag name="POCKET_APPLY_TIME" val="2018年11月28日"/>
  <p:tag name="POCKET_APPLY_TYPE" val="Slide"/>
</p:tagLst>
</file>

<file path=ppt/tags/tag89.xml><?xml version="1.0" encoding="utf-8"?>
<p:tagLst xmlns:p="http://schemas.openxmlformats.org/presentationml/2006/main">
  <p:tag name="POCKET_APPLY_TIME" val="2018年11月28日"/>
  <p:tag name="POCKET_APPLY_TYPE" val="Slide"/>
</p:tagLst>
</file>

<file path=ppt/tags/tag9.xml><?xml version="1.0" encoding="utf-8"?>
<p:tagLst xmlns:p="http://schemas.openxmlformats.org/presentationml/2006/main">
  <p:tag name="POCKET_APPLY_TIME" val="2018年11月28日"/>
  <p:tag name="POCKET_APPLY_TYPE" val="Slide"/>
</p:tagLst>
</file>

<file path=ppt/tags/tag90.xml><?xml version="1.0" encoding="utf-8"?>
<p:tagLst xmlns:p="http://schemas.openxmlformats.org/presentationml/2006/main">
  <p:tag name="POCKET_APPLY_TIME" val="2018年11月28日"/>
  <p:tag name="POCKET_APPLY_TYPE" val="Slide"/>
</p:tagLst>
</file>

<file path=ppt/tags/tag91.xml><?xml version="1.0" encoding="utf-8"?>
<p:tagLst xmlns:p="http://schemas.openxmlformats.org/presentationml/2006/main">
  <p:tag name="POCKET_APPLY_TIME" val="2018年11月28日"/>
  <p:tag name="POCKET_APPLY_TYPE" val="Slide"/>
</p:tagLst>
</file>

<file path=ppt/tags/tag92.xml><?xml version="1.0" encoding="utf-8"?>
<p:tagLst xmlns:p="http://schemas.openxmlformats.org/presentationml/2006/main">
  <p:tag name="POCKET_APPLY_TIME" val="2018年11月28日"/>
  <p:tag name="POCKET_APPLY_TYPE" val="Slide"/>
</p:tagLst>
</file>

<file path=ppt/tags/tag93.xml><?xml version="1.0" encoding="utf-8"?>
<p:tagLst xmlns:p="http://schemas.openxmlformats.org/presentationml/2006/main">
  <p:tag name="POCKET_APPLY_TIME" val="2018年11月28日"/>
  <p:tag name="POCKET_APPLY_TYPE" val="Slide"/>
</p:tagLst>
</file>

<file path=ppt/tags/tag94.xml><?xml version="1.0" encoding="utf-8"?>
<p:tagLst xmlns:p="http://schemas.openxmlformats.org/presentationml/2006/main">
  <p:tag name="POCKET_APPLY_TIME" val="2018年11月28日"/>
  <p:tag name="POCKET_APPLY_TYPE" val="Slide"/>
</p:tagLst>
</file>

<file path=ppt/tags/tag95.xml><?xml version="1.0" encoding="utf-8"?>
<p:tagLst xmlns:p="http://schemas.openxmlformats.org/presentationml/2006/main">
  <p:tag name="TIMING" val="|5.1"/>
</p:tagLst>
</file>

<file path=ppt/tags/tag96.xml><?xml version="1.0" encoding="utf-8"?>
<p:tagLst xmlns:p="http://schemas.openxmlformats.org/presentationml/2006/main">
  <p:tag name="POCKET_APPLY_TIME" val="2018年11月28日"/>
  <p:tag name="POCKET_APPLY_TYPE" val="Slide"/>
</p:tagLst>
</file>

<file path=ppt/tags/tag97.xml><?xml version="1.0" encoding="utf-8"?>
<p:tagLst xmlns:p="http://schemas.openxmlformats.org/presentationml/2006/main">
  <p:tag name="POCKET_APPLY_TIME" val="2018年11月28日"/>
  <p:tag name="POCKET_APPLY_TYPE" val="Slide"/>
</p:tagLst>
</file>

<file path=ppt/tags/tag98.xml><?xml version="1.0" encoding="utf-8"?>
<p:tagLst xmlns:p="http://schemas.openxmlformats.org/presentationml/2006/main">
  <p:tag name="POCKET_APPLY_TIME" val="2018年11月28日"/>
  <p:tag name="POCKET_APPLY_TYPE" val="Slide"/>
</p:tagLst>
</file>

<file path=ppt/tags/tag99.xml><?xml version="1.0" encoding="utf-8"?>
<p:tagLst xmlns:p="http://schemas.openxmlformats.org/presentationml/2006/main">
  <p:tag name="POCKET_APPLY_TIME" val="2018年11月28日"/>
  <p:tag name="POCKET_APPLY_TYPE" val="Slide"/>
</p:tagLst>
</file>

<file path=ppt/theme/theme1.xml><?xml version="1.0" encoding="utf-8"?>
<a:theme xmlns:a="http://schemas.openxmlformats.org/drawingml/2006/main" name="3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3695</Words>
  <Application>WPS 演示</Application>
  <PresentationFormat>宽屏</PresentationFormat>
  <Paragraphs>457</Paragraphs>
  <Slides>23</Slides>
  <Notes>23</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23</vt:i4>
      </vt:variant>
    </vt:vector>
  </HeadingPairs>
  <TitlesOfParts>
    <vt:vector size="42" baseType="lpstr">
      <vt:lpstr>Arial</vt:lpstr>
      <vt:lpstr>宋体</vt:lpstr>
      <vt:lpstr>Wingdings</vt:lpstr>
      <vt:lpstr>等线</vt:lpstr>
      <vt:lpstr>Calibri</vt:lpstr>
      <vt:lpstr>微软雅黑</vt:lpstr>
      <vt:lpstr>Calibri</vt:lpstr>
      <vt:lpstr>华文细黑</vt:lpstr>
      <vt:lpstr>Consolas</vt:lpstr>
      <vt:lpstr>Times New Roman</vt:lpstr>
      <vt:lpstr>Arial Unicode MS</vt:lpstr>
      <vt:lpstr>Menlo</vt:lpstr>
      <vt:lpstr>-apple-system</vt:lpstr>
      <vt:lpstr>Segoe Print</vt:lpstr>
      <vt:lpstr>Arial Unicode MS</vt:lpstr>
      <vt:lpstr>Calibri Light</vt:lpstr>
      <vt:lpstr>3_自定义设计方案</vt:lpstr>
      <vt:lpstr>1_Office 主题</vt:lpstr>
      <vt:lpstr>2_Office 主题</vt:lpstr>
      <vt:lpstr>PowerPoint 演示文稿</vt:lpstr>
      <vt:lpstr>PowerPoint 演示文稿</vt:lpstr>
      <vt:lpstr>项目制3整体完成情况</vt:lpstr>
      <vt:lpstr>项目制3整体完成情况</vt:lpstr>
      <vt:lpstr>PowerPoint 演示文稿</vt:lpstr>
      <vt:lpstr>语法分析树的生成</vt:lpstr>
      <vt:lpstr>语法分析树的生成</vt:lpstr>
      <vt:lpstr>语法分析树的生成</vt:lpstr>
      <vt:lpstr>PowerPoint 演示文稿</vt:lpstr>
      <vt:lpstr>三地址码表示形式的设计</vt:lpstr>
      <vt:lpstr>三地址码表示形式的设计</vt:lpstr>
      <vt:lpstr>三地址码表示形式的设计</vt:lpstr>
      <vt:lpstr>三地址码表示形式的设计</vt:lpstr>
      <vt:lpstr>AST—&gt;三地址码转换过程</vt:lpstr>
      <vt:lpstr>AST—&gt;三地址码转换过程</vt:lpstr>
      <vt:lpstr>PowerPoint 演示文稿</vt:lpstr>
      <vt:lpstr>3AC to Assembly</vt:lpstr>
      <vt:lpstr>3AC to Assembly</vt:lpstr>
      <vt:lpstr>3AC to Assembly</vt:lpstr>
      <vt:lpstr>PowerPoint 演示文稿</vt:lpstr>
      <vt:lpstr>错误分析的设计与实现</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没有水的鱼</cp:lastModifiedBy>
  <cp:revision>2354</cp:revision>
  <dcterms:created xsi:type="dcterms:W3CDTF">2022-07-02T07:26:00Z</dcterms:created>
  <dcterms:modified xsi:type="dcterms:W3CDTF">2022-11-11T08:09:53Z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0AF62E5799724C59BBB49DF1E1406937</vt:lpwstr>
  </property>
  <property fmtid="{D5CDD505-2E9C-101B-9397-08002B2CF9AE}" pid="3" name="KSOProductBuildVer">
    <vt:lpwstr>2052-11.1.0.12763</vt:lpwstr>
  </property>
</Properties>
</file>