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xfjd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If more background is needed. Adam Cody [Ajcody], an ex-Zimbra Support staff member, in July 2015 was in discussions with Zextras to join their team and made a non-profit organization for Zimbra a condition of joining Zextras and that they would help with those efforts. Adam had helped start a Linux User Group in Madison, WI USA in the 90’s. Cine, support manager at Zextras and open source advocate as well, started brainstorming with Adam in August on how to start an alliance and what needs it intended fulfill. By November, they through they were ready to reach out to others in the community about their idea.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currently haven’t started this yet.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For example, </a:t>
            </a:r>
            <a:r>
              <a:rPr lang="en" u="sng">
                <a:solidFill>
                  <a:schemeClr val="hlink"/>
                </a:solidFill>
                <a:hlinkClick r:id="rId2"/>
              </a:rPr>
              <a:t>https://goo.gl/xfjdmL</a:t>
            </a:r>
            <a:r>
              <a:rPr lang="en"/>
              <a:t> , our “Problem-Recommendation-Benefit” document.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lists.zetalliance.org/mailman/listinf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www.zetalliance.org/the-zeta-alliance-charter" TargetMode="External"/><Relationship Id="rId5" Type="http://schemas.openxmlformats.org/officeDocument/2006/relationships/hyperlink" Target="http://www.zetalliance.org/organization-struct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Logo with name and claim-banner_4x2.png" id="54" name="Shape 54"/>
          <p:cNvPicPr preferRelativeResize="0"/>
          <p:nvPr/>
        </p:nvPicPr>
        <p:blipFill>
          <a:blip r:embed="rId3">
            <a:alphaModFix/>
          </a:blip>
          <a:stretch>
            <a:fillRect/>
          </a:stretch>
        </p:blipFill>
        <p:spPr>
          <a:xfrm>
            <a:off x="152400" y="152400"/>
            <a:ext cx="8839202" cy="36796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descr="Logo-banner_6x2.png" id="118" name="Shape 118"/>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119" name="Shape 119"/>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Charter</a:t>
            </a:r>
          </a:p>
        </p:txBody>
      </p:sp>
      <p:sp>
        <p:nvSpPr>
          <p:cNvPr id="120" name="Shape 120"/>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To advance the belief that cooperative competition is good for the whole community and will advance the stability and features of the ZCS platform.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descr="Logo-banner_6x2.png" id="125" name="Shape 125"/>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126" name="Shape 126"/>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Charter</a:t>
            </a:r>
          </a:p>
        </p:txBody>
      </p:sp>
      <p:sp>
        <p:nvSpPr>
          <p:cNvPr id="127" name="Shape 127"/>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To advocate for more modulations to the ZCS code base and proper licensing choices that allows for third party products and contributions to give the community more choices and freedom from vendor lock-in.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descr="Logo-banner_6x2.png" id="132" name="Shape 132"/>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133" name="Shape 133"/>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Charter</a:t>
            </a:r>
          </a:p>
        </p:txBody>
      </p:sp>
      <p:sp>
        <p:nvSpPr>
          <p:cNvPr id="134" name="Shape 134"/>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To advocate and expand the use of ZCS in general and in new markets or technologies as being the first choice solution.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descr="Logo-banner_6x2.png" id="139" name="Shape 139"/>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140" name="Shape 140"/>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Charter</a:t>
            </a:r>
          </a:p>
        </p:txBody>
      </p:sp>
      <p:sp>
        <p:nvSpPr>
          <p:cNvPr id="141" name="Shape 141"/>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To advocate and promote the ZCS community to be more involved in the underlying F/LOSS projects that ZCS is built upon and vice versa.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9" name="Shape 149"/>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descr="Logo with name and claim-banner_4x2.png" id="154" name="Shape 154"/>
          <p:cNvPicPr preferRelativeResize="0"/>
          <p:nvPr/>
        </p:nvPicPr>
        <p:blipFill>
          <a:blip r:embed="rId3">
            <a:alphaModFix/>
          </a:blip>
          <a:stretch>
            <a:fillRect/>
          </a:stretch>
        </p:blipFill>
        <p:spPr>
          <a:xfrm>
            <a:off x="152400" y="152400"/>
            <a:ext cx="8839202" cy="36796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descr="Logo with name and claim-banner_6x2.png" id="159" name="Shape 159"/>
          <p:cNvPicPr preferRelativeResize="0"/>
          <p:nvPr/>
        </p:nvPicPr>
        <p:blipFill>
          <a:blip r:embed="rId3">
            <a:alphaModFix/>
          </a:blip>
          <a:stretch>
            <a:fillRect/>
          </a:stretch>
        </p:blipFill>
        <p:spPr>
          <a:xfrm>
            <a:off x="152400" y="152400"/>
            <a:ext cx="8839204" cy="31228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descr="Logo with name-banner_4x2.png" id="164" name="Shape 164"/>
          <p:cNvPicPr preferRelativeResize="0"/>
          <p:nvPr/>
        </p:nvPicPr>
        <p:blipFill>
          <a:blip r:embed="rId3">
            <a:alphaModFix/>
          </a:blip>
          <a:stretch>
            <a:fillRect/>
          </a:stretch>
        </p:blipFill>
        <p:spPr>
          <a:xfrm>
            <a:off x="152400" y="152400"/>
            <a:ext cx="8839199" cy="24413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descr="Logo-banner_6x2.png" id="169" name="Shape 169"/>
          <p:cNvPicPr preferRelativeResize="0"/>
          <p:nvPr/>
        </p:nvPicPr>
        <p:blipFill>
          <a:blip r:embed="rId3">
            <a:alphaModFix/>
          </a:blip>
          <a:stretch>
            <a:fillRect/>
          </a:stretch>
        </p:blipFill>
        <p:spPr>
          <a:xfrm>
            <a:off x="152400" y="152400"/>
            <a:ext cx="1199426" cy="1200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Logo-banner_6x2.png" id="59" name="Shape 59"/>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60" name="Shape 60"/>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3600"/>
              <a:t>The Zeta Alliance: History [1]</a:t>
            </a:r>
          </a:p>
        </p:txBody>
      </p:sp>
      <p:sp>
        <p:nvSpPr>
          <p:cNvPr id="61" name="Shape 61"/>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indent="-342900" lvl="0" marL="457200" rtl="0" algn="l">
              <a:spcBef>
                <a:spcPts val="0"/>
              </a:spcBef>
              <a:buSzPct val="100000"/>
              <a:buChar char="●"/>
            </a:pPr>
            <a:r>
              <a:rPr lang="en" sz="1800"/>
              <a:t>Zetalliance.org domain and ZCS email server acquired: Nov, 2015</a:t>
            </a:r>
          </a:p>
          <a:p>
            <a:pPr indent="-342900" lvl="0" marL="457200" rtl="0" algn="l">
              <a:spcBef>
                <a:spcPts val="0"/>
              </a:spcBef>
              <a:buSzPct val="100000"/>
              <a:buChar char="●"/>
            </a:pPr>
            <a:r>
              <a:rPr lang="en" sz="1800"/>
              <a:t>Public outreach for interest: Nov, 2015</a:t>
            </a:r>
          </a:p>
          <a:p>
            <a:pPr indent="-342900" lvl="0" marL="457200" rtl="0" algn="l">
              <a:spcBef>
                <a:spcPts val="0"/>
              </a:spcBef>
              <a:buSzPct val="100000"/>
              <a:buChar char="●"/>
            </a:pPr>
            <a:r>
              <a:rPr lang="en" sz="1800"/>
              <a:t>Mailing lists set up in Dec, 2015 - devel@ and users@ used at this time.</a:t>
            </a:r>
          </a:p>
          <a:p>
            <a:pPr indent="-342900" lvl="1" marL="914400" rtl="0" algn="l">
              <a:spcBef>
                <a:spcPts val="0"/>
              </a:spcBef>
              <a:buSzPct val="100000"/>
              <a:buChar char="○"/>
            </a:pPr>
            <a:r>
              <a:rPr lang="en" sz="1800" u="sng">
                <a:solidFill>
                  <a:schemeClr val="accent5"/>
                </a:solidFill>
                <a:hlinkClick r:id="rId4"/>
              </a:rPr>
              <a:t>http://lists.zetalliance.org/mailman/listinfo/</a:t>
            </a:r>
            <a:r>
              <a:rPr lang="en" sz="1800"/>
              <a:t> </a:t>
            </a:r>
          </a:p>
          <a:p>
            <a:pPr indent="-342900" lvl="0" marL="457200" rtl="0" algn="l">
              <a:spcBef>
                <a:spcPts val="0"/>
              </a:spcBef>
              <a:buSzPct val="100000"/>
              <a:buChar char="●"/>
            </a:pPr>
            <a:r>
              <a:rPr lang="en" sz="1800"/>
              <a:t>Weekly Thurs. conference call started in March, 2016 and have continued since.</a:t>
            </a:r>
          </a:p>
          <a:p>
            <a:pPr indent="-342900" lvl="1" marL="914400" rtl="0" algn="l">
              <a:spcBef>
                <a:spcPts val="0"/>
              </a:spcBef>
              <a:buSzPct val="100000"/>
              <a:buChar char="○"/>
            </a:pPr>
            <a:r>
              <a:rPr lang="en" sz="1800"/>
              <a:t>https://www.freeconferencecall.com/wall/zetalliance#/history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descr="Logo with name-banner_2x4.png" id="174" name="Shape 174"/>
          <p:cNvPicPr preferRelativeResize="0"/>
          <p:nvPr/>
        </p:nvPicPr>
        <p:blipFill>
          <a:blip r:embed="rId3">
            <a:alphaModFix/>
          </a:blip>
          <a:stretch>
            <a:fillRect/>
          </a:stretch>
        </p:blipFill>
        <p:spPr>
          <a:xfrm>
            <a:off x="0" y="0"/>
            <a:ext cx="1681199" cy="2413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descr="Logo with name and claim-banner_2x4.png" id="179" name="Shape 179"/>
          <p:cNvPicPr preferRelativeResize="0"/>
          <p:nvPr/>
        </p:nvPicPr>
        <p:blipFill>
          <a:blip r:embed="rId3">
            <a:alphaModFix/>
          </a:blip>
          <a:stretch>
            <a:fillRect/>
          </a:stretch>
        </p:blipFill>
        <p:spPr>
          <a:xfrm>
            <a:off x="152400" y="152400"/>
            <a:ext cx="2603352"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descr="Logo with name-banner_2x4.png" id="184" name="Shape 184"/>
          <p:cNvPicPr preferRelativeResize="0"/>
          <p:nvPr/>
        </p:nvPicPr>
        <p:blipFill>
          <a:blip r:embed="rId3">
            <a:alphaModFix/>
          </a:blip>
          <a:stretch>
            <a:fillRect/>
          </a:stretch>
        </p:blipFill>
        <p:spPr>
          <a:xfrm>
            <a:off x="152400" y="152400"/>
            <a:ext cx="3370033" cy="48387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descr="Logo-banner_2x4.png" id="189" name="Shape 189"/>
          <p:cNvPicPr preferRelativeResize="0"/>
          <p:nvPr/>
        </p:nvPicPr>
        <p:blipFill>
          <a:blip r:embed="rId3">
            <a:alphaModFix/>
          </a:blip>
          <a:stretch>
            <a:fillRect/>
          </a:stretch>
        </p:blipFill>
        <p:spPr>
          <a:xfrm>
            <a:off x="152400" y="152400"/>
            <a:ext cx="4835716"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descr="Logo-banner_6x2.png" id="66" name="Shape 66"/>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67" name="Shape 67"/>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History [2]</a:t>
            </a:r>
          </a:p>
        </p:txBody>
      </p:sp>
      <p:sp>
        <p:nvSpPr>
          <p:cNvPr id="68" name="Shape 68"/>
          <p:cNvSpPr txBox="1"/>
          <p:nvPr>
            <p:ph idx="1" type="subTitle"/>
          </p:nvPr>
        </p:nvSpPr>
        <p:spPr>
          <a:xfrm>
            <a:off x="1564925" y="1478925"/>
            <a:ext cx="7267500" cy="6831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Charter signed on March 16th, 2016 by </a:t>
            </a:r>
          </a:p>
        </p:txBody>
      </p:sp>
      <p:sp>
        <p:nvSpPr>
          <p:cNvPr id="69" name="Shape 69"/>
          <p:cNvSpPr txBox="1"/>
          <p:nvPr/>
        </p:nvSpPr>
        <p:spPr>
          <a:xfrm>
            <a:off x="1583800" y="2288675"/>
            <a:ext cx="3404100" cy="1928700"/>
          </a:xfrm>
          <a:prstGeom prst="rect">
            <a:avLst/>
          </a:prstGeom>
          <a:noFill/>
          <a:ln cap="flat" cmpd="sng" w="28575">
            <a:solidFill>
              <a:srgbClr val="93C47D"/>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61111"/>
              <a:buFont typeface="Arial"/>
              <a:buNone/>
            </a:pPr>
            <a:r>
              <a:rPr lang="en" sz="1800">
                <a:solidFill>
                  <a:schemeClr val="dk1"/>
                </a:solidFill>
              </a:rPr>
              <a:t>Guy Carrè</a:t>
            </a:r>
          </a:p>
          <a:p>
            <a:pPr lvl="0">
              <a:spcBef>
                <a:spcPts val="0"/>
              </a:spcBef>
              <a:buClr>
                <a:schemeClr val="dk1"/>
              </a:buClr>
              <a:buSzPct val="61111"/>
              <a:buFont typeface="Arial"/>
              <a:buNone/>
            </a:pPr>
            <a:r>
              <a:rPr lang="en" sz="1800">
                <a:solidFill>
                  <a:schemeClr val="dk1"/>
                </a:solidFill>
              </a:rPr>
              <a:t>Filippo "Cine" Cinetto</a:t>
            </a:r>
          </a:p>
          <a:p>
            <a:pPr lvl="0">
              <a:spcBef>
                <a:spcPts val="0"/>
              </a:spcBef>
              <a:buClr>
                <a:schemeClr val="dk1"/>
              </a:buClr>
              <a:buSzPct val="61111"/>
              <a:buFont typeface="Arial"/>
              <a:buNone/>
            </a:pPr>
            <a:r>
              <a:rPr lang="en" sz="1800">
                <a:solidFill>
                  <a:schemeClr val="dk1"/>
                </a:solidFill>
              </a:rPr>
              <a:t>Adam "ajcody" Cody</a:t>
            </a:r>
          </a:p>
          <a:p>
            <a:pPr lvl="0">
              <a:spcBef>
                <a:spcPts val="0"/>
              </a:spcBef>
              <a:buClr>
                <a:schemeClr val="dk1"/>
              </a:buClr>
              <a:buSzPct val="61111"/>
              <a:buFont typeface="Arial"/>
              <a:buNone/>
            </a:pPr>
            <a:r>
              <a:rPr lang="en" sz="1800">
                <a:solidFill>
                  <a:schemeClr val="dk1"/>
                </a:solidFill>
              </a:rPr>
              <a:t>Phil Daws - Innovot</a:t>
            </a:r>
          </a:p>
          <a:p>
            <a:pPr lvl="0">
              <a:spcBef>
                <a:spcPts val="0"/>
              </a:spcBef>
              <a:buClr>
                <a:schemeClr val="dk1"/>
              </a:buClr>
              <a:buSzPct val="61111"/>
              <a:buFont typeface="Arial"/>
              <a:buNone/>
            </a:pPr>
            <a:r>
              <a:rPr lang="en" sz="1800">
                <a:solidFill>
                  <a:schemeClr val="dk1"/>
                </a:solidFill>
              </a:rPr>
              <a:t>Barry "barrydg" de Graaff</a:t>
            </a:r>
          </a:p>
          <a:p>
            <a:pPr lvl="0">
              <a:spcBef>
                <a:spcPts val="0"/>
              </a:spcBef>
              <a:buClr>
                <a:schemeClr val="dk1"/>
              </a:buClr>
              <a:buSzPct val="61111"/>
              <a:buFont typeface="Arial"/>
              <a:buNone/>
            </a:pPr>
            <a:r>
              <a:rPr lang="en" sz="1800">
                <a:solidFill>
                  <a:schemeClr val="dk1"/>
                </a:solidFill>
              </a:rPr>
              <a:t>Jorge "Jorge-zimb" de la Cruz</a:t>
            </a:r>
          </a:p>
          <a:p>
            <a:pPr lvl="0">
              <a:spcBef>
                <a:spcPts val="0"/>
              </a:spcBef>
              <a:buNone/>
            </a:pPr>
            <a:r>
              <a:t/>
            </a:r>
            <a:endParaRPr sz="1800"/>
          </a:p>
        </p:txBody>
      </p:sp>
      <p:sp>
        <p:nvSpPr>
          <p:cNvPr id="70" name="Shape 70"/>
          <p:cNvSpPr txBox="1"/>
          <p:nvPr/>
        </p:nvSpPr>
        <p:spPr>
          <a:xfrm>
            <a:off x="5235450" y="2288550"/>
            <a:ext cx="3578100" cy="1928700"/>
          </a:xfrm>
          <a:prstGeom prst="rect">
            <a:avLst/>
          </a:prstGeom>
          <a:noFill/>
          <a:ln cap="flat" cmpd="sng" w="28575">
            <a:solidFill>
              <a:srgbClr val="93C47D"/>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chemeClr val="dk1"/>
                </a:solidFill>
              </a:rPr>
              <a:t>Silvan M. "pcdog" Gebhardt</a:t>
            </a:r>
          </a:p>
          <a:p>
            <a:pPr lvl="0" rtl="0">
              <a:spcBef>
                <a:spcPts val="0"/>
              </a:spcBef>
              <a:buNone/>
            </a:pPr>
            <a:r>
              <a:rPr lang="en" sz="1800">
                <a:solidFill>
                  <a:schemeClr val="dk1"/>
                </a:solidFill>
              </a:rPr>
              <a:t>Quanah Gibson-Mount</a:t>
            </a:r>
          </a:p>
          <a:p>
            <a:pPr lvl="0" rtl="0">
              <a:spcBef>
                <a:spcPts val="0"/>
              </a:spcBef>
              <a:buNone/>
            </a:pPr>
            <a:r>
              <a:rPr lang="en" sz="1800">
                <a:solidFill>
                  <a:schemeClr val="dk1"/>
                </a:solidFill>
              </a:rPr>
              <a:t>Tony "Tonster" Publiski</a:t>
            </a:r>
          </a:p>
          <a:p>
            <a:pPr lvl="0" rtl="0">
              <a:spcBef>
                <a:spcPts val="0"/>
              </a:spcBef>
              <a:buNone/>
            </a:pPr>
            <a:r>
              <a:rPr lang="en" sz="1800">
                <a:solidFill>
                  <a:schemeClr val="dk1"/>
                </a:solidFill>
              </a:rPr>
              <a:t>Bill "Phoenix" Pye</a:t>
            </a:r>
          </a:p>
          <a:p>
            <a:pPr lvl="0" rtl="0">
              <a:spcBef>
                <a:spcPts val="0"/>
              </a:spcBef>
              <a:buNone/>
            </a:pPr>
            <a:r>
              <a:rPr lang="en" sz="1800">
                <a:solidFill>
                  <a:schemeClr val="dk1"/>
                </a:solidFill>
              </a:rPr>
              <a:t>Paolo "Zeus" Storti</a:t>
            </a:r>
          </a:p>
          <a:p>
            <a:pPr lvl="0" rtl="0">
              <a:spcBef>
                <a:spcPts val="0"/>
              </a:spcBef>
              <a:buNone/>
            </a:pPr>
            <a:r>
              <a:rPr lang="en" sz="1800">
                <a:solidFill>
                  <a:schemeClr val="dk1"/>
                </a:solidFill>
              </a:rPr>
              <a:t>David "Klug" Tuitou</a:t>
            </a:r>
          </a:p>
        </p:txBody>
      </p:sp>
      <p:sp>
        <p:nvSpPr>
          <p:cNvPr id="71" name="Shape 71"/>
          <p:cNvSpPr txBox="1"/>
          <p:nvPr/>
        </p:nvSpPr>
        <p:spPr>
          <a:xfrm>
            <a:off x="1583800" y="4344025"/>
            <a:ext cx="7229700" cy="574200"/>
          </a:xfrm>
          <a:prstGeom prst="rect">
            <a:avLst/>
          </a:prstGeom>
          <a:noFill/>
          <a:ln>
            <a:noFill/>
          </a:ln>
        </p:spPr>
        <p:txBody>
          <a:bodyPr anchorCtr="0" anchor="t" bIns="91425" lIns="91425" rIns="91425" tIns="91425">
            <a:noAutofit/>
          </a:bodyPr>
          <a:lstStyle/>
          <a:p>
            <a:pPr lvl="0" algn="ctr">
              <a:spcBef>
                <a:spcPts val="0"/>
              </a:spcBef>
              <a:buNone/>
            </a:pPr>
            <a:r>
              <a:rPr lang="en" u="sng">
                <a:solidFill>
                  <a:schemeClr val="hlink"/>
                </a:solidFill>
                <a:hlinkClick r:id="rId4"/>
              </a:rPr>
              <a:t>http://www.zetalliance.org/the-zeta-alliance-charter</a:t>
            </a:r>
          </a:p>
          <a:p>
            <a:pPr lvl="0" algn="ctr">
              <a:spcBef>
                <a:spcPts val="0"/>
              </a:spcBef>
              <a:buNone/>
            </a:pPr>
            <a:r>
              <a:rPr lang="en" u="sng">
                <a:solidFill>
                  <a:schemeClr val="hlink"/>
                </a:solidFill>
                <a:hlinkClick r:id="rId5"/>
              </a:rPr>
              <a:t>http://www.zetalliance.org/organization-structure</a:t>
            </a:r>
            <a:r>
              <a:rPr lang="en"/>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descr="Logo-banner_6x2.png" id="76" name="Shape 76"/>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77" name="Shape 77"/>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Mission</a:t>
            </a:r>
          </a:p>
        </p:txBody>
      </p:sp>
      <p:sp>
        <p:nvSpPr>
          <p:cNvPr id="78" name="Shape 78"/>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To build an alliance of users, partners, and contributors for the ZCS platform to help ensure its long term success and health as a F/LOSS project.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descr="Logo-banner_6x2.png" id="83" name="Shape 83"/>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84" name="Shape 84"/>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Charter</a:t>
            </a:r>
          </a:p>
        </p:txBody>
      </p:sp>
      <p:sp>
        <p:nvSpPr>
          <p:cNvPr id="85" name="Shape 85"/>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To build a strong alliance and community that is either on equal footing or outside of the Zimbra Inc. business and is free of the fear of 'conflict of interests'.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descr="Logo-banner_6x2.png" id="90" name="Shape 90"/>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91" name="Shape 91"/>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Charter</a:t>
            </a:r>
          </a:p>
        </p:txBody>
      </p:sp>
      <p:sp>
        <p:nvSpPr>
          <p:cNvPr id="92" name="Shape 92"/>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That the alliances central goal is to promote and ensure the long term success and health of the ZCS project.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descr="Logo-banner_6x2.png" id="97" name="Shape 97"/>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98" name="Shape 98"/>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Charter</a:t>
            </a:r>
          </a:p>
        </p:txBody>
      </p:sp>
      <p:sp>
        <p:nvSpPr>
          <p:cNvPr id="99" name="Shape 99"/>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To be the cornerstone for ZCS knowledge and community support and development.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descr="Logo-banner_6x2.png" id="104" name="Shape 104"/>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105" name="Shape 105"/>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Charter</a:t>
            </a:r>
          </a:p>
        </p:txBody>
      </p:sp>
      <p:sp>
        <p:nvSpPr>
          <p:cNvPr id="106" name="Shape 106"/>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To be the cornerstone for commercial and noncommercial ZCS listing and announcements for support and services.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descr="Logo-banner_6x2.png" id="111" name="Shape 111"/>
          <p:cNvPicPr preferRelativeResize="0"/>
          <p:nvPr/>
        </p:nvPicPr>
        <p:blipFill>
          <a:blip r:embed="rId3">
            <a:alphaModFix/>
          </a:blip>
          <a:stretch>
            <a:fillRect/>
          </a:stretch>
        </p:blipFill>
        <p:spPr>
          <a:xfrm>
            <a:off x="152400" y="152400"/>
            <a:ext cx="1199426" cy="1200075"/>
          </a:xfrm>
          <a:prstGeom prst="rect">
            <a:avLst/>
          </a:prstGeom>
          <a:noFill/>
          <a:ln>
            <a:noFill/>
          </a:ln>
        </p:spPr>
      </p:pic>
      <p:sp>
        <p:nvSpPr>
          <p:cNvPr id="112" name="Shape 112"/>
          <p:cNvSpPr txBox="1"/>
          <p:nvPr>
            <p:ph type="ctrTitle"/>
          </p:nvPr>
        </p:nvSpPr>
        <p:spPr>
          <a:xfrm>
            <a:off x="1564925" y="152400"/>
            <a:ext cx="7267500" cy="12000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a:t>The Zeta Alliance: Charter</a:t>
            </a:r>
          </a:p>
        </p:txBody>
      </p:sp>
      <p:sp>
        <p:nvSpPr>
          <p:cNvPr id="113" name="Shape 113"/>
          <p:cNvSpPr txBox="1"/>
          <p:nvPr>
            <p:ph idx="1" type="subTitle"/>
          </p:nvPr>
        </p:nvSpPr>
        <p:spPr>
          <a:xfrm>
            <a:off x="1564700" y="1814375"/>
            <a:ext cx="7267500" cy="3162600"/>
          </a:xfrm>
          <a:prstGeom prst="rect">
            <a:avLst/>
          </a:prstGeom>
          <a:ln cap="flat" cmpd="sng" w="28575">
            <a:solidFill>
              <a:srgbClr val="93C4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000"/>
              <a:t>To advocate for true openness and direct contribution to the ZCS code base from the community at large.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