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3F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4648"/>
  </p:normalViewPr>
  <p:slideViewPr>
    <p:cSldViewPr snapToGrid="0" snapToObjects="1">
      <p:cViewPr>
        <p:scale>
          <a:sx n="50" d="100"/>
          <a:sy n="50" d="100"/>
        </p:scale>
        <p:origin x="-233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480F3-3EE5-9048-8CE1-6D7B76C3A5A1}" type="datetimeFigureOut">
              <a:rPr lang="en-FR" smtClean="0"/>
              <a:t>13/06/2022</a:t>
            </a:fld>
            <a:endParaRPr lang="en-FR"/>
          </a:p>
        </p:txBody>
      </p:sp>
      <p:sp>
        <p:nvSpPr>
          <p:cNvPr id="4" name="Slide Image Placehold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FB192-9FF9-214D-8A34-FA222BE1A45B}" type="slidenum">
              <a:rPr lang="en-FR" smtClean="0"/>
              <a:t>‹#›</a:t>
            </a:fld>
            <a:endParaRPr lang="en-FR"/>
          </a:p>
        </p:txBody>
      </p:sp>
    </p:spTree>
    <p:extLst>
      <p:ext uri="{BB962C8B-B14F-4D97-AF65-F5344CB8AC3E}">
        <p14:creationId xmlns:p14="http://schemas.microsoft.com/office/powerpoint/2010/main" val="519303569"/>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671FB192-9FF9-214D-8A34-FA222BE1A45B}" type="slidenum">
              <a:rPr lang="en-FR" smtClean="0"/>
              <a:t>1</a:t>
            </a:fld>
            <a:endParaRPr lang="en-FR"/>
          </a:p>
        </p:txBody>
      </p:sp>
    </p:spTree>
    <p:extLst>
      <p:ext uri="{BB962C8B-B14F-4D97-AF65-F5344CB8AC3E}">
        <p14:creationId xmlns:p14="http://schemas.microsoft.com/office/powerpoint/2010/main" val="2907568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en-GB"/>
              <a:t>Click to edit Master title style</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3A114C4-1913-F640-BCBB-6052C52800F7}" type="datetimeFigureOut">
              <a:rPr lang="en-FR" smtClean="0"/>
              <a:t>13/06/2022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4256972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3A114C4-1913-F640-BCBB-6052C52800F7}" type="datetimeFigureOut">
              <a:rPr lang="en-FR" smtClean="0"/>
              <a:t>13/06/2022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348859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3A114C4-1913-F640-BCBB-6052C52800F7}" type="datetimeFigureOut">
              <a:rPr lang="en-FR" smtClean="0"/>
              <a:t>13/06/2022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180383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3A114C4-1913-F640-BCBB-6052C52800F7}" type="datetimeFigureOut">
              <a:rPr lang="en-FR" smtClean="0"/>
              <a:t>13/06/2022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729315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en-GB"/>
              <a:t>Click to edit Master title style</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A114C4-1913-F640-BCBB-6052C52800F7}" type="datetimeFigureOut">
              <a:rPr lang="en-FR" smtClean="0"/>
              <a:t>13/06/2022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172919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3A114C4-1913-F640-BCBB-6052C52800F7}" type="datetimeFigureOut">
              <a:rPr lang="en-FR" smtClean="0"/>
              <a:t>13/06/2022</a:t>
            </a:fld>
            <a:endParaRPr lang="en-FR"/>
          </a:p>
        </p:txBody>
      </p:sp>
      <p:sp>
        <p:nvSpPr>
          <p:cNvPr id="6" name="Footer Placeholder 5"/>
          <p:cNvSpPr>
            <a:spLocks noGrp="1"/>
          </p:cNvSpPr>
          <p:nvPr>
            <p:ph type="ftr" sz="quarter" idx="11"/>
          </p:nvPr>
        </p:nvSpPr>
        <p:spPr/>
        <p:txBody>
          <a:bodyPr/>
          <a:lstStyle/>
          <a:p>
            <a:endParaRPr lang="en-FR"/>
          </a:p>
        </p:txBody>
      </p:sp>
      <p:sp>
        <p:nvSpPr>
          <p:cNvPr id="7" name="Slide Number Placeholder 6"/>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49971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GB"/>
              <a:t>Click to edit Master text styles</a:t>
            </a:r>
          </a:p>
        </p:txBody>
      </p:sp>
      <p:sp>
        <p:nvSpPr>
          <p:cNvPr id="4" name="Content Placeholder 3"/>
          <p:cNvSpPr>
            <a:spLocks noGrp="1"/>
          </p:cNvSpPr>
          <p:nvPr>
            <p:ph sz="half" idx="2"/>
          </p:nvPr>
        </p:nvSpPr>
        <p:spPr>
          <a:xfrm>
            <a:off x="2948339" y="11058863"/>
            <a:ext cx="18107995"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GB"/>
              <a:t>Click to edit Master text styles</a:t>
            </a:r>
          </a:p>
        </p:txBody>
      </p:sp>
      <p:sp>
        <p:nvSpPr>
          <p:cNvPr id="6" name="Content Placeholder 5"/>
          <p:cNvSpPr>
            <a:spLocks noGrp="1"/>
          </p:cNvSpPr>
          <p:nvPr>
            <p:ph sz="quarter" idx="4"/>
          </p:nvPr>
        </p:nvSpPr>
        <p:spPr>
          <a:xfrm>
            <a:off x="21669408" y="11058863"/>
            <a:ext cx="18197174"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3A114C4-1913-F640-BCBB-6052C52800F7}" type="datetimeFigureOut">
              <a:rPr lang="en-FR" smtClean="0"/>
              <a:t>13/06/2022</a:t>
            </a:fld>
            <a:endParaRPr lang="en-FR"/>
          </a:p>
        </p:txBody>
      </p:sp>
      <p:sp>
        <p:nvSpPr>
          <p:cNvPr id="8" name="Footer Placeholder 7"/>
          <p:cNvSpPr>
            <a:spLocks noGrp="1"/>
          </p:cNvSpPr>
          <p:nvPr>
            <p:ph type="ftr" sz="quarter" idx="11"/>
          </p:nvPr>
        </p:nvSpPr>
        <p:spPr/>
        <p:txBody>
          <a:bodyPr/>
          <a:lstStyle/>
          <a:p>
            <a:endParaRPr lang="en-FR"/>
          </a:p>
        </p:txBody>
      </p:sp>
      <p:sp>
        <p:nvSpPr>
          <p:cNvPr id="9" name="Slide Number Placeholder 8"/>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3840768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3A114C4-1913-F640-BCBB-6052C52800F7}" type="datetimeFigureOut">
              <a:rPr lang="en-FR" smtClean="0"/>
              <a:t>13/06/2022</a:t>
            </a:fld>
            <a:endParaRPr lang="en-FR"/>
          </a:p>
        </p:txBody>
      </p:sp>
      <p:sp>
        <p:nvSpPr>
          <p:cNvPr id="4" name="Footer Placeholder 3"/>
          <p:cNvSpPr>
            <a:spLocks noGrp="1"/>
          </p:cNvSpPr>
          <p:nvPr>
            <p:ph type="ftr" sz="quarter" idx="11"/>
          </p:nvPr>
        </p:nvSpPr>
        <p:spPr/>
        <p:txBody>
          <a:bodyPr/>
          <a:lstStyle/>
          <a:p>
            <a:endParaRPr lang="en-FR"/>
          </a:p>
        </p:txBody>
      </p:sp>
      <p:sp>
        <p:nvSpPr>
          <p:cNvPr id="5" name="Slide Number Placeholder 4"/>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2755040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A114C4-1913-F640-BCBB-6052C52800F7}" type="datetimeFigureOut">
              <a:rPr lang="en-FR" smtClean="0"/>
              <a:t>13/06/2022</a:t>
            </a:fld>
            <a:endParaRPr lang="en-FR"/>
          </a:p>
        </p:txBody>
      </p:sp>
      <p:sp>
        <p:nvSpPr>
          <p:cNvPr id="3" name="Footer Placeholder 2"/>
          <p:cNvSpPr>
            <a:spLocks noGrp="1"/>
          </p:cNvSpPr>
          <p:nvPr>
            <p:ph type="ftr" sz="quarter" idx="11"/>
          </p:nvPr>
        </p:nvSpPr>
        <p:spPr/>
        <p:txBody>
          <a:bodyPr/>
          <a:lstStyle/>
          <a:p>
            <a:endParaRPr lang="en-FR"/>
          </a:p>
        </p:txBody>
      </p:sp>
      <p:sp>
        <p:nvSpPr>
          <p:cNvPr id="4" name="Slide Number Placeholder 3"/>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1402519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GB"/>
              <a:t>Click to edit Master title style</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GB"/>
              <a:t>Click to edit Master text styles</a:t>
            </a:r>
          </a:p>
        </p:txBody>
      </p:sp>
      <p:sp>
        <p:nvSpPr>
          <p:cNvPr id="5" name="Date Placeholder 4"/>
          <p:cNvSpPr>
            <a:spLocks noGrp="1"/>
          </p:cNvSpPr>
          <p:nvPr>
            <p:ph type="dt" sz="half" idx="10"/>
          </p:nvPr>
        </p:nvSpPr>
        <p:spPr/>
        <p:txBody>
          <a:bodyPr/>
          <a:lstStyle/>
          <a:p>
            <a:fld id="{F3A114C4-1913-F640-BCBB-6052C52800F7}" type="datetimeFigureOut">
              <a:rPr lang="en-FR" smtClean="0"/>
              <a:t>13/06/2022</a:t>
            </a:fld>
            <a:endParaRPr lang="en-FR"/>
          </a:p>
        </p:txBody>
      </p:sp>
      <p:sp>
        <p:nvSpPr>
          <p:cNvPr id="6" name="Footer Placeholder 5"/>
          <p:cNvSpPr>
            <a:spLocks noGrp="1"/>
          </p:cNvSpPr>
          <p:nvPr>
            <p:ph type="ftr" sz="quarter" idx="11"/>
          </p:nvPr>
        </p:nvSpPr>
        <p:spPr/>
        <p:txBody>
          <a:bodyPr/>
          <a:lstStyle/>
          <a:p>
            <a:endParaRPr lang="en-FR"/>
          </a:p>
        </p:txBody>
      </p:sp>
      <p:sp>
        <p:nvSpPr>
          <p:cNvPr id="7" name="Slide Number Placeholder 6"/>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487876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GB"/>
              <a:t>Click to edit Master title style</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en-GB"/>
              <a:t>Click icon to add picture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GB"/>
              <a:t>Click to edit Master text styles</a:t>
            </a:r>
          </a:p>
        </p:txBody>
      </p:sp>
      <p:sp>
        <p:nvSpPr>
          <p:cNvPr id="5" name="Date Placeholder 4"/>
          <p:cNvSpPr>
            <a:spLocks noGrp="1"/>
          </p:cNvSpPr>
          <p:nvPr>
            <p:ph type="dt" sz="half" idx="10"/>
          </p:nvPr>
        </p:nvSpPr>
        <p:spPr/>
        <p:txBody>
          <a:bodyPr/>
          <a:lstStyle/>
          <a:p>
            <a:fld id="{F3A114C4-1913-F640-BCBB-6052C52800F7}" type="datetimeFigureOut">
              <a:rPr lang="en-FR" smtClean="0"/>
              <a:t>13/06/2022</a:t>
            </a:fld>
            <a:endParaRPr lang="en-FR"/>
          </a:p>
        </p:txBody>
      </p:sp>
      <p:sp>
        <p:nvSpPr>
          <p:cNvPr id="6" name="Footer Placeholder 5"/>
          <p:cNvSpPr>
            <a:spLocks noGrp="1"/>
          </p:cNvSpPr>
          <p:nvPr>
            <p:ph type="ftr" sz="quarter" idx="11"/>
          </p:nvPr>
        </p:nvSpPr>
        <p:spPr/>
        <p:txBody>
          <a:bodyPr/>
          <a:lstStyle/>
          <a:p>
            <a:endParaRPr lang="en-FR"/>
          </a:p>
        </p:txBody>
      </p:sp>
      <p:sp>
        <p:nvSpPr>
          <p:cNvPr id="7" name="Slide Number Placeholder 6"/>
          <p:cNvSpPr>
            <a:spLocks noGrp="1"/>
          </p:cNvSpPr>
          <p:nvPr>
            <p:ph type="sldNum" sz="quarter" idx="12"/>
          </p:nvPr>
        </p:nvSpPr>
        <p:spPr/>
        <p:txBody>
          <a:bodyPr/>
          <a:lstStyle/>
          <a:p>
            <a:fld id="{C0C10A44-1DE9-2C48-8CA5-288046CF35F5}" type="slidenum">
              <a:rPr lang="en-FR" smtClean="0"/>
              <a:t>‹#›</a:t>
            </a:fld>
            <a:endParaRPr lang="en-FR"/>
          </a:p>
        </p:txBody>
      </p:sp>
    </p:spTree>
    <p:extLst>
      <p:ext uri="{BB962C8B-B14F-4D97-AF65-F5344CB8AC3E}">
        <p14:creationId xmlns:p14="http://schemas.microsoft.com/office/powerpoint/2010/main" val="2752680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F3A114C4-1913-F640-BCBB-6052C52800F7}" type="datetimeFigureOut">
              <a:rPr lang="en-FR" smtClean="0"/>
              <a:t>13/06/2022</a:t>
            </a:fld>
            <a:endParaRPr lang="en-FR"/>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FR"/>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C0C10A44-1DE9-2C48-8CA5-288046CF35F5}" type="slidenum">
              <a:rPr lang="en-FR" smtClean="0"/>
              <a:t>‹#›</a:t>
            </a:fld>
            <a:endParaRPr lang="en-FR"/>
          </a:p>
        </p:txBody>
      </p:sp>
    </p:spTree>
    <p:extLst>
      <p:ext uri="{BB962C8B-B14F-4D97-AF65-F5344CB8AC3E}">
        <p14:creationId xmlns:p14="http://schemas.microsoft.com/office/powerpoint/2010/main" val="15232952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3">
            <a:extLst>
              <a:ext uri="{FF2B5EF4-FFF2-40B4-BE49-F238E27FC236}">
                <a16:creationId xmlns:a16="http://schemas.microsoft.com/office/drawing/2014/main" id="{75818200-E81C-9048-ACCB-F21D31DA4840}"/>
              </a:ext>
            </a:extLst>
          </p:cNvPr>
          <p:cNvSpPr>
            <a:spLocks noChangeArrowheads="1"/>
          </p:cNvSpPr>
          <p:nvPr/>
        </p:nvSpPr>
        <p:spPr bwMode="auto">
          <a:xfrm>
            <a:off x="382063" y="471338"/>
            <a:ext cx="26948337" cy="5580237"/>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lIns="81527" tIns="40763" rIns="81527" bIns="40763" anchor="ctr"/>
          <a:lstStyle/>
          <a:p>
            <a:pPr defTabSz="3914109"/>
            <a:endParaRPr lang="en-US" sz="12731" dirty="0">
              <a:solidFill>
                <a:schemeClr val="bg1"/>
              </a:solidFill>
            </a:endParaRPr>
          </a:p>
        </p:txBody>
      </p:sp>
      <p:sp>
        <p:nvSpPr>
          <p:cNvPr id="6" name="Text Box 14">
            <a:extLst>
              <a:ext uri="{FF2B5EF4-FFF2-40B4-BE49-F238E27FC236}">
                <a16:creationId xmlns:a16="http://schemas.microsoft.com/office/drawing/2014/main" id="{64FDBB08-6A52-1641-AFDB-00BBB216250E}"/>
              </a:ext>
            </a:extLst>
          </p:cNvPr>
          <p:cNvSpPr txBox="1">
            <a:spLocks noChangeArrowheads="1"/>
          </p:cNvSpPr>
          <p:nvPr/>
        </p:nvSpPr>
        <p:spPr bwMode="auto">
          <a:xfrm>
            <a:off x="784468" y="670438"/>
            <a:ext cx="21966653" cy="5246300"/>
          </a:xfrm>
          <a:prstGeom prst="rect">
            <a:avLst/>
          </a:prstGeom>
          <a:noFill/>
          <a:ln w="9525">
            <a:noFill/>
            <a:miter lim="800000"/>
            <a:headEnd/>
            <a:tailEnd/>
          </a:ln>
          <a:effectLst/>
        </p:spPr>
        <p:txBody>
          <a:bodyPr lIns="81527" tIns="40763" rIns="81527" bIns="40763">
            <a:spAutoFit/>
          </a:bodyPr>
          <a:lstStyle/>
          <a:p>
            <a:pPr defTabSz="3914109">
              <a:spcBef>
                <a:spcPts val="0"/>
              </a:spcBef>
            </a:pPr>
            <a:r>
              <a:rPr lang="en-GB" sz="7200" b="1" dirty="0"/>
              <a:t>A Foundational Framework for the Specification and Verification of Mechanism Design</a:t>
            </a:r>
            <a:br>
              <a:rPr lang="en-GB" sz="6600" b="1" dirty="0"/>
            </a:br>
            <a:r>
              <a:rPr lang="en-US" sz="4800" b="1" i="1" dirty="0"/>
              <a:t>P. Jouvelot</a:t>
            </a:r>
            <a:r>
              <a:rPr lang="en-US" sz="4800" baseline="30000" dirty="0"/>
              <a:t>1</a:t>
            </a:r>
            <a:r>
              <a:rPr lang="en-US" sz="4800" b="1" i="1" dirty="0"/>
              <a:t>, E. J. Gallego Arias</a:t>
            </a:r>
            <a:r>
              <a:rPr lang="en-US" sz="4800" i="1" baseline="30000" dirty="0"/>
              <a:t>2</a:t>
            </a:r>
            <a:endParaRPr lang="en-US" sz="4800" i="1" dirty="0"/>
          </a:p>
          <a:p>
            <a:pPr defTabSz="3914109"/>
            <a:r>
              <a:rPr lang="en-US" sz="3600" baseline="30000" dirty="0"/>
              <a:t>1</a:t>
            </a:r>
            <a:r>
              <a:rPr lang="en-US" sz="3589" dirty="0"/>
              <a:t>Mines Paris, PSL University, France</a:t>
            </a:r>
          </a:p>
          <a:p>
            <a:pPr defTabSz="3914109"/>
            <a:r>
              <a:rPr lang="en-US" sz="3600" i="1" baseline="30000" dirty="0"/>
              <a:t>2</a:t>
            </a:r>
            <a:r>
              <a:rPr lang="en-US" sz="3589" dirty="0"/>
              <a:t>Inria Paris, France</a:t>
            </a:r>
            <a:br>
              <a:rPr lang="en-US" sz="3589" dirty="0"/>
            </a:br>
            <a:endParaRPr lang="en-US" sz="3589" dirty="0"/>
          </a:p>
          <a:p>
            <a:pPr defTabSz="3914109"/>
            <a:r>
              <a:rPr lang="en-US" sz="3589" dirty="0"/>
              <a:t>ACM EC 2022, July 11-15, Poster Session</a:t>
            </a:r>
            <a:endParaRPr lang="en-US" sz="7022" dirty="0"/>
          </a:p>
        </p:txBody>
      </p:sp>
      <p:pic>
        <p:nvPicPr>
          <p:cNvPr id="7" name="Picture 2">
            <a:extLst>
              <a:ext uri="{FF2B5EF4-FFF2-40B4-BE49-F238E27FC236}">
                <a16:creationId xmlns:a16="http://schemas.microsoft.com/office/drawing/2014/main" id="{D172CBCC-600A-7B4A-A019-24B69CC8EA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05392" y="1365651"/>
            <a:ext cx="7375731" cy="380192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E1E29B5-E030-7349-908F-3DB7DD8FE9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64702" y="4206566"/>
            <a:ext cx="3924300" cy="1371600"/>
          </a:xfrm>
          <a:prstGeom prst="rect">
            <a:avLst/>
          </a:prstGeom>
        </p:spPr>
      </p:pic>
      <p:sp>
        <p:nvSpPr>
          <p:cNvPr id="9" name="AutoShape 4">
            <a:extLst>
              <a:ext uri="{FF2B5EF4-FFF2-40B4-BE49-F238E27FC236}">
                <a16:creationId xmlns:a16="http://schemas.microsoft.com/office/drawing/2014/main" id="{67D6CC1E-37E9-DF41-BA4F-B648A8BDB37F}"/>
              </a:ext>
            </a:extLst>
          </p:cNvPr>
          <p:cNvSpPr>
            <a:spLocks noChangeArrowheads="1"/>
          </p:cNvSpPr>
          <p:nvPr/>
        </p:nvSpPr>
        <p:spPr bwMode="auto">
          <a:xfrm>
            <a:off x="382063" y="6220535"/>
            <a:ext cx="13740337" cy="6948645"/>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12731"/>
          </a:p>
        </p:txBody>
      </p:sp>
      <p:sp>
        <p:nvSpPr>
          <p:cNvPr id="10" name="Text Box 9">
            <a:extLst>
              <a:ext uri="{FF2B5EF4-FFF2-40B4-BE49-F238E27FC236}">
                <a16:creationId xmlns:a16="http://schemas.microsoft.com/office/drawing/2014/main" id="{0516CEC6-A6AA-6B49-8478-F06FEBA80462}"/>
              </a:ext>
            </a:extLst>
          </p:cNvPr>
          <p:cNvSpPr txBox="1">
            <a:spLocks noChangeArrowheads="1"/>
          </p:cNvSpPr>
          <p:nvPr/>
        </p:nvSpPr>
        <p:spPr bwMode="auto">
          <a:xfrm>
            <a:off x="725590" y="7603085"/>
            <a:ext cx="12845408" cy="6237853"/>
          </a:xfrm>
          <a:prstGeom prst="rect">
            <a:avLst/>
          </a:prstGeom>
          <a:noFill/>
          <a:ln w="9525">
            <a:noFill/>
            <a:miter lim="800000"/>
            <a:headEnd/>
            <a:tailEnd/>
          </a:ln>
          <a:effectLst/>
        </p:spPr>
        <p:txBody>
          <a:bodyPr wrap="square" lIns="81527" tIns="40763" rIns="81527" bIns="40763">
            <a:spAutoFit/>
          </a:bodyPr>
          <a:lstStyle/>
          <a:p>
            <a:pPr algn="just"/>
            <a:r>
              <a:rPr lang="en-GB" sz="4000" dirty="0"/>
              <a:t>We introduce </a:t>
            </a:r>
            <a:r>
              <a:rPr lang="en-GB" sz="4000" b="1" dirty="0" err="1"/>
              <a:t>mech.v</a:t>
            </a:r>
            <a:r>
              <a:rPr lang="en-GB" sz="4000" dirty="0"/>
              <a:t>, an 6000-line open-source library of formally defined core mechanisms and concepts of </a:t>
            </a:r>
            <a:r>
              <a:rPr lang="en-GB" sz="4000" b="1" dirty="0"/>
              <a:t>mechanism design</a:t>
            </a:r>
            <a:r>
              <a:rPr lang="en-GB" sz="4000" dirty="0"/>
              <a:t> [1, 2]. It builds upon the widely-used </a:t>
            </a:r>
            <a:r>
              <a:rPr lang="en-GB" sz="4000" b="1" dirty="0"/>
              <a:t>Coq</a:t>
            </a:r>
            <a:r>
              <a:rPr lang="en-GB" sz="4000" dirty="0"/>
              <a:t> </a:t>
            </a:r>
            <a:r>
              <a:rPr lang="en-GB" sz="4000" b="1" dirty="0"/>
              <a:t>proof assistant </a:t>
            </a:r>
            <a:r>
              <a:rPr lang="en-GB" sz="4000" dirty="0"/>
              <a:t>and the Mathematical Components (MC) library to provides a strong infrastructure from which sound, formally </a:t>
            </a:r>
            <a:r>
              <a:rPr lang="en-GB" sz="4000" b="1" dirty="0"/>
              <a:t>machine-verified</a:t>
            </a:r>
            <a:r>
              <a:rPr lang="en-GB" sz="4000" dirty="0"/>
              <a:t> existing and new mechanisms can be developed, helping increase the confidence the services they offer are well-founded. </a:t>
            </a:r>
          </a:p>
          <a:p>
            <a:pPr marL="571500" indent="-571500" algn="just">
              <a:buFont typeface="Arial" panose="020B0604020202020204" pitchFamily="34" charset="0"/>
              <a:buChar char="•"/>
            </a:pPr>
            <a:endParaRPr lang="en-GB" sz="4000" dirty="0"/>
          </a:p>
          <a:p>
            <a:pPr algn="just"/>
            <a:endParaRPr lang="en-GB" sz="4000" dirty="0"/>
          </a:p>
        </p:txBody>
      </p:sp>
      <p:sp>
        <p:nvSpPr>
          <p:cNvPr id="11" name="Text Box 42">
            <a:extLst>
              <a:ext uri="{FF2B5EF4-FFF2-40B4-BE49-F238E27FC236}">
                <a16:creationId xmlns:a16="http://schemas.microsoft.com/office/drawing/2014/main" id="{496D11BC-B76A-A443-B3C2-AD9820ED3DF7}"/>
              </a:ext>
            </a:extLst>
          </p:cNvPr>
          <p:cNvSpPr txBox="1">
            <a:spLocks noChangeArrowheads="1"/>
          </p:cNvSpPr>
          <p:nvPr/>
        </p:nvSpPr>
        <p:spPr bwMode="auto">
          <a:xfrm>
            <a:off x="725590" y="6380848"/>
            <a:ext cx="7233043" cy="1097985"/>
          </a:xfrm>
          <a:prstGeom prst="rect">
            <a:avLst/>
          </a:prstGeom>
          <a:noFill/>
          <a:ln w="9525">
            <a:noFill/>
            <a:miter lim="800000"/>
            <a:headEnd/>
            <a:tailEnd/>
          </a:ln>
          <a:effectLst/>
        </p:spPr>
        <p:txBody>
          <a:bodyPr lIns="81527" tIns="40763" rIns="81527" bIns="40763">
            <a:spAutoFit/>
          </a:bodyPr>
          <a:lstStyle/>
          <a:p>
            <a:pPr defTabSz="3914109">
              <a:spcBef>
                <a:spcPct val="50000"/>
              </a:spcBef>
            </a:pPr>
            <a:r>
              <a:rPr lang="en-US" sz="6600" b="1" dirty="0"/>
              <a:t>Abstract</a:t>
            </a:r>
          </a:p>
        </p:txBody>
      </p:sp>
      <p:sp>
        <p:nvSpPr>
          <p:cNvPr id="12" name="AutoShape 4">
            <a:extLst>
              <a:ext uri="{FF2B5EF4-FFF2-40B4-BE49-F238E27FC236}">
                <a16:creationId xmlns:a16="http://schemas.microsoft.com/office/drawing/2014/main" id="{63BE0ABB-6880-E144-9BDE-B4A8C945FDA1}"/>
              </a:ext>
            </a:extLst>
          </p:cNvPr>
          <p:cNvSpPr>
            <a:spLocks noChangeArrowheads="1"/>
          </p:cNvSpPr>
          <p:nvPr/>
        </p:nvSpPr>
        <p:spPr bwMode="auto">
          <a:xfrm>
            <a:off x="393873" y="13527810"/>
            <a:ext cx="13756132" cy="9732064"/>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12731"/>
          </a:p>
        </p:txBody>
      </p:sp>
      <p:sp>
        <p:nvSpPr>
          <p:cNvPr id="13" name="Text Box 42">
            <a:extLst>
              <a:ext uri="{FF2B5EF4-FFF2-40B4-BE49-F238E27FC236}">
                <a16:creationId xmlns:a16="http://schemas.microsoft.com/office/drawing/2014/main" id="{90F18E58-05AF-684C-8D34-E2A9A7A456DD}"/>
              </a:ext>
            </a:extLst>
          </p:cNvPr>
          <p:cNvSpPr txBox="1">
            <a:spLocks noChangeArrowheads="1"/>
          </p:cNvSpPr>
          <p:nvPr/>
        </p:nvSpPr>
        <p:spPr bwMode="auto">
          <a:xfrm>
            <a:off x="812073" y="13618408"/>
            <a:ext cx="14293120" cy="1097985"/>
          </a:xfrm>
          <a:prstGeom prst="rect">
            <a:avLst/>
          </a:prstGeom>
          <a:noFill/>
          <a:ln w="9525">
            <a:noFill/>
            <a:miter lim="800000"/>
            <a:headEnd/>
            <a:tailEnd/>
          </a:ln>
          <a:effectLst/>
        </p:spPr>
        <p:txBody>
          <a:bodyPr wrap="square" lIns="81527" tIns="40763" rIns="81527" bIns="40763">
            <a:spAutoFit/>
          </a:bodyPr>
          <a:lstStyle/>
          <a:p>
            <a:pPr algn="l" defTabSz="3914109">
              <a:spcBef>
                <a:spcPct val="50000"/>
              </a:spcBef>
            </a:pPr>
            <a:r>
              <a:rPr lang="en-US" sz="6600" b="1" dirty="0"/>
              <a:t>Coq, a type-based proof assistant</a:t>
            </a:r>
          </a:p>
        </p:txBody>
      </p:sp>
      <p:sp>
        <p:nvSpPr>
          <p:cNvPr id="14" name="Text Box 9">
            <a:extLst>
              <a:ext uri="{FF2B5EF4-FFF2-40B4-BE49-F238E27FC236}">
                <a16:creationId xmlns:a16="http://schemas.microsoft.com/office/drawing/2014/main" id="{A010C94F-37C9-8446-8407-4B0384D82108}"/>
              </a:ext>
            </a:extLst>
          </p:cNvPr>
          <p:cNvSpPr txBox="1">
            <a:spLocks noChangeArrowheads="1"/>
          </p:cNvSpPr>
          <p:nvPr/>
        </p:nvSpPr>
        <p:spPr bwMode="auto">
          <a:xfrm>
            <a:off x="795891" y="14703209"/>
            <a:ext cx="12845408" cy="9192508"/>
          </a:xfrm>
          <a:prstGeom prst="rect">
            <a:avLst/>
          </a:prstGeom>
          <a:noFill/>
          <a:ln w="9525">
            <a:noFill/>
            <a:miter lim="800000"/>
            <a:headEnd/>
            <a:tailEnd/>
          </a:ln>
          <a:effectLst/>
        </p:spPr>
        <p:txBody>
          <a:bodyPr wrap="square" lIns="81527" tIns="40763" rIns="81527" bIns="40763">
            <a:spAutoFit/>
          </a:bodyPr>
          <a:lstStyle/>
          <a:p>
            <a:pPr algn="just"/>
            <a:r>
              <a:rPr lang="en-GB" sz="4000" dirty="0"/>
              <a:t>Coq [3] is a mathematical proof checker based on a powerful </a:t>
            </a:r>
            <a:r>
              <a:rPr lang="en-GB" sz="4000" b="1" dirty="0"/>
              <a:t>type theory</a:t>
            </a:r>
            <a:r>
              <a:rPr lang="en-GB" sz="4000" dirty="0"/>
              <a:t> in which expressions </a:t>
            </a:r>
            <a:r>
              <a:rPr lang="en-GB" sz="4000" i="1" dirty="0"/>
              <a:t>e</a:t>
            </a:r>
            <a:r>
              <a:rPr lang="en-GB" sz="4000" dirty="0"/>
              <a:t> have types </a:t>
            </a:r>
            <a:r>
              <a:rPr lang="en-GB" sz="4000" i="1" dirty="0"/>
              <a:t>t </a:t>
            </a:r>
            <a:r>
              <a:rPr lang="en-GB" sz="4000" dirty="0"/>
              <a:t>that denote logical properties, written as type properties “</a:t>
            </a:r>
            <a:r>
              <a:rPr lang="en-GB" sz="4000" i="1" dirty="0"/>
              <a:t>e : t”</a:t>
            </a:r>
            <a:r>
              <a:rPr lang="en-GB" sz="4000" dirty="0"/>
              <a:t>. For instance, one can express the infinitude of primes using the following type property, expressed as a lemma:</a:t>
            </a:r>
          </a:p>
          <a:p>
            <a:pPr algn="just"/>
            <a:endParaRPr lang="en-GB" sz="4000" dirty="0"/>
          </a:p>
          <a:p>
            <a:pPr algn="just"/>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Lemma</a:t>
            </a:r>
            <a:r>
              <a:rPr lang="en-GB" sz="3200" dirty="0">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prime_above</a:t>
            </a:r>
            <a:r>
              <a:rPr lang="en-GB" sz="3200" dirty="0">
                <a:latin typeface="Verdana" panose="020B0604030504040204" pitchFamily="34" charset="0"/>
                <a:ea typeface="Verdana" panose="020B0604030504040204" pitchFamily="34" charset="0"/>
                <a:cs typeface="Verdana" panose="020B0604030504040204" pitchFamily="34" charset="0"/>
              </a:rPr>
              <a:t> : </a:t>
            </a:r>
            <a:r>
              <a:rPr lang="en-GB" sz="3200" dirty="0" err="1">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forall</a:t>
            </a:r>
            <a:r>
              <a:rPr lang="en-GB" sz="3200" dirty="0">
                <a:latin typeface="Verdana" panose="020B0604030504040204" pitchFamily="34" charset="0"/>
                <a:ea typeface="Verdana" panose="020B0604030504040204" pitchFamily="34" charset="0"/>
                <a:cs typeface="Verdana" panose="020B0604030504040204" pitchFamily="34" charset="0"/>
              </a:rPr>
              <a:t> m, </a:t>
            </a:r>
            <a:r>
              <a:rPr lang="en-GB" sz="3200" dirty="0">
                <a:solidFill>
                  <a:schemeClr val="accent5">
                    <a:lumMod val="50000"/>
                  </a:schemeClr>
                </a:solidFill>
                <a:latin typeface="Verdana" panose="020B0604030504040204" pitchFamily="34" charset="0"/>
                <a:ea typeface="Verdana" panose="020B0604030504040204" pitchFamily="34" charset="0"/>
                <a:cs typeface="Verdana" panose="020B0604030504040204" pitchFamily="34" charset="0"/>
              </a:rPr>
              <a:t>exists</a:t>
            </a:r>
            <a:r>
              <a:rPr lang="en-GB" sz="3200" dirty="0">
                <a:latin typeface="Verdana" panose="020B0604030504040204" pitchFamily="34" charset="0"/>
                <a:ea typeface="Verdana" panose="020B0604030504040204" pitchFamily="34" charset="0"/>
                <a:cs typeface="Verdana" panose="020B0604030504040204" pitchFamily="34" charset="0"/>
              </a:rPr>
              <a:t> p, m &lt; p ∧ prime p. </a:t>
            </a:r>
          </a:p>
          <a:p>
            <a:pPr algn="just"/>
            <a:endParaRPr lang="en-GB" sz="4000" dirty="0"/>
          </a:p>
          <a:p>
            <a:pPr algn="just"/>
            <a:r>
              <a:rPr lang="en-GB" sz="4000" dirty="0"/>
              <a:t>To help proof developers construct expressions of a sought-after type, i.e., property, Coq uses an </a:t>
            </a:r>
            <a:r>
              <a:rPr lang="en-GB" sz="4000" b="1" dirty="0"/>
              <a:t>interactive approach </a:t>
            </a:r>
            <a:r>
              <a:rPr lang="en-GB" sz="4000" dirty="0"/>
              <a:t>based on typing rules and tactic languages. A large number of existing libraries such as Mathematical Components enable a </a:t>
            </a:r>
            <a:r>
              <a:rPr lang="en-GB" sz="4000" b="1" dirty="0"/>
              <a:t>high level of abstraction </a:t>
            </a:r>
            <a:r>
              <a:rPr lang="en-GB" sz="4000" dirty="0"/>
              <a:t>to be used for mathematical reasoning (e.g., the definition of </a:t>
            </a:r>
            <a:r>
              <a:rPr lang="en-GB" sz="4000" i="1" dirty="0"/>
              <a:t>prime</a:t>
            </a:r>
            <a:r>
              <a:rPr lang="en-GB" sz="4000" dirty="0"/>
              <a:t>, in MC).  </a:t>
            </a:r>
          </a:p>
          <a:p>
            <a:pPr algn="just"/>
            <a:endParaRPr lang="en-GB" sz="4000" dirty="0"/>
          </a:p>
        </p:txBody>
      </p:sp>
      <p:sp>
        <p:nvSpPr>
          <p:cNvPr id="15" name="AutoShape 4">
            <a:extLst>
              <a:ext uri="{FF2B5EF4-FFF2-40B4-BE49-F238E27FC236}">
                <a16:creationId xmlns:a16="http://schemas.microsoft.com/office/drawing/2014/main" id="{440B72C9-15E9-9A42-AF9C-03CBEB53C603}"/>
              </a:ext>
            </a:extLst>
          </p:cNvPr>
          <p:cNvSpPr>
            <a:spLocks noChangeArrowheads="1"/>
          </p:cNvSpPr>
          <p:nvPr/>
        </p:nvSpPr>
        <p:spPr bwMode="auto">
          <a:xfrm>
            <a:off x="14309999" y="6220535"/>
            <a:ext cx="13020401" cy="17039339"/>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12731"/>
          </a:p>
        </p:txBody>
      </p:sp>
      <p:sp>
        <p:nvSpPr>
          <p:cNvPr id="16" name="Text Box 9">
            <a:extLst>
              <a:ext uri="{FF2B5EF4-FFF2-40B4-BE49-F238E27FC236}">
                <a16:creationId xmlns:a16="http://schemas.microsoft.com/office/drawing/2014/main" id="{FCC8B432-85AB-7D4C-A693-4706D461E67F}"/>
              </a:ext>
            </a:extLst>
          </p:cNvPr>
          <p:cNvSpPr txBox="1">
            <a:spLocks noChangeArrowheads="1"/>
          </p:cNvSpPr>
          <p:nvPr/>
        </p:nvSpPr>
        <p:spPr bwMode="auto">
          <a:xfrm>
            <a:off x="14436203" y="7620765"/>
            <a:ext cx="12538598" cy="15471150"/>
          </a:xfrm>
          <a:prstGeom prst="rect">
            <a:avLst/>
          </a:prstGeom>
          <a:noFill/>
          <a:ln w="9525">
            <a:noFill/>
            <a:miter lim="800000"/>
            <a:headEnd/>
            <a:tailEnd/>
          </a:ln>
          <a:effectLst/>
        </p:spPr>
        <p:txBody>
          <a:bodyPr wrap="square" lIns="81527" tIns="40763" rIns="81527" bIns="40763">
            <a:spAutoFit/>
          </a:bodyPr>
          <a:lstStyle/>
          <a:p>
            <a:pPr marL="742950" indent="-742950" algn="just">
              <a:buFont typeface="+mj-lt"/>
              <a:buAutoNum type="arabicPeriod"/>
            </a:pPr>
            <a:r>
              <a:rPr lang="en-GB" sz="4000" b="1" dirty="0"/>
              <a:t>Reference. </a:t>
            </a:r>
            <a:r>
              <a:rPr lang="en-GB" sz="4000" dirty="0"/>
              <a:t>The </a:t>
            </a:r>
            <a:r>
              <a:rPr lang="en-GB" sz="4000" dirty="0" err="1"/>
              <a:t>mech.v</a:t>
            </a:r>
            <a:r>
              <a:rPr lang="en-GB" sz="4000" dirty="0"/>
              <a:t> library includes the specifications and correctness theorems (e.g., truthfulness, rationality, or dominance) of well-known mechanisms and auctions such as the </a:t>
            </a:r>
            <a:r>
              <a:rPr lang="en-GB" sz="4000" dirty="0" err="1"/>
              <a:t>Vickrey</a:t>
            </a:r>
            <a:r>
              <a:rPr lang="en-GB" sz="4000" dirty="0"/>
              <a:t>-Clarke-Groves (VCG) mechanism, the VCG auction for online ad or First Price and Second Price auctions.</a:t>
            </a:r>
          </a:p>
          <a:p>
            <a:pPr marL="742950" indent="-742950" algn="just">
              <a:buFont typeface="+mj-lt"/>
              <a:buAutoNum type="arabicPeriod"/>
            </a:pPr>
            <a:r>
              <a:rPr lang="en-GB" sz="4000" b="1" dirty="0"/>
              <a:t>Assurance.</a:t>
            </a:r>
            <a:r>
              <a:rPr lang="en-GB" sz="4000" dirty="0"/>
              <a:t> To benefit from the additional assurance that a mechanized proof brings compared to a pen-and-paper proof outline, we borrow a common technique from the computer science literature, </a:t>
            </a:r>
            <a:r>
              <a:rPr lang="en-GB" sz="4000" b="1" dirty="0"/>
              <a:t>proof by refinement,</a:t>
            </a:r>
            <a:r>
              <a:rPr lang="en-GB" sz="4000" dirty="0"/>
              <a:t> to prove that the implementation of VCG for online ads auctions is a refinement of the VCG mechanism, thus transferring its general truthfulness property for (almost) free. </a:t>
            </a:r>
          </a:p>
          <a:p>
            <a:pPr marL="742950" indent="-742950" algn="just">
              <a:buFont typeface="+mj-lt"/>
              <a:buAutoNum type="arabicPeriod"/>
            </a:pPr>
            <a:r>
              <a:rPr lang="en-GB" sz="4000" b="1" dirty="0"/>
              <a:t>Extension;</a:t>
            </a:r>
            <a:r>
              <a:rPr lang="en-GB" sz="4000" dirty="0"/>
              <a:t> Since Coq proofs are simple syntactic objects, the agents participating in a mechanism can opt to trust a </a:t>
            </a:r>
            <a:r>
              <a:rPr lang="en-GB" sz="4000" b="1" dirty="0"/>
              <a:t>reference proof checking implementation different </a:t>
            </a:r>
            <a:r>
              <a:rPr lang="en-GB" sz="4000" dirty="0"/>
              <a:t>from </a:t>
            </a:r>
            <a:r>
              <a:rPr lang="en-GB" sz="4000" dirty="0" err="1"/>
              <a:t>our’s</a:t>
            </a:r>
            <a:r>
              <a:rPr lang="en-GB" sz="4000" dirty="0"/>
              <a:t> to check for themselves that a particular strategy is, for instance, dominant, increasing their trust in the mechanism. In turn, this added confidence may allow the mechanism designer to use more complex design methods that remain truthful while providing better welfare for all. </a:t>
            </a:r>
          </a:p>
          <a:p>
            <a:pPr algn="just"/>
            <a:endParaRPr lang="en-GB" sz="4000" dirty="0"/>
          </a:p>
          <a:p>
            <a:pPr algn="just"/>
            <a:endParaRPr lang="en-GB" sz="4000" dirty="0"/>
          </a:p>
        </p:txBody>
      </p:sp>
      <p:sp>
        <p:nvSpPr>
          <p:cNvPr id="17" name="Text Box 42">
            <a:extLst>
              <a:ext uri="{FF2B5EF4-FFF2-40B4-BE49-F238E27FC236}">
                <a16:creationId xmlns:a16="http://schemas.microsoft.com/office/drawing/2014/main" id="{5299784D-0A4B-1347-8731-AD9CE312CC7A}"/>
              </a:ext>
            </a:extLst>
          </p:cNvPr>
          <p:cNvSpPr txBox="1">
            <a:spLocks noChangeArrowheads="1"/>
          </p:cNvSpPr>
          <p:nvPr/>
        </p:nvSpPr>
        <p:spPr bwMode="auto">
          <a:xfrm>
            <a:off x="14436203" y="6485505"/>
            <a:ext cx="7233043" cy="1097985"/>
          </a:xfrm>
          <a:prstGeom prst="rect">
            <a:avLst/>
          </a:prstGeom>
          <a:noFill/>
          <a:ln w="9525">
            <a:noFill/>
            <a:miter lim="800000"/>
            <a:headEnd/>
            <a:tailEnd/>
          </a:ln>
          <a:effectLst/>
        </p:spPr>
        <p:txBody>
          <a:bodyPr lIns="81527" tIns="40763" rIns="81527" bIns="40763">
            <a:spAutoFit/>
          </a:bodyPr>
          <a:lstStyle/>
          <a:p>
            <a:pPr algn="l" defTabSz="3914109">
              <a:spcBef>
                <a:spcPct val="50000"/>
              </a:spcBef>
            </a:pPr>
            <a:r>
              <a:rPr lang="en-US" sz="6600" b="1" dirty="0"/>
              <a:t>Contributions</a:t>
            </a:r>
          </a:p>
        </p:txBody>
      </p:sp>
      <p:sp>
        <p:nvSpPr>
          <p:cNvPr id="18" name="AutoShape 4">
            <a:extLst>
              <a:ext uri="{FF2B5EF4-FFF2-40B4-BE49-F238E27FC236}">
                <a16:creationId xmlns:a16="http://schemas.microsoft.com/office/drawing/2014/main" id="{DC16B4E2-0D2C-F24E-8F07-AC557D4E9510}"/>
              </a:ext>
            </a:extLst>
          </p:cNvPr>
          <p:cNvSpPr>
            <a:spLocks noChangeArrowheads="1"/>
          </p:cNvSpPr>
          <p:nvPr/>
        </p:nvSpPr>
        <p:spPr bwMode="auto">
          <a:xfrm>
            <a:off x="27535914" y="471337"/>
            <a:ext cx="14873976" cy="24149805"/>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12731"/>
          </a:p>
        </p:txBody>
      </p:sp>
      <p:sp>
        <p:nvSpPr>
          <p:cNvPr id="19" name="Text Box 42">
            <a:extLst>
              <a:ext uri="{FF2B5EF4-FFF2-40B4-BE49-F238E27FC236}">
                <a16:creationId xmlns:a16="http://schemas.microsoft.com/office/drawing/2014/main" id="{177F7BA5-C3AD-CC49-8C03-F69C76A2C26A}"/>
              </a:ext>
            </a:extLst>
          </p:cNvPr>
          <p:cNvSpPr txBox="1">
            <a:spLocks noChangeArrowheads="1"/>
          </p:cNvSpPr>
          <p:nvPr/>
        </p:nvSpPr>
        <p:spPr bwMode="auto">
          <a:xfrm>
            <a:off x="28012841" y="493423"/>
            <a:ext cx="14293120" cy="1097985"/>
          </a:xfrm>
          <a:prstGeom prst="rect">
            <a:avLst/>
          </a:prstGeom>
          <a:noFill/>
          <a:ln w="9525">
            <a:noFill/>
            <a:miter lim="800000"/>
            <a:headEnd/>
            <a:tailEnd/>
          </a:ln>
          <a:effectLst/>
        </p:spPr>
        <p:txBody>
          <a:bodyPr wrap="square" lIns="81527" tIns="40763" rIns="81527" bIns="40763">
            <a:spAutoFit/>
          </a:bodyPr>
          <a:lstStyle/>
          <a:p>
            <a:pPr algn="l" defTabSz="3914109">
              <a:spcBef>
                <a:spcPct val="50000"/>
              </a:spcBef>
            </a:pPr>
            <a:r>
              <a:rPr lang="en-US" sz="6600" b="1" dirty="0"/>
              <a:t>Example: VCG in </a:t>
            </a:r>
            <a:r>
              <a:rPr lang="en-US" sz="6600" b="1" dirty="0" err="1"/>
              <a:t>mech.v</a:t>
            </a:r>
            <a:endParaRPr lang="en-US" sz="6600" b="1" dirty="0"/>
          </a:p>
        </p:txBody>
      </p:sp>
      <p:sp>
        <p:nvSpPr>
          <p:cNvPr id="20" name="Text Box 9">
            <a:extLst>
              <a:ext uri="{FF2B5EF4-FFF2-40B4-BE49-F238E27FC236}">
                <a16:creationId xmlns:a16="http://schemas.microsoft.com/office/drawing/2014/main" id="{22CEAD43-F0D1-9741-9BC8-A42F47D95751}"/>
              </a:ext>
            </a:extLst>
          </p:cNvPr>
          <p:cNvSpPr txBox="1">
            <a:spLocks noChangeArrowheads="1"/>
          </p:cNvSpPr>
          <p:nvPr/>
        </p:nvSpPr>
        <p:spPr bwMode="auto">
          <a:xfrm>
            <a:off x="28012841" y="1765299"/>
            <a:ext cx="14170008" cy="29136430"/>
          </a:xfrm>
          <a:prstGeom prst="rect">
            <a:avLst/>
          </a:prstGeom>
          <a:noFill/>
          <a:ln w="9525">
            <a:noFill/>
            <a:miter lim="800000"/>
            <a:headEnd/>
            <a:tailEnd/>
          </a:ln>
          <a:effectLst/>
        </p:spPr>
        <p:txBody>
          <a:bodyPr wrap="square" lIns="81527" tIns="40763" rIns="81527" bIns="40763">
            <a:spAutoFit/>
          </a:bodyPr>
          <a:lstStyle/>
          <a:p>
            <a:pPr algn="just"/>
            <a:r>
              <a:rPr lang="en-GB" sz="4000" dirty="0">
                <a:ea typeface="Verdana" panose="020B0604030504040204" pitchFamily="34" charset="0"/>
                <a:cs typeface="Arial" panose="020B0604020202020204" pitchFamily="34" charset="0"/>
              </a:rPr>
              <a:t>A direct Coq specification of the General VCG mechanism involving </a:t>
            </a:r>
            <a:r>
              <a:rPr lang="en-GB" sz="4000" i="1" dirty="0">
                <a:ea typeface="Verdana" panose="020B0604030504040204" pitchFamily="34" charset="0"/>
                <a:cs typeface="Arial" panose="020B0604020202020204" pitchFamily="34" charset="0"/>
              </a:rPr>
              <a:t>n </a:t>
            </a:r>
            <a:r>
              <a:rPr lang="en-GB" sz="4000" dirty="0">
                <a:ea typeface="Verdana" panose="020B0604030504040204" pitchFamily="34" charset="0"/>
                <a:cs typeface="Arial" panose="020B0604020202020204" pitchFamily="34" charset="0"/>
              </a:rPr>
              <a:t>agents, where </a:t>
            </a:r>
            <a:r>
              <a:rPr lang="en-GB" sz="4000" i="1" dirty="0">
                <a:ea typeface="Verdana" panose="020B0604030504040204" pitchFamily="34" charset="0"/>
                <a:cs typeface="Arial" panose="020B0604020202020204" pitchFamily="34" charset="0"/>
              </a:rPr>
              <a:t>O </a:t>
            </a:r>
            <a:r>
              <a:rPr lang="en-GB" sz="4000" dirty="0">
                <a:ea typeface="Verdana" panose="020B0604030504040204" pitchFamily="34" charset="0"/>
                <a:cs typeface="Arial" panose="020B0604020202020204" pitchFamily="34" charset="0"/>
              </a:rPr>
              <a:t>denotes the type of outcomes </a:t>
            </a:r>
            <a:r>
              <a:rPr lang="en-GB" sz="4000" i="1" dirty="0">
                <a:ea typeface="Verdana" panose="020B0604030504040204" pitchFamily="34" charset="0"/>
                <a:cs typeface="Arial" panose="020B0604020202020204" pitchFamily="34" charset="0"/>
              </a:rPr>
              <a:t>o</a:t>
            </a:r>
            <a:r>
              <a:rPr lang="en-GB" sz="4000" dirty="0">
                <a:ea typeface="Verdana" panose="020B0604030504040204" pitchFamily="34" charset="0"/>
                <a:cs typeface="Arial" panose="020B0604020202020204" pitchFamily="34" charset="0"/>
              </a:rPr>
              <a:t>, </a:t>
            </a:r>
            <a:r>
              <a:rPr lang="en-GB" sz="4000" i="1" dirty="0">
                <a:ea typeface="Verdana" panose="020B0604030504040204" pitchFamily="34" charset="0"/>
                <a:cs typeface="Arial" panose="020B0604020202020204" pitchFamily="34" charset="0"/>
              </a:rPr>
              <a:t>A,</a:t>
            </a:r>
            <a:r>
              <a:rPr lang="en-GB" sz="4000" dirty="0">
                <a:ea typeface="Verdana" panose="020B0604030504040204" pitchFamily="34" charset="0"/>
                <a:cs typeface="Arial" panose="020B0604020202020204" pitchFamily="34" charset="0"/>
              </a:rPr>
              <a:t> the type of agents </a:t>
            </a:r>
            <a:r>
              <a:rPr lang="en-GB" sz="4000" i="1" dirty="0" err="1">
                <a:ea typeface="Verdana" panose="020B0604030504040204" pitchFamily="34" charset="0"/>
                <a:cs typeface="Arial" panose="020B0604020202020204" pitchFamily="34" charset="0"/>
              </a:rPr>
              <a:t>i</a:t>
            </a:r>
            <a:r>
              <a:rPr lang="en-GB" sz="4000" dirty="0">
                <a:ea typeface="Verdana" panose="020B0604030504040204" pitchFamily="34" charset="0"/>
                <a:cs typeface="Arial" panose="020B0604020202020204" pitchFamily="34" charset="0"/>
              </a:rPr>
              <a:t>, and </a:t>
            </a:r>
            <a:r>
              <a:rPr lang="en-GB" sz="4000" i="1" dirty="0">
                <a:ea typeface="Verdana" panose="020B0604030504040204" pitchFamily="34" charset="0"/>
                <a:cs typeface="Arial" panose="020B0604020202020204" pitchFamily="34" charset="0"/>
              </a:rPr>
              <a:t>{</a:t>
            </a:r>
            <a:r>
              <a:rPr lang="en-GB" sz="4000" i="1" dirty="0" err="1">
                <a:ea typeface="Verdana" panose="020B0604030504040204" pitchFamily="34" charset="0"/>
                <a:cs typeface="Arial" panose="020B0604020202020204" pitchFamily="34" charset="0"/>
              </a:rPr>
              <a:t>ffun</a:t>
            </a:r>
            <a:r>
              <a:rPr lang="en-GB" sz="4000" i="1" dirty="0">
                <a:ea typeface="Verdana" panose="020B0604030504040204" pitchFamily="34" charset="0"/>
                <a:cs typeface="Arial" panose="020B0604020202020204" pitchFamily="34" charset="0"/>
              </a:rPr>
              <a:t> O –&gt; </a:t>
            </a:r>
            <a:r>
              <a:rPr lang="en-GB" sz="4000" i="1" dirty="0" err="1">
                <a:ea typeface="Verdana" panose="020B0604030504040204" pitchFamily="34" charset="0"/>
                <a:cs typeface="Arial" panose="020B0604020202020204" pitchFamily="34" charset="0"/>
              </a:rPr>
              <a:t>nat</a:t>
            </a:r>
            <a:r>
              <a:rPr lang="en-GB" sz="4000" i="1" dirty="0">
                <a:ea typeface="Verdana" panose="020B0604030504040204" pitchFamily="34" charset="0"/>
                <a:cs typeface="Arial" panose="020B0604020202020204" pitchFamily="34" charset="0"/>
              </a:rPr>
              <a:t>}</a:t>
            </a:r>
            <a:r>
              <a:rPr lang="en-GB" sz="4000" dirty="0">
                <a:ea typeface="Verdana" panose="020B0604030504040204" pitchFamily="34" charset="0"/>
                <a:cs typeface="Arial" panose="020B0604020202020204" pitchFamily="34" charset="0"/>
              </a:rPr>
              <a:t>, the type of functions from </a:t>
            </a:r>
            <a:r>
              <a:rPr lang="en-GB" sz="4000" i="1" dirty="0">
                <a:ea typeface="Verdana" panose="020B0604030504040204" pitchFamily="34" charset="0"/>
                <a:cs typeface="Arial" panose="020B0604020202020204" pitchFamily="34" charset="0"/>
              </a:rPr>
              <a:t>O</a:t>
            </a:r>
            <a:r>
              <a:rPr lang="en-GB" sz="4000" dirty="0">
                <a:ea typeface="Verdana" panose="020B0604030504040204" pitchFamily="34" charset="0"/>
                <a:cs typeface="Arial" panose="020B0604020202020204" pitchFamily="34" charset="0"/>
              </a:rPr>
              <a:t> to natural numbers (the bidding action of one agent), can be written as follows.</a:t>
            </a:r>
            <a:endParaRPr lang="en-GB" sz="4000" i="1" dirty="0">
              <a:ea typeface="Verdana" panose="020B0604030504040204" pitchFamily="34" charset="0"/>
              <a:cs typeface="Arial" panose="020B060402020202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Variable</a:t>
            </a:r>
            <a:r>
              <a:rPr lang="en-GB" sz="3200" dirty="0">
                <a:latin typeface="Verdana" panose="020B0604030504040204" pitchFamily="34" charset="0"/>
                <a:ea typeface="Verdana" panose="020B0604030504040204" pitchFamily="34" charset="0"/>
                <a:cs typeface="Verdana" panose="020B0604030504040204" pitchFamily="34" charset="0"/>
              </a:rPr>
              <a:t> (O : </a:t>
            </a:r>
            <a:r>
              <a:rPr lang="en-GB" sz="3200" dirty="0" err="1">
                <a:latin typeface="Verdana" panose="020B0604030504040204" pitchFamily="34" charset="0"/>
                <a:ea typeface="Verdana" panose="020B0604030504040204" pitchFamily="34" charset="0"/>
                <a:cs typeface="Verdana" panose="020B0604030504040204" pitchFamily="34" charset="0"/>
              </a:rPr>
              <a:t>finType</a:t>
            </a:r>
            <a:r>
              <a:rPr lang="en-GB" sz="3200" dirty="0">
                <a:latin typeface="Verdana" panose="020B0604030504040204" pitchFamily="34" charset="0"/>
                <a:ea typeface="Verdana" panose="020B0604030504040204" pitchFamily="34" charset="0"/>
                <a:cs typeface="Verdana" panose="020B0604030504040204" pitchFamily="34" charset="0"/>
              </a:rPr>
              <a:t>) (o0 : O) (</a:t>
            </a:r>
            <a:r>
              <a:rPr lang="en-GB" sz="3200" dirty="0" err="1">
                <a:latin typeface="Verdana" panose="020B0604030504040204" pitchFamily="34" charset="0"/>
                <a:ea typeface="Verdana" panose="020B0604030504040204" pitchFamily="34" charset="0"/>
                <a:cs typeface="Verdana" panose="020B0604030504040204" pitchFamily="34" charset="0"/>
              </a:rPr>
              <a:t>i</a:t>
            </a:r>
            <a:r>
              <a:rPr lang="en-GB" sz="3200" dirty="0">
                <a:latin typeface="Verdana" panose="020B0604030504040204" pitchFamily="34" charset="0"/>
                <a:ea typeface="Verdana" panose="020B0604030504040204" pitchFamily="34" charset="0"/>
                <a:cs typeface="Verdana" panose="020B0604030504040204" pitchFamily="34" charset="0"/>
              </a:rPr>
              <a:t> : A). </a:t>
            </a: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bidding := {</a:t>
            </a:r>
            <a:r>
              <a:rPr lang="en-GB" sz="3200" dirty="0" err="1">
                <a:latin typeface="Verdana" panose="020B0604030504040204" pitchFamily="34" charset="0"/>
                <a:ea typeface="Verdana" panose="020B0604030504040204" pitchFamily="34" charset="0"/>
                <a:cs typeface="Verdana" panose="020B0604030504040204" pitchFamily="34" charset="0"/>
              </a:rPr>
              <a:t>ffun</a:t>
            </a:r>
            <a:r>
              <a:rPr lang="en-GB" sz="3200" dirty="0">
                <a:latin typeface="Verdana" panose="020B0604030504040204" pitchFamily="34" charset="0"/>
                <a:ea typeface="Verdana" panose="020B0604030504040204" pitchFamily="34" charset="0"/>
                <a:cs typeface="Verdana" panose="020B0604030504040204" pitchFamily="34" charset="0"/>
              </a:rPr>
              <a:t> O → </a:t>
            </a:r>
            <a:r>
              <a:rPr lang="en-GB" sz="3200" dirty="0" err="1">
                <a:latin typeface="Verdana" panose="020B0604030504040204" pitchFamily="34" charset="0"/>
                <a:ea typeface="Verdana" panose="020B0604030504040204" pitchFamily="34" charset="0"/>
                <a:cs typeface="Verdana" panose="020B0604030504040204" pitchFamily="34" charset="0"/>
              </a:rPr>
              <a:t>nat</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rPr>
              <a:t>(* from outcomes to bids *)</a:t>
            </a:r>
            <a:br>
              <a:rPr lang="en-GB" sz="3200" dirty="0">
                <a:latin typeface="Verdana" panose="020B0604030504040204" pitchFamily="34" charset="0"/>
                <a:ea typeface="Verdana" panose="020B0604030504040204" pitchFamily="34" charset="0"/>
                <a:cs typeface="Verdana" panose="020B0604030504040204" pitchFamily="34" charset="0"/>
              </a:rPr>
            </a:br>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biddings := n.−tuple bidding.</a:t>
            </a:r>
          </a:p>
          <a:p>
            <a:pPr algn="l"/>
            <a:br>
              <a:rPr lang="en-GB" sz="3200" dirty="0">
                <a:latin typeface="Verdana" panose="020B0604030504040204" pitchFamily="34" charset="0"/>
                <a:ea typeface="Verdana" panose="020B0604030504040204" pitchFamily="34" charset="0"/>
                <a:cs typeface="Verdana" panose="020B0604030504040204" pitchFamily="34" charset="0"/>
              </a:rPr>
            </a:br>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Variable</a:t>
            </a:r>
            <a:r>
              <a:rPr lang="en-GB" sz="3200" dirty="0">
                <a:latin typeface="Verdana" panose="020B0604030504040204" pitchFamily="34" charset="0"/>
                <a:ea typeface="Verdana" panose="020B0604030504040204" pitchFamily="34" charset="0"/>
                <a:cs typeface="Verdana" panose="020B0604030504040204" pitchFamily="34" charset="0"/>
              </a:rPr>
              <a:t> (bs: biddings).</a:t>
            </a:r>
            <a:br>
              <a:rPr lang="en-GB" sz="3200" dirty="0">
                <a:latin typeface="Verdana" panose="020B0604030504040204" pitchFamily="34" charset="0"/>
                <a:ea typeface="Verdana" panose="020B0604030504040204" pitchFamily="34" charset="0"/>
                <a:cs typeface="Verdana" panose="020B0604030504040204" pitchFamily="34" charset="0"/>
              </a:rPr>
            </a:br>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Local Notation </a:t>
            </a:r>
            <a:r>
              <a:rPr lang="en-GB" sz="3200" dirty="0">
                <a:latin typeface="Verdana" panose="020B0604030504040204" pitchFamily="34" charset="0"/>
                <a:ea typeface="Verdana" panose="020B0604030504040204" pitchFamily="34" charset="0"/>
                <a:cs typeface="Verdana" panose="020B0604030504040204" pitchFamily="34" charset="0"/>
              </a:rPr>
              <a:t>"'bidding_ j" := (</a:t>
            </a:r>
            <a:r>
              <a:rPr lang="en-GB" sz="3200" dirty="0" err="1">
                <a:latin typeface="Verdana" panose="020B0604030504040204" pitchFamily="34" charset="0"/>
                <a:ea typeface="Verdana" panose="020B0604030504040204" pitchFamily="34" charset="0"/>
                <a:cs typeface="Verdana" panose="020B0604030504040204" pitchFamily="34" charset="0"/>
              </a:rPr>
              <a:t>tnth</a:t>
            </a:r>
            <a:r>
              <a:rPr lang="en-GB" sz="3200" dirty="0">
                <a:latin typeface="Verdana" panose="020B0604030504040204" pitchFamily="34" charset="0"/>
                <a:ea typeface="Verdana" panose="020B0604030504040204" pitchFamily="34" charset="0"/>
                <a:cs typeface="Verdana" panose="020B0604030504040204" pitchFamily="34" charset="0"/>
              </a:rPr>
              <a:t> bs j) (</a:t>
            </a:r>
            <a:r>
              <a:rPr lang="en-GB" sz="3200" dirty="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rPr>
              <a:t>at level 10</a:t>
            </a:r>
            <a:r>
              <a:rPr lang="en-GB" sz="3200" dirty="0">
                <a:latin typeface="Verdana" panose="020B0604030504040204" pitchFamily="34" charset="0"/>
                <a:ea typeface="Verdana" panose="020B0604030504040204" pitchFamily="34" charset="0"/>
                <a:cs typeface="Verdana" panose="020B0604030504040204" pitchFamily="34" charset="0"/>
              </a:rPr>
              <a:t>). </a:t>
            </a: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Implicit Types </a:t>
            </a:r>
            <a:r>
              <a:rPr lang="en-GB" sz="3200" dirty="0">
                <a:latin typeface="Verdana" panose="020B0604030504040204" pitchFamily="34" charset="0"/>
                <a:ea typeface="Verdana" panose="020B0604030504040204" pitchFamily="34" charset="0"/>
                <a:cs typeface="Verdana" panose="020B0604030504040204" pitchFamily="34" charset="0"/>
              </a:rPr>
              <a:t>(o : O) (bs : biddings). </a:t>
            </a:r>
          </a:p>
          <a:p>
            <a:pPr algn="l"/>
            <a:endParaRPr lang="en-GB" sz="3200" dirty="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bidSum</a:t>
            </a:r>
            <a:r>
              <a:rPr lang="en-GB" sz="3200" dirty="0">
                <a:latin typeface="Verdana" panose="020B0604030504040204" pitchFamily="34" charset="0"/>
                <a:ea typeface="Verdana" panose="020B0604030504040204" pitchFamily="34" charset="0"/>
                <a:cs typeface="Verdana" panose="020B0604030504040204" pitchFamily="34" charset="0"/>
              </a:rPr>
              <a:t> o := \</a:t>
            </a:r>
            <a:r>
              <a:rPr lang="en-GB" sz="3200" dirty="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rPr>
              <a:t>sum</a:t>
            </a:r>
            <a:r>
              <a:rPr lang="en-GB" sz="3200" dirty="0">
                <a:latin typeface="Verdana" panose="020B0604030504040204" pitchFamily="34" charset="0"/>
                <a:ea typeface="Verdana" panose="020B0604030504040204" pitchFamily="34" charset="0"/>
                <a:cs typeface="Verdana" panose="020B0604030504040204" pitchFamily="34" charset="0"/>
              </a:rPr>
              <a:t>_(j &lt; n) ' </a:t>
            </a:r>
            <a:r>
              <a:rPr lang="en-GB" sz="3200" dirty="0" err="1">
                <a:latin typeface="Verdana" panose="020B0604030504040204" pitchFamily="34" charset="0"/>
                <a:ea typeface="Verdana" panose="020B0604030504040204" pitchFamily="34" charset="0"/>
                <a:cs typeface="Verdana" panose="020B0604030504040204" pitchFamily="34" charset="0"/>
              </a:rPr>
              <a:t>bidding_j</a:t>
            </a:r>
            <a:r>
              <a:rPr lang="en-GB" sz="3200" dirty="0">
                <a:latin typeface="Verdana" panose="020B0604030504040204" pitchFamily="34" charset="0"/>
                <a:ea typeface="Verdana" panose="020B0604030504040204" pitchFamily="34" charset="0"/>
                <a:cs typeface="Verdana" panose="020B0604030504040204" pitchFamily="34" charset="0"/>
              </a:rPr>
              <a:t> o. </a:t>
            </a: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bidSum_i</a:t>
            </a:r>
            <a:r>
              <a:rPr lang="en-GB" sz="3200" dirty="0">
                <a:latin typeface="Verdana" panose="020B0604030504040204" pitchFamily="34" charset="0"/>
                <a:ea typeface="Verdana" panose="020B0604030504040204" pitchFamily="34" charset="0"/>
                <a:cs typeface="Verdana" panose="020B0604030504040204" pitchFamily="34" charset="0"/>
              </a:rPr>
              <a:t> o := \</a:t>
            </a:r>
            <a:r>
              <a:rPr lang="en-GB" sz="3200" dirty="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rPr>
              <a:t>sum</a:t>
            </a:r>
            <a:r>
              <a:rPr lang="en-GB" sz="3200" dirty="0">
                <a:latin typeface="Verdana" panose="020B0604030504040204" pitchFamily="34" charset="0"/>
                <a:ea typeface="Verdana" panose="020B0604030504040204" pitchFamily="34" charset="0"/>
                <a:cs typeface="Verdana" panose="020B0604030504040204" pitchFamily="34" charset="0"/>
              </a:rPr>
              <a:t>_(j &lt; n | j != </a:t>
            </a:r>
            <a:r>
              <a:rPr lang="en-GB" sz="3200" dirty="0" err="1">
                <a:latin typeface="Verdana" panose="020B0604030504040204" pitchFamily="34" charset="0"/>
                <a:ea typeface="Verdana" panose="020B0604030504040204" pitchFamily="34" charset="0"/>
                <a:cs typeface="Verdana" panose="020B0604030504040204" pitchFamily="34" charset="0"/>
              </a:rPr>
              <a:t>i</a:t>
            </a:r>
            <a:r>
              <a:rPr lang="en-GB" sz="3200" dirty="0">
                <a:latin typeface="Verdana" panose="020B0604030504040204" pitchFamily="34" charset="0"/>
                <a:ea typeface="Verdana" panose="020B0604030504040204" pitchFamily="34" charset="0"/>
                <a:cs typeface="Verdana" panose="020B0604030504040204" pitchFamily="34" charset="0"/>
              </a:rPr>
              <a:t>) ' </a:t>
            </a:r>
            <a:r>
              <a:rPr lang="en-GB" sz="3200" dirty="0" err="1">
                <a:latin typeface="Verdana" panose="020B0604030504040204" pitchFamily="34" charset="0"/>
                <a:ea typeface="Verdana" panose="020B0604030504040204" pitchFamily="34" charset="0"/>
                <a:cs typeface="Verdana" panose="020B0604030504040204" pitchFamily="34" charset="0"/>
              </a:rPr>
              <a:t>bidding_j</a:t>
            </a:r>
            <a:r>
              <a:rPr lang="en-GB" sz="3200" dirty="0">
                <a:latin typeface="Verdana" panose="020B0604030504040204" pitchFamily="34" charset="0"/>
                <a:ea typeface="Verdana" panose="020B0604030504040204" pitchFamily="34" charset="0"/>
                <a:cs typeface="Verdana" panose="020B0604030504040204" pitchFamily="34" charset="0"/>
              </a:rPr>
              <a:t> o.</a:t>
            </a: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oStar</a:t>
            </a:r>
            <a:r>
              <a:rPr lang="en-GB" sz="3200" dirty="0">
                <a:latin typeface="Verdana" panose="020B0604030504040204" pitchFamily="34" charset="0"/>
                <a:ea typeface="Verdana" panose="020B0604030504040204" pitchFamily="34" charset="0"/>
                <a:cs typeface="Verdana" panose="020B0604030504040204" pitchFamily="34" charset="0"/>
              </a:rPr>
              <a:t>:=[</a:t>
            </a:r>
            <a:r>
              <a:rPr lang="en-GB" sz="3200" dirty="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rPr>
              <a:t>argmax</a:t>
            </a:r>
            <a:r>
              <a:rPr lang="en-GB" sz="3200" dirty="0">
                <a:latin typeface="Verdana" panose="020B0604030504040204" pitchFamily="34" charset="0"/>
                <a:ea typeface="Verdana" panose="020B0604030504040204" pitchFamily="34" charset="0"/>
                <a:cs typeface="Verdana" panose="020B0604030504040204" pitchFamily="34" charset="0"/>
              </a:rPr>
              <a:t>_(o&gt;o0) (</a:t>
            </a:r>
            <a:r>
              <a:rPr lang="en-GB" sz="3200" dirty="0" err="1">
                <a:latin typeface="Verdana" panose="020B0604030504040204" pitchFamily="34" charset="0"/>
                <a:ea typeface="Verdana" panose="020B0604030504040204" pitchFamily="34" charset="0"/>
                <a:cs typeface="Verdana" panose="020B0604030504040204" pitchFamily="34" charset="0"/>
              </a:rPr>
              <a:t>bidSum</a:t>
            </a:r>
            <a:r>
              <a:rPr lang="en-GB" sz="3200" dirty="0">
                <a:latin typeface="Verdana" panose="020B0604030504040204" pitchFamily="34" charset="0"/>
                <a:ea typeface="Verdana" panose="020B0604030504040204" pitchFamily="34" charset="0"/>
                <a:cs typeface="Verdana" panose="020B0604030504040204" pitchFamily="34" charset="0"/>
              </a:rPr>
              <a:t> o)]. </a:t>
            </a: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welfare_with_i</a:t>
            </a:r>
            <a:r>
              <a:rPr lang="en-GB" sz="3200" dirty="0">
                <a:latin typeface="Verdana" panose="020B0604030504040204" pitchFamily="34" charset="0"/>
                <a:ea typeface="Verdana" panose="020B0604030504040204" pitchFamily="34" charset="0"/>
                <a:cs typeface="Verdana" panose="020B0604030504040204" pitchFamily="34" charset="0"/>
              </a:rPr>
              <a:t> := </a:t>
            </a:r>
            <a:r>
              <a:rPr lang="en-GB" sz="3200" dirty="0" err="1">
                <a:latin typeface="Verdana" panose="020B0604030504040204" pitchFamily="34" charset="0"/>
                <a:ea typeface="Verdana" panose="020B0604030504040204" pitchFamily="34" charset="0"/>
                <a:cs typeface="Verdana" panose="020B0604030504040204" pitchFamily="34" charset="0"/>
              </a:rPr>
              <a:t>bidSum_i</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oStar</a:t>
            </a:r>
            <a:r>
              <a:rPr lang="en-GB" sz="3200" dirty="0">
                <a:latin typeface="Verdana" panose="020B0604030504040204" pitchFamily="34" charset="0"/>
                <a:ea typeface="Verdana" panose="020B0604030504040204" pitchFamily="34" charset="0"/>
                <a:cs typeface="Verdana" panose="020B0604030504040204" pitchFamily="34" charset="0"/>
              </a:rPr>
              <a:t>. </a:t>
            </a: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welfare_without_i</a:t>
            </a:r>
            <a:r>
              <a:rPr lang="en-GB" sz="3200" dirty="0">
                <a:latin typeface="Verdana" panose="020B0604030504040204" pitchFamily="34" charset="0"/>
                <a:ea typeface="Verdana" panose="020B0604030504040204" pitchFamily="34" charset="0"/>
                <a:cs typeface="Verdana" panose="020B0604030504040204" pitchFamily="34" charset="0"/>
              </a:rPr>
              <a:t> := \</a:t>
            </a:r>
            <a:r>
              <a:rPr lang="en-GB" sz="3200" dirty="0" err="1">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rPr>
              <a:t>max</a:t>
            </a:r>
            <a:r>
              <a:rPr lang="en-GB" sz="3200" dirty="0" err="1">
                <a:latin typeface="Verdana" panose="020B0604030504040204" pitchFamily="34" charset="0"/>
                <a:ea typeface="Verdana" panose="020B0604030504040204" pitchFamily="34" charset="0"/>
                <a:cs typeface="Verdana" panose="020B0604030504040204" pitchFamily="34" charset="0"/>
              </a:rPr>
              <a:t>_o</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bidSum_i</a:t>
            </a:r>
            <a:r>
              <a:rPr lang="en-GB" sz="3200" dirty="0">
                <a:latin typeface="Verdana" panose="020B0604030504040204" pitchFamily="34" charset="0"/>
                <a:ea typeface="Verdana" panose="020B0604030504040204" pitchFamily="34" charset="0"/>
                <a:cs typeface="Verdana" panose="020B0604030504040204" pitchFamily="34" charset="0"/>
              </a:rPr>
              <a:t> o. </a:t>
            </a: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price := </a:t>
            </a:r>
            <a:r>
              <a:rPr lang="en-GB" sz="3200" dirty="0" err="1">
                <a:latin typeface="Verdana" panose="020B0604030504040204" pitchFamily="34" charset="0"/>
                <a:ea typeface="Verdana" panose="020B0604030504040204" pitchFamily="34" charset="0"/>
                <a:cs typeface="Verdana" panose="020B0604030504040204" pitchFamily="34" charset="0"/>
              </a:rPr>
              <a:t>welfare_without_i</a:t>
            </a:r>
            <a:r>
              <a:rPr lang="en-GB" sz="3200" dirty="0">
                <a:latin typeface="Verdana" panose="020B0604030504040204" pitchFamily="34" charset="0"/>
                <a:ea typeface="Verdana" panose="020B0604030504040204" pitchFamily="34" charset="0"/>
                <a:cs typeface="Verdana" panose="020B0604030504040204" pitchFamily="34" charset="0"/>
              </a:rPr>
              <a:t> − </a:t>
            </a:r>
            <a:r>
              <a:rPr lang="en-GB" sz="3200" dirty="0" err="1">
                <a:latin typeface="Verdana" panose="020B0604030504040204" pitchFamily="34" charset="0"/>
                <a:ea typeface="Verdana" panose="020B0604030504040204" pitchFamily="34" charset="0"/>
                <a:cs typeface="Verdana" panose="020B0604030504040204" pitchFamily="34" charset="0"/>
              </a:rPr>
              <a:t>welfare_with_i</a:t>
            </a:r>
            <a:r>
              <a:rPr lang="en-GB" sz="3200" dirty="0">
                <a:latin typeface="Verdana" panose="020B0604030504040204" pitchFamily="34" charset="0"/>
                <a:ea typeface="Verdana" panose="020B0604030504040204" pitchFamily="34" charset="0"/>
                <a:cs typeface="Verdana" panose="020B0604030504040204" pitchFamily="34" charset="0"/>
              </a:rPr>
              <a:t>.</a:t>
            </a: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just"/>
            <a:r>
              <a:rPr lang="en-GB" sz="4000" dirty="0">
                <a:ea typeface="Verdana" panose="020B0604030504040204" pitchFamily="34" charset="0"/>
                <a:cs typeface="Arial" panose="020B0604020202020204" pitchFamily="34" charset="0"/>
              </a:rPr>
              <a:t>This specification, close to its mathematical definition, can be used to see VCG as an instance, </a:t>
            </a:r>
            <a:r>
              <a:rPr lang="en-GB" sz="4000" i="1" dirty="0">
                <a:ea typeface="Verdana" panose="020B0604030504040204" pitchFamily="34" charset="0"/>
                <a:cs typeface="Arial" panose="020B0604020202020204" pitchFamily="34" charset="0"/>
              </a:rPr>
              <a:t>m</a:t>
            </a:r>
            <a:r>
              <a:rPr lang="en-GB" sz="4000" dirty="0">
                <a:ea typeface="Verdana" panose="020B0604030504040204" pitchFamily="34" charset="0"/>
                <a:cs typeface="Arial" panose="020B0604020202020204" pitchFamily="34" charset="0"/>
              </a:rPr>
              <a:t>, of a general mechanism, of type </a:t>
            </a:r>
            <a:r>
              <a:rPr lang="en-GB" sz="4000" i="1" dirty="0" err="1">
                <a:ea typeface="Verdana" panose="020B0604030504040204" pitchFamily="34" charset="0"/>
                <a:cs typeface="Arial" panose="020B0604020202020204" pitchFamily="34" charset="0"/>
              </a:rPr>
              <a:t>mech.type</a:t>
            </a:r>
            <a:r>
              <a:rPr lang="en-GB" sz="4000" dirty="0">
                <a:ea typeface="Verdana" panose="020B0604030504040204" pitchFamily="34" charset="0"/>
                <a:cs typeface="Arial" panose="020B0604020202020204" pitchFamily="34" charset="0"/>
              </a:rPr>
              <a:t>, as introduced in </a:t>
            </a:r>
            <a:r>
              <a:rPr lang="en-GB" sz="4000" dirty="0" err="1">
                <a:ea typeface="Verdana" panose="020B0604030504040204" pitchFamily="34" charset="0"/>
                <a:cs typeface="Arial" panose="020B0604020202020204" pitchFamily="34" charset="0"/>
              </a:rPr>
              <a:t>mech.v</a:t>
            </a:r>
            <a:r>
              <a:rPr lang="en-GB" sz="4000" dirty="0">
                <a:ea typeface="Verdana" panose="020B0604030504040204" pitchFamily="34" charset="0"/>
                <a:cs typeface="Arial" panose="020B0604020202020204" pitchFamily="34" charset="0"/>
              </a:rPr>
              <a:t> (see [1] for details). </a:t>
            </a: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Definition</a:t>
            </a:r>
            <a:r>
              <a:rPr lang="en-GB" sz="3200" dirty="0">
                <a:latin typeface="Verdana" panose="020B0604030504040204" pitchFamily="34" charset="0"/>
                <a:ea typeface="Verdana" panose="020B0604030504040204" pitchFamily="34" charset="0"/>
                <a:cs typeface="Verdana" panose="020B0604030504040204" pitchFamily="34" charset="0"/>
              </a:rPr>
              <a:t> m : </a:t>
            </a:r>
            <a:r>
              <a:rPr lang="en-GB" sz="3200" dirty="0" err="1">
                <a:latin typeface="Verdana" panose="020B0604030504040204" pitchFamily="34" charset="0"/>
                <a:ea typeface="Verdana" panose="020B0604030504040204" pitchFamily="34" charset="0"/>
                <a:cs typeface="Verdana" panose="020B0604030504040204" pitchFamily="34" charset="0"/>
              </a:rPr>
              <a:t>mech.type</a:t>
            </a:r>
            <a:r>
              <a:rPr lang="en-GB" sz="3200" dirty="0">
                <a:latin typeface="Verdana" panose="020B0604030504040204" pitchFamily="34" charset="0"/>
                <a:ea typeface="Verdana" panose="020B0604030504040204" pitchFamily="34" charset="0"/>
                <a:cs typeface="Verdana" panose="020B0604030504040204" pitchFamily="34" charset="0"/>
              </a:rPr>
              <a:t> n :=</a:t>
            </a:r>
            <a:br>
              <a:rPr lang="en-GB" sz="3200" dirty="0">
                <a:latin typeface="Verdana" panose="020B0604030504040204" pitchFamily="34" charset="0"/>
                <a:ea typeface="Verdana" panose="020B0604030504040204" pitchFamily="34" charset="0"/>
                <a:cs typeface="Verdana" panose="020B0604030504040204" pitchFamily="34" charset="0"/>
              </a:rPr>
            </a:b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mech.new</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rPr>
              <a:t>fun</a:t>
            </a:r>
            <a:r>
              <a:rPr lang="en-GB" sz="3200" dirty="0">
                <a:latin typeface="Verdana" panose="020B0604030504040204" pitchFamily="34" charset="0"/>
                <a:ea typeface="Verdana" panose="020B0604030504040204" pitchFamily="34" charset="0"/>
                <a:cs typeface="Verdana" panose="020B0604030504040204" pitchFamily="34" charset="0"/>
              </a:rPr>
              <a:t> bs ⇒ </a:t>
            </a:r>
          </a:p>
          <a:p>
            <a:pPr algn="l"/>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map_tuple</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a:solidFill>
                  <a:schemeClr val="accent1">
                    <a:lumMod val="60000"/>
                    <a:lumOff val="40000"/>
                  </a:schemeClr>
                </a:solidFill>
                <a:latin typeface="Verdana" panose="020B0604030504040204" pitchFamily="34" charset="0"/>
                <a:ea typeface="Verdana" panose="020B0604030504040204" pitchFamily="34" charset="0"/>
                <a:cs typeface="Verdana" panose="020B0604030504040204" pitchFamily="34" charset="0"/>
              </a:rPr>
              <a:t>fun</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i</a:t>
            </a:r>
            <a:r>
              <a:rPr lang="en-GB" sz="3200" dirty="0">
                <a:latin typeface="Verdana" panose="020B0604030504040204" pitchFamily="34" charset="0"/>
                <a:ea typeface="Verdana" panose="020B0604030504040204" pitchFamily="34" charset="0"/>
                <a:cs typeface="Verdana" panose="020B0604030504040204" pitchFamily="34" charset="0"/>
              </a:rPr>
              <a:t> ⇒ price o0 </a:t>
            </a:r>
            <a:r>
              <a:rPr lang="en-GB" sz="3200" dirty="0" err="1">
                <a:latin typeface="Verdana" panose="020B0604030504040204" pitchFamily="34" charset="0"/>
                <a:ea typeface="Verdana" panose="020B0604030504040204" pitchFamily="34" charset="0"/>
                <a:cs typeface="Verdana" panose="020B0604030504040204" pitchFamily="34" charset="0"/>
              </a:rPr>
              <a:t>i</a:t>
            </a:r>
            <a:r>
              <a:rPr lang="en-GB" sz="3200" dirty="0">
                <a:latin typeface="Verdana" panose="020B0604030504040204" pitchFamily="34" charset="0"/>
                <a:ea typeface="Verdana" panose="020B0604030504040204" pitchFamily="34" charset="0"/>
                <a:cs typeface="Verdana" panose="020B0604030504040204" pitchFamily="34" charset="0"/>
              </a:rPr>
              <a:t> bs) (</a:t>
            </a:r>
            <a:r>
              <a:rPr lang="en-GB" sz="3200" dirty="0" err="1">
                <a:latin typeface="Verdana" panose="020B0604030504040204" pitchFamily="34" charset="0"/>
                <a:ea typeface="Verdana" panose="020B0604030504040204" pitchFamily="34" charset="0"/>
                <a:cs typeface="Verdana" panose="020B0604030504040204" pitchFamily="34" charset="0"/>
              </a:rPr>
              <a:t>agent.agents</a:t>
            </a:r>
            <a:r>
              <a:rPr lang="en-GB" sz="3200" dirty="0">
                <a:latin typeface="Verdana" panose="020B0604030504040204" pitchFamily="34" charset="0"/>
                <a:ea typeface="Verdana" panose="020B0604030504040204" pitchFamily="34" charset="0"/>
                <a:cs typeface="Verdana" panose="020B0604030504040204" pitchFamily="34" charset="0"/>
              </a:rPr>
              <a:t> n),</a:t>
            </a:r>
          </a:p>
          <a:p>
            <a:pPr algn="l"/>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oStar</a:t>
            </a:r>
            <a:r>
              <a:rPr lang="en-GB" sz="3200" dirty="0">
                <a:latin typeface="Verdana" panose="020B0604030504040204" pitchFamily="34" charset="0"/>
                <a:ea typeface="Verdana" panose="020B0604030504040204" pitchFamily="34" charset="0"/>
                <a:cs typeface="Verdana" panose="020B0604030504040204" pitchFamily="34" charset="0"/>
              </a:rPr>
              <a:t> o0 bs)). </a:t>
            </a: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r>
              <a:rPr lang="en-GB" sz="4000" dirty="0">
                <a:ea typeface="Verdana" panose="020B0604030504040204" pitchFamily="34" charset="0"/>
                <a:cs typeface="Verdana" panose="020B0604030504040204" pitchFamily="34" charset="0"/>
              </a:rPr>
              <a:t>VCG’s truthfulness theorem can then be specified and easily proven in Coq via the general definition, </a:t>
            </a:r>
            <a:r>
              <a:rPr lang="en-GB" sz="4000" i="1" dirty="0">
                <a:ea typeface="Verdana" panose="020B0604030504040204" pitchFamily="34" charset="0"/>
                <a:cs typeface="Verdana" panose="020B0604030504040204" pitchFamily="34" charset="0"/>
              </a:rPr>
              <a:t>truthful</a:t>
            </a:r>
            <a:r>
              <a:rPr lang="en-GB" sz="4000" dirty="0">
                <a:ea typeface="Verdana" panose="020B0604030504040204" pitchFamily="34" charset="0"/>
                <a:cs typeface="Verdana" panose="020B0604030504040204" pitchFamily="34" charset="0"/>
              </a:rPr>
              <a:t>, of truthfulness provided in </a:t>
            </a:r>
            <a:r>
              <a:rPr lang="en-GB" sz="4000" dirty="0" err="1">
                <a:ea typeface="Verdana" panose="020B0604030504040204" pitchFamily="34" charset="0"/>
                <a:cs typeface="Verdana" panose="020B0604030504040204" pitchFamily="34" charset="0"/>
              </a:rPr>
              <a:t>mech.v</a:t>
            </a:r>
            <a:r>
              <a:rPr lang="en-GB" sz="4000" dirty="0">
                <a:ea typeface="Verdana" panose="020B0604030504040204" pitchFamily="34" charset="0"/>
                <a:cs typeface="Verdana" panose="020B0604030504040204" pitchFamily="34" charset="0"/>
              </a:rPr>
              <a:t> (see [1]).</a:t>
            </a:r>
          </a:p>
          <a:p>
            <a:pPr algn="l"/>
            <a:endParaRPr lang="en-GB" sz="4000" dirty="0">
              <a:solidFill>
                <a:srgbClr val="D93FBE"/>
              </a:solidFill>
              <a:ea typeface="Verdana" panose="020B0604030504040204" pitchFamily="34" charset="0"/>
              <a:cs typeface="Verdana" panose="020B0604030504040204" pitchFamily="34" charset="0"/>
            </a:endParaRPr>
          </a:p>
          <a:p>
            <a:pPr algn="l"/>
            <a:r>
              <a:rPr lang="en-GB" sz="3200" dirty="0">
                <a:solidFill>
                  <a:srgbClr val="D93FBE"/>
                </a:solidFill>
                <a:latin typeface="Verdana" panose="020B0604030504040204" pitchFamily="34" charset="0"/>
                <a:ea typeface="Verdana" panose="020B0604030504040204" pitchFamily="34" charset="0"/>
                <a:cs typeface="Verdana" panose="020B0604030504040204" pitchFamily="34" charset="0"/>
              </a:rPr>
              <a:t>Lemma</a:t>
            </a:r>
            <a:r>
              <a:rPr lang="en-GB" sz="3200" dirty="0">
                <a:latin typeface="Verdana" panose="020B0604030504040204" pitchFamily="34" charset="0"/>
                <a:ea typeface="Verdana" panose="020B0604030504040204" pitchFamily="34" charset="0"/>
                <a:cs typeface="Verdana" panose="020B0604030504040204" pitchFamily="34" charset="0"/>
              </a:rPr>
              <a:t> </a:t>
            </a:r>
            <a:r>
              <a:rPr lang="en-GB" sz="3200" dirty="0" err="1">
                <a:latin typeface="Verdana" panose="020B0604030504040204" pitchFamily="34" charset="0"/>
                <a:ea typeface="Verdana" panose="020B0604030504040204" pitchFamily="34" charset="0"/>
                <a:cs typeface="Verdana" panose="020B0604030504040204" pitchFamily="34" charset="0"/>
              </a:rPr>
              <a:t>truthful_General_VCG</a:t>
            </a:r>
            <a:r>
              <a:rPr lang="en-GB" sz="3200" dirty="0">
                <a:latin typeface="Verdana" panose="020B0604030504040204" pitchFamily="34" charset="0"/>
                <a:ea typeface="Verdana" panose="020B0604030504040204" pitchFamily="34" charset="0"/>
                <a:cs typeface="Verdana" panose="020B0604030504040204" pitchFamily="34" charset="0"/>
              </a:rPr>
              <a:t> : truthful p.</a:t>
            </a:r>
          </a:p>
          <a:p>
            <a:pPr algn="l"/>
            <a:endParaRPr lang="en-GB" sz="4000" dirty="0">
              <a:ea typeface="Verdana" panose="020B0604030504040204" pitchFamily="34" charset="0"/>
              <a:cs typeface="Verdana" panose="020B0604030504040204" pitchFamily="34" charset="0"/>
            </a:endParaRPr>
          </a:p>
          <a:p>
            <a:pPr algn="l"/>
            <a:r>
              <a:rPr lang="en-GB" sz="4000" dirty="0">
                <a:ea typeface="Verdana" panose="020B0604030504040204" pitchFamily="34" charset="0"/>
                <a:cs typeface="Verdana" panose="020B0604030504040204" pitchFamily="34" charset="0"/>
              </a:rPr>
              <a:t>where </a:t>
            </a:r>
            <a:r>
              <a:rPr lang="en-GB" sz="4000" i="1" dirty="0">
                <a:ea typeface="Verdana" panose="020B0604030504040204" pitchFamily="34" charset="0"/>
                <a:cs typeface="Verdana" panose="020B0604030504040204" pitchFamily="34" charset="0"/>
              </a:rPr>
              <a:t>p</a:t>
            </a:r>
            <a:r>
              <a:rPr lang="en-GB" sz="4000" dirty="0">
                <a:ea typeface="Verdana" panose="020B0604030504040204" pitchFamily="34" charset="0"/>
                <a:cs typeface="Verdana" panose="020B0604030504040204" pitchFamily="34" charset="0"/>
              </a:rPr>
              <a:t>, the preferences, or profile, of each agent, of type </a:t>
            </a:r>
            <a:r>
              <a:rPr lang="en-GB" sz="4000" i="1" dirty="0" err="1">
                <a:ea typeface="Verdana" panose="020B0604030504040204" pitchFamily="34" charset="0"/>
                <a:cs typeface="Verdana" panose="020B0604030504040204" pitchFamily="34" charset="0"/>
              </a:rPr>
              <a:t>prefs.type</a:t>
            </a:r>
            <a:r>
              <a:rPr lang="en-GB" sz="4000" dirty="0">
                <a:ea typeface="Verdana" panose="020B0604030504040204" pitchFamily="34" charset="0"/>
                <a:cs typeface="Verdana" panose="020B0604030504040204" pitchFamily="34" charset="0"/>
              </a:rPr>
              <a:t>, specifies the true value strategy, current strategy and utility function for </a:t>
            </a:r>
            <a:r>
              <a:rPr lang="en-GB" sz="4000" i="1" dirty="0">
                <a:ea typeface="Verdana" panose="020B0604030504040204" pitchFamily="34" charset="0"/>
                <a:cs typeface="Verdana" panose="020B0604030504040204" pitchFamily="34" charset="0"/>
              </a:rPr>
              <a:t>m</a:t>
            </a:r>
            <a:r>
              <a:rPr lang="en-GB" sz="4000" dirty="0">
                <a:ea typeface="Verdana" panose="020B0604030504040204" pitchFamily="34" charset="0"/>
                <a:cs typeface="Verdana" panose="020B0604030504040204" pitchFamily="34" charset="0"/>
              </a:rPr>
              <a:t> (see [1]).</a:t>
            </a:r>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a:p>
            <a:pPr algn="l"/>
            <a:endParaRPr lang="en-GB" sz="3200" dirty="0">
              <a:latin typeface="Verdana" panose="020B0604030504040204" pitchFamily="34" charset="0"/>
              <a:ea typeface="Verdana" panose="020B0604030504040204" pitchFamily="34" charset="0"/>
              <a:cs typeface="Verdana" panose="020B0604030504040204" pitchFamily="34" charset="0"/>
            </a:endParaRPr>
          </a:p>
        </p:txBody>
      </p:sp>
      <p:sp>
        <p:nvSpPr>
          <p:cNvPr id="21" name="AutoShape 4">
            <a:extLst>
              <a:ext uri="{FF2B5EF4-FFF2-40B4-BE49-F238E27FC236}">
                <a16:creationId xmlns:a16="http://schemas.microsoft.com/office/drawing/2014/main" id="{AF28512A-9D54-4044-95FA-1F3166EB1E64}"/>
              </a:ext>
            </a:extLst>
          </p:cNvPr>
          <p:cNvSpPr>
            <a:spLocks noChangeArrowheads="1"/>
          </p:cNvSpPr>
          <p:nvPr/>
        </p:nvSpPr>
        <p:spPr bwMode="auto">
          <a:xfrm>
            <a:off x="366268" y="23523156"/>
            <a:ext cx="26964132" cy="6264691"/>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12731"/>
          </a:p>
        </p:txBody>
      </p:sp>
      <p:sp>
        <p:nvSpPr>
          <p:cNvPr id="22" name="Text Box 9">
            <a:extLst>
              <a:ext uri="{FF2B5EF4-FFF2-40B4-BE49-F238E27FC236}">
                <a16:creationId xmlns:a16="http://schemas.microsoft.com/office/drawing/2014/main" id="{2670DEA9-1F88-FB4E-8EA0-C117A3BFD61B}"/>
              </a:ext>
            </a:extLst>
          </p:cNvPr>
          <p:cNvSpPr txBox="1">
            <a:spLocks noChangeArrowheads="1"/>
          </p:cNvSpPr>
          <p:nvPr/>
        </p:nvSpPr>
        <p:spPr bwMode="auto">
          <a:xfrm>
            <a:off x="725589" y="24790103"/>
            <a:ext cx="26249212" cy="5006747"/>
          </a:xfrm>
          <a:prstGeom prst="rect">
            <a:avLst/>
          </a:prstGeom>
          <a:noFill/>
          <a:ln w="9525">
            <a:noFill/>
            <a:miter lim="800000"/>
            <a:headEnd/>
            <a:tailEnd/>
          </a:ln>
          <a:effectLst/>
        </p:spPr>
        <p:txBody>
          <a:bodyPr wrap="square" lIns="81527" tIns="40763" rIns="81527" bIns="40763">
            <a:spAutoFit/>
          </a:bodyPr>
          <a:lstStyle/>
          <a:p>
            <a:pPr marL="742950" indent="-742950" algn="just">
              <a:buAutoNum type="arabicPeriod"/>
            </a:pPr>
            <a:r>
              <a:rPr lang="en-GB" sz="3200" dirty="0"/>
              <a:t>Jouvelot, P., and Gallego Arias, E. J. </a:t>
            </a:r>
            <a:r>
              <a:rPr lang="en-GB" sz="3200" i="1" dirty="0"/>
              <a:t>A Foundational Framework for the Specification and Verification of Mechanism Design</a:t>
            </a:r>
            <a:r>
              <a:rPr lang="en-GB" sz="3200" dirty="0"/>
              <a:t>. Mines Paris Tech. Rep., 2022  (https://</a:t>
            </a:r>
            <a:r>
              <a:rPr lang="en-GB" sz="3200" dirty="0" err="1"/>
              <a:t>www.cri.ensmp.fr</a:t>
            </a:r>
            <a:r>
              <a:rPr lang="en-GB" sz="3200" dirty="0"/>
              <a:t>/</a:t>
            </a:r>
            <a:r>
              <a:rPr lang="en-GB" sz="3200" dirty="0" err="1"/>
              <a:t>classement</a:t>
            </a:r>
            <a:r>
              <a:rPr lang="en-GB" sz="3200" dirty="0"/>
              <a:t>/doc/E-458.pdf)</a:t>
            </a:r>
          </a:p>
          <a:p>
            <a:pPr marL="742950" indent="-742950" algn="just">
              <a:buAutoNum type="arabicPeriod"/>
            </a:pPr>
            <a:r>
              <a:rPr lang="en-GB" sz="3200" dirty="0"/>
              <a:t>https://github.com/jouvelot/mech.v</a:t>
            </a:r>
          </a:p>
          <a:p>
            <a:pPr marL="742950" indent="-742950" algn="just">
              <a:buAutoNum type="arabicPeriod"/>
            </a:pPr>
            <a:r>
              <a:rPr lang="en-GB" sz="3200" dirty="0" err="1"/>
              <a:t>Bertot</a:t>
            </a:r>
            <a:r>
              <a:rPr lang="en-GB" sz="3200" dirty="0"/>
              <a:t>, Y., and </a:t>
            </a:r>
            <a:r>
              <a:rPr lang="en-GB" sz="3200" dirty="0" err="1"/>
              <a:t>Castéran</a:t>
            </a:r>
            <a:r>
              <a:rPr lang="en-GB" sz="3200" dirty="0"/>
              <a:t>, P.. Springer Science &amp; Business Media, 2013. </a:t>
            </a:r>
            <a:r>
              <a:rPr lang="en-GB" sz="3200" i="1" dirty="0"/>
              <a:t>Interactive theorem proving and program development: </a:t>
            </a:r>
            <a:r>
              <a:rPr lang="en-GB" sz="3200" i="1" dirty="0" err="1"/>
              <a:t>Coq’Art</a:t>
            </a:r>
            <a:r>
              <a:rPr lang="en-GB" sz="3200" i="1" dirty="0"/>
              <a:t>: the calculus of inductive constructions</a:t>
            </a:r>
            <a:endParaRPr lang="en-GB" sz="3200" dirty="0"/>
          </a:p>
          <a:p>
            <a:pPr marL="742950" indent="-742950" algn="just">
              <a:buAutoNum type="arabicPeriod"/>
            </a:pPr>
            <a:r>
              <a:rPr lang="en-GB" sz="3200" dirty="0"/>
              <a:t>Gallego Arias, E. J., Pin, B., and Jouvelot, P. </a:t>
            </a:r>
            <a:r>
              <a:rPr lang="en-GB" sz="3200" i="1" dirty="0" err="1"/>
              <a:t>jsCoq</a:t>
            </a:r>
            <a:r>
              <a:rPr lang="en-GB" sz="3200" i="1" dirty="0"/>
              <a:t>: Towards Hybrid Theorem Proving Interfaces</a:t>
            </a:r>
            <a:r>
              <a:rPr lang="en-GB" sz="3200" dirty="0"/>
              <a:t>. In Proceedings of the 12th Workshop on User Interfaces for Theorem Provers, Coimbra, Portugal, July 2016.</a:t>
            </a:r>
          </a:p>
          <a:p>
            <a:pPr marL="742950" indent="-742950" algn="just">
              <a:buAutoNum type="arabicPeriod"/>
            </a:pPr>
            <a:r>
              <a:rPr lang="en-GB" sz="3200" dirty="0" err="1"/>
              <a:t>Barthe</a:t>
            </a:r>
            <a:r>
              <a:rPr lang="en-GB" sz="3200" dirty="0"/>
              <a:t>, G., </a:t>
            </a:r>
            <a:r>
              <a:rPr lang="en-GB" sz="3200" dirty="0" err="1"/>
              <a:t>Gaboardi</a:t>
            </a:r>
            <a:r>
              <a:rPr lang="en-GB" sz="3200" dirty="0"/>
              <a:t>, M., Arias, E.J.G., Hsu, J., Roth, A., </a:t>
            </a:r>
            <a:r>
              <a:rPr lang="en-GB" sz="3200" dirty="0" err="1"/>
              <a:t>Strub</a:t>
            </a:r>
            <a:r>
              <a:rPr lang="en-GB" sz="3200" dirty="0"/>
              <a:t>, PY. (2016). Computer-Aided Verification for Mechanism Design. In: Cai, Y., </a:t>
            </a:r>
            <a:r>
              <a:rPr lang="en-GB" sz="3200" dirty="0" err="1"/>
              <a:t>Vetta</a:t>
            </a:r>
            <a:r>
              <a:rPr lang="en-GB" sz="3200" dirty="0"/>
              <a:t>, A. (eds) Web and Internet Economics. WINE 2016. Lecture Notes in Computer Science(), vol 10123. Springer, Berlin, Heidelberg. https://</a:t>
            </a:r>
            <a:r>
              <a:rPr lang="en-GB" sz="3200" dirty="0" err="1"/>
              <a:t>doi.org</a:t>
            </a:r>
            <a:r>
              <a:rPr lang="en-GB" sz="3200" dirty="0"/>
              <a:t>/10.1007/978-3-662-54110-4_20</a:t>
            </a:r>
          </a:p>
        </p:txBody>
      </p:sp>
      <p:sp>
        <p:nvSpPr>
          <p:cNvPr id="23" name="Text Box 42">
            <a:extLst>
              <a:ext uri="{FF2B5EF4-FFF2-40B4-BE49-F238E27FC236}">
                <a16:creationId xmlns:a16="http://schemas.microsoft.com/office/drawing/2014/main" id="{8557BF15-BBEA-D240-80E1-3A8D9B73C4DC}"/>
              </a:ext>
            </a:extLst>
          </p:cNvPr>
          <p:cNvSpPr txBox="1">
            <a:spLocks noChangeArrowheads="1"/>
          </p:cNvSpPr>
          <p:nvPr/>
        </p:nvSpPr>
        <p:spPr bwMode="auto">
          <a:xfrm>
            <a:off x="784468" y="23523158"/>
            <a:ext cx="6769857" cy="1097985"/>
          </a:xfrm>
          <a:prstGeom prst="rect">
            <a:avLst/>
          </a:prstGeom>
          <a:noFill/>
          <a:ln w="9525">
            <a:noFill/>
            <a:miter lim="800000"/>
            <a:headEnd/>
            <a:tailEnd/>
          </a:ln>
          <a:effectLst/>
        </p:spPr>
        <p:txBody>
          <a:bodyPr wrap="square" lIns="81527" tIns="40763" rIns="81527" bIns="40763">
            <a:spAutoFit/>
          </a:bodyPr>
          <a:lstStyle/>
          <a:p>
            <a:pPr algn="l" defTabSz="3914109">
              <a:spcBef>
                <a:spcPct val="50000"/>
              </a:spcBef>
            </a:pPr>
            <a:r>
              <a:rPr lang="en-US" sz="6600" b="1" dirty="0"/>
              <a:t>Bibliography</a:t>
            </a:r>
          </a:p>
        </p:txBody>
      </p:sp>
      <p:sp>
        <p:nvSpPr>
          <p:cNvPr id="27" name="AutoShape 4">
            <a:extLst>
              <a:ext uri="{FF2B5EF4-FFF2-40B4-BE49-F238E27FC236}">
                <a16:creationId xmlns:a16="http://schemas.microsoft.com/office/drawing/2014/main" id="{A99FE916-0AA0-8B48-AC38-72E5761BA0D8}"/>
              </a:ext>
            </a:extLst>
          </p:cNvPr>
          <p:cNvSpPr>
            <a:spLocks noChangeArrowheads="1"/>
          </p:cNvSpPr>
          <p:nvPr/>
        </p:nvSpPr>
        <p:spPr bwMode="auto">
          <a:xfrm>
            <a:off x="27529369" y="24785084"/>
            <a:ext cx="15006258" cy="5002764"/>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12731" dirty="0"/>
          </a:p>
        </p:txBody>
      </p:sp>
      <p:sp>
        <p:nvSpPr>
          <p:cNvPr id="28" name="Text Box 42">
            <a:extLst>
              <a:ext uri="{FF2B5EF4-FFF2-40B4-BE49-F238E27FC236}">
                <a16:creationId xmlns:a16="http://schemas.microsoft.com/office/drawing/2014/main" id="{7EE95D76-FB10-484B-8BA4-B8FFB5C1BA4E}"/>
              </a:ext>
            </a:extLst>
          </p:cNvPr>
          <p:cNvSpPr txBox="1">
            <a:spLocks noChangeArrowheads="1"/>
          </p:cNvSpPr>
          <p:nvPr/>
        </p:nvSpPr>
        <p:spPr bwMode="auto">
          <a:xfrm>
            <a:off x="27910605" y="24902788"/>
            <a:ext cx="13796354" cy="1097985"/>
          </a:xfrm>
          <a:prstGeom prst="rect">
            <a:avLst/>
          </a:prstGeom>
          <a:noFill/>
          <a:ln w="9525">
            <a:noFill/>
            <a:miter lim="800000"/>
            <a:headEnd/>
            <a:tailEnd/>
          </a:ln>
          <a:effectLst/>
        </p:spPr>
        <p:txBody>
          <a:bodyPr wrap="square" lIns="81527" tIns="40763" rIns="81527" bIns="40763">
            <a:spAutoFit/>
          </a:bodyPr>
          <a:lstStyle/>
          <a:p>
            <a:pPr algn="l" defTabSz="3914109">
              <a:spcBef>
                <a:spcPct val="50000"/>
              </a:spcBef>
            </a:pPr>
            <a:r>
              <a:rPr lang="en-US" sz="6600" b="1" dirty="0"/>
              <a:t>Future Work</a:t>
            </a:r>
          </a:p>
        </p:txBody>
      </p:sp>
      <p:sp>
        <p:nvSpPr>
          <p:cNvPr id="29" name="Text Box 9">
            <a:extLst>
              <a:ext uri="{FF2B5EF4-FFF2-40B4-BE49-F238E27FC236}">
                <a16:creationId xmlns:a16="http://schemas.microsoft.com/office/drawing/2014/main" id="{01C53D19-60F8-AF42-97D3-4C13FA7D53EF}"/>
              </a:ext>
            </a:extLst>
          </p:cNvPr>
          <p:cNvSpPr txBox="1">
            <a:spLocks noChangeArrowheads="1"/>
          </p:cNvSpPr>
          <p:nvPr/>
        </p:nvSpPr>
        <p:spPr bwMode="auto">
          <a:xfrm>
            <a:off x="27924520" y="25958042"/>
            <a:ext cx="13965215" cy="3160088"/>
          </a:xfrm>
          <a:prstGeom prst="rect">
            <a:avLst/>
          </a:prstGeom>
          <a:noFill/>
          <a:ln w="9525">
            <a:noFill/>
            <a:miter lim="800000"/>
            <a:headEnd/>
            <a:tailEnd/>
          </a:ln>
          <a:effectLst/>
        </p:spPr>
        <p:txBody>
          <a:bodyPr wrap="square" lIns="81527" tIns="40763" rIns="81527" bIns="40763">
            <a:spAutoFit/>
          </a:bodyPr>
          <a:lstStyle/>
          <a:p>
            <a:pPr algn="just"/>
            <a:r>
              <a:rPr lang="en-GB" sz="4000" dirty="0"/>
              <a:t>Improvements to the current setting may include:</a:t>
            </a:r>
          </a:p>
          <a:p>
            <a:pPr marL="571500" indent="-571500" algn="just">
              <a:buFont typeface="Arial" panose="020B0604020202020204" pitchFamily="34" charset="0"/>
              <a:buChar char="•"/>
            </a:pPr>
            <a:r>
              <a:rPr lang="en-GB" sz="4000" dirty="0"/>
              <a:t>adding other notions related to deterministic mechanisms;</a:t>
            </a:r>
          </a:p>
          <a:p>
            <a:pPr marL="571500" indent="-571500" algn="just">
              <a:buFont typeface="Arial" panose="020B0604020202020204" pitchFamily="34" charset="0"/>
              <a:buChar char="•"/>
            </a:pPr>
            <a:r>
              <a:rPr lang="en-GB" sz="4000" dirty="0"/>
              <a:t>tackling voting or probabilistic mechanisms [5], or</a:t>
            </a:r>
          </a:p>
          <a:p>
            <a:pPr marL="571500" indent="-571500" algn="just">
              <a:buFont typeface="Arial" panose="020B0604020202020204" pitchFamily="34" charset="0"/>
              <a:buChar char="•"/>
            </a:pPr>
            <a:r>
              <a:rPr lang="en-GB" sz="4000" dirty="0"/>
              <a:t>making it an “executable” textbook for economy-education purposes, following the “literate programming” movement [4].</a:t>
            </a:r>
          </a:p>
        </p:txBody>
      </p:sp>
    </p:spTree>
    <p:extLst>
      <p:ext uri="{BB962C8B-B14F-4D97-AF65-F5344CB8AC3E}">
        <p14:creationId xmlns:p14="http://schemas.microsoft.com/office/powerpoint/2010/main" val="29269647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TotalTime>
  <Words>1134</Words>
  <Application>Microsoft Macintosh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Pierre Jouvelot</dc:creator>
  <cp:lastModifiedBy>Pierre Jouvelot</cp:lastModifiedBy>
  <cp:revision>14</cp:revision>
  <cp:lastPrinted>2022-06-13T20:41:47Z</cp:lastPrinted>
  <dcterms:created xsi:type="dcterms:W3CDTF">2022-06-10T09:42:39Z</dcterms:created>
  <dcterms:modified xsi:type="dcterms:W3CDTF">2022-06-13T20:58:55Z</dcterms:modified>
</cp:coreProperties>
</file>