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8"/>
  </p:normalViewPr>
  <p:slideViewPr>
    <p:cSldViewPr snapToGrid="0" snapToObjects="1">
      <p:cViewPr>
        <p:scale>
          <a:sx n="40" d="100"/>
          <a:sy n="40" d="100"/>
        </p:scale>
        <p:origin x="4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480F3-3EE5-9048-8CE1-6D7B76C3A5A1}" type="datetimeFigureOut">
              <a:rPr lang="en-FR" smtClean="0"/>
              <a:t>10/06/2022</a:t>
            </a:fld>
            <a:endParaRPr lang="en-FR"/>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FB192-9FF9-214D-8A34-FA222BE1A45B}" type="slidenum">
              <a:rPr lang="en-FR" smtClean="0"/>
              <a:t>‹#›</a:t>
            </a:fld>
            <a:endParaRPr lang="en-FR"/>
          </a:p>
        </p:txBody>
      </p:sp>
    </p:spTree>
    <p:extLst>
      <p:ext uri="{BB962C8B-B14F-4D97-AF65-F5344CB8AC3E}">
        <p14:creationId xmlns:p14="http://schemas.microsoft.com/office/powerpoint/2010/main" val="519303569"/>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671FB192-9FF9-214D-8A34-FA222BE1A45B}" type="slidenum">
              <a:rPr lang="en-FR" smtClean="0"/>
              <a:t>1</a:t>
            </a:fld>
            <a:endParaRPr lang="en-FR"/>
          </a:p>
        </p:txBody>
      </p:sp>
    </p:spTree>
    <p:extLst>
      <p:ext uri="{BB962C8B-B14F-4D97-AF65-F5344CB8AC3E}">
        <p14:creationId xmlns:p14="http://schemas.microsoft.com/office/powerpoint/2010/main" val="290756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GB"/>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10/06/2022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25697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10/06/2022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4885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10/06/2022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8038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10/06/2022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7293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GB"/>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A114C4-1913-F640-BCBB-6052C52800F7}" type="datetimeFigureOut">
              <a:rPr lang="en-FR" smtClean="0"/>
              <a:t>10/06/2022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72919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A114C4-1913-F640-BCBB-6052C52800F7}" type="datetimeFigureOut">
              <a:rPr lang="en-FR" smtClean="0"/>
              <a:t>10/06/2022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9971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A114C4-1913-F640-BCBB-6052C52800F7}" type="datetimeFigureOut">
              <a:rPr lang="en-FR" smtClean="0"/>
              <a:t>10/06/2022</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84076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A114C4-1913-F640-BCBB-6052C52800F7}" type="datetimeFigureOut">
              <a:rPr lang="en-FR" smtClean="0"/>
              <a:t>10/06/2022</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504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114C4-1913-F640-BCBB-6052C52800F7}" type="datetimeFigureOut">
              <a:rPr lang="en-FR" smtClean="0"/>
              <a:t>10/06/2022</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40251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10/06/2022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8787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GB"/>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10/06/2022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268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F3A114C4-1913-F640-BCBB-6052C52800F7}" type="datetimeFigureOut">
              <a:rPr lang="en-FR" smtClean="0"/>
              <a:t>10/06/2022</a:t>
            </a:fld>
            <a:endParaRPr lang="en-FR"/>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0C10A44-1DE9-2C48-8CA5-288046CF35F5}" type="slidenum">
              <a:rPr lang="en-FR" smtClean="0"/>
              <a:t>‹#›</a:t>
            </a:fld>
            <a:endParaRPr lang="en-FR"/>
          </a:p>
        </p:txBody>
      </p:sp>
    </p:spTree>
    <p:extLst>
      <p:ext uri="{BB962C8B-B14F-4D97-AF65-F5344CB8AC3E}">
        <p14:creationId xmlns:p14="http://schemas.microsoft.com/office/powerpoint/2010/main" val="152329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3">
            <a:extLst>
              <a:ext uri="{FF2B5EF4-FFF2-40B4-BE49-F238E27FC236}">
                <a16:creationId xmlns:a16="http://schemas.microsoft.com/office/drawing/2014/main" id="{75818200-E81C-9048-ACCB-F21D31DA4840}"/>
              </a:ext>
            </a:extLst>
          </p:cNvPr>
          <p:cNvSpPr>
            <a:spLocks noChangeArrowheads="1"/>
          </p:cNvSpPr>
          <p:nvPr/>
        </p:nvSpPr>
        <p:spPr bwMode="auto">
          <a:xfrm>
            <a:off x="382063" y="471338"/>
            <a:ext cx="26948337" cy="558023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81527" tIns="40763" rIns="81527" bIns="40763" anchor="ctr"/>
          <a:lstStyle/>
          <a:p>
            <a:pPr defTabSz="3914109"/>
            <a:endParaRPr lang="en-US" sz="12731" dirty="0">
              <a:solidFill>
                <a:schemeClr val="bg1"/>
              </a:solidFill>
            </a:endParaRPr>
          </a:p>
        </p:txBody>
      </p:sp>
      <p:sp>
        <p:nvSpPr>
          <p:cNvPr id="6" name="Text Box 14">
            <a:extLst>
              <a:ext uri="{FF2B5EF4-FFF2-40B4-BE49-F238E27FC236}">
                <a16:creationId xmlns:a16="http://schemas.microsoft.com/office/drawing/2014/main" id="{64FDBB08-6A52-1641-AFDB-00BBB216250E}"/>
              </a:ext>
            </a:extLst>
          </p:cNvPr>
          <p:cNvSpPr txBox="1">
            <a:spLocks noChangeArrowheads="1"/>
          </p:cNvSpPr>
          <p:nvPr/>
        </p:nvSpPr>
        <p:spPr bwMode="auto">
          <a:xfrm>
            <a:off x="784468" y="670438"/>
            <a:ext cx="21966653" cy="5246300"/>
          </a:xfrm>
          <a:prstGeom prst="rect">
            <a:avLst/>
          </a:prstGeom>
          <a:noFill/>
          <a:ln w="9525">
            <a:noFill/>
            <a:miter lim="800000"/>
            <a:headEnd/>
            <a:tailEnd/>
          </a:ln>
          <a:effectLst/>
        </p:spPr>
        <p:txBody>
          <a:bodyPr lIns="81527" tIns="40763" rIns="81527" bIns="40763">
            <a:spAutoFit/>
          </a:bodyPr>
          <a:lstStyle/>
          <a:p>
            <a:pPr defTabSz="3914109">
              <a:spcBef>
                <a:spcPts val="0"/>
              </a:spcBef>
            </a:pPr>
            <a:r>
              <a:rPr lang="en-GB" sz="7200" b="1" dirty="0"/>
              <a:t>A Foundational Framework for the Specification and Verification of Mechanism Design</a:t>
            </a:r>
            <a:br>
              <a:rPr lang="en-GB" sz="6600" b="1" dirty="0"/>
            </a:br>
            <a:r>
              <a:rPr lang="en-US" sz="4800" b="1" i="1" dirty="0"/>
              <a:t>P. Jouvelot</a:t>
            </a:r>
            <a:r>
              <a:rPr lang="en-US" sz="4800" baseline="30000" dirty="0"/>
              <a:t>1</a:t>
            </a:r>
            <a:r>
              <a:rPr lang="en-US" sz="4800" b="1" i="1" dirty="0"/>
              <a:t>, E. J. Gallego Arias</a:t>
            </a:r>
            <a:r>
              <a:rPr lang="en-US" sz="4800" i="1" baseline="30000" dirty="0"/>
              <a:t>2</a:t>
            </a:r>
            <a:endParaRPr lang="en-US" sz="4800" i="1" dirty="0"/>
          </a:p>
          <a:p>
            <a:pPr defTabSz="3914109"/>
            <a:r>
              <a:rPr lang="en-US" sz="3600" baseline="30000" dirty="0"/>
              <a:t>1</a:t>
            </a:r>
            <a:r>
              <a:rPr lang="en-US" sz="3589" dirty="0"/>
              <a:t>Mines Paris, PSL University, France</a:t>
            </a:r>
          </a:p>
          <a:p>
            <a:pPr defTabSz="3914109"/>
            <a:r>
              <a:rPr lang="en-US" sz="3600" i="1" baseline="30000" dirty="0"/>
              <a:t>2</a:t>
            </a:r>
            <a:r>
              <a:rPr lang="en-US" sz="3589" dirty="0"/>
              <a:t>Inria Paris, France</a:t>
            </a:r>
            <a:br>
              <a:rPr lang="en-US" sz="3589" dirty="0"/>
            </a:br>
            <a:endParaRPr lang="en-US" sz="3589" dirty="0"/>
          </a:p>
          <a:p>
            <a:pPr defTabSz="3914109"/>
            <a:r>
              <a:rPr lang="en-US" sz="3589" dirty="0"/>
              <a:t>ACM EC 2022, July 11-15, Poster Session</a:t>
            </a:r>
            <a:endParaRPr lang="en-US" sz="7022" dirty="0"/>
          </a:p>
        </p:txBody>
      </p:sp>
      <p:pic>
        <p:nvPicPr>
          <p:cNvPr id="7" name="Picture 2">
            <a:extLst>
              <a:ext uri="{FF2B5EF4-FFF2-40B4-BE49-F238E27FC236}">
                <a16:creationId xmlns:a16="http://schemas.microsoft.com/office/drawing/2014/main" id="{D172CBCC-600A-7B4A-A019-24B69CC8E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5392" y="1365651"/>
            <a:ext cx="7375731" cy="3801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E1E29B5-E030-7349-908F-3DB7DD8FE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4702" y="4206566"/>
            <a:ext cx="3924300" cy="1371600"/>
          </a:xfrm>
          <a:prstGeom prst="rect">
            <a:avLst/>
          </a:prstGeom>
        </p:spPr>
      </p:pic>
      <p:sp>
        <p:nvSpPr>
          <p:cNvPr id="9" name="AutoShape 4">
            <a:extLst>
              <a:ext uri="{FF2B5EF4-FFF2-40B4-BE49-F238E27FC236}">
                <a16:creationId xmlns:a16="http://schemas.microsoft.com/office/drawing/2014/main" id="{67D6CC1E-37E9-DF41-BA4F-B648A8BDB37F}"/>
              </a:ext>
            </a:extLst>
          </p:cNvPr>
          <p:cNvSpPr>
            <a:spLocks noChangeArrowheads="1"/>
          </p:cNvSpPr>
          <p:nvPr/>
        </p:nvSpPr>
        <p:spPr bwMode="auto">
          <a:xfrm>
            <a:off x="382063" y="6220535"/>
            <a:ext cx="13740337" cy="8428233"/>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0" name="Text Box 9">
            <a:extLst>
              <a:ext uri="{FF2B5EF4-FFF2-40B4-BE49-F238E27FC236}">
                <a16:creationId xmlns:a16="http://schemas.microsoft.com/office/drawing/2014/main" id="{0516CEC6-A6AA-6B49-8478-F06FEBA80462}"/>
              </a:ext>
            </a:extLst>
          </p:cNvPr>
          <p:cNvSpPr txBox="1">
            <a:spLocks noChangeArrowheads="1"/>
          </p:cNvSpPr>
          <p:nvPr/>
        </p:nvSpPr>
        <p:spPr bwMode="auto">
          <a:xfrm>
            <a:off x="725590" y="7603085"/>
            <a:ext cx="12845408" cy="8084513"/>
          </a:xfrm>
          <a:prstGeom prst="rect">
            <a:avLst/>
          </a:prstGeom>
          <a:noFill/>
          <a:ln w="9525">
            <a:noFill/>
            <a:miter lim="800000"/>
            <a:headEnd/>
            <a:tailEnd/>
          </a:ln>
          <a:effectLst/>
        </p:spPr>
        <p:txBody>
          <a:bodyPr wrap="square" lIns="81527" tIns="40763" rIns="81527" bIns="40763">
            <a:spAutoFit/>
          </a:bodyPr>
          <a:lstStyle/>
          <a:p>
            <a:pPr algn="just"/>
            <a:r>
              <a:rPr lang="en-GB" sz="4000" dirty="0"/>
              <a:t>We live in an era where the complexity and size of mathematics and computer programs have well gone beyond what humans can understand and process. Checking and understanding </a:t>
            </a:r>
            <a:r>
              <a:rPr lang="en-GB" sz="4000" b="1" dirty="0"/>
              <a:t>complex mathematical papers</a:t>
            </a:r>
            <a:r>
              <a:rPr lang="en-GB" sz="4000" dirty="0"/>
              <a:t> can take months, or even years, and the process remains brittle. </a:t>
            </a:r>
          </a:p>
          <a:p>
            <a:pPr algn="just"/>
            <a:r>
              <a:rPr lang="en-GB" sz="4000" dirty="0"/>
              <a:t>Mistakes in </a:t>
            </a:r>
            <a:r>
              <a:rPr lang="en-GB" sz="4000" b="1" dirty="0"/>
              <a:t>mechanism design </a:t>
            </a:r>
            <a:r>
              <a:rPr lang="en-GB" sz="4000" dirty="0"/>
              <a:t>theorems and software can be extremely costly, and create mistrust among rational players, due to risk, complexity, or both. Fortunately, solutions based on </a:t>
            </a:r>
            <a:r>
              <a:rPr lang="en-GB" sz="4000" b="1" dirty="0"/>
              <a:t>formal verification</a:t>
            </a:r>
            <a:r>
              <a:rPr lang="en-GB" sz="4000" dirty="0"/>
              <a:t>, using state-of-the-art computer programs called “proof assistants” such as </a:t>
            </a:r>
            <a:r>
              <a:rPr lang="en-GB" sz="4000" b="1" dirty="0"/>
              <a:t>Coq</a:t>
            </a:r>
            <a:r>
              <a:rPr lang="en-GB" sz="4000" dirty="0"/>
              <a:t> or Lean, provide help on those issues.</a:t>
            </a:r>
          </a:p>
          <a:p>
            <a:pPr marL="571500" indent="-571500" algn="just">
              <a:buFont typeface="Arial" panose="020B0604020202020204" pitchFamily="34" charset="0"/>
              <a:buChar char="•"/>
            </a:pPr>
            <a:endParaRPr lang="en-GB" sz="4000" dirty="0"/>
          </a:p>
          <a:p>
            <a:pPr algn="just"/>
            <a:endParaRPr lang="en-GB" sz="4000" dirty="0"/>
          </a:p>
        </p:txBody>
      </p:sp>
      <p:sp>
        <p:nvSpPr>
          <p:cNvPr id="11" name="Text Box 42">
            <a:extLst>
              <a:ext uri="{FF2B5EF4-FFF2-40B4-BE49-F238E27FC236}">
                <a16:creationId xmlns:a16="http://schemas.microsoft.com/office/drawing/2014/main" id="{496D11BC-B76A-A443-B3C2-AD9820ED3DF7}"/>
              </a:ext>
            </a:extLst>
          </p:cNvPr>
          <p:cNvSpPr txBox="1">
            <a:spLocks noChangeArrowheads="1"/>
          </p:cNvSpPr>
          <p:nvPr/>
        </p:nvSpPr>
        <p:spPr bwMode="auto">
          <a:xfrm>
            <a:off x="725590" y="6380848"/>
            <a:ext cx="7233043" cy="1097985"/>
          </a:xfrm>
          <a:prstGeom prst="rect">
            <a:avLst/>
          </a:prstGeom>
          <a:noFill/>
          <a:ln w="9525">
            <a:noFill/>
            <a:miter lim="800000"/>
            <a:headEnd/>
            <a:tailEnd/>
          </a:ln>
          <a:effectLst/>
        </p:spPr>
        <p:txBody>
          <a:bodyPr lIns="81527" tIns="40763" rIns="81527" bIns="40763">
            <a:spAutoFit/>
          </a:bodyPr>
          <a:lstStyle/>
          <a:p>
            <a:pPr defTabSz="3914109">
              <a:spcBef>
                <a:spcPct val="50000"/>
              </a:spcBef>
            </a:pPr>
            <a:r>
              <a:rPr lang="en-US" sz="6600" b="1" dirty="0"/>
              <a:t>Motivation</a:t>
            </a:r>
          </a:p>
        </p:txBody>
      </p:sp>
      <p:sp>
        <p:nvSpPr>
          <p:cNvPr id="12" name="AutoShape 4">
            <a:extLst>
              <a:ext uri="{FF2B5EF4-FFF2-40B4-BE49-F238E27FC236}">
                <a16:creationId xmlns:a16="http://schemas.microsoft.com/office/drawing/2014/main" id="{63BE0ABB-6880-E144-9BDE-B4A8C945FDA1}"/>
              </a:ext>
            </a:extLst>
          </p:cNvPr>
          <p:cNvSpPr>
            <a:spLocks noChangeArrowheads="1"/>
          </p:cNvSpPr>
          <p:nvPr/>
        </p:nvSpPr>
        <p:spPr bwMode="auto">
          <a:xfrm>
            <a:off x="366268" y="14782609"/>
            <a:ext cx="13756132" cy="97320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3" name="Text Box 42">
            <a:extLst>
              <a:ext uri="{FF2B5EF4-FFF2-40B4-BE49-F238E27FC236}">
                <a16:creationId xmlns:a16="http://schemas.microsoft.com/office/drawing/2014/main" id="{90F18E58-05AF-684C-8D34-E2A9A7A456DD}"/>
              </a:ext>
            </a:extLst>
          </p:cNvPr>
          <p:cNvSpPr txBox="1">
            <a:spLocks noChangeArrowheads="1"/>
          </p:cNvSpPr>
          <p:nvPr/>
        </p:nvSpPr>
        <p:spPr bwMode="auto">
          <a:xfrm>
            <a:off x="784468" y="14873207"/>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Coq, a type-based proof assistant</a:t>
            </a:r>
          </a:p>
        </p:txBody>
      </p:sp>
      <p:sp>
        <p:nvSpPr>
          <p:cNvPr id="14" name="Text Box 9">
            <a:extLst>
              <a:ext uri="{FF2B5EF4-FFF2-40B4-BE49-F238E27FC236}">
                <a16:creationId xmlns:a16="http://schemas.microsoft.com/office/drawing/2014/main" id="{A010C94F-37C9-8446-8407-4B0384D82108}"/>
              </a:ext>
            </a:extLst>
          </p:cNvPr>
          <p:cNvSpPr txBox="1">
            <a:spLocks noChangeArrowheads="1"/>
          </p:cNvSpPr>
          <p:nvPr/>
        </p:nvSpPr>
        <p:spPr bwMode="auto">
          <a:xfrm>
            <a:off x="768286" y="15958008"/>
            <a:ext cx="12845408" cy="9192508"/>
          </a:xfrm>
          <a:prstGeom prst="rect">
            <a:avLst/>
          </a:prstGeom>
          <a:noFill/>
          <a:ln w="9525">
            <a:noFill/>
            <a:miter lim="800000"/>
            <a:headEnd/>
            <a:tailEnd/>
          </a:ln>
          <a:effectLst/>
        </p:spPr>
        <p:txBody>
          <a:bodyPr wrap="square" lIns="81527" tIns="40763" rIns="81527" bIns="40763">
            <a:spAutoFit/>
          </a:bodyPr>
          <a:lstStyle/>
          <a:p>
            <a:pPr algn="just"/>
            <a:r>
              <a:rPr lang="en-GB" sz="4000" dirty="0"/>
              <a:t>Coq [3] is a mathematical proof checker based on a powerful </a:t>
            </a:r>
            <a:r>
              <a:rPr lang="en-GB" sz="4000" b="1" dirty="0"/>
              <a:t>type theory</a:t>
            </a:r>
            <a:r>
              <a:rPr lang="en-GB" sz="4000" dirty="0"/>
              <a:t> in which expressions </a:t>
            </a:r>
            <a:r>
              <a:rPr lang="en-GB" sz="4000" i="1" dirty="0"/>
              <a:t>e</a:t>
            </a:r>
            <a:r>
              <a:rPr lang="en-GB" sz="4000" dirty="0"/>
              <a:t> have types </a:t>
            </a:r>
            <a:r>
              <a:rPr lang="en-GB" sz="4000" i="1" dirty="0"/>
              <a:t>t </a:t>
            </a:r>
            <a:r>
              <a:rPr lang="en-GB" sz="4000" dirty="0"/>
              <a:t>that denote logical properties, written as type properties “</a:t>
            </a:r>
            <a:r>
              <a:rPr lang="en-GB" sz="4000" i="1" dirty="0"/>
              <a:t>e : t”</a:t>
            </a:r>
            <a:r>
              <a:rPr lang="en-GB" sz="4000" dirty="0"/>
              <a:t>. For instance, one can express the infinitude of primes using the following type property, expressed as a lemma:</a:t>
            </a:r>
          </a:p>
          <a:p>
            <a:pPr algn="just"/>
            <a:endParaRPr lang="en-GB" sz="4000" dirty="0"/>
          </a:p>
          <a:p>
            <a:pPr algn="just"/>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Lemma</a:t>
            </a:r>
            <a:r>
              <a:rPr lang="en-GB" sz="3200"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prime_above</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forall</a:t>
            </a:r>
            <a:r>
              <a:rPr lang="en-GB" sz="3200" dirty="0">
                <a:latin typeface="Verdana" panose="020B0604030504040204" pitchFamily="34" charset="0"/>
                <a:ea typeface="Verdana" panose="020B0604030504040204" pitchFamily="34" charset="0"/>
                <a:cs typeface="Verdana" panose="020B0604030504040204" pitchFamily="34" charset="0"/>
              </a:rPr>
              <a:t> m, </a:t>
            </a:r>
            <a:r>
              <a:rPr lang="en-GB" sz="32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exists</a:t>
            </a:r>
            <a:r>
              <a:rPr lang="en-GB" sz="3200" dirty="0">
                <a:latin typeface="Verdana" panose="020B0604030504040204" pitchFamily="34" charset="0"/>
                <a:ea typeface="Verdana" panose="020B0604030504040204" pitchFamily="34" charset="0"/>
                <a:cs typeface="Verdana" panose="020B0604030504040204" pitchFamily="34" charset="0"/>
              </a:rPr>
              <a:t> p, m &lt; p ∧ prime p. </a:t>
            </a:r>
          </a:p>
          <a:p>
            <a:pPr algn="just"/>
            <a:endParaRPr lang="en-GB" sz="4000" dirty="0"/>
          </a:p>
          <a:p>
            <a:pPr algn="just"/>
            <a:r>
              <a:rPr lang="en-GB" sz="4000" dirty="0"/>
              <a:t>To help proof developers construct expressions of a sought-after type, i.e., property, Coq uses an </a:t>
            </a:r>
            <a:r>
              <a:rPr lang="en-GB" sz="4000" b="1" dirty="0"/>
              <a:t>interactive approach </a:t>
            </a:r>
            <a:r>
              <a:rPr lang="en-GB" sz="4000" dirty="0"/>
              <a:t>based on typing rules and tactic languages. A large number of existing libraries such as Mathematical Components (MC) enable a </a:t>
            </a:r>
            <a:r>
              <a:rPr lang="en-GB" sz="4000" b="1" dirty="0"/>
              <a:t>high level of abstraction </a:t>
            </a:r>
            <a:r>
              <a:rPr lang="en-GB" sz="4000" dirty="0"/>
              <a:t>to be used for mathematical reasoning (e.g., the definition of </a:t>
            </a:r>
            <a:r>
              <a:rPr lang="en-GB" sz="4000" i="1" dirty="0"/>
              <a:t>prime</a:t>
            </a:r>
            <a:r>
              <a:rPr lang="en-GB" sz="4000" dirty="0"/>
              <a:t>, in MC).  </a:t>
            </a:r>
          </a:p>
          <a:p>
            <a:pPr algn="just"/>
            <a:endParaRPr lang="en-GB" sz="4000" dirty="0"/>
          </a:p>
        </p:txBody>
      </p:sp>
      <p:sp>
        <p:nvSpPr>
          <p:cNvPr id="15" name="AutoShape 4">
            <a:extLst>
              <a:ext uri="{FF2B5EF4-FFF2-40B4-BE49-F238E27FC236}">
                <a16:creationId xmlns:a16="http://schemas.microsoft.com/office/drawing/2014/main" id="{440B72C9-15E9-9A42-AF9C-03CBEB53C603}"/>
              </a:ext>
            </a:extLst>
          </p:cNvPr>
          <p:cNvSpPr>
            <a:spLocks noChangeArrowheads="1"/>
          </p:cNvSpPr>
          <p:nvPr/>
        </p:nvSpPr>
        <p:spPr bwMode="auto">
          <a:xfrm>
            <a:off x="14309999" y="6220535"/>
            <a:ext cx="13020401" cy="1831586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6" name="Text Box 9">
            <a:extLst>
              <a:ext uri="{FF2B5EF4-FFF2-40B4-BE49-F238E27FC236}">
                <a16:creationId xmlns:a16="http://schemas.microsoft.com/office/drawing/2014/main" id="{FCC8B432-85AB-7D4C-A693-4706D461E67F}"/>
              </a:ext>
            </a:extLst>
          </p:cNvPr>
          <p:cNvSpPr txBox="1">
            <a:spLocks noChangeArrowheads="1"/>
          </p:cNvSpPr>
          <p:nvPr/>
        </p:nvSpPr>
        <p:spPr bwMode="auto">
          <a:xfrm>
            <a:off x="14436203" y="7620765"/>
            <a:ext cx="12538598" cy="17933363"/>
          </a:xfrm>
          <a:prstGeom prst="rect">
            <a:avLst/>
          </a:prstGeom>
          <a:noFill/>
          <a:ln w="9525">
            <a:noFill/>
            <a:miter lim="800000"/>
            <a:headEnd/>
            <a:tailEnd/>
          </a:ln>
          <a:effectLst/>
        </p:spPr>
        <p:txBody>
          <a:bodyPr wrap="square" lIns="81527" tIns="40763" rIns="81527" bIns="40763">
            <a:spAutoFit/>
          </a:bodyPr>
          <a:lstStyle/>
          <a:p>
            <a:pPr marL="742950" indent="-742950" algn="just">
              <a:buFont typeface="+mj-lt"/>
              <a:buAutoNum type="arabicPeriod"/>
            </a:pPr>
            <a:r>
              <a:rPr lang="en-GB" sz="4000" b="1" dirty="0"/>
              <a:t>Reference. </a:t>
            </a:r>
            <a:r>
              <a:rPr lang="en-GB" sz="4000" dirty="0"/>
              <a:t>We introduce </a:t>
            </a:r>
            <a:r>
              <a:rPr lang="en-GB" sz="4000" b="1" dirty="0" err="1"/>
              <a:t>mech.v</a:t>
            </a:r>
            <a:r>
              <a:rPr lang="en-GB" sz="4000" dirty="0"/>
              <a:t>, an open-source library of formally defined core mechanisms and concepts of mechanism design [2]; it builds upon the widely-used Coq proof assistant, the MC library and the </a:t>
            </a:r>
            <a:r>
              <a:rPr lang="en-GB" sz="4000" dirty="0" err="1"/>
              <a:t>SSReflect</a:t>
            </a:r>
            <a:r>
              <a:rPr lang="en-GB" sz="4000" dirty="0"/>
              <a:t> tactic language. The </a:t>
            </a:r>
            <a:r>
              <a:rPr lang="en-GB" sz="4000" dirty="0" err="1"/>
              <a:t>mech.v</a:t>
            </a:r>
            <a:r>
              <a:rPr lang="en-GB" sz="4000" dirty="0"/>
              <a:t> library includes the specifications and correctness theorems (e.g., truthfulness, rationality or dominance) of well-known mechanisms and auctions such as the </a:t>
            </a:r>
            <a:r>
              <a:rPr lang="en-GB" sz="4000" dirty="0" err="1"/>
              <a:t>Vickrey</a:t>
            </a:r>
            <a:r>
              <a:rPr lang="en-GB" sz="4000" dirty="0"/>
              <a:t>-Clarke-Groves (VCG) mechanism or the VCG for online ad or First Price and Second Price auctions.</a:t>
            </a:r>
          </a:p>
          <a:p>
            <a:pPr marL="742950" indent="-742950" algn="just">
              <a:buFont typeface="+mj-lt"/>
              <a:buAutoNum type="arabicPeriod"/>
            </a:pPr>
            <a:r>
              <a:rPr lang="en-GB" sz="4000" b="1" dirty="0"/>
              <a:t>Assurance.</a:t>
            </a:r>
            <a:r>
              <a:rPr lang="en-GB" sz="4000" dirty="0"/>
              <a:t> To benefit from the additional assurance that a mechanized proof brings compared to a pen-and-paper proof outline, we borrow a common technique from the computer science literature, </a:t>
            </a:r>
            <a:r>
              <a:rPr lang="en-GB" sz="4000" b="1" dirty="0"/>
              <a:t>proof by refinement,</a:t>
            </a:r>
            <a:r>
              <a:rPr lang="en-GB" sz="4000" dirty="0"/>
              <a:t> to prove that the implementation of VCG for online ads auctions is a refinement of the VCG mechanism, thus transferring its general truthfulness property for (almost) free. </a:t>
            </a:r>
          </a:p>
          <a:p>
            <a:pPr marL="742950" indent="-742950" algn="just">
              <a:buFont typeface="+mj-lt"/>
              <a:buAutoNum type="arabicPeriod"/>
            </a:pPr>
            <a:r>
              <a:rPr lang="en-GB" sz="4000" b="1" dirty="0"/>
              <a:t>Extension;</a:t>
            </a:r>
            <a:r>
              <a:rPr lang="en-GB" sz="4000" dirty="0"/>
              <a:t> Since Coq proofs are simple syntactic objects, the agents participating in a mechanism can opt to trust a </a:t>
            </a:r>
            <a:r>
              <a:rPr lang="en-GB" sz="4000" b="1" dirty="0"/>
              <a:t>reference proof checking implementation different </a:t>
            </a:r>
            <a:r>
              <a:rPr lang="en-GB" sz="4000" dirty="0"/>
              <a:t>from </a:t>
            </a:r>
            <a:r>
              <a:rPr lang="en-GB" sz="4000" dirty="0" err="1"/>
              <a:t>our’s</a:t>
            </a:r>
            <a:r>
              <a:rPr lang="en-GB" sz="4000" dirty="0"/>
              <a:t> to check for themselves that a particular strategy is, for instance, dominant, increasing their trust in the mechanism. In turn, this added confidence may allow the mechanism designer to use more complex design methods that remain truthful while providing better welfare for all. </a:t>
            </a:r>
          </a:p>
          <a:p>
            <a:pPr algn="just"/>
            <a:endParaRPr lang="en-GB" sz="4000" dirty="0"/>
          </a:p>
          <a:p>
            <a:pPr algn="just"/>
            <a:endParaRPr lang="en-GB" sz="4000" dirty="0"/>
          </a:p>
        </p:txBody>
      </p:sp>
      <p:sp>
        <p:nvSpPr>
          <p:cNvPr id="17" name="Text Box 42">
            <a:extLst>
              <a:ext uri="{FF2B5EF4-FFF2-40B4-BE49-F238E27FC236}">
                <a16:creationId xmlns:a16="http://schemas.microsoft.com/office/drawing/2014/main" id="{5299784D-0A4B-1347-8731-AD9CE312CC7A}"/>
              </a:ext>
            </a:extLst>
          </p:cNvPr>
          <p:cNvSpPr txBox="1">
            <a:spLocks noChangeArrowheads="1"/>
          </p:cNvSpPr>
          <p:nvPr/>
        </p:nvSpPr>
        <p:spPr bwMode="auto">
          <a:xfrm>
            <a:off x="14436203" y="6485505"/>
            <a:ext cx="7233043" cy="1097985"/>
          </a:xfrm>
          <a:prstGeom prst="rect">
            <a:avLst/>
          </a:prstGeom>
          <a:noFill/>
          <a:ln w="9525">
            <a:noFill/>
            <a:miter lim="800000"/>
            <a:headEnd/>
            <a:tailEnd/>
          </a:ln>
          <a:effectLst/>
        </p:spPr>
        <p:txBody>
          <a:bodyPr lIns="81527" tIns="40763" rIns="81527" bIns="40763">
            <a:spAutoFit/>
          </a:bodyPr>
          <a:lstStyle/>
          <a:p>
            <a:pPr algn="l" defTabSz="3914109">
              <a:spcBef>
                <a:spcPct val="50000"/>
              </a:spcBef>
            </a:pPr>
            <a:r>
              <a:rPr lang="en-US" sz="6600" b="1" dirty="0"/>
              <a:t>Contributions</a:t>
            </a:r>
          </a:p>
        </p:txBody>
      </p:sp>
      <p:sp>
        <p:nvSpPr>
          <p:cNvPr id="18" name="AutoShape 4">
            <a:extLst>
              <a:ext uri="{FF2B5EF4-FFF2-40B4-BE49-F238E27FC236}">
                <a16:creationId xmlns:a16="http://schemas.microsoft.com/office/drawing/2014/main" id="{DC16B4E2-0D2C-F24E-8F07-AC557D4E9510}"/>
              </a:ext>
            </a:extLst>
          </p:cNvPr>
          <p:cNvSpPr>
            <a:spLocks noChangeArrowheads="1"/>
          </p:cNvSpPr>
          <p:nvPr/>
        </p:nvSpPr>
        <p:spPr bwMode="auto">
          <a:xfrm>
            <a:off x="27563519" y="487365"/>
            <a:ext cx="14873976" cy="19066208"/>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9" name="Text Box 42">
            <a:extLst>
              <a:ext uri="{FF2B5EF4-FFF2-40B4-BE49-F238E27FC236}">
                <a16:creationId xmlns:a16="http://schemas.microsoft.com/office/drawing/2014/main" id="{177F7BA5-C3AD-CC49-8C03-F69C76A2C26A}"/>
              </a:ext>
            </a:extLst>
          </p:cNvPr>
          <p:cNvSpPr txBox="1">
            <a:spLocks noChangeArrowheads="1"/>
          </p:cNvSpPr>
          <p:nvPr/>
        </p:nvSpPr>
        <p:spPr bwMode="auto">
          <a:xfrm>
            <a:off x="28040446" y="864791"/>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Example: VCG in </a:t>
            </a:r>
            <a:r>
              <a:rPr lang="en-US" sz="6600" b="1" dirty="0" err="1"/>
              <a:t>mech.v</a:t>
            </a:r>
            <a:endParaRPr lang="en-US" sz="6600" b="1" dirty="0"/>
          </a:p>
        </p:txBody>
      </p:sp>
      <p:sp>
        <p:nvSpPr>
          <p:cNvPr id="20" name="Text Box 9">
            <a:extLst>
              <a:ext uri="{FF2B5EF4-FFF2-40B4-BE49-F238E27FC236}">
                <a16:creationId xmlns:a16="http://schemas.microsoft.com/office/drawing/2014/main" id="{22CEAD43-F0D1-9741-9BC8-A42F47D95751}"/>
              </a:ext>
            </a:extLst>
          </p:cNvPr>
          <p:cNvSpPr txBox="1">
            <a:spLocks noChangeArrowheads="1"/>
          </p:cNvSpPr>
          <p:nvPr/>
        </p:nvSpPr>
        <p:spPr bwMode="auto">
          <a:xfrm>
            <a:off x="28040446" y="2136667"/>
            <a:ext cx="14170008" cy="17933363"/>
          </a:xfrm>
          <a:prstGeom prst="rect">
            <a:avLst/>
          </a:prstGeom>
          <a:noFill/>
          <a:ln w="9525">
            <a:noFill/>
            <a:miter lim="800000"/>
            <a:headEnd/>
            <a:tailEnd/>
          </a:ln>
          <a:effectLst/>
        </p:spPr>
        <p:txBody>
          <a:bodyPr wrap="square" lIns="81527" tIns="40763" rIns="81527" bIns="40763">
            <a:spAutoFit/>
          </a:bodyPr>
          <a:lstStyle/>
          <a:p>
            <a:pPr algn="just"/>
            <a:r>
              <a:rPr lang="en-GB" sz="4000" dirty="0">
                <a:latin typeface="Arial" panose="020B0604020202020204" pitchFamily="34" charset="0"/>
                <a:ea typeface="Verdana" panose="020B0604030504040204" pitchFamily="34" charset="0"/>
                <a:cs typeface="Arial" panose="020B0604020202020204" pitchFamily="34" charset="0"/>
              </a:rPr>
              <a:t>Below is a direct Coq specification of the VCG mechanism involving </a:t>
            </a:r>
            <a:r>
              <a:rPr lang="en-GB" sz="4000" i="1" dirty="0">
                <a:latin typeface="Arial" panose="020B0604020202020204" pitchFamily="34" charset="0"/>
                <a:ea typeface="Verdana" panose="020B0604030504040204" pitchFamily="34" charset="0"/>
                <a:cs typeface="Arial" panose="020B0604020202020204" pitchFamily="34" charset="0"/>
              </a:rPr>
              <a:t>n </a:t>
            </a:r>
            <a:r>
              <a:rPr lang="en-GB" sz="4000" dirty="0">
                <a:latin typeface="Arial" panose="020B0604020202020204" pitchFamily="34" charset="0"/>
                <a:ea typeface="Verdana" panose="020B0604030504040204" pitchFamily="34" charset="0"/>
                <a:cs typeface="Arial" panose="020B0604020202020204" pitchFamily="34" charset="0"/>
              </a:rPr>
              <a:t>agents, where </a:t>
            </a:r>
            <a:r>
              <a:rPr lang="en-GB" sz="4000" i="1" dirty="0">
                <a:latin typeface="Arial" panose="020B0604020202020204" pitchFamily="34" charset="0"/>
                <a:ea typeface="Verdana" panose="020B0604030504040204" pitchFamily="34" charset="0"/>
                <a:cs typeface="Arial" panose="020B0604020202020204" pitchFamily="34" charset="0"/>
              </a:rPr>
              <a:t>O </a:t>
            </a:r>
            <a:r>
              <a:rPr lang="en-GB" sz="4000" dirty="0">
                <a:latin typeface="Arial" panose="020B0604020202020204" pitchFamily="34" charset="0"/>
                <a:ea typeface="Verdana" panose="020B0604030504040204" pitchFamily="34" charset="0"/>
                <a:cs typeface="Arial" panose="020B0604020202020204" pitchFamily="34" charset="0"/>
              </a:rPr>
              <a:t>denotes the type of outcomes </a:t>
            </a:r>
            <a:r>
              <a:rPr lang="en-GB" sz="4000" i="1" dirty="0">
                <a:latin typeface="Arial" panose="020B0604020202020204" pitchFamily="34" charset="0"/>
                <a:ea typeface="Verdana" panose="020B0604030504040204" pitchFamily="34" charset="0"/>
                <a:cs typeface="Arial" panose="020B0604020202020204" pitchFamily="34" charset="0"/>
              </a:rPr>
              <a:t>o</a:t>
            </a:r>
            <a:r>
              <a:rPr lang="en-GB" sz="4000" dirty="0">
                <a:latin typeface="Arial" panose="020B0604020202020204" pitchFamily="34" charset="0"/>
                <a:ea typeface="Verdana" panose="020B0604030504040204" pitchFamily="34" charset="0"/>
                <a:cs typeface="Arial" panose="020B0604020202020204" pitchFamily="34" charset="0"/>
              </a:rPr>
              <a:t>, </a:t>
            </a:r>
            <a:r>
              <a:rPr lang="en-GB" sz="4000" i="1" dirty="0">
                <a:latin typeface="Arial" panose="020B0604020202020204" pitchFamily="34" charset="0"/>
                <a:ea typeface="Verdana" panose="020B0604030504040204" pitchFamily="34" charset="0"/>
                <a:cs typeface="Arial" panose="020B0604020202020204" pitchFamily="34" charset="0"/>
              </a:rPr>
              <a:t>A,</a:t>
            </a:r>
            <a:r>
              <a:rPr lang="en-GB" sz="4000" dirty="0">
                <a:latin typeface="Arial" panose="020B0604020202020204" pitchFamily="34" charset="0"/>
                <a:ea typeface="Verdana" panose="020B0604030504040204" pitchFamily="34" charset="0"/>
                <a:cs typeface="Arial" panose="020B0604020202020204" pitchFamily="34" charset="0"/>
              </a:rPr>
              <a:t> the type of agents </a:t>
            </a:r>
            <a:r>
              <a:rPr lang="en-GB" sz="4000" i="1" dirty="0" err="1">
                <a:latin typeface="Arial" panose="020B0604020202020204" pitchFamily="34" charset="0"/>
                <a:ea typeface="Verdana" panose="020B0604030504040204" pitchFamily="34" charset="0"/>
                <a:cs typeface="Arial" panose="020B0604020202020204" pitchFamily="34" charset="0"/>
              </a:rPr>
              <a:t>i</a:t>
            </a:r>
            <a:r>
              <a:rPr lang="en-GB" sz="4000" dirty="0">
                <a:latin typeface="Arial" panose="020B0604020202020204" pitchFamily="34" charset="0"/>
                <a:ea typeface="Verdana" panose="020B0604030504040204" pitchFamily="34" charset="0"/>
                <a:cs typeface="Arial" panose="020B0604020202020204" pitchFamily="34" charset="0"/>
              </a:rPr>
              <a:t>, and </a:t>
            </a:r>
            <a:r>
              <a:rPr lang="en-GB" sz="4000" i="1" dirty="0">
                <a:latin typeface="Arial" panose="020B0604020202020204" pitchFamily="34" charset="0"/>
                <a:ea typeface="Verdana" panose="020B0604030504040204" pitchFamily="34" charset="0"/>
                <a:cs typeface="Arial" panose="020B0604020202020204" pitchFamily="34" charset="0"/>
              </a:rPr>
              <a:t>{</a:t>
            </a:r>
            <a:r>
              <a:rPr lang="en-GB" sz="4000" i="1" dirty="0" err="1">
                <a:latin typeface="Arial" panose="020B0604020202020204" pitchFamily="34" charset="0"/>
                <a:ea typeface="Verdana" panose="020B0604030504040204" pitchFamily="34" charset="0"/>
                <a:cs typeface="Arial" panose="020B0604020202020204" pitchFamily="34" charset="0"/>
              </a:rPr>
              <a:t>ffun</a:t>
            </a:r>
            <a:r>
              <a:rPr lang="en-GB" sz="4000" i="1" dirty="0">
                <a:latin typeface="Arial" panose="020B0604020202020204" pitchFamily="34" charset="0"/>
                <a:ea typeface="Verdana" panose="020B0604030504040204" pitchFamily="34" charset="0"/>
                <a:cs typeface="Arial" panose="020B0604020202020204" pitchFamily="34" charset="0"/>
              </a:rPr>
              <a:t> O –&gt; </a:t>
            </a:r>
            <a:r>
              <a:rPr lang="en-GB" sz="4000" i="1" dirty="0" err="1">
                <a:latin typeface="Arial" panose="020B0604020202020204" pitchFamily="34" charset="0"/>
                <a:ea typeface="Verdana" panose="020B0604030504040204" pitchFamily="34" charset="0"/>
                <a:cs typeface="Arial" panose="020B0604020202020204" pitchFamily="34" charset="0"/>
              </a:rPr>
              <a:t>nat</a:t>
            </a:r>
            <a:r>
              <a:rPr lang="en-GB" sz="4000" i="1" dirty="0">
                <a:latin typeface="Arial" panose="020B0604020202020204" pitchFamily="34" charset="0"/>
                <a:ea typeface="Verdana" panose="020B0604030504040204" pitchFamily="34" charset="0"/>
                <a:cs typeface="Arial" panose="020B0604020202020204" pitchFamily="34" charset="0"/>
              </a:rPr>
              <a:t>}</a:t>
            </a:r>
            <a:r>
              <a:rPr lang="en-GB" sz="4000" dirty="0">
                <a:latin typeface="Arial" panose="020B0604020202020204" pitchFamily="34" charset="0"/>
                <a:ea typeface="Verdana" panose="020B0604030504040204" pitchFamily="34" charset="0"/>
                <a:cs typeface="Arial" panose="020B0604020202020204" pitchFamily="34" charset="0"/>
              </a:rPr>
              <a:t>, the type of functions from </a:t>
            </a:r>
            <a:r>
              <a:rPr lang="en-GB" sz="4000" i="1" dirty="0">
                <a:latin typeface="Arial" panose="020B0604020202020204" pitchFamily="34" charset="0"/>
                <a:ea typeface="Verdana" panose="020B0604030504040204" pitchFamily="34" charset="0"/>
                <a:cs typeface="Arial" panose="020B0604020202020204" pitchFamily="34" charset="0"/>
              </a:rPr>
              <a:t>O</a:t>
            </a:r>
            <a:r>
              <a:rPr lang="en-GB" sz="4000" dirty="0">
                <a:latin typeface="Arial" panose="020B0604020202020204" pitchFamily="34" charset="0"/>
                <a:ea typeface="Verdana" panose="020B0604030504040204" pitchFamily="34" charset="0"/>
                <a:cs typeface="Arial" panose="020B0604020202020204" pitchFamily="34" charset="0"/>
              </a:rPr>
              <a:t> to natural numbers (the bidding action of one agent)</a:t>
            </a:r>
            <a:r>
              <a:rPr lang="en-GB" sz="4000" i="1" dirty="0">
                <a:latin typeface="Arial" panose="020B0604020202020204" pitchFamily="34" charset="0"/>
                <a:ea typeface="Verdana" panose="020B0604030504040204" pitchFamily="34" charset="0"/>
                <a:cs typeface="Arial" panose="020B0604020202020204" pitchFamily="34" charset="0"/>
              </a:rPr>
              <a:t>.</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finType</a:t>
            </a:r>
            <a:r>
              <a:rPr lang="en-GB" sz="3200" dirty="0">
                <a:latin typeface="Verdana" panose="020B0604030504040204" pitchFamily="34" charset="0"/>
                <a:ea typeface="Verdana" panose="020B0604030504040204" pitchFamily="34" charset="0"/>
                <a:cs typeface="Verdana" panose="020B0604030504040204" pitchFamily="34" charset="0"/>
              </a:rPr>
              <a:t>) (o0 : O)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 := {</a:t>
            </a:r>
            <a:r>
              <a:rPr lang="en-GB" sz="3200" dirty="0" err="1">
                <a:latin typeface="Verdana" panose="020B0604030504040204" pitchFamily="34" charset="0"/>
                <a:ea typeface="Verdana" panose="020B0604030504040204" pitchFamily="34" charset="0"/>
                <a:cs typeface="Verdana" panose="020B0604030504040204" pitchFamily="34" charset="0"/>
              </a:rPr>
              <a:t>ffun</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nat</a:t>
            </a:r>
            <a:r>
              <a:rPr lang="en-GB" sz="3200" dirty="0">
                <a:latin typeface="Verdana" panose="020B0604030504040204" pitchFamily="34" charset="0"/>
                <a:ea typeface="Verdana" panose="020B0604030504040204" pitchFamily="34" charset="0"/>
                <a:cs typeface="Verdana" panose="020B0604030504040204" pitchFamily="34" charset="0"/>
              </a:rPr>
              <a:t>}.</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biddings := n.−tuple bidding.</a:t>
            </a:r>
          </a:p>
          <a:p>
            <a:pPr algn="l"/>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(bs: biddings).</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Local Notation </a:t>
            </a:r>
            <a:r>
              <a:rPr lang="en-GB" sz="3200" dirty="0">
                <a:latin typeface="Verdana" panose="020B0604030504040204" pitchFamily="34" charset="0"/>
                <a:ea typeface="Verdana" panose="020B0604030504040204" pitchFamily="34" charset="0"/>
                <a:cs typeface="Verdana" panose="020B0604030504040204" pitchFamily="34" charset="0"/>
              </a:rPr>
              <a:t>"'bidding_ j" := (</a:t>
            </a:r>
            <a:r>
              <a:rPr lang="en-GB" sz="3200" dirty="0" err="1">
                <a:latin typeface="Verdana" panose="020B0604030504040204" pitchFamily="34" charset="0"/>
                <a:ea typeface="Verdana" panose="020B0604030504040204" pitchFamily="34" charset="0"/>
                <a:cs typeface="Verdana" panose="020B0604030504040204" pitchFamily="34" charset="0"/>
              </a:rPr>
              <a:t>tnth</a:t>
            </a:r>
            <a:r>
              <a:rPr lang="en-GB" sz="3200" dirty="0">
                <a:latin typeface="Verdana" panose="020B0604030504040204" pitchFamily="34" charset="0"/>
                <a:ea typeface="Verdana" panose="020B0604030504040204" pitchFamily="34" charset="0"/>
                <a:cs typeface="Verdana" panose="020B0604030504040204" pitchFamily="34" charset="0"/>
              </a:rPr>
              <a:t> bs j)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at level 10</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Implicit Types </a:t>
            </a:r>
            <a:r>
              <a:rPr lang="en-GB" sz="3200" dirty="0">
                <a:latin typeface="Verdana" panose="020B0604030504040204" pitchFamily="34" charset="0"/>
                <a:ea typeface="Verdana" panose="020B0604030504040204" pitchFamily="34" charset="0"/>
                <a:cs typeface="Verdana" panose="020B0604030504040204" pitchFamily="34" charset="0"/>
              </a:rPr>
              <a:t>(o : O) ( bs : biddings). </a:t>
            </a:r>
          </a:p>
          <a:p>
            <a:pPr algn="l"/>
            <a:endPar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j !=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argmax</a:t>
            </a:r>
            <a:r>
              <a:rPr lang="en-GB" sz="3200" dirty="0">
                <a:latin typeface="Verdana" panose="020B0604030504040204" pitchFamily="34" charset="0"/>
                <a:ea typeface="Verdana" panose="020B0604030504040204" pitchFamily="34" charset="0"/>
                <a:cs typeface="Verdana" panose="020B0604030504040204" pitchFamily="34" charset="0"/>
              </a:rPr>
              <a:t>_(o&gt;o0)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max</a:t>
            </a:r>
            <a:r>
              <a:rPr lang="en-GB" sz="3200" dirty="0" err="1">
                <a:latin typeface="Verdana" panose="020B0604030504040204" pitchFamily="34" charset="0"/>
                <a:ea typeface="Verdana" panose="020B0604030504040204" pitchFamily="34" charset="0"/>
                <a:cs typeface="Verdana" panose="020B0604030504040204" pitchFamily="34" charset="0"/>
              </a:rPr>
              <a:t>_o</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price :=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just"/>
            <a:r>
              <a:rPr lang="en-GB" sz="4000" dirty="0">
                <a:latin typeface="Arial" panose="020B0604020202020204" pitchFamily="34" charset="0"/>
                <a:ea typeface="Verdana" panose="020B0604030504040204" pitchFamily="34" charset="0"/>
                <a:cs typeface="Arial" panose="020B0604020202020204" pitchFamily="34" charset="0"/>
              </a:rPr>
              <a:t>This specification, close to its mathematical definition, can be used to define VCG as an instance, </a:t>
            </a:r>
            <a:r>
              <a:rPr lang="en-GB" sz="4000" i="1" dirty="0">
                <a:latin typeface="Arial" panose="020B0604020202020204" pitchFamily="34" charset="0"/>
                <a:ea typeface="Verdana" panose="020B0604030504040204" pitchFamily="34" charset="0"/>
                <a:cs typeface="Arial" panose="020B0604020202020204" pitchFamily="34" charset="0"/>
              </a:rPr>
              <a:t>m</a:t>
            </a:r>
            <a:r>
              <a:rPr lang="en-GB" sz="4000" dirty="0">
                <a:latin typeface="Arial" panose="020B0604020202020204" pitchFamily="34" charset="0"/>
                <a:ea typeface="Verdana" panose="020B0604030504040204" pitchFamily="34" charset="0"/>
                <a:cs typeface="Arial" panose="020B0604020202020204" pitchFamily="34" charset="0"/>
              </a:rPr>
              <a:t>, of a mechanism, of type </a:t>
            </a:r>
            <a:r>
              <a:rPr lang="en-GB" sz="4000" i="1" dirty="0" err="1">
                <a:latin typeface="Arial" panose="020B0604020202020204" pitchFamily="34" charset="0"/>
                <a:ea typeface="Verdana" panose="020B0604030504040204" pitchFamily="34" charset="0"/>
                <a:cs typeface="Arial" panose="020B0604020202020204" pitchFamily="34" charset="0"/>
              </a:rPr>
              <a:t>mech.type</a:t>
            </a:r>
            <a:r>
              <a:rPr lang="en-GB" sz="4000" dirty="0">
                <a:latin typeface="Arial" panose="020B0604020202020204" pitchFamily="34" charset="0"/>
                <a:ea typeface="Verdana" panose="020B0604030504040204" pitchFamily="34" charset="0"/>
                <a:cs typeface="Arial" panose="020B0604020202020204" pitchFamily="34" charset="0"/>
              </a:rPr>
              <a:t>, as introduced in </a:t>
            </a:r>
            <a:r>
              <a:rPr lang="en-GB" sz="4000" dirty="0" err="1">
                <a:latin typeface="Arial" panose="020B0604020202020204" pitchFamily="34" charset="0"/>
                <a:ea typeface="Verdana" panose="020B0604030504040204" pitchFamily="34" charset="0"/>
                <a:cs typeface="Arial" panose="020B0604020202020204" pitchFamily="34" charset="0"/>
              </a:rPr>
              <a:t>mech.v</a:t>
            </a:r>
            <a:r>
              <a:rPr lang="en-GB" sz="4000" dirty="0">
                <a:latin typeface="Arial" panose="020B0604020202020204" pitchFamily="34" charset="0"/>
                <a:ea typeface="Verdana" panose="020B0604030504040204" pitchFamily="34" charset="0"/>
                <a:cs typeface="Arial" panose="020B0604020202020204" pitchFamily="34" charset="0"/>
              </a:rPr>
              <a:t> (see [1] for details).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m : </a:t>
            </a:r>
            <a:r>
              <a:rPr lang="en-GB" sz="3200" dirty="0" err="1">
                <a:latin typeface="Verdana" panose="020B0604030504040204" pitchFamily="34" charset="0"/>
                <a:ea typeface="Verdana" panose="020B0604030504040204" pitchFamily="34" charset="0"/>
                <a:cs typeface="Verdana" panose="020B0604030504040204" pitchFamily="34" charset="0"/>
              </a:rPr>
              <a:t>mech.type</a:t>
            </a:r>
            <a:r>
              <a:rPr lang="en-GB" sz="3200" dirty="0">
                <a:latin typeface="Verdana" panose="020B0604030504040204" pitchFamily="34" charset="0"/>
                <a:ea typeface="Verdana" panose="020B0604030504040204" pitchFamily="34" charset="0"/>
                <a:cs typeface="Verdana" panose="020B0604030504040204" pitchFamily="34" charset="0"/>
              </a:rPr>
              <a:t> n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mech.new</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bs ⇒ </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map_tuple</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price o0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bs) (</a:t>
            </a:r>
            <a:r>
              <a:rPr lang="en-GB" sz="3200" dirty="0" err="1">
                <a:latin typeface="Verdana" panose="020B0604030504040204" pitchFamily="34" charset="0"/>
                <a:ea typeface="Verdana" panose="020B0604030504040204" pitchFamily="34" charset="0"/>
                <a:cs typeface="Verdana" panose="020B0604030504040204" pitchFamily="34" charset="0"/>
              </a:rPr>
              <a:t>agent.agents</a:t>
            </a:r>
            <a:r>
              <a:rPr lang="en-GB" sz="3200" dirty="0">
                <a:latin typeface="Verdana" panose="020B0604030504040204" pitchFamily="34" charset="0"/>
                <a:ea typeface="Verdana" panose="020B0604030504040204" pitchFamily="34" charset="0"/>
                <a:cs typeface="Verdana" panose="020B0604030504040204" pitchFamily="34" charset="0"/>
              </a:rPr>
              <a:t> n),</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o0 bs)). </a:t>
            </a:r>
          </a:p>
        </p:txBody>
      </p:sp>
      <p:sp>
        <p:nvSpPr>
          <p:cNvPr id="21" name="AutoShape 4">
            <a:extLst>
              <a:ext uri="{FF2B5EF4-FFF2-40B4-BE49-F238E27FC236}">
                <a16:creationId xmlns:a16="http://schemas.microsoft.com/office/drawing/2014/main" id="{AF28512A-9D54-4044-95FA-1F3166EB1E64}"/>
              </a:ext>
            </a:extLst>
          </p:cNvPr>
          <p:cNvSpPr>
            <a:spLocks noChangeArrowheads="1"/>
          </p:cNvSpPr>
          <p:nvPr/>
        </p:nvSpPr>
        <p:spPr bwMode="auto">
          <a:xfrm>
            <a:off x="366268" y="24785083"/>
            <a:ext cx="26964132" cy="5018792"/>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22" name="Text Box 9">
            <a:extLst>
              <a:ext uri="{FF2B5EF4-FFF2-40B4-BE49-F238E27FC236}">
                <a16:creationId xmlns:a16="http://schemas.microsoft.com/office/drawing/2014/main" id="{2670DEA9-1F88-FB4E-8EA0-C117A3BFD61B}"/>
              </a:ext>
            </a:extLst>
          </p:cNvPr>
          <p:cNvSpPr txBox="1">
            <a:spLocks noChangeArrowheads="1"/>
          </p:cNvSpPr>
          <p:nvPr/>
        </p:nvSpPr>
        <p:spPr bwMode="auto">
          <a:xfrm>
            <a:off x="725589" y="26052029"/>
            <a:ext cx="26249212" cy="3529420"/>
          </a:xfrm>
          <a:prstGeom prst="rect">
            <a:avLst/>
          </a:prstGeom>
          <a:noFill/>
          <a:ln w="9525">
            <a:noFill/>
            <a:miter lim="800000"/>
            <a:headEnd/>
            <a:tailEnd/>
          </a:ln>
          <a:effectLst/>
        </p:spPr>
        <p:txBody>
          <a:bodyPr wrap="square" lIns="81527" tIns="40763" rIns="81527" bIns="40763">
            <a:spAutoFit/>
          </a:bodyPr>
          <a:lstStyle/>
          <a:p>
            <a:pPr marL="742950" indent="-742950" algn="just">
              <a:buAutoNum type="arabicPeriod"/>
            </a:pPr>
            <a:r>
              <a:rPr lang="en-GB" sz="3200" dirty="0"/>
              <a:t>Jouvelot, P., and Gallego Arias, E. J. </a:t>
            </a:r>
            <a:r>
              <a:rPr lang="en-GB" sz="3200" i="1" dirty="0"/>
              <a:t>A Foundational Framework for the Specification and Verification of Mechanism Design</a:t>
            </a:r>
            <a:r>
              <a:rPr lang="en-GB" sz="3200" dirty="0"/>
              <a:t>. Mines Paris Tech. Rep., 2022  (https://</a:t>
            </a:r>
            <a:r>
              <a:rPr lang="en-GB" sz="3200" dirty="0" err="1"/>
              <a:t>www.cri.ensmp.fr</a:t>
            </a:r>
            <a:r>
              <a:rPr lang="en-GB" sz="3200" dirty="0"/>
              <a:t>/</a:t>
            </a:r>
            <a:r>
              <a:rPr lang="en-GB" sz="3200" dirty="0" err="1"/>
              <a:t>classement</a:t>
            </a:r>
            <a:r>
              <a:rPr lang="en-GB" sz="3200" dirty="0"/>
              <a:t>/doc/E-458.pdf)</a:t>
            </a:r>
          </a:p>
          <a:p>
            <a:pPr marL="742950" indent="-742950" algn="just">
              <a:buAutoNum type="arabicPeriod"/>
            </a:pPr>
            <a:r>
              <a:rPr lang="en-GB" sz="3200" dirty="0"/>
              <a:t>https://github.com/jouvelot/mech.v</a:t>
            </a:r>
          </a:p>
          <a:p>
            <a:pPr marL="742950" indent="-742950" algn="just">
              <a:buAutoNum type="arabicPeriod"/>
            </a:pPr>
            <a:r>
              <a:rPr lang="en-GB" sz="3200" dirty="0" err="1"/>
              <a:t>Bertot</a:t>
            </a:r>
            <a:r>
              <a:rPr lang="en-GB" sz="3200" dirty="0"/>
              <a:t>, Y., and </a:t>
            </a:r>
            <a:r>
              <a:rPr lang="en-GB" sz="3200" dirty="0" err="1"/>
              <a:t>Castéran</a:t>
            </a:r>
            <a:r>
              <a:rPr lang="en-GB" sz="3200" dirty="0"/>
              <a:t>, P.. Springer Science &amp; Business Media, 2013. </a:t>
            </a:r>
            <a:r>
              <a:rPr lang="en-GB" sz="3200" i="1" dirty="0"/>
              <a:t>Interactive theorem proving and program development: </a:t>
            </a:r>
            <a:r>
              <a:rPr lang="en-GB" sz="3200" i="1" dirty="0" err="1"/>
              <a:t>Coq’Art</a:t>
            </a:r>
            <a:r>
              <a:rPr lang="en-GB" sz="3200" i="1" dirty="0"/>
              <a:t>: the calculus of inductive constructions</a:t>
            </a:r>
            <a:endParaRPr lang="en-GB" sz="3200" dirty="0"/>
          </a:p>
          <a:p>
            <a:pPr marL="742950" indent="-742950" algn="just">
              <a:buAutoNum type="arabicPeriod"/>
            </a:pPr>
            <a:r>
              <a:rPr lang="en-GB" sz="3200" dirty="0"/>
              <a:t>Gallego Arias, E. J., Pin, B., and Jouvelot, P. </a:t>
            </a:r>
            <a:r>
              <a:rPr lang="en-GB" sz="3200" i="1" dirty="0" err="1"/>
              <a:t>jsCoq</a:t>
            </a:r>
            <a:r>
              <a:rPr lang="en-GB" sz="3200" i="1" dirty="0"/>
              <a:t>: Towards Hybrid Theorem Proving Interfaces</a:t>
            </a:r>
            <a:r>
              <a:rPr lang="en-GB" sz="3200" dirty="0"/>
              <a:t>. In Proceedings of the 12th Workshop on User Interfaces for Theorem Provers, Coimbra, Portugal, July 2016.</a:t>
            </a:r>
          </a:p>
        </p:txBody>
      </p:sp>
      <p:sp>
        <p:nvSpPr>
          <p:cNvPr id="23" name="Text Box 42">
            <a:extLst>
              <a:ext uri="{FF2B5EF4-FFF2-40B4-BE49-F238E27FC236}">
                <a16:creationId xmlns:a16="http://schemas.microsoft.com/office/drawing/2014/main" id="{8557BF15-BBEA-D240-80E1-3A8D9B73C4DC}"/>
              </a:ext>
            </a:extLst>
          </p:cNvPr>
          <p:cNvSpPr txBox="1">
            <a:spLocks noChangeArrowheads="1"/>
          </p:cNvSpPr>
          <p:nvPr/>
        </p:nvSpPr>
        <p:spPr bwMode="auto">
          <a:xfrm>
            <a:off x="784468" y="24785084"/>
            <a:ext cx="6769857"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Bibliography</a:t>
            </a:r>
          </a:p>
        </p:txBody>
      </p:sp>
      <p:sp>
        <p:nvSpPr>
          <p:cNvPr id="24" name="AutoShape 4">
            <a:extLst>
              <a:ext uri="{FF2B5EF4-FFF2-40B4-BE49-F238E27FC236}">
                <a16:creationId xmlns:a16="http://schemas.microsoft.com/office/drawing/2014/main" id="{95F94DEB-4AE4-5F43-923B-C6652EAB7F0D}"/>
              </a:ext>
            </a:extLst>
          </p:cNvPr>
          <p:cNvSpPr>
            <a:spLocks noChangeArrowheads="1"/>
          </p:cNvSpPr>
          <p:nvPr/>
        </p:nvSpPr>
        <p:spPr bwMode="auto">
          <a:xfrm>
            <a:off x="27563519" y="19802258"/>
            <a:ext cx="14939567" cy="4734142"/>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dirty="0"/>
          </a:p>
        </p:txBody>
      </p:sp>
      <p:sp>
        <p:nvSpPr>
          <p:cNvPr id="25" name="Text Box 42">
            <a:extLst>
              <a:ext uri="{FF2B5EF4-FFF2-40B4-BE49-F238E27FC236}">
                <a16:creationId xmlns:a16="http://schemas.microsoft.com/office/drawing/2014/main" id="{B7599659-AE1C-514F-B2EE-36800FB13529}"/>
              </a:ext>
            </a:extLst>
          </p:cNvPr>
          <p:cNvSpPr txBox="1">
            <a:spLocks noChangeArrowheads="1"/>
          </p:cNvSpPr>
          <p:nvPr/>
        </p:nvSpPr>
        <p:spPr bwMode="auto">
          <a:xfrm>
            <a:off x="27910605" y="19935338"/>
            <a:ext cx="13796354"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Conclusion</a:t>
            </a:r>
          </a:p>
        </p:txBody>
      </p:sp>
      <p:sp>
        <p:nvSpPr>
          <p:cNvPr id="26" name="Text Box 9">
            <a:extLst>
              <a:ext uri="{FF2B5EF4-FFF2-40B4-BE49-F238E27FC236}">
                <a16:creationId xmlns:a16="http://schemas.microsoft.com/office/drawing/2014/main" id="{DD8CB570-938B-474B-979B-9F4A8F01BBDA}"/>
              </a:ext>
            </a:extLst>
          </p:cNvPr>
          <p:cNvSpPr txBox="1">
            <a:spLocks noChangeArrowheads="1"/>
          </p:cNvSpPr>
          <p:nvPr/>
        </p:nvSpPr>
        <p:spPr bwMode="auto">
          <a:xfrm>
            <a:off x="27910605" y="20999258"/>
            <a:ext cx="13965215" cy="3160088"/>
          </a:xfrm>
          <a:prstGeom prst="rect">
            <a:avLst/>
          </a:prstGeom>
          <a:noFill/>
          <a:ln w="9525">
            <a:noFill/>
            <a:miter lim="800000"/>
            <a:headEnd/>
            <a:tailEnd/>
          </a:ln>
          <a:effectLst/>
        </p:spPr>
        <p:txBody>
          <a:bodyPr wrap="square" lIns="81527" tIns="40763" rIns="81527" bIns="40763">
            <a:spAutoFit/>
          </a:bodyPr>
          <a:lstStyle/>
          <a:p>
            <a:pPr algn="just"/>
            <a:r>
              <a:rPr lang="en-GB" sz="4000" dirty="0" err="1"/>
              <a:t>mech.v</a:t>
            </a:r>
            <a:r>
              <a:rPr lang="en-GB" sz="4000" dirty="0"/>
              <a:t> is a 6000-line Coq library based on </a:t>
            </a:r>
            <a:r>
              <a:rPr lang="en-GB" sz="4000" dirty="0" err="1"/>
              <a:t>SSReflect</a:t>
            </a:r>
            <a:r>
              <a:rPr lang="en-GB" sz="4000" dirty="0"/>
              <a:t> and the MC library. We believe it provides a strong infrastructure from which sound, formally machine-verified existing and new mechanisms can be developed, helping increase the confidence the services they offer are well-founded. </a:t>
            </a:r>
          </a:p>
        </p:txBody>
      </p:sp>
      <p:sp>
        <p:nvSpPr>
          <p:cNvPr id="27" name="AutoShape 4">
            <a:extLst>
              <a:ext uri="{FF2B5EF4-FFF2-40B4-BE49-F238E27FC236}">
                <a16:creationId xmlns:a16="http://schemas.microsoft.com/office/drawing/2014/main" id="{A99FE916-0AA0-8B48-AC38-72E5761BA0D8}"/>
              </a:ext>
            </a:extLst>
          </p:cNvPr>
          <p:cNvSpPr>
            <a:spLocks noChangeArrowheads="1"/>
          </p:cNvSpPr>
          <p:nvPr/>
        </p:nvSpPr>
        <p:spPr bwMode="auto">
          <a:xfrm>
            <a:off x="27529369" y="24785084"/>
            <a:ext cx="15006258" cy="50027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dirty="0"/>
          </a:p>
        </p:txBody>
      </p:sp>
      <p:sp>
        <p:nvSpPr>
          <p:cNvPr id="28" name="Text Box 42">
            <a:extLst>
              <a:ext uri="{FF2B5EF4-FFF2-40B4-BE49-F238E27FC236}">
                <a16:creationId xmlns:a16="http://schemas.microsoft.com/office/drawing/2014/main" id="{7EE95D76-FB10-484B-8BA4-B8FFB5C1BA4E}"/>
              </a:ext>
            </a:extLst>
          </p:cNvPr>
          <p:cNvSpPr txBox="1">
            <a:spLocks noChangeArrowheads="1"/>
          </p:cNvSpPr>
          <p:nvPr/>
        </p:nvSpPr>
        <p:spPr bwMode="auto">
          <a:xfrm>
            <a:off x="27910605" y="24902788"/>
            <a:ext cx="13796354"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Future Work</a:t>
            </a:r>
          </a:p>
        </p:txBody>
      </p:sp>
      <p:sp>
        <p:nvSpPr>
          <p:cNvPr id="29" name="Text Box 9">
            <a:extLst>
              <a:ext uri="{FF2B5EF4-FFF2-40B4-BE49-F238E27FC236}">
                <a16:creationId xmlns:a16="http://schemas.microsoft.com/office/drawing/2014/main" id="{01C53D19-60F8-AF42-97D3-4C13FA7D53EF}"/>
              </a:ext>
            </a:extLst>
          </p:cNvPr>
          <p:cNvSpPr txBox="1">
            <a:spLocks noChangeArrowheads="1"/>
          </p:cNvSpPr>
          <p:nvPr/>
        </p:nvSpPr>
        <p:spPr bwMode="auto">
          <a:xfrm>
            <a:off x="27924520" y="25958042"/>
            <a:ext cx="13965215" cy="3160088"/>
          </a:xfrm>
          <a:prstGeom prst="rect">
            <a:avLst/>
          </a:prstGeom>
          <a:noFill/>
          <a:ln w="9525">
            <a:noFill/>
            <a:miter lim="800000"/>
            <a:headEnd/>
            <a:tailEnd/>
          </a:ln>
          <a:effectLst/>
        </p:spPr>
        <p:txBody>
          <a:bodyPr wrap="square" lIns="81527" tIns="40763" rIns="81527" bIns="40763">
            <a:spAutoFit/>
          </a:bodyPr>
          <a:lstStyle/>
          <a:p>
            <a:pPr algn="just"/>
            <a:r>
              <a:rPr lang="en-GB" sz="4000" dirty="0"/>
              <a:t>Improvements to the current setting may include:</a:t>
            </a:r>
          </a:p>
          <a:p>
            <a:pPr marL="571500" indent="-571500" algn="just">
              <a:buFont typeface="Arial" panose="020B0604020202020204" pitchFamily="34" charset="0"/>
              <a:buChar char="•"/>
            </a:pPr>
            <a:r>
              <a:rPr lang="en-GB" sz="4000" dirty="0"/>
              <a:t>adding other notions related to deterministic mechanisms;</a:t>
            </a:r>
          </a:p>
          <a:p>
            <a:pPr marL="571500" indent="-571500" algn="just">
              <a:buFont typeface="Arial" panose="020B0604020202020204" pitchFamily="34" charset="0"/>
              <a:buChar char="•"/>
            </a:pPr>
            <a:r>
              <a:rPr lang="en-GB" sz="4000" dirty="0"/>
              <a:t>tackling voting or probabilistic mechanisms, or</a:t>
            </a:r>
          </a:p>
          <a:p>
            <a:pPr marL="571500" indent="-571500" algn="just">
              <a:buFont typeface="Arial" panose="020B0604020202020204" pitchFamily="34" charset="0"/>
              <a:buChar char="•"/>
            </a:pPr>
            <a:r>
              <a:rPr lang="en-GB" sz="4000" dirty="0"/>
              <a:t>making it an “executable” textbook for economy-education purposes, following the “literate programming” movement [4].</a:t>
            </a:r>
          </a:p>
        </p:txBody>
      </p:sp>
    </p:spTree>
    <p:extLst>
      <p:ext uri="{BB962C8B-B14F-4D97-AF65-F5344CB8AC3E}">
        <p14:creationId xmlns:p14="http://schemas.microsoft.com/office/powerpoint/2010/main" val="2926964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1084</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Jouvelot</dc:creator>
  <cp:lastModifiedBy>Pierre Jouvelot</cp:lastModifiedBy>
  <cp:revision>11</cp:revision>
  <cp:lastPrinted>2022-06-10T10:08:22Z</cp:lastPrinted>
  <dcterms:created xsi:type="dcterms:W3CDTF">2022-06-10T09:42:39Z</dcterms:created>
  <dcterms:modified xsi:type="dcterms:W3CDTF">2022-06-10T19:53:44Z</dcterms:modified>
</cp:coreProperties>
</file>