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6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7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8"/>
  </p:notesMasterIdLst>
  <p:handoutMasterIdLst>
    <p:handoutMasterId r:id="rId199"/>
  </p:handoutMasterIdLst>
  <p:sldIdLst>
    <p:sldId id="1069" r:id="rId2"/>
    <p:sldId id="794" r:id="rId3"/>
    <p:sldId id="1070" r:id="rId4"/>
    <p:sldId id="796" r:id="rId5"/>
    <p:sldId id="797" r:id="rId6"/>
    <p:sldId id="798" r:id="rId7"/>
    <p:sldId id="799" r:id="rId8"/>
    <p:sldId id="800" r:id="rId9"/>
    <p:sldId id="801" r:id="rId10"/>
    <p:sldId id="802" r:id="rId11"/>
    <p:sldId id="803" r:id="rId12"/>
    <p:sldId id="804" r:id="rId13"/>
    <p:sldId id="805" r:id="rId14"/>
    <p:sldId id="1071" r:id="rId15"/>
    <p:sldId id="806" r:id="rId16"/>
    <p:sldId id="807" r:id="rId17"/>
    <p:sldId id="808" r:id="rId18"/>
    <p:sldId id="1027" r:id="rId19"/>
    <p:sldId id="1029" r:id="rId20"/>
    <p:sldId id="778" r:id="rId21"/>
    <p:sldId id="785" r:id="rId22"/>
    <p:sldId id="786" r:id="rId23"/>
    <p:sldId id="787" r:id="rId24"/>
    <p:sldId id="788" r:id="rId25"/>
    <p:sldId id="789" r:id="rId26"/>
    <p:sldId id="790" r:id="rId27"/>
    <p:sldId id="791" r:id="rId28"/>
    <p:sldId id="792" r:id="rId29"/>
    <p:sldId id="1020" r:id="rId30"/>
    <p:sldId id="793" r:id="rId31"/>
    <p:sldId id="811" r:id="rId32"/>
    <p:sldId id="820" r:id="rId33"/>
    <p:sldId id="821" r:id="rId34"/>
    <p:sldId id="823" r:id="rId35"/>
    <p:sldId id="824" r:id="rId36"/>
    <p:sldId id="825" r:id="rId37"/>
    <p:sldId id="826" r:id="rId38"/>
    <p:sldId id="827" r:id="rId39"/>
    <p:sldId id="828" r:id="rId40"/>
    <p:sldId id="1072" r:id="rId41"/>
    <p:sldId id="829" r:id="rId42"/>
    <p:sldId id="830" r:id="rId43"/>
    <p:sldId id="831" r:id="rId44"/>
    <p:sldId id="832" r:id="rId45"/>
    <p:sldId id="833" r:id="rId46"/>
    <p:sldId id="834" r:id="rId47"/>
    <p:sldId id="835" r:id="rId48"/>
    <p:sldId id="836" r:id="rId49"/>
    <p:sldId id="837" r:id="rId50"/>
    <p:sldId id="838" r:id="rId51"/>
    <p:sldId id="839" r:id="rId52"/>
    <p:sldId id="840" r:id="rId53"/>
    <p:sldId id="841" r:id="rId54"/>
    <p:sldId id="842" r:id="rId55"/>
    <p:sldId id="872" r:id="rId56"/>
    <p:sldId id="1073" r:id="rId57"/>
    <p:sldId id="1030" r:id="rId58"/>
    <p:sldId id="873" r:id="rId59"/>
    <p:sldId id="1032" r:id="rId60"/>
    <p:sldId id="1031" r:id="rId61"/>
    <p:sldId id="1034" r:id="rId62"/>
    <p:sldId id="1033" r:id="rId63"/>
    <p:sldId id="1035" r:id="rId64"/>
    <p:sldId id="1036" r:id="rId65"/>
    <p:sldId id="1037" r:id="rId66"/>
    <p:sldId id="1038" r:id="rId67"/>
    <p:sldId id="1043" r:id="rId68"/>
    <p:sldId id="874" r:id="rId69"/>
    <p:sldId id="875" r:id="rId70"/>
    <p:sldId id="876" r:id="rId71"/>
    <p:sldId id="877" r:id="rId72"/>
    <p:sldId id="878" r:id="rId73"/>
    <p:sldId id="880" r:id="rId74"/>
    <p:sldId id="1049" r:id="rId75"/>
    <p:sldId id="884" r:id="rId76"/>
    <p:sldId id="1040" r:id="rId77"/>
    <p:sldId id="1039" r:id="rId78"/>
    <p:sldId id="1041" r:id="rId79"/>
    <p:sldId id="885" r:id="rId80"/>
    <p:sldId id="1042" r:id="rId81"/>
    <p:sldId id="886" r:id="rId82"/>
    <p:sldId id="1044" r:id="rId83"/>
    <p:sldId id="899" r:id="rId84"/>
    <p:sldId id="900" r:id="rId85"/>
    <p:sldId id="901" r:id="rId86"/>
    <p:sldId id="902" r:id="rId87"/>
    <p:sldId id="1051" r:id="rId88"/>
    <p:sldId id="910" r:id="rId89"/>
    <p:sldId id="911" r:id="rId90"/>
    <p:sldId id="1045" r:id="rId91"/>
    <p:sldId id="912" r:id="rId92"/>
    <p:sldId id="1050" r:id="rId93"/>
    <p:sldId id="1048" r:id="rId94"/>
    <p:sldId id="1047" r:id="rId95"/>
    <p:sldId id="913" r:id="rId96"/>
    <p:sldId id="914" r:id="rId97"/>
    <p:sldId id="915" r:id="rId98"/>
    <p:sldId id="1046" r:id="rId99"/>
    <p:sldId id="917" r:id="rId100"/>
    <p:sldId id="919" r:id="rId101"/>
    <p:sldId id="1053" r:id="rId102"/>
    <p:sldId id="1052" r:id="rId103"/>
    <p:sldId id="1074" r:id="rId104"/>
    <p:sldId id="1054" r:id="rId105"/>
    <p:sldId id="922" r:id="rId106"/>
    <p:sldId id="923" r:id="rId107"/>
    <p:sldId id="924" r:id="rId108"/>
    <p:sldId id="925" r:id="rId109"/>
    <p:sldId id="926" r:id="rId110"/>
    <p:sldId id="927" r:id="rId111"/>
    <p:sldId id="928" r:id="rId112"/>
    <p:sldId id="929" r:id="rId113"/>
    <p:sldId id="930" r:id="rId114"/>
    <p:sldId id="931" r:id="rId115"/>
    <p:sldId id="932" r:id="rId116"/>
    <p:sldId id="1075" r:id="rId117"/>
    <p:sldId id="933" r:id="rId118"/>
    <p:sldId id="934" r:id="rId119"/>
    <p:sldId id="935" r:id="rId120"/>
    <p:sldId id="936" r:id="rId121"/>
    <p:sldId id="937" r:id="rId122"/>
    <p:sldId id="938" r:id="rId123"/>
    <p:sldId id="939" r:id="rId124"/>
    <p:sldId id="940" r:id="rId125"/>
    <p:sldId id="941" r:id="rId126"/>
    <p:sldId id="942" r:id="rId127"/>
    <p:sldId id="943" r:id="rId128"/>
    <p:sldId id="944" r:id="rId129"/>
    <p:sldId id="1055" r:id="rId130"/>
    <p:sldId id="945" r:id="rId131"/>
    <p:sldId id="946" r:id="rId132"/>
    <p:sldId id="947" r:id="rId133"/>
    <p:sldId id="948" r:id="rId134"/>
    <p:sldId id="949" r:id="rId135"/>
    <p:sldId id="950" r:id="rId136"/>
    <p:sldId id="951" r:id="rId137"/>
    <p:sldId id="952" r:id="rId138"/>
    <p:sldId id="953" r:id="rId139"/>
    <p:sldId id="954" r:id="rId140"/>
    <p:sldId id="955" r:id="rId141"/>
    <p:sldId id="956" r:id="rId142"/>
    <p:sldId id="957" r:id="rId143"/>
    <p:sldId id="958" r:id="rId144"/>
    <p:sldId id="959" r:id="rId145"/>
    <p:sldId id="960" r:id="rId146"/>
    <p:sldId id="961" r:id="rId147"/>
    <p:sldId id="962" r:id="rId148"/>
    <p:sldId id="963" r:id="rId149"/>
    <p:sldId id="964" r:id="rId150"/>
    <p:sldId id="965" r:id="rId151"/>
    <p:sldId id="966" r:id="rId152"/>
    <p:sldId id="967" r:id="rId153"/>
    <p:sldId id="969" r:id="rId154"/>
    <p:sldId id="970" r:id="rId155"/>
    <p:sldId id="971" r:id="rId156"/>
    <p:sldId id="972" r:id="rId157"/>
    <p:sldId id="973" r:id="rId158"/>
    <p:sldId id="974" r:id="rId159"/>
    <p:sldId id="1063" r:id="rId160"/>
    <p:sldId id="1064" r:id="rId161"/>
    <p:sldId id="1065" r:id="rId162"/>
    <p:sldId id="1066" r:id="rId163"/>
    <p:sldId id="1067" r:id="rId164"/>
    <p:sldId id="1068" r:id="rId165"/>
    <p:sldId id="1076" r:id="rId166"/>
    <p:sldId id="982" r:id="rId167"/>
    <p:sldId id="984" r:id="rId168"/>
    <p:sldId id="985" r:id="rId169"/>
    <p:sldId id="986" r:id="rId170"/>
    <p:sldId id="1062" r:id="rId171"/>
    <p:sldId id="987" r:id="rId172"/>
    <p:sldId id="988" r:id="rId173"/>
    <p:sldId id="989" r:id="rId174"/>
    <p:sldId id="990" r:id="rId175"/>
    <p:sldId id="991" r:id="rId176"/>
    <p:sldId id="992" r:id="rId177"/>
    <p:sldId id="993" r:id="rId178"/>
    <p:sldId id="994" r:id="rId179"/>
    <p:sldId id="995" r:id="rId180"/>
    <p:sldId id="996" r:id="rId181"/>
    <p:sldId id="998" r:id="rId182"/>
    <p:sldId id="999" r:id="rId183"/>
    <p:sldId id="1000" r:id="rId184"/>
    <p:sldId id="1001" r:id="rId185"/>
    <p:sldId id="1002" r:id="rId186"/>
    <p:sldId id="1003" r:id="rId187"/>
    <p:sldId id="1004" r:id="rId188"/>
    <p:sldId id="1005" r:id="rId189"/>
    <p:sldId id="1006" r:id="rId190"/>
    <p:sldId id="1007" r:id="rId191"/>
    <p:sldId id="1008" r:id="rId192"/>
    <p:sldId id="1009" r:id="rId193"/>
    <p:sldId id="1010" r:id="rId194"/>
    <p:sldId id="1011" r:id="rId195"/>
    <p:sldId id="1012" r:id="rId196"/>
    <p:sldId id="1013" r:id="rId197"/>
  </p:sldIdLst>
  <p:sldSz cx="12192000" cy="6858000"/>
  <p:notesSz cx="7099300" cy="10234613"/>
  <p:defaultTextStyle>
    <a:defPPr>
      <a:defRPr lang="en-NZ"/>
    </a:defPPr>
    <a:lvl1pPr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521415D9-36F7-43E2-AB2F-B90AF26B5E84}">
      <p14:sectionLst xmlns:p14="http://schemas.microsoft.com/office/powerpoint/2010/main">
        <p14:section name="Introduction" id="{CA106013-4169-47F2-BFA7-280F1044C04F}">
          <p14:sldIdLst/>
        </p14:section>
        <p14:section name="Course Info, First Program" id="{F0AD741F-F118-4C29-84BE-84A482788CD8}">
          <p14:sldIdLst/>
        </p14:section>
        <p14:section name="Programming Languages, Java" id="{9DF6EBB5-A1F0-4338-BDE7-FFEA6AEB7E93}">
          <p14:sldIdLst/>
        </p14:section>
        <p14:section name="First Program" id="{7EB9616C-F8A0-479A-8907-F180449670FA}">
          <p14:sldIdLst/>
        </p14:section>
        <p14:section name="ifs and booleans" id="{34B6F410-293F-49CE-AC2E-15BA026170DA}">
          <p14:sldIdLst>
            <p14:sldId id="1069"/>
            <p14:sldId id="794"/>
            <p14:sldId id="1070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1071"/>
            <p14:sldId id="806"/>
            <p14:sldId id="807"/>
            <p14:sldId id="808"/>
            <p14:sldId id="1027"/>
            <p14:sldId id="1029"/>
          </p14:sldIdLst>
        </p14:section>
        <p14:section name="new objects" id="{4520FCAA-846D-461C-BEDC-09630304109A}">
          <p14:sldIdLst>
            <p14:sldId id="778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1020"/>
            <p14:sldId id="793"/>
          </p14:sldIdLst>
        </p14:section>
        <p14:section name="Method parameters and return" id="{5D4BDF58-3695-490C-99F1-64FFEF43116D}">
          <p14:sldIdLst>
            <p14:sldId id="811"/>
            <p14:sldId id="820"/>
            <p14:sldId id="821"/>
            <p14:sldId id="823"/>
            <p14:sldId id="824"/>
            <p14:sldId id="825"/>
            <p14:sldId id="826"/>
            <p14:sldId id="827"/>
            <p14:sldId id="828"/>
            <p14:sldId id="1072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</p14:sldIdLst>
        </p14:section>
        <p14:section name="foreach loops" id="{7403B5EF-6C90-4DF5-8177-8CB24F8BB82E}">
          <p14:sldIdLst>
            <p14:sldId id="872"/>
            <p14:sldId id="1073"/>
            <p14:sldId id="1030"/>
            <p14:sldId id="873"/>
            <p14:sldId id="1032"/>
            <p14:sldId id="1031"/>
            <p14:sldId id="1034"/>
            <p14:sldId id="1033"/>
            <p14:sldId id="1035"/>
            <p14:sldId id="1036"/>
            <p14:sldId id="1037"/>
            <p14:sldId id="1038"/>
          </p14:sldIdLst>
        </p14:section>
        <p14:section name="while loops" id="{D60363A3-CDA0-4E01-9B95-7CB081B506DE}">
          <p14:sldIdLst>
            <p14:sldId id="1043"/>
            <p14:sldId id="874"/>
            <p14:sldId id="875"/>
            <p14:sldId id="876"/>
            <p14:sldId id="877"/>
            <p14:sldId id="878"/>
            <p14:sldId id="880"/>
            <p14:sldId id="1049"/>
            <p14:sldId id="884"/>
            <p14:sldId id="1040"/>
            <p14:sldId id="1039"/>
            <p14:sldId id="1041"/>
            <p14:sldId id="885"/>
            <p14:sldId id="1042"/>
            <p14:sldId id="886"/>
            <p14:sldId id="1044"/>
            <p14:sldId id="899"/>
            <p14:sldId id="900"/>
            <p14:sldId id="901"/>
            <p14:sldId id="902"/>
          </p14:sldIdLst>
        </p14:section>
        <p14:section name="files" id="{A361D68D-830F-4D48-93FA-E2DE09110F15}">
          <p14:sldIdLst>
            <p14:sldId id="1051"/>
            <p14:sldId id="910"/>
            <p14:sldId id="911"/>
            <p14:sldId id="1045"/>
            <p14:sldId id="912"/>
            <p14:sldId id="1050"/>
            <p14:sldId id="1048"/>
            <p14:sldId id="1047"/>
            <p14:sldId id="913"/>
            <p14:sldId id="914"/>
            <p14:sldId id="915"/>
            <p14:sldId id="1046"/>
            <p14:sldId id="917"/>
            <p14:sldId id="919"/>
            <p14:sldId id="1053"/>
            <p14:sldId id="1052"/>
            <p14:sldId id="1074"/>
            <p14:sldId id="1054"/>
            <p14:sldId id="922"/>
            <p14:sldId id="923"/>
            <p14:sldId id="924"/>
            <p14:sldId id="925"/>
            <p14:sldId id="926"/>
            <p14:sldId id="927"/>
          </p14:sldIdLst>
        </p14:section>
        <p14:section name="Casting, Static, main" id="{010F393C-F11F-4417-AC62-2EFE9AF3C818}">
          <p14:sldIdLst>
            <p14:sldId id="928"/>
            <p14:sldId id="929"/>
            <p14:sldId id="930"/>
            <p14:sldId id="931"/>
            <p14:sldId id="932"/>
            <p14:sldId id="1075"/>
            <p14:sldId id="933"/>
            <p14:sldId id="934"/>
            <p14:sldId id="935"/>
            <p14:sldId id="936"/>
            <p14:sldId id="937"/>
            <p14:sldId id="938"/>
            <p14:sldId id="939"/>
            <p14:sldId id="940"/>
            <p14:sldId id="941"/>
            <p14:sldId id="942"/>
            <p14:sldId id="943"/>
            <p14:sldId id="944"/>
            <p14:sldId id="1055"/>
            <p14:sldId id="945"/>
            <p14:sldId id="946"/>
            <p14:sldId id="947"/>
            <p14:sldId id="948"/>
            <p14:sldId id="949"/>
            <p14:sldId id="950"/>
            <p14:sldId id="951"/>
            <p14:sldId id="952"/>
            <p14:sldId id="953"/>
            <p14:sldId id="954"/>
            <p14:sldId id="955"/>
            <p14:sldId id="956"/>
            <p14:sldId id="957"/>
            <p14:sldId id="958"/>
            <p14:sldId id="959"/>
            <p14:sldId id="960"/>
            <p14:sldId id="961"/>
            <p14:sldId id="962"/>
            <p14:sldId id="963"/>
            <p14:sldId id="964"/>
            <p14:sldId id="965"/>
            <p14:sldId id="966"/>
            <p14:sldId id="967"/>
            <p14:sldId id="969"/>
            <p14:sldId id="970"/>
            <p14:sldId id="971"/>
            <p14:sldId id="972"/>
            <p14:sldId id="973"/>
            <p14:sldId id="974"/>
            <p14:sldId id="1063"/>
            <p14:sldId id="1064"/>
            <p14:sldId id="1065"/>
            <p14:sldId id="1066"/>
            <p14:sldId id="1067"/>
            <p14:sldId id="1068"/>
          </p14:sldIdLst>
        </p14:section>
        <p14:section name="Event driven input" id="{951E08A4-4C92-462E-87BD-F9B870F9D4E9}">
          <p14:sldIdLst>
            <p14:sldId id="1076"/>
            <p14:sldId id="982"/>
            <p14:sldId id="984"/>
            <p14:sldId id="985"/>
            <p14:sldId id="986"/>
            <p14:sldId id="1062"/>
            <p14:sldId id="987"/>
            <p14:sldId id="988"/>
            <p14:sldId id="989"/>
            <p14:sldId id="990"/>
            <p14:sldId id="991"/>
            <p14:sldId id="992"/>
            <p14:sldId id="993"/>
            <p14:sldId id="994"/>
            <p14:sldId id="995"/>
            <p14:sldId id="996"/>
            <p14:sldId id="998"/>
            <p14:sldId id="999"/>
            <p14:sldId id="1000"/>
            <p14:sldId id="1001"/>
            <p14:sldId id="1002"/>
            <p14:sldId id="1003"/>
            <p14:sldId id="1004"/>
            <p14:sldId id="1005"/>
            <p14:sldId id="1006"/>
            <p14:sldId id="1007"/>
            <p14:sldId id="1008"/>
            <p14:sldId id="1009"/>
            <p14:sldId id="1010"/>
            <p14:sldId id="1011"/>
            <p14:sldId id="1012"/>
            <p14:sldId id="1013"/>
          </p14:sldIdLst>
        </p14:section>
        <p14:section name="More details about Java" id="{3BBB55BA-515A-446C-8E71-B9D5084D014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6F3B01"/>
    <a:srgbClr val="FF3300"/>
    <a:srgbClr val="663300"/>
    <a:srgbClr val="CCECFF"/>
    <a:srgbClr val="00CDFF"/>
    <a:srgbClr val="66FF33"/>
    <a:srgbClr val="669900"/>
    <a:srgbClr val="3A1D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19" autoAdjust="0"/>
  </p:normalViewPr>
  <p:slideViewPr>
    <p:cSldViewPr snapToGrid="0" snapToObjects="1">
      <p:cViewPr varScale="1">
        <p:scale>
          <a:sx n="68" d="100"/>
          <a:sy n="68" d="100"/>
        </p:scale>
        <p:origin x="75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27144"/>
    </p:cViewPr>
  </p:sorterViewPr>
  <p:notesViewPr>
    <p:cSldViewPr snapToGrid="0" snapToObjects="1">
      <p:cViewPr varScale="1">
        <p:scale>
          <a:sx n="51" d="100"/>
          <a:sy n="51" d="100"/>
        </p:scale>
        <p:origin x="-2616" y="-96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microsoft.com/office/2015/10/relationships/revisionInfo" Target="revisionInfo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1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notesMaster" Target="notesMasters/notesMaster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handoutMaster" Target="handoutMasters/handoutMaster1.xml"/><Relationship Id="rId20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ndy\Documents\102\Admin\Marks\Test1-marks-from-f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Test</a:t>
            </a:r>
            <a:r>
              <a:rPr lang="en-AU" baseline="0"/>
              <a:t> 1, 2017T1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139107611548554E-2"/>
          <c:y val="0.19485100541293116"/>
          <c:w val="0.9020831146106737"/>
          <c:h val="0.7197976887311391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Sheet1!$P$2:$P$16</c:f>
              <c:strCache>
                <c:ptCount val="15"/>
                <c:pt idx="0">
                  <c:v>E0</c:v>
                </c:pt>
                <c:pt idx="1">
                  <c:v>E1</c:v>
                </c:pt>
                <c:pt idx="2">
                  <c:v>E2</c:v>
                </c:pt>
                <c:pt idx="3">
                  <c:v>E3</c:v>
                </c:pt>
                <c:pt idx="4">
                  <c:v>D</c:v>
                </c:pt>
                <c:pt idx="5">
                  <c:v>C-</c:v>
                </c:pt>
                <c:pt idx="6">
                  <c:v>C</c:v>
                </c:pt>
                <c:pt idx="7">
                  <c:v>C+</c:v>
                </c:pt>
                <c:pt idx="8">
                  <c:v>B-</c:v>
                </c:pt>
                <c:pt idx="9">
                  <c:v>B</c:v>
                </c:pt>
                <c:pt idx="10">
                  <c:v>B+</c:v>
                </c:pt>
                <c:pt idx="11">
                  <c:v>A-</c:v>
                </c:pt>
                <c:pt idx="12">
                  <c:v>A</c:v>
                </c:pt>
                <c:pt idx="13">
                  <c:v>A+</c:v>
                </c:pt>
                <c:pt idx="14">
                  <c:v>A++</c:v>
                </c:pt>
              </c:strCache>
            </c:strRef>
          </c:cat>
          <c:val>
            <c:numRef>
              <c:f>Sheet1!$Q$2:$Q$16</c:f>
              <c:numCache>
                <c:formatCode>General</c:formatCode>
                <c:ptCount val="15"/>
                <c:pt idx="0">
                  <c:v>22</c:v>
                </c:pt>
                <c:pt idx="1">
                  <c:v>1</c:v>
                </c:pt>
                <c:pt idx="2">
                  <c:v>14</c:v>
                </c:pt>
                <c:pt idx="3">
                  <c:v>18</c:v>
                </c:pt>
                <c:pt idx="4">
                  <c:v>18</c:v>
                </c:pt>
                <c:pt idx="5">
                  <c:v>23</c:v>
                </c:pt>
                <c:pt idx="6">
                  <c:v>31</c:v>
                </c:pt>
                <c:pt idx="7">
                  <c:v>29</c:v>
                </c:pt>
                <c:pt idx="8">
                  <c:v>37</c:v>
                </c:pt>
                <c:pt idx="9">
                  <c:v>47</c:v>
                </c:pt>
                <c:pt idx="10">
                  <c:v>45</c:v>
                </c:pt>
                <c:pt idx="11">
                  <c:v>52</c:v>
                </c:pt>
                <c:pt idx="12">
                  <c:v>77</c:v>
                </c:pt>
                <c:pt idx="13">
                  <c:v>61</c:v>
                </c:pt>
                <c:pt idx="1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C-4E23-953F-A347231A54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8884223"/>
        <c:axId val="578887551"/>
      </c:barChart>
      <c:catAx>
        <c:axId val="57888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887551"/>
        <c:crosses val="autoZero"/>
        <c:auto val="1"/>
        <c:lblAlgn val="ctr"/>
        <c:lblOffset val="100"/>
        <c:noMultiLvlLbl val="0"/>
      </c:catAx>
      <c:valAx>
        <c:axId val="578887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884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1014" y="2"/>
            <a:ext cx="3047061" cy="47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7" tIns="0" rIns="19847" bIns="0" numCol="1" anchor="t" anchorCtr="0" compatLnSpc="1">
            <a:prstTxWarp prst="textNoShape">
              <a:avLst/>
            </a:prstTxWarp>
          </a:bodyPr>
          <a:lstStyle>
            <a:lvl1pPr algn="l" defTabSz="952330">
              <a:defRPr sz="1000" i="1" baseline="30000">
                <a:latin typeface="Arial" charset="0"/>
              </a:defRPr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1227" y="2"/>
            <a:ext cx="3047061" cy="47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7" tIns="0" rIns="19847" bIns="0" numCol="1" anchor="t" anchorCtr="0" compatLnSpc="1">
            <a:prstTxWarp prst="textNoShape">
              <a:avLst/>
            </a:prstTxWarp>
          </a:bodyPr>
          <a:lstStyle>
            <a:lvl1pPr defTabSz="952330">
              <a:defRPr sz="1000" i="1" baseline="30000">
                <a:latin typeface="Arial" charset="0"/>
              </a:defRPr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014" y="9684236"/>
            <a:ext cx="3047061" cy="55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7" tIns="0" rIns="19847" bIns="0" numCol="1" anchor="b" anchorCtr="0" compatLnSpc="1">
            <a:prstTxWarp prst="textNoShape">
              <a:avLst/>
            </a:prstTxWarp>
          </a:bodyPr>
          <a:lstStyle>
            <a:lvl1pPr algn="l" defTabSz="952330">
              <a:defRPr sz="1000" i="1" baseline="300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1227" y="9684236"/>
            <a:ext cx="3047061" cy="55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7" tIns="0" rIns="19847" bIns="0" numCol="1" anchor="b" anchorCtr="0" compatLnSpc="1">
            <a:prstTxWarp prst="textNoShape">
              <a:avLst/>
            </a:prstTxWarp>
          </a:bodyPr>
          <a:lstStyle>
            <a:lvl1pPr defTabSz="952330">
              <a:defRPr sz="1000" i="1" baseline="30000">
                <a:latin typeface="Arial" charset="0"/>
              </a:defRPr>
            </a:lvl1pPr>
          </a:lstStyle>
          <a:p>
            <a:pPr>
              <a:defRPr/>
            </a:pPr>
            <a:fld id="{8F117321-F53C-47DE-A501-B48C4C105F98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189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2T06:55:46.75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ADE016F-7CC5-42EE-80D8-B418E32CA37D}" emma:medium="tactile" emma:mode="ink">
          <msink:context xmlns:msink="http://schemas.microsoft.com/ink/2010/main" type="writingRegion" rotatedBoundingBox="9621,6811 9659,6811 9659,6888 9621,6888"/>
        </emma:interpretation>
      </emma:emma>
    </inkml:annotationXML>
    <inkml:traceGroup>
      <inkml:annotationXML>
        <emma:emma xmlns:emma="http://www.w3.org/2003/04/emma" version="1.0">
          <emma:interpretation id="{BF4F83EF-18E3-4FC0-A92A-DE022AFF87FA}" emma:medium="tactile" emma:mode="ink">
            <msink:context xmlns:msink="http://schemas.microsoft.com/ink/2010/main" type="paragraph" rotatedBoundingBox="9621,6811 9659,6811 9659,6888 9621,68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4EE14A-19BB-4A01-93D4-77BFC7474C68}" emma:medium="tactile" emma:mode="ink">
              <msink:context xmlns:msink="http://schemas.microsoft.com/ink/2010/main" type="line" rotatedBoundingBox="9621,6811 9659,6811 9659,6888 9621,6888"/>
            </emma:interpretation>
          </emma:emma>
        </inkml:annotationXML>
        <inkml:traceGroup>
          <inkml:annotationXML>
            <emma:emma xmlns:emma="http://www.w3.org/2003/04/emma" version="1.0">
              <emma:interpretation id="{F059FA6D-4066-42FF-86EE-ADB3C72C63D2}" emma:medium="tactile" emma:mode="ink">
                <msink:context xmlns:msink="http://schemas.microsoft.com/ink/2010/main" type="inkWord" rotatedBoundingBox="9621,6811 9659,6811 9659,6888 9621,6888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C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10160 9834 2816,'-18'-19'1120,"18"0"-576,-20 19-640,20-20 1312,0 20-576,0 0-256,0-19-192,0 19-416,20 0-96,-20 0-1472,18 0-640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02T06:23:44.23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7BB9C68-8258-4A31-8279-535F234BDC27}" emma:medium="tactile" emma:mode="ink">
          <msink:context xmlns:msink="http://schemas.microsoft.com/ink/2010/main" type="writingRegion" rotatedBoundingBox="12122,10852 12161,10852 12161,10867 12122,10867"/>
        </emma:interpretation>
      </emma:emma>
    </inkml:annotationXML>
    <inkml:traceGroup>
      <inkml:annotationXML>
        <emma:emma xmlns:emma="http://www.w3.org/2003/04/emma" version="1.0">
          <emma:interpretation id="{9788F9E6-0A9F-4B23-9170-7584C89AEC4C}" emma:medium="tactile" emma:mode="ink">
            <msink:context xmlns:msink="http://schemas.microsoft.com/ink/2010/main" type="paragraph" rotatedBoundingBox="12122,10852 12161,10852 12161,10867 12122,10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D3E47A-9E0B-4383-BD65-EFD77C8B6607}" emma:medium="tactile" emma:mode="ink">
              <msink:context xmlns:msink="http://schemas.microsoft.com/ink/2010/main" type="line" rotatedBoundingBox="12122,10852 12161,10852 12161,10867 12122,10867"/>
            </emma:interpretation>
          </emma:emma>
        </inkml:annotationXML>
        <inkml:traceGroup>
          <inkml:annotationXML>
            <emma:emma xmlns:emma="http://www.w3.org/2003/04/emma" version="1.0">
              <emma:interpretation id="{AA595866-8956-4A9E-A58B-80671D30831B}" emma:medium="tactile" emma:mode="ink">
                <msink:context xmlns:msink="http://schemas.microsoft.com/ink/2010/main" type="inkWord" rotatedBoundingBox="12122,10852 12161,10852 12161,10867 12122,10867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&lt;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c</emma:literal>
                </emma:interpretation>
              </emma:one-of>
            </emma:emma>
          </inkml:annotationXML>
          <inkml:trace contextRef="#ctx0" brushRef="#br0">12508 13798 6144,'-39'0'2368,"58"0"-1280,1 0-1920,-20 0 160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02T06:38:31.15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6C7F20C-1AA8-462A-BA93-CAD842314CAE}" emma:medium="tactile" emma:mode="ink">
          <msink:context xmlns:msink="http://schemas.microsoft.com/ink/2010/main" type="writingRegion" rotatedBoundingBox="30345,15951 30403,15951 30403,15989 30345,15989"/>
        </emma:interpretation>
      </emma:emma>
    </inkml:annotationXML>
    <inkml:traceGroup>
      <inkml:annotationXML>
        <emma:emma xmlns:emma="http://www.w3.org/2003/04/emma" version="1.0">
          <emma:interpretation id="{AE7FE8F4-07F4-4688-AF1E-B8E0A155A40A}" emma:medium="tactile" emma:mode="ink">
            <msink:context xmlns:msink="http://schemas.microsoft.com/ink/2010/main" type="paragraph" rotatedBoundingBox="30345,15951 30403,15951 30403,15989 30345,15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BC151F-4976-480F-BCB3-B9808226CD0E}" emma:medium="tactile" emma:mode="ink">
              <msink:context xmlns:msink="http://schemas.microsoft.com/ink/2010/main" type="line" rotatedBoundingBox="30345,15951 30403,15951 30403,15989 30345,15989"/>
            </emma:interpretation>
          </emma:emma>
        </inkml:annotationXML>
        <inkml:traceGroup>
          <inkml:annotationXML>
            <emma:emma xmlns:emma="http://www.w3.org/2003/04/emma" version="1.0">
              <emma:interpretation id="{42C85C9F-3641-4D26-868A-951839D31266}" emma:medium="tactile" emma:mode="ink">
                <msink:context xmlns:msink="http://schemas.microsoft.com/ink/2010/main" type="inkWord" rotatedBoundingBox="30345,15951 30403,15951 30403,15989 30345,15989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^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4</emma:literal>
                </emma:interpretation>
              </emma:one-of>
            </emma:emma>
          </inkml:annotationXML>
          <inkml:trace contextRef="#ctx0" brushRef="#br0">30750 18934 8576,'-39'-38'3232,"20"38"-1728,19 0-1760,0 0 576,0 0-448,0 0-32,0 0-992,0 0-448,19 0-1632,-19 0-736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02T06:38:31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30750 18934 8576,'-39'-38'3232,"20"38"-1728,19 0-1760,0 0 576,0 0-448,0 0-32,0 0-992,0 0-448,19 0-1632,-19 0-736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02T06:38:31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30750 18934 8576,'-39'-38'3232,"20"38"-1728,19 0-1760,0 0 576,0 0-448,0 0-32,0 0-992,0 0-448,19 0-1632,-19 0-736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04T18:52:38.709"/>
    </inkml:context>
    <inkml:brush xml:id="br0">
      <inkml:brushProperty name="width" value="0.0265" units="cm"/>
      <inkml:brushProperty name="height" value="0.0265" units="cm"/>
    </inkml:brush>
  </inkml:definitions>
  <inkml:trace contextRef="#ctx0" brushRef="#br0">18347 11274 5504,'0'0'-256,"0"0"-1216,0 0-576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4-21T04:38:13.54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10218 13371 13440,'-13'-18'6079,"13"18"-4767,0-8-1664,0 0 800,0 6-416,0-3-832,0 2 640,0-1-6143,7 1 4927,-1-12-7136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5079" cy="51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7" tIns="0" rIns="19847" bIns="0" numCol="1" anchor="t" anchorCtr="0" compatLnSpc="1">
            <a:prstTxWarp prst="textNoShape">
              <a:avLst/>
            </a:prstTxWarp>
          </a:bodyPr>
          <a:lstStyle>
            <a:lvl1pPr algn="l" defTabSz="948953">
              <a:defRPr sz="1000" i="1" baseline="300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221" y="1"/>
            <a:ext cx="3075079" cy="51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7" tIns="0" rIns="19847" bIns="0" numCol="1" anchor="t" anchorCtr="0" compatLnSpc="1">
            <a:prstTxWarp prst="textNoShape">
              <a:avLst/>
            </a:prstTxWarp>
          </a:bodyPr>
          <a:lstStyle>
            <a:lvl1pPr defTabSz="948953">
              <a:defRPr sz="1000" i="1" baseline="300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338" y="782638"/>
            <a:ext cx="6781800" cy="3814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472" y="4865357"/>
            <a:ext cx="5210356" cy="460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25" tIns="47964" rIns="95925" bIns="47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375"/>
            <a:ext cx="3075079" cy="51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7" tIns="0" rIns="19847" bIns="0" numCol="1" anchor="b" anchorCtr="0" compatLnSpc="1">
            <a:prstTxWarp prst="textNoShape">
              <a:avLst/>
            </a:prstTxWarp>
          </a:bodyPr>
          <a:lstStyle>
            <a:lvl1pPr algn="l" defTabSz="948953">
              <a:defRPr sz="1000" i="1" baseline="300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221" y="9723375"/>
            <a:ext cx="3075079" cy="51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7" tIns="0" rIns="19847" bIns="0" numCol="1" anchor="b" anchorCtr="0" compatLnSpc="1">
            <a:prstTxWarp prst="textNoShape">
              <a:avLst/>
            </a:prstTxWarp>
          </a:bodyPr>
          <a:lstStyle>
            <a:lvl1pPr defTabSz="948953">
              <a:defRPr sz="1000" i="1" baseline="30000">
                <a:latin typeface="Arial" charset="0"/>
              </a:defRPr>
            </a:lvl1pPr>
          </a:lstStyle>
          <a:p>
            <a:pPr>
              <a:defRPr/>
            </a:pPr>
            <a:fld id="{DE254C26-DBE8-4DD7-A7E1-F9280186EFB7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0723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D056D-6F8B-4C0F-8249-D6273C3A1C13}" type="slidenum">
              <a:rPr lang="en-NZ" smtClean="0"/>
              <a:pPr/>
              <a:t>1</a:t>
            </a:fld>
            <a:endParaRPr lang="en-NZ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0338" y="782638"/>
            <a:ext cx="6781800" cy="381476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208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749444-A215-4D8C-B150-588AE176A782}" type="slidenum">
              <a:rPr lang="en-NZ" smtClean="0"/>
              <a:pPr/>
              <a:t>52</a:t>
            </a:fld>
            <a:endParaRPr lang="en-NZ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42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12A76B-680F-458C-80F8-35F539AFCDBF}" type="slidenum">
              <a:rPr lang="en-NZ" smtClean="0"/>
              <a:pPr/>
              <a:t>53</a:t>
            </a:fld>
            <a:endParaRPr lang="en-NZ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22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12am up to here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254C26-DBE8-4DD7-A7E1-F9280186EFB7}" type="slidenum">
              <a:rPr lang="en-NZ" smtClean="0"/>
              <a:pPr>
                <a:defRPr/>
              </a:pPr>
              <a:t>95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1833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10am up to here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254C26-DBE8-4DD7-A7E1-F9280186EFB7}" type="slidenum">
              <a:rPr lang="en-NZ" smtClean="0"/>
              <a:pPr>
                <a:defRPr/>
              </a:pPr>
              <a:t>96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6380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542925"/>
            <a:ext cx="4705350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77A7BE-0E95-4547-8FAB-17EE0228C39E}" type="slidenum">
              <a:rPr lang="en-NZ" smtClean="0"/>
              <a:pPr>
                <a:defRPr/>
              </a:pPr>
              <a:t>117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3391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to here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254C26-DBE8-4DD7-A7E1-F9280186EFB7}" type="slidenum">
              <a:rPr lang="en-NZ" smtClean="0"/>
              <a:pPr>
                <a:defRPr/>
              </a:pPr>
              <a:t>130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3834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542925"/>
            <a:ext cx="4705350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Got to here in </a:t>
            </a:r>
            <a:r>
              <a:rPr lang="en-US" dirty="0" err="1"/>
              <a:t>lect</a:t>
            </a:r>
            <a:r>
              <a:rPr lang="en-US"/>
              <a:t> 16, 2014T1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77A7BE-0E95-4547-8FAB-17EE0228C39E}" type="slidenum">
              <a:rPr lang="en-NZ" smtClean="0"/>
              <a:pPr>
                <a:defRPr/>
              </a:pPr>
              <a:t>140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6347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542925"/>
            <a:ext cx="4706937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1556D5-54F2-4472-9E58-4DDAFB6752AC}" type="slidenum">
              <a:rPr lang="en-NZ" smtClean="0"/>
              <a:pPr>
                <a:defRPr/>
              </a:pPr>
              <a:t>161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8729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542925"/>
            <a:ext cx="4705350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FD449-B28A-4EDF-B41D-910EB9439178}" type="slidenum">
              <a:rPr lang="en-NZ" smtClean="0"/>
              <a:pPr>
                <a:defRPr/>
              </a:pPr>
              <a:t>181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730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542925"/>
            <a:ext cx="4705350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FD449-B28A-4EDF-B41D-910EB9439178}" type="slidenum">
              <a:rPr lang="en-NZ" smtClean="0"/>
              <a:pPr>
                <a:defRPr/>
              </a:pPr>
              <a:t>182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747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026F04-BA73-47C6-9A4E-4816BE53FA1F}" type="slidenum">
              <a:rPr lang="en-NZ" smtClean="0">
                <a:latin typeface="Arial" pitchFamily="34" charset="0"/>
              </a:rPr>
              <a:pPr/>
              <a:t>2</a:t>
            </a:fld>
            <a:endParaRPr lang="en-NZ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NZ"/>
              <a:t>Note, this took one and a half lectures</a:t>
            </a:r>
          </a:p>
        </p:txBody>
      </p:sp>
    </p:spTree>
    <p:extLst>
      <p:ext uri="{BB962C8B-B14F-4D97-AF65-F5344CB8AC3E}">
        <p14:creationId xmlns:p14="http://schemas.microsoft.com/office/powerpoint/2010/main" val="1240977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542925"/>
            <a:ext cx="4705350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FD449-B28A-4EDF-B41D-910EB9439178}" type="slidenum">
              <a:rPr lang="en-NZ" smtClean="0"/>
              <a:pPr>
                <a:defRPr/>
              </a:pPr>
              <a:t>183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7606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542925"/>
            <a:ext cx="4705350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FD449-B28A-4EDF-B41D-910EB9439178}" type="slidenum">
              <a:rPr lang="en-NZ" smtClean="0"/>
              <a:pPr>
                <a:defRPr/>
              </a:pPr>
              <a:t>184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7156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542925"/>
            <a:ext cx="4705350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FD449-B28A-4EDF-B41D-910EB9439178}" type="slidenum">
              <a:rPr lang="en-NZ" smtClean="0"/>
              <a:pPr>
                <a:defRPr/>
              </a:pPr>
              <a:t>185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3724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542925"/>
            <a:ext cx="4705350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FD449-B28A-4EDF-B41D-910EB9439178}" type="slidenum">
              <a:rPr lang="en-NZ" smtClean="0"/>
              <a:pPr>
                <a:defRPr/>
              </a:pPr>
              <a:t>186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4405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542925"/>
            <a:ext cx="4705350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FD449-B28A-4EDF-B41D-910EB9439178}" type="slidenum">
              <a:rPr lang="en-NZ" smtClean="0"/>
              <a:pPr>
                <a:defRPr/>
              </a:pPr>
              <a:t>187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7368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542925"/>
            <a:ext cx="4705350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FD449-B28A-4EDF-B41D-910EB9439178}" type="slidenum">
              <a:rPr lang="en-NZ" smtClean="0"/>
              <a:pPr>
                <a:defRPr/>
              </a:pPr>
              <a:t>188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81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542925"/>
            <a:ext cx="4705350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FD449-B28A-4EDF-B41D-910EB9439178}" type="slidenum">
              <a:rPr lang="en-NZ" smtClean="0"/>
              <a:pPr>
                <a:defRPr/>
              </a:pPr>
              <a:t>189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1917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542925"/>
            <a:ext cx="4705350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FD449-B28A-4EDF-B41D-910EB9439178}" type="slidenum">
              <a:rPr lang="en-NZ" smtClean="0"/>
              <a:pPr>
                <a:defRPr/>
              </a:pPr>
              <a:t>190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28520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542925"/>
            <a:ext cx="4705350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FD449-B28A-4EDF-B41D-910EB9439178}" type="slidenum">
              <a:rPr lang="en-NZ" smtClean="0"/>
              <a:pPr>
                <a:defRPr/>
              </a:pPr>
              <a:t>191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5627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542925"/>
            <a:ext cx="4705350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FD449-B28A-4EDF-B41D-910EB9439178}" type="slidenum">
              <a:rPr lang="en-NZ" smtClean="0"/>
              <a:pPr>
                <a:defRPr/>
              </a:pPr>
              <a:t>192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316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only got to here </a:t>
            </a:r>
            <a:r>
              <a:rPr lang="en-NZ"/>
              <a:t>in lecture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35167-02FA-457E-B375-8107B2D64351}" type="slidenum">
              <a:rPr lang="en-NZ" smtClean="0"/>
              <a:pPr>
                <a:defRPr/>
              </a:pPr>
              <a:t>34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024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F97D4-B310-418F-B43A-ABA799966E8A}" type="slidenum">
              <a:rPr lang="en-NZ" smtClean="0"/>
              <a:pPr/>
              <a:t>41</a:t>
            </a:fld>
            <a:endParaRPr lang="en-NZ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6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B5F14-955D-4DCB-83A9-D4E03B08012D}" type="slidenum">
              <a:rPr lang="en-NZ" smtClean="0"/>
              <a:pPr/>
              <a:t>42</a:t>
            </a:fld>
            <a:endParaRPr lang="en-NZ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1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E3843F-2369-49D8-926D-807798D315BD}" type="slidenum">
              <a:rPr lang="en-NZ" smtClean="0"/>
              <a:pPr/>
              <a:t>43</a:t>
            </a:fld>
            <a:endParaRPr lang="en-NZ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5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94C282-3130-4ACA-BC85-6DE1136F663D}" type="slidenum">
              <a:rPr lang="en-NZ" smtClean="0"/>
              <a:pPr/>
              <a:t>44</a:t>
            </a:fld>
            <a:endParaRPr lang="en-NZ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19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3E35D-0B90-42E6-8D03-C8E08D20C5C2}" type="slidenum">
              <a:rPr lang="en-NZ" smtClean="0"/>
              <a:pPr/>
              <a:t>45</a:t>
            </a:fld>
            <a:endParaRPr lang="en-NZ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EC2DB-E314-47B0-8A41-44F8CDDBFF9E}" type="slidenum">
              <a:rPr lang="en-NZ" smtClean="0"/>
              <a:pPr/>
              <a:t>51</a:t>
            </a:fld>
            <a:endParaRPr lang="en-NZ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5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39185" y="476251"/>
            <a:ext cx="11713633" cy="85725"/>
          </a:xfrm>
          <a:prstGeom prst="rect">
            <a:avLst/>
          </a:prstGeom>
          <a:solidFill>
            <a:srgbClr val="3333CC">
              <a:alpha val="6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NZ" sz="140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39185" y="6092826"/>
            <a:ext cx="11713633" cy="85725"/>
          </a:xfrm>
          <a:prstGeom prst="rect">
            <a:avLst/>
          </a:prstGeom>
          <a:solidFill>
            <a:srgbClr val="3333CC">
              <a:alpha val="6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NZ" sz="140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0923553" y="6708775"/>
            <a:ext cx="986932" cy="153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8000" tIns="0" rIns="18000" bIns="0">
            <a:spAutoFit/>
          </a:bodyPr>
          <a:lstStyle/>
          <a:p>
            <a:pPr>
              <a:defRPr/>
            </a:pPr>
            <a:r>
              <a:rPr lang="en-US" sz="1000">
                <a:solidFill>
                  <a:schemeClr val="accent2"/>
                </a:solidFill>
                <a:latin typeface="Arial Unicode MS" pitchFamily="34" charset="-128"/>
                <a:cs typeface="Arial" charset="0"/>
              </a:rPr>
              <a:t>© </a:t>
            </a:r>
            <a:r>
              <a:rPr lang="en-NZ" sz="1000">
                <a:solidFill>
                  <a:schemeClr val="accent2"/>
                </a:solidFill>
                <a:latin typeface="Arial Unicode MS" pitchFamily="34" charset="-128"/>
                <a:cs typeface="Arial" charset="0"/>
              </a:rPr>
              <a:t>Peter Andreae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39185" y="1196975"/>
            <a:ext cx="11713633" cy="1944688"/>
          </a:xfrm>
        </p:spPr>
        <p:txBody>
          <a:bodyPr/>
          <a:lstStyle>
            <a:lvl1pPr algn="ctr">
              <a:lnSpc>
                <a:spcPct val="110000"/>
              </a:lnSpc>
              <a:defRPr sz="4000"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556111" y="0"/>
            <a:ext cx="163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1004FC"/>
                </a:solidFill>
              </a:rPr>
              <a:t>COMP102: </a:t>
            </a:r>
            <a:fld id="{2EDC2512-B54A-44B8-8478-F96758B22434}" type="slidenum">
              <a:rPr lang="en-US" sz="1600" smtClean="0">
                <a:solidFill>
                  <a:srgbClr val="1004FC"/>
                </a:solidFill>
              </a:rPr>
              <a:pPr algn="l"/>
              <a:t>‹#›</a:t>
            </a:fld>
            <a:endParaRPr lang="en-AU" sz="1600" dirty="0">
              <a:solidFill>
                <a:srgbClr val="1004F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533" y="981075"/>
            <a:ext cx="5748867" cy="587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748867" cy="587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184" y="0"/>
            <a:ext cx="1076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5534" y="981075"/>
            <a:ext cx="11700933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/>
              <a:t>Click to 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9169400" y="5084764"/>
            <a:ext cx="3022600" cy="17732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NZ" sz="14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0923553" y="6708775"/>
            <a:ext cx="986932" cy="153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8000" tIns="0" rIns="18000" bIns="0">
            <a:spAutoFit/>
          </a:bodyPr>
          <a:lstStyle/>
          <a:p>
            <a:pPr>
              <a:defRPr/>
            </a:pPr>
            <a:r>
              <a:rPr lang="en-US" sz="1000">
                <a:latin typeface="Arial Unicode MS" pitchFamily="34" charset="-128"/>
                <a:cs typeface="Arial" charset="0"/>
              </a:rPr>
              <a:t>© </a:t>
            </a:r>
            <a:r>
              <a:rPr lang="en-NZ" sz="1000">
                <a:latin typeface="Arial Unicode MS" pitchFamily="34" charset="-128"/>
                <a:cs typeface="Arial" charset="0"/>
              </a:rPr>
              <a:t>Peter Andreae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34434" y="692150"/>
            <a:ext cx="931333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NZ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7" r:id="rId3"/>
    <p:sldLayoutId id="2147483688" r:id="rId4"/>
    <p:sldLayoutId id="2147483689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1936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47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455738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8637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7781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2353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925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cs.victoria.ac.nz/Courses/XMUT102_2017T2/WebHome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NZ" dirty="0"/>
              <a:t>Introduction to </a:t>
            </a:r>
            <a:br>
              <a:rPr lang="en-NZ" dirty="0"/>
            </a:br>
            <a:r>
              <a:rPr lang="en-NZ" dirty="0"/>
              <a:t>Computer Program Design</a:t>
            </a:r>
            <a:br>
              <a:rPr lang="en-NZ" dirty="0"/>
            </a:br>
            <a:r>
              <a:rPr lang="en-NZ" sz="2800" dirty="0"/>
              <a:t>COMP 102   </a:t>
            </a:r>
            <a:r>
              <a:rPr lang="en-NZ" sz="6000" dirty="0"/>
              <a:t>  </a:t>
            </a:r>
            <a:r>
              <a:rPr lang="en-NZ" sz="2800" dirty="0"/>
              <a:t>  Semester 1,  XMUT 2017/2018   </a:t>
            </a:r>
            <a:r>
              <a:rPr lang="en-NZ" sz="2800" dirty="0">
                <a:solidFill>
                  <a:schemeClr val="bg1"/>
                </a:solidFill>
              </a:rPr>
              <a:t>.</a:t>
            </a:r>
            <a:r>
              <a:rPr lang="en-NZ" sz="2800" dirty="0"/>
              <a:t> 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2436814" y="3640139"/>
            <a:ext cx="7489825" cy="20497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  <a:tabLst>
                <a:tab pos="1704975" algn="ctr"/>
                <a:tab pos="3409950" algn="ctr"/>
                <a:tab pos="5114925" algn="ctr"/>
              </a:tabLst>
            </a:pPr>
            <a:r>
              <a:rPr lang="en-NZ" sz="2800" b="1" dirty="0">
                <a:solidFill>
                  <a:schemeClr val="accent2"/>
                </a:solidFill>
                <a:latin typeface="Arial Unicode MS" pitchFamily="34" charset="-128"/>
              </a:rPr>
              <a:t>		Peter Andreae ( “Pondy” )</a:t>
            </a:r>
          </a:p>
          <a:p>
            <a:pPr algn="l">
              <a:spcBef>
                <a:spcPct val="40000"/>
              </a:spcBef>
              <a:tabLst>
                <a:tab pos="1704975" algn="ctr"/>
                <a:tab pos="3409950" algn="ctr"/>
                <a:tab pos="5114925" algn="ctr"/>
              </a:tabLst>
            </a:pPr>
            <a:r>
              <a:rPr lang="en-US" sz="2800" b="1" dirty="0">
                <a:solidFill>
                  <a:schemeClr val="accent2"/>
                </a:solidFill>
                <a:latin typeface="Arial Unicode MS" pitchFamily="34" charset="-128"/>
              </a:rPr>
              <a:t>	</a:t>
            </a:r>
            <a:r>
              <a:rPr lang="en-NZ" sz="2800" b="1" dirty="0">
                <a:solidFill>
                  <a:schemeClr val="accent2"/>
                </a:solidFill>
                <a:latin typeface="Arial Unicode MS" pitchFamily="34" charset="-128"/>
              </a:rPr>
              <a:t>	     Saeed </a:t>
            </a:r>
            <a:r>
              <a:rPr lang="en-NZ" sz="2800" b="1" dirty="0" err="1">
                <a:solidFill>
                  <a:schemeClr val="accent2"/>
                </a:solidFill>
                <a:latin typeface="Arial Unicode MS" pitchFamily="34" charset="-128"/>
              </a:rPr>
              <a:t>Mirghasemi</a:t>
            </a:r>
            <a:endParaRPr lang="en-NZ" sz="2800" b="1" dirty="0">
              <a:solidFill>
                <a:schemeClr val="accent2"/>
              </a:solidFill>
              <a:latin typeface="Arial Unicode MS" pitchFamily="34" charset="-128"/>
            </a:endParaRPr>
          </a:p>
          <a:p>
            <a:pPr algn="l">
              <a:spcBef>
                <a:spcPct val="70000"/>
              </a:spcBef>
              <a:spcAft>
                <a:spcPct val="30000"/>
              </a:spcAft>
              <a:tabLst>
                <a:tab pos="1704975" algn="ctr"/>
                <a:tab pos="3409950" algn="ctr"/>
                <a:tab pos="5114925" algn="ctr"/>
              </a:tabLst>
            </a:pPr>
            <a:r>
              <a:rPr lang="en-NZ" sz="2000" b="1" dirty="0">
                <a:solidFill>
                  <a:schemeClr val="accent2"/>
                </a:solidFill>
                <a:latin typeface="Arial Unicode MS" pitchFamily="34" charset="-128"/>
              </a:rPr>
              <a:t>		      Computer Science</a:t>
            </a:r>
          </a:p>
          <a:p>
            <a:pPr algn="l">
              <a:spcAft>
                <a:spcPct val="30000"/>
              </a:spcAft>
              <a:tabLst>
                <a:tab pos="1704975" algn="ctr"/>
                <a:tab pos="3409950" algn="ctr"/>
                <a:tab pos="5114925" algn="ctr"/>
              </a:tabLst>
            </a:pPr>
            <a:r>
              <a:rPr lang="en-NZ" sz="2000" b="1" dirty="0">
                <a:solidFill>
                  <a:schemeClr val="accent2"/>
                </a:solidFill>
                <a:latin typeface="Arial Unicode MS" pitchFamily="34" charset="-128"/>
              </a:rPr>
              <a:t>	 	Victoria University of Wellington</a:t>
            </a:r>
          </a:p>
        </p:txBody>
      </p:sp>
    </p:spTree>
    <p:extLst>
      <p:ext uri="{BB962C8B-B14F-4D97-AF65-F5344CB8AC3E}">
        <p14:creationId xmlns:p14="http://schemas.microsoft.com/office/powerpoint/2010/main" val="229557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Method with a condition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0"/>
              </a:spcBef>
              <a:buFontTx/>
              <a:buNone/>
            </a:pPr>
            <a:r>
              <a:rPr lang="en-NZ" dirty="0">
                <a:solidFill>
                  <a:schemeClr val="accent2"/>
                </a:solidFill>
              </a:rPr>
              <a:t>/** Ask for amount and currency; print a note if –</a:t>
            </a:r>
            <a:r>
              <a:rPr lang="en-NZ" dirty="0" err="1">
                <a:solidFill>
                  <a:schemeClr val="accent2"/>
                </a:solidFill>
              </a:rPr>
              <a:t>ve</a:t>
            </a:r>
            <a:r>
              <a:rPr lang="en-NZ" dirty="0">
                <a:solidFill>
                  <a:schemeClr val="accent2"/>
                </a:solidFill>
              </a:rPr>
              <a:t>,  print value.*/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b="1" dirty="0">
                <a:solidFill>
                  <a:srgbClr val="990000"/>
                </a:solidFill>
              </a:rPr>
              <a:t>public void</a:t>
            </a:r>
            <a:r>
              <a:rPr lang="en-NZ" dirty="0"/>
              <a:t>  </a:t>
            </a:r>
            <a:r>
              <a:rPr lang="en-NZ" dirty="0" err="1"/>
              <a:t>convertMoney</a:t>
            </a:r>
            <a:r>
              <a:rPr lang="en-NZ" b="1" dirty="0"/>
              <a:t>( </a:t>
            </a:r>
            <a:r>
              <a:rPr lang="en-NZ" dirty="0"/>
              <a:t> </a:t>
            </a:r>
            <a:r>
              <a:rPr lang="en-NZ" b="1" dirty="0"/>
              <a:t>)</a:t>
            </a:r>
            <a:r>
              <a:rPr lang="en-NZ" dirty="0"/>
              <a:t>  </a:t>
            </a:r>
            <a:r>
              <a:rPr lang="en-NZ" b="1" dirty="0"/>
              <a:t>{</a:t>
            </a:r>
            <a:r>
              <a:rPr lang="en-NZ" dirty="0"/>
              <a:t> ; </a:t>
            </a:r>
          </a:p>
          <a:p>
            <a:pPr lvl="2">
              <a:spcBef>
                <a:spcPts val="60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amount = </a:t>
            </a:r>
            <a:r>
              <a:rPr lang="en-NZ" dirty="0" err="1"/>
              <a:t>UI.askDouble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"Enter amount $NZ"</a:t>
            </a:r>
            <a:r>
              <a:rPr lang="en-NZ" dirty="0"/>
              <a:t>);</a:t>
            </a:r>
          </a:p>
          <a:p>
            <a:pPr lvl="2">
              <a:spcBef>
                <a:spcPts val="600"/>
              </a:spcBef>
              <a:buNone/>
            </a:pP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( amount &lt; 0 ) {</a:t>
            </a:r>
          </a:p>
          <a:p>
            <a:pPr lvl="3">
              <a:spcBef>
                <a:spcPts val="600"/>
              </a:spcBef>
              <a:buNone/>
            </a:pPr>
            <a:r>
              <a:rPr lang="en-NZ" dirty="0" err="1"/>
              <a:t>UI.println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"Note: you have entered a debt!"</a:t>
            </a:r>
            <a:r>
              <a:rPr lang="en-NZ" dirty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2">
              <a:spcBef>
                <a:spcPts val="1800"/>
              </a:spcBef>
              <a:spcAft>
                <a:spcPts val="1800"/>
              </a:spcAft>
              <a:buNone/>
            </a:pP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currency = </a:t>
            </a:r>
            <a:r>
              <a:rPr lang="en-NZ" dirty="0" err="1"/>
              <a:t>UI.askString</a:t>
            </a:r>
            <a:r>
              <a:rPr lang="en-NZ" dirty="0"/>
              <a:t> (</a:t>
            </a:r>
            <a:r>
              <a:rPr lang="en-NZ" dirty="0">
                <a:solidFill>
                  <a:srgbClr val="339933"/>
                </a:solidFill>
              </a:rPr>
              <a:t>"Enter currency (US or </a:t>
            </a:r>
            <a:r>
              <a:rPr lang="en-NZ" dirty="0" err="1">
                <a:solidFill>
                  <a:srgbClr val="339933"/>
                </a:solidFill>
              </a:rPr>
              <a:t>Aus</a:t>
            </a:r>
            <a:r>
              <a:rPr lang="en-NZ" dirty="0">
                <a:solidFill>
                  <a:srgbClr val="339933"/>
                </a:solidFill>
              </a:rPr>
              <a:t>)"</a:t>
            </a:r>
            <a:r>
              <a:rPr lang="en-NZ" dirty="0"/>
              <a:t>);</a:t>
            </a:r>
          </a:p>
          <a:p>
            <a:pPr lvl="2">
              <a:spcBef>
                <a:spcPts val="600"/>
              </a:spcBef>
              <a:buNone/>
            </a:pP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( </a:t>
            </a:r>
            <a:r>
              <a:rPr lang="en-NZ" dirty="0" err="1"/>
              <a:t>currency.equals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"US") </a:t>
            </a:r>
            <a:r>
              <a:rPr lang="en-NZ" dirty="0"/>
              <a:t> ) {</a:t>
            </a:r>
          </a:p>
          <a:p>
            <a:pPr lvl="3">
              <a:spcBef>
                <a:spcPts val="1200"/>
              </a:spcBef>
              <a:buNone/>
            </a:pPr>
            <a:r>
              <a:rPr lang="en-NZ" dirty="0" err="1"/>
              <a:t>UI.printf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u="sng" dirty="0">
                <a:solidFill>
                  <a:srgbClr val="339933"/>
                </a:solidFill>
              </a:rPr>
              <a:t> %.2f  </a:t>
            </a:r>
            <a:r>
              <a:rPr lang="en-NZ" dirty="0">
                <a:solidFill>
                  <a:srgbClr val="339933"/>
                </a:solidFill>
              </a:rPr>
              <a:t>$NZ = </a:t>
            </a:r>
            <a:r>
              <a:rPr lang="en-NZ" u="sng" dirty="0">
                <a:solidFill>
                  <a:srgbClr val="339933"/>
                </a:solidFill>
              </a:rPr>
              <a:t>%.2f</a:t>
            </a:r>
            <a:r>
              <a:rPr lang="en-NZ" dirty="0">
                <a:solidFill>
                  <a:srgbClr val="339933"/>
                </a:solidFill>
              </a:rPr>
              <a:t> $US </a:t>
            </a:r>
            <a:r>
              <a:rPr lang="en-NZ" u="sng" dirty="0">
                <a:solidFill>
                  <a:srgbClr val="339933"/>
                </a:solidFill>
              </a:rPr>
              <a:t>\n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dirty="0"/>
              <a:t>, amount,  (amount * 0.668));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/>
              <a:t>}</a:t>
            </a:r>
            <a:endParaRPr lang="en-NZ" b="1" dirty="0"/>
          </a:p>
          <a:p>
            <a:pPr lvl="2">
              <a:spcBef>
                <a:spcPts val="600"/>
              </a:spcBef>
              <a:buNone/>
            </a:pPr>
            <a:r>
              <a:rPr lang="en-NZ" b="1" dirty="0">
                <a:solidFill>
                  <a:srgbClr val="990000"/>
                </a:solidFill>
              </a:rPr>
              <a:t>else</a:t>
            </a:r>
            <a:r>
              <a:rPr lang="en-NZ" dirty="0"/>
              <a:t>  {</a:t>
            </a:r>
          </a:p>
          <a:p>
            <a:pPr lvl="2">
              <a:spcBef>
                <a:spcPts val="600"/>
              </a:spcBef>
              <a:buNone/>
            </a:pPr>
            <a:r>
              <a:rPr lang="en-NZ" dirty="0"/>
              <a:t>    </a:t>
            </a:r>
            <a:r>
              <a:rPr lang="en-NZ" dirty="0" err="1"/>
              <a:t>UI.printf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"$NZ </a:t>
            </a:r>
            <a:r>
              <a:rPr lang="en-NZ" u="sng" dirty="0">
                <a:solidFill>
                  <a:srgbClr val="339933"/>
                </a:solidFill>
              </a:rPr>
              <a:t>%.2f</a:t>
            </a:r>
            <a:r>
              <a:rPr lang="en-NZ" dirty="0">
                <a:solidFill>
                  <a:srgbClr val="339933"/>
                </a:solidFill>
              </a:rPr>
              <a:t>  = $AUS </a:t>
            </a:r>
            <a:r>
              <a:rPr lang="en-NZ" u="sng" dirty="0">
                <a:solidFill>
                  <a:srgbClr val="339933"/>
                </a:solidFill>
              </a:rPr>
              <a:t>%.2f\n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dirty="0"/>
              <a:t>, amount,  (amount * 0.893));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/>
              <a:t>}</a:t>
            </a:r>
            <a:endParaRPr lang="en-NZ" b="1" dirty="0"/>
          </a:p>
          <a:p>
            <a:pPr lvl="1">
              <a:spcBef>
                <a:spcPct val="0"/>
              </a:spcBef>
              <a:buFontTx/>
              <a:buNone/>
            </a:pPr>
            <a:r>
              <a:rPr lang="en-NZ" sz="1800" dirty="0"/>
              <a:t>}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240016" y="4797152"/>
            <a:ext cx="1728192" cy="432048"/>
          </a:xfrm>
          <a:prstGeom prst="wedgeRoundRectCallout">
            <a:avLst>
              <a:gd name="adj1" fmla="val -246690"/>
              <a:gd name="adj2" fmla="val -66563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What is </a:t>
            </a:r>
            <a:r>
              <a:rPr kumimoji="0" lang="en-NZ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printf</a:t>
            </a:r>
            <a:r>
              <a:rPr kumimoji="0" lang="en-N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?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453054" y="1511879"/>
            <a:ext cx="3600400" cy="2232248"/>
          </a:xfrm>
          <a:prstGeom prst="wedgeRoundRectCallout">
            <a:avLst>
              <a:gd name="adj1" fmla="val -40273"/>
              <a:gd name="adj2" fmla="val 78945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Like </a:t>
            </a:r>
            <a:r>
              <a:rPr kumimoji="0" lang="en-NZ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println</a:t>
            </a:r>
            <a:r>
              <a:rPr kumimoji="0" lang="en-N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, but can control the format:</a:t>
            </a:r>
          </a:p>
          <a:p>
            <a:pPr algn="l"/>
            <a:r>
              <a:rPr lang="en-NZ" sz="2000" dirty="0"/>
              <a:t>  %.2f	</a:t>
            </a:r>
            <a:r>
              <a:rPr lang="en-NZ" sz="2000" dirty="0">
                <a:sym typeface="Symbol" panose="05050102010706020507" pitchFamily="18" charset="2"/>
              </a:rPr>
              <a:t></a:t>
            </a:r>
            <a:r>
              <a:rPr lang="en-NZ" sz="2000" dirty="0"/>
              <a:t>  floating point, 2dp</a:t>
            </a:r>
          </a:p>
          <a:p>
            <a:pPr algn="l"/>
            <a:r>
              <a:rPr lang="en-NZ" sz="2000" dirty="0"/>
              <a:t>  %d	</a:t>
            </a:r>
            <a:r>
              <a:rPr lang="en-NZ" sz="2000" dirty="0">
                <a:sym typeface="Symbol" panose="05050102010706020507" pitchFamily="18" charset="2"/>
              </a:rPr>
              <a:t></a:t>
            </a:r>
            <a:r>
              <a:rPr lang="en-NZ" sz="2000" dirty="0"/>
              <a:t>  integer</a:t>
            </a:r>
          </a:p>
          <a:p>
            <a:pPr algn="l"/>
            <a:r>
              <a:rPr lang="en-NZ" sz="2000" dirty="0"/>
              <a:t>  %s	</a:t>
            </a:r>
            <a:r>
              <a:rPr lang="en-NZ" sz="2000" dirty="0">
                <a:sym typeface="Symbol" panose="05050102010706020507" pitchFamily="18" charset="2"/>
              </a:rPr>
              <a:t>   string</a:t>
            </a:r>
            <a:endParaRPr lang="en-NZ" sz="2000" dirty="0"/>
          </a:p>
          <a:p>
            <a:pPr algn="l"/>
            <a:r>
              <a:rPr lang="en-NZ" sz="2000" dirty="0"/>
              <a:t>  \n	</a:t>
            </a:r>
            <a:r>
              <a:rPr lang="en-NZ" sz="2000" dirty="0">
                <a:sym typeface="Symbol" panose="05050102010706020507" pitchFamily="18" charset="2"/>
              </a:rPr>
              <a:t>   new line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66268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Reading files line by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NZ" dirty="0"/>
              <a:t>If items have a varying number of values:</a:t>
            </a:r>
          </a:p>
          <a:p>
            <a:pPr>
              <a:spcBef>
                <a:spcPct val="0"/>
              </a:spcBef>
              <a:buNone/>
            </a:pPr>
            <a:r>
              <a:rPr lang="en-NZ" dirty="0"/>
              <a:t>May need to read a line at a time, then process: </a:t>
            </a:r>
          </a:p>
          <a:p>
            <a:pPr lvl="1">
              <a:spcBef>
                <a:spcPts val="600"/>
              </a:spcBef>
              <a:buNone/>
            </a:pPr>
            <a:r>
              <a:rPr lang="en-NZ" dirty="0">
                <a:solidFill>
                  <a:schemeClr val="accent2"/>
                </a:solidFill>
              </a:rPr>
              <a:t>/**Adds up sales of item on each line of a file */</a:t>
            </a:r>
          </a:p>
          <a:p>
            <a:pPr lvl="1">
              <a:spcBef>
                <a:spcPct val="0"/>
              </a:spcBef>
              <a:buNone/>
            </a:pP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addCounts</a:t>
            </a:r>
            <a:r>
              <a:rPr lang="en-NZ" dirty="0">
                <a:latin typeface="Arial" pitchFamily="34" charset="0"/>
                <a:cs typeface="Arial" pitchFamily="34" charset="0"/>
              </a:rPr>
              <a:t>(){</a:t>
            </a:r>
          </a:p>
          <a:p>
            <a:pPr lvl="1">
              <a:spcBef>
                <a:spcPct val="0"/>
              </a:spcBef>
              <a:buNone/>
            </a:pPr>
            <a:r>
              <a:rPr lang="en-NZ" dirty="0">
                <a:latin typeface="Arial" pitchFamily="34" charset="0"/>
                <a:cs typeface="Arial" pitchFamily="34" charset="0"/>
              </a:rPr>
              <a:t>   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NZ" dirty="0">
                <a:latin typeface="Arial" pitchFamily="34" charset="0"/>
                <a:cs typeface="Arial" pitchFamily="34" charset="0"/>
              </a:rPr>
              <a:t> {</a:t>
            </a:r>
          </a:p>
          <a:p>
            <a:pPr lvl="2">
              <a:spcBef>
                <a:spcPct val="0"/>
              </a:spcBef>
              <a:buNone/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dirty="0">
                <a:latin typeface="Arial" pitchFamily="34" charset="0"/>
                <a:cs typeface="Arial" pitchFamily="34" charset="0"/>
              </a:rPr>
              <a:t> scan = 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“data.txt"</a:t>
            </a:r>
            <a:r>
              <a:rPr lang="en-NZ" dirty="0">
                <a:latin typeface="Arial" pitchFamily="34" charset="0"/>
                <a:cs typeface="Arial" pitchFamily="34" charset="0"/>
              </a:rPr>
              <a:t>));</a:t>
            </a:r>
          </a:p>
          <a:p>
            <a:pPr lvl="2">
              <a:spcBef>
                <a:spcPct val="0"/>
              </a:spcBef>
              <a:buNone/>
            </a:pP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while 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scan.hasNext</a:t>
            </a:r>
            <a:r>
              <a:rPr lang="en-NZ" dirty="0">
                <a:latin typeface="Arial" pitchFamily="34" charset="0"/>
                <a:cs typeface="Arial" pitchFamily="34" charset="0"/>
              </a:rPr>
              <a:t>()){</a:t>
            </a:r>
          </a:p>
          <a:p>
            <a:pPr lvl="3">
              <a:spcBef>
                <a:spcPct val="0"/>
              </a:spcBef>
              <a:buNone/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NZ" dirty="0">
                <a:latin typeface="Arial" pitchFamily="34" charset="0"/>
                <a:cs typeface="Arial" pitchFamily="34" charset="0"/>
              </a:rPr>
              <a:t> line =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scan.</a:t>
            </a:r>
            <a:r>
              <a:rPr lang="en-NZ" u="sng" dirty="0" err="1">
                <a:latin typeface="Arial" pitchFamily="34" charset="0"/>
                <a:cs typeface="Arial" pitchFamily="34" charset="0"/>
              </a:rPr>
              <a:t>nextLine</a:t>
            </a:r>
            <a:r>
              <a:rPr lang="en-NZ" dirty="0">
                <a:latin typeface="Arial" pitchFamily="34" charset="0"/>
                <a:cs typeface="Arial" pitchFamily="34" charset="0"/>
              </a:rPr>
              <a:t>();</a:t>
            </a:r>
          </a:p>
          <a:p>
            <a:pPr lvl="3">
              <a:spcBef>
                <a:spcPct val="0"/>
              </a:spcBef>
              <a:buNone/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lineSc</a:t>
            </a:r>
            <a:r>
              <a:rPr lang="en-NZ" dirty="0">
                <a:latin typeface="Arial" pitchFamily="34" charset="0"/>
                <a:cs typeface="Arial" pitchFamily="34" charset="0"/>
              </a:rPr>
              <a:t> = 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dirty="0">
                <a:latin typeface="Arial" pitchFamily="34" charset="0"/>
                <a:cs typeface="Arial" pitchFamily="34" charset="0"/>
              </a:rPr>
              <a:t>(line);</a:t>
            </a:r>
          </a:p>
          <a:p>
            <a:pPr lvl="3">
              <a:spcBef>
                <a:spcPct val="0"/>
              </a:spcBef>
              <a:buNone/>
            </a:pPr>
            <a:r>
              <a:rPr lang="en-NZ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dirty="0">
                <a:latin typeface="Arial" pitchFamily="34" charset="0"/>
                <a:cs typeface="Arial" pitchFamily="34" charset="0"/>
              </a:rPr>
              <a:t> code =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lineSc.nextInt</a:t>
            </a:r>
            <a:r>
              <a:rPr lang="en-NZ" dirty="0">
                <a:latin typeface="Arial" pitchFamily="34" charset="0"/>
                <a:cs typeface="Arial" pitchFamily="34" charset="0"/>
              </a:rPr>
              <a:t>();</a:t>
            </a:r>
          </a:p>
          <a:p>
            <a:pPr lvl="3">
              <a:spcBef>
                <a:spcPct val="0"/>
              </a:spcBef>
              <a:buNone/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NZ" dirty="0">
                <a:latin typeface="Arial" pitchFamily="34" charset="0"/>
                <a:cs typeface="Arial" pitchFamily="34" charset="0"/>
              </a:rPr>
              <a:t>item =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lineSc.next</a:t>
            </a:r>
            <a:r>
              <a:rPr lang="en-NZ" dirty="0">
                <a:latin typeface="Arial" pitchFamily="34" charset="0"/>
                <a:cs typeface="Arial" pitchFamily="34" charset="0"/>
              </a:rPr>
              <a:t>();</a:t>
            </a:r>
          </a:p>
          <a:p>
            <a:pPr lvl="3">
              <a:spcBef>
                <a:spcPct val="0"/>
              </a:spcBef>
              <a:buNone/>
            </a:pPr>
            <a:r>
              <a:rPr lang="en-NZ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lineTot</a:t>
            </a:r>
            <a:r>
              <a:rPr lang="en-NZ" dirty="0">
                <a:latin typeface="Arial" pitchFamily="34" charset="0"/>
                <a:cs typeface="Arial" pitchFamily="34" charset="0"/>
              </a:rPr>
              <a:t> = 0;</a:t>
            </a:r>
          </a:p>
          <a:p>
            <a:pPr lvl="3">
              <a:spcBef>
                <a:spcPct val="0"/>
              </a:spcBef>
              <a:buNone/>
            </a:pP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NZ" dirty="0">
                <a:latin typeface="Arial" pitchFamily="34" charset="0"/>
                <a:cs typeface="Arial" pitchFamily="34" charset="0"/>
              </a:rPr>
              <a:t> (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lineSc.hasNextInt</a:t>
            </a:r>
            <a:r>
              <a:rPr lang="en-NZ" dirty="0">
                <a:latin typeface="Arial" pitchFamily="34" charset="0"/>
                <a:cs typeface="Arial" pitchFamily="34" charset="0"/>
              </a:rPr>
              <a:t>()) {    </a:t>
            </a:r>
          </a:p>
          <a:p>
            <a:pPr lvl="4">
              <a:spcBef>
                <a:spcPct val="0"/>
              </a:spcBef>
              <a:buNone/>
            </a:pPr>
            <a:r>
              <a:rPr lang="en-NZ" dirty="0" err="1">
                <a:latin typeface="Arial" pitchFamily="34" charset="0"/>
                <a:cs typeface="Arial" pitchFamily="34" charset="0"/>
              </a:rPr>
              <a:t>lineTot</a:t>
            </a:r>
            <a:r>
              <a:rPr lang="en-NZ" dirty="0">
                <a:latin typeface="Arial" pitchFamily="34" charset="0"/>
                <a:cs typeface="Arial" pitchFamily="34" charset="0"/>
              </a:rPr>
              <a:t> =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lineTot</a:t>
            </a:r>
            <a:r>
              <a:rPr lang="en-NZ" dirty="0">
                <a:latin typeface="Arial" pitchFamily="34" charset="0"/>
                <a:cs typeface="Arial" pitchFamily="34" charset="0"/>
              </a:rPr>
              <a:t> +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lineSc.nextInt</a:t>
            </a:r>
            <a:r>
              <a:rPr lang="en-NZ" dirty="0">
                <a:latin typeface="Arial" pitchFamily="34" charset="0"/>
                <a:cs typeface="Arial" pitchFamily="34" charset="0"/>
              </a:rPr>
              <a:t>();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None/>
            </a:pPr>
            <a:r>
              <a:rPr lang="en-NZ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3">
              <a:spcBef>
                <a:spcPct val="0"/>
              </a:spcBef>
              <a:buNone/>
            </a:pPr>
            <a:r>
              <a:rPr lang="en-NZ" dirty="0" err="1">
                <a:latin typeface="Arial" pitchFamily="34" charset="0"/>
                <a:cs typeface="Arial" pitchFamily="34" charset="0"/>
              </a:rPr>
              <a:t>UI.printf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"%s (%d): %d\n"</a:t>
            </a:r>
            <a:r>
              <a:rPr lang="en-NZ" dirty="0">
                <a:latin typeface="Arial" pitchFamily="34" charset="0"/>
                <a:cs typeface="Arial" pitchFamily="34" charset="0"/>
              </a:rPr>
              <a:t>, item, code,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lineTot</a:t>
            </a:r>
            <a:r>
              <a:rPr lang="en-NZ" dirty="0">
                <a:latin typeface="Arial" pitchFamily="34" charset="0"/>
                <a:cs typeface="Arial" pitchFamily="34" charset="0"/>
              </a:rPr>
              <a:t>);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None/>
            </a:pPr>
            <a:r>
              <a:rPr lang="en-NZ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en-NZ" dirty="0">
                <a:latin typeface="Arial" pitchFamily="34" charset="0"/>
                <a:cs typeface="Arial" pitchFamily="34" charset="0"/>
              </a:rPr>
              <a:t>   } 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en-NZ" dirty="0">
                <a:latin typeface="Arial" pitchFamily="34" charset="0"/>
                <a:cs typeface="Arial" pitchFamily="34" charset="0"/>
              </a:rPr>
              <a:t> (</a:t>
            </a:r>
            <a:r>
              <a:rPr lang="en-NZ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IOException</a:t>
            </a:r>
            <a:r>
              <a:rPr lang="en-NZ" dirty="0">
                <a:latin typeface="Arial" pitchFamily="34" charset="0"/>
                <a:cs typeface="Arial" pitchFamily="34" charset="0"/>
              </a:rPr>
              <a:t> e) {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UI.println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"File failure: ”</a:t>
            </a:r>
            <a:r>
              <a:rPr lang="en-NZ" dirty="0">
                <a:latin typeface="Arial" pitchFamily="34" charset="0"/>
                <a:cs typeface="Arial" pitchFamily="34" charset="0"/>
              </a:rPr>
              <a:t> + e); }</a:t>
            </a:r>
          </a:p>
          <a:p>
            <a:pPr lvl="1">
              <a:spcBef>
                <a:spcPct val="0"/>
              </a:spcBef>
              <a:buNone/>
            </a:pPr>
            <a:r>
              <a:rPr lang="en-NZ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NZ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112225" y="3613213"/>
            <a:ext cx="2896559" cy="1428806"/>
          </a:xfrm>
          <a:prstGeom prst="wedgeRoundRectCallout">
            <a:avLst>
              <a:gd name="adj1" fmla="val -85714"/>
              <a:gd name="adj2" fmla="val -28623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Wrapping a Scanner </a:t>
            </a:r>
          </a:p>
          <a:p>
            <a:pPr algn="l"/>
            <a:r>
              <a:rPr lang="en-NZ" sz="2000" dirty="0"/>
              <a:t>around a String, </a:t>
            </a:r>
          </a:p>
          <a:p>
            <a:pPr algn="l"/>
            <a:r>
              <a:rPr lang="en-NZ" sz="2000" dirty="0"/>
              <a:t>Lets you “read” values </a:t>
            </a:r>
          </a:p>
          <a:p>
            <a:pPr algn="l"/>
            <a:r>
              <a:rPr lang="en-NZ" sz="2000" dirty="0"/>
              <a:t>from the String</a:t>
            </a:r>
          </a:p>
        </p:txBody>
      </p:sp>
      <p:sp>
        <p:nvSpPr>
          <p:cNvPr id="6" name="Rectangle: Single Corner Snipped 5"/>
          <p:cNvSpPr/>
          <p:nvPr/>
        </p:nvSpPr>
        <p:spPr bwMode="auto">
          <a:xfrm flipH="1">
            <a:off x="7930497" y="1082351"/>
            <a:ext cx="3664344" cy="1449355"/>
          </a:xfrm>
          <a:prstGeom prst="snip1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973 biscuits  27 33 15 4 9</a:t>
            </a:r>
          </a:p>
          <a:p>
            <a:pPr algn="l"/>
            <a:r>
              <a:rPr lang="en-NZ" sz="2000" dirty="0"/>
              <a:t>731 cake 3 5 2</a:t>
            </a:r>
          </a:p>
          <a:p>
            <a:pPr algn="l"/>
            <a:r>
              <a:rPr lang="en-NZ" sz="2000" dirty="0"/>
              <a:t>189 fruit 54 2 83 96</a:t>
            </a:r>
          </a:p>
          <a:p>
            <a:pPr algn="l"/>
            <a:r>
              <a:rPr lang="en-NZ" sz="2000" dirty="0"/>
              <a:t>446 beans 1 3 2 5 3 4 7 2 5 1</a:t>
            </a:r>
          </a:p>
        </p:txBody>
      </p:sp>
    </p:spTree>
    <p:extLst>
      <p:ext uri="{BB962C8B-B14F-4D97-AF65-F5344CB8AC3E}">
        <p14:creationId xmlns:p14="http://schemas.microsoft.com/office/powerpoint/2010/main" val="14637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that specify how big they are.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 data file may specify how many values it contains</a:t>
            </a:r>
          </a:p>
          <a:p>
            <a:r>
              <a:rPr lang="en-US" dirty="0"/>
              <a:t>Can then use a "counted" loop to read the values:</a:t>
            </a:r>
          </a:p>
          <a:p>
            <a:pPr marL="446088" lvl="1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6F3B01"/>
                </a:solidFill>
              </a:rPr>
              <a:t>try</a:t>
            </a:r>
            <a:r>
              <a:rPr lang="en-US" dirty="0"/>
              <a:t> {</a:t>
            </a:r>
          </a:p>
          <a:p>
            <a:pPr marL="854075" lvl="2" indent="0">
              <a:buNone/>
            </a:pPr>
            <a:r>
              <a:rPr lang="en-US" dirty="0"/>
              <a:t>Scanner scan = new Scanner( new File ( </a:t>
            </a:r>
            <a:r>
              <a:rPr lang="en-US" dirty="0" err="1"/>
              <a:t>orderFileName</a:t>
            </a:r>
            <a:r>
              <a:rPr lang="en-US" dirty="0"/>
              <a:t> ) );</a:t>
            </a:r>
            <a:br>
              <a:rPr lang="en-US" dirty="0"/>
            </a:br>
            <a:r>
              <a:rPr lang="en-US" b="1" dirty="0">
                <a:solidFill>
                  <a:srgbClr val="6F3B01"/>
                </a:solidFill>
              </a:rPr>
              <a:t>while</a:t>
            </a:r>
            <a:r>
              <a:rPr lang="en-US" dirty="0"/>
              <a:t> ( </a:t>
            </a:r>
            <a:r>
              <a:rPr lang="en-US" dirty="0" err="1"/>
              <a:t>scan.hasNext</a:t>
            </a:r>
            <a:r>
              <a:rPr lang="en-US" dirty="0"/>
              <a:t>( ) ){</a:t>
            </a:r>
          </a:p>
          <a:p>
            <a:pPr marL="1262063" lvl="3" indent="0">
              <a:buNone/>
            </a:pP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model = </a:t>
            </a:r>
            <a:r>
              <a:rPr lang="en-US" dirty="0" err="1"/>
              <a:t>scan.nextLine</a:t>
            </a:r>
            <a:r>
              <a:rPr lang="en-US" dirty="0"/>
              <a:t>();</a:t>
            </a:r>
          </a:p>
          <a:p>
            <a:pPr marL="1262063" lvl="3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 count = </a:t>
            </a:r>
            <a:r>
              <a:rPr lang="en-US" dirty="0" err="1"/>
              <a:t>scan.nextInt</a:t>
            </a:r>
            <a:r>
              <a:rPr lang="en-US" dirty="0"/>
              <a:t>();</a:t>
            </a:r>
          </a:p>
          <a:p>
            <a:pPr marL="1262063" lvl="3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totalOrders</a:t>
            </a:r>
            <a:r>
              <a:rPr lang="en-US" dirty="0"/>
              <a:t> = 0;</a:t>
            </a:r>
          </a:p>
          <a:p>
            <a:pPr marL="1262063" lvl="3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1262063" lvl="3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F3B01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count){</a:t>
            </a:r>
          </a:p>
          <a:p>
            <a:pPr marL="1670050" lvl="4" indent="0">
              <a:buNone/>
            </a:pPr>
            <a:r>
              <a:rPr lang="en-US" dirty="0" err="1"/>
              <a:t>totalOrders</a:t>
            </a:r>
            <a:r>
              <a:rPr lang="en-US" dirty="0"/>
              <a:t> = </a:t>
            </a:r>
            <a:r>
              <a:rPr lang="en-US" dirty="0" err="1"/>
              <a:t>totalOrders</a:t>
            </a:r>
            <a:r>
              <a:rPr lang="en-US" dirty="0"/>
              <a:t> + </a:t>
            </a:r>
            <a:r>
              <a:rPr lang="en-US" dirty="0" err="1"/>
              <a:t>scan.nextInt</a:t>
            </a:r>
            <a:r>
              <a:rPr lang="en-US" dirty="0"/>
              <a:t>();</a:t>
            </a:r>
          </a:p>
          <a:p>
            <a:pPr marL="1670050" lvl="4" indent="0">
              <a:buNone/>
            </a:pP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1262063" lvl="3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1262063" lvl="3" indent="0">
              <a:buNone/>
            </a:pPr>
            <a:r>
              <a:rPr lang="en-US" dirty="0" err="1"/>
              <a:t>UI.println</a:t>
            </a:r>
            <a:r>
              <a:rPr lang="en-US" dirty="0"/>
              <a:t>( model + </a:t>
            </a:r>
            <a:r>
              <a:rPr lang="en-US" dirty="0">
                <a:solidFill>
                  <a:srgbClr val="008000"/>
                </a:solidFill>
              </a:rPr>
              <a:t>" had a total of "</a:t>
            </a:r>
            <a:r>
              <a:rPr lang="en-US" dirty="0"/>
              <a:t> + </a:t>
            </a:r>
            <a:r>
              <a:rPr lang="en-US" dirty="0" err="1"/>
              <a:t>totalOrders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" orders."</a:t>
            </a:r>
            <a:r>
              <a:rPr lang="en-US" dirty="0"/>
              <a:t>);</a:t>
            </a:r>
          </a:p>
          <a:p>
            <a:pPr marL="854075" lvl="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854075" lvl="2" indent="0">
              <a:spcBef>
                <a:spcPts val="0"/>
              </a:spcBef>
              <a:buNone/>
            </a:pPr>
            <a:r>
              <a:rPr lang="en-US" dirty="0" err="1"/>
              <a:t>scan.close</a:t>
            </a:r>
            <a:r>
              <a:rPr lang="en-US" dirty="0"/>
              <a:t>();</a:t>
            </a:r>
          </a:p>
          <a:p>
            <a:pPr marL="446088" lvl="1" indent="0">
              <a:spcBef>
                <a:spcPts val="0"/>
              </a:spcBef>
              <a:buNone/>
            </a:pPr>
            <a:r>
              <a:rPr lang="en-US" dirty="0"/>
              <a:t>} </a:t>
            </a:r>
            <a:r>
              <a:rPr lang="en-US" b="1" dirty="0">
                <a:solidFill>
                  <a:srgbClr val="6F3B01"/>
                </a:solidFill>
              </a:rPr>
              <a:t>catch</a:t>
            </a:r>
            <a:r>
              <a:rPr lang="en-US" dirty="0"/>
              <a:t> (</a:t>
            </a:r>
            <a:r>
              <a:rPr lang="en-US" dirty="0" err="1">
                <a:solidFill>
                  <a:srgbClr val="FF0000"/>
                </a:solidFill>
              </a:rPr>
              <a:t>IOException</a:t>
            </a:r>
            <a:r>
              <a:rPr lang="en-US" dirty="0"/>
              <a:t> e) { </a:t>
            </a:r>
            <a:r>
              <a:rPr lang="en-US" dirty="0" err="1"/>
              <a:t>UI.println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"File error: "</a:t>
            </a:r>
            <a:r>
              <a:rPr lang="en-US" dirty="0"/>
              <a:t> + e); } </a:t>
            </a:r>
          </a:p>
          <a:p>
            <a:pPr marL="446088" lvl="1" indent="0">
              <a:buNone/>
            </a:pPr>
            <a:endParaRPr lang="en-NZ" dirty="0"/>
          </a:p>
        </p:txBody>
      </p:sp>
      <p:sp>
        <p:nvSpPr>
          <p:cNvPr id="4" name="Rectangle: Single Corner Snipped 3"/>
          <p:cNvSpPr/>
          <p:nvPr/>
        </p:nvSpPr>
        <p:spPr bwMode="auto">
          <a:xfrm flipH="1">
            <a:off x="9982199" y="1501451"/>
            <a:ext cx="1964265" cy="5089849"/>
          </a:xfrm>
          <a:prstGeom prst="snip1Rect">
            <a:avLst>
              <a:gd name="adj" fmla="val 12788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Fit EV</a:t>
            </a:r>
          </a:p>
          <a:p>
            <a:pPr algn="l"/>
            <a:r>
              <a:rPr lang="en-US" sz="2000" dirty="0"/>
              <a:t>5</a:t>
            </a:r>
            <a:endParaRPr lang="en-NZ" sz="2000" dirty="0"/>
          </a:p>
          <a:p>
            <a:pPr algn="l"/>
            <a:r>
              <a:rPr lang="en-NZ" sz="2000" dirty="0"/>
              <a:t>35</a:t>
            </a:r>
          </a:p>
          <a:p>
            <a:pPr algn="l"/>
            <a:r>
              <a:rPr lang="en-NZ" sz="2000" dirty="0"/>
              <a:t>270 </a:t>
            </a:r>
          </a:p>
          <a:p>
            <a:pPr algn="l"/>
            <a:r>
              <a:rPr lang="en-NZ" sz="2000" dirty="0"/>
              <a:t>15</a:t>
            </a:r>
          </a:p>
          <a:p>
            <a:pPr algn="l"/>
            <a:r>
              <a:rPr lang="en-NZ" sz="2000" dirty="0"/>
              <a:t>380</a:t>
            </a:r>
          </a:p>
          <a:p>
            <a:pPr algn="l"/>
            <a:r>
              <a:rPr lang="en-US" sz="2000" dirty="0"/>
              <a:t>8</a:t>
            </a:r>
            <a:r>
              <a:rPr lang="en-NZ" sz="2000" dirty="0"/>
              <a:t>9</a:t>
            </a:r>
          </a:p>
          <a:p>
            <a:pPr algn="l"/>
            <a:r>
              <a:rPr lang="en-NZ" sz="2000" dirty="0"/>
              <a:t>Clarity </a:t>
            </a:r>
          </a:p>
          <a:p>
            <a:pPr algn="l"/>
            <a:r>
              <a:rPr lang="en-NZ" sz="2000" dirty="0"/>
              <a:t>6</a:t>
            </a:r>
          </a:p>
          <a:p>
            <a:pPr algn="l"/>
            <a:r>
              <a:rPr lang="en-NZ" sz="2000" dirty="0"/>
              <a:t>35 </a:t>
            </a:r>
          </a:p>
          <a:p>
            <a:pPr algn="l"/>
            <a:r>
              <a:rPr lang="en-NZ" sz="2000" dirty="0"/>
              <a:t>28</a:t>
            </a:r>
          </a:p>
          <a:p>
            <a:pPr algn="l"/>
            <a:r>
              <a:rPr lang="en-NZ" sz="2000" dirty="0"/>
              <a:t>18</a:t>
            </a:r>
          </a:p>
          <a:p>
            <a:pPr algn="l"/>
            <a:r>
              <a:rPr lang="en-NZ" sz="2000" dirty="0"/>
              <a:t>9</a:t>
            </a:r>
          </a:p>
          <a:p>
            <a:pPr algn="l"/>
            <a:r>
              <a:rPr lang="en-US" sz="2000" dirty="0"/>
              <a:t>1</a:t>
            </a:r>
            <a:r>
              <a:rPr lang="en-NZ" sz="2000" dirty="0"/>
              <a:t>7</a:t>
            </a:r>
          </a:p>
          <a:p>
            <a:pPr algn="l"/>
            <a:r>
              <a:rPr lang="en-US" sz="2000" dirty="0"/>
              <a:t>29</a:t>
            </a:r>
            <a:endParaRPr lang="en-NZ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778246" y="1155574"/>
            <a:ext cx="207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Honda EV Orders.txt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32428324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that specify how big they are.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4" y="981075"/>
            <a:ext cx="11700933" cy="5876925"/>
          </a:xfrm>
        </p:spPr>
        <p:txBody>
          <a:bodyPr/>
          <a:lstStyle/>
          <a:p>
            <a:r>
              <a:rPr lang="en-US" dirty="0"/>
              <a:t>Image files:  ppm format</a:t>
            </a:r>
          </a:p>
          <a:p>
            <a:pPr marL="446088" lvl="1" indent="0">
              <a:buNone/>
            </a:pPr>
            <a:endParaRPr lang="en-NZ" dirty="0"/>
          </a:p>
        </p:txBody>
      </p:sp>
      <p:sp>
        <p:nvSpPr>
          <p:cNvPr id="4" name="Rectangle: Single Corner Snipped 3"/>
          <p:cNvSpPr/>
          <p:nvPr/>
        </p:nvSpPr>
        <p:spPr bwMode="auto">
          <a:xfrm flipH="1">
            <a:off x="1616758" y="2105025"/>
            <a:ext cx="7298264" cy="4680598"/>
          </a:xfrm>
          <a:prstGeom prst="snip1Rect">
            <a:avLst>
              <a:gd name="adj" fmla="val 6550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dirty="0"/>
              <a:t>P3</a:t>
            </a:r>
          </a:p>
          <a:p>
            <a:pPr algn="l"/>
            <a:r>
              <a:rPr lang="en-US" sz="2000" dirty="0"/>
              <a:t>12 5</a:t>
            </a:r>
          </a:p>
          <a:p>
            <a:pPr algn="l"/>
            <a:r>
              <a:rPr lang="en-US" sz="2000" dirty="0"/>
              <a:t>255</a:t>
            </a:r>
          </a:p>
          <a:p>
            <a:pPr algn="l"/>
            <a:r>
              <a:rPr lang="en-US" sz="2000" dirty="0"/>
              <a:t>200 182 163 215 198 177 130 116 93 37 28 9 31 22 7 </a:t>
            </a:r>
          </a:p>
          <a:p>
            <a:pPr algn="l"/>
            <a:r>
              <a:rPr lang="en-US" sz="2000" dirty="0"/>
              <a:t>81 67 38 83 71 42 6 5 6 0 0 0 57 68 60 97 112 104 </a:t>
            </a:r>
          </a:p>
          <a:p>
            <a:pPr algn="l"/>
            <a:r>
              <a:rPr lang="en-US" sz="2000" dirty="0"/>
              <a:t>97 92 76 202 186 165 97 82 60 32 25 5 38 30 13 103 90 </a:t>
            </a:r>
          </a:p>
          <a:p>
            <a:pPr algn="l"/>
            <a:r>
              <a:rPr lang="en-US" sz="2000" dirty="0"/>
              <a:t>63 158 140 97 58 49 25 43 42 17 107 104 74 127 140 </a:t>
            </a:r>
          </a:p>
          <a:p>
            <a:pPr algn="l"/>
            <a:r>
              <a:rPr lang="en-US" sz="2000" dirty="0"/>
              <a:t>113 95 102 79 66 58 41 71 57 37 41 30 7 82 71 41 111 </a:t>
            </a:r>
          </a:p>
          <a:p>
            <a:pPr algn="l"/>
            <a:r>
              <a:rPr lang="en-US" sz="2000" dirty="0"/>
              <a:t>95 64 174 157 120 115 101 63 49 43 12 67 65 30 126 </a:t>
            </a:r>
          </a:p>
          <a:p>
            <a:pPr algn="l"/>
            <a:r>
              <a:rPr lang="en-US" sz="2000" dirty="0"/>
              <a:t>124 74 133 136 97 88 87 62 98 93 54 78 63 37 108 93 </a:t>
            </a:r>
          </a:p>
          <a:p>
            <a:pPr algn="l"/>
            <a:r>
              <a:rPr lang="en-US" sz="2000" dirty="0"/>
              <a:t>62 121 104 69 135 120 88 190 172 139 36 30 15 1 0 0 </a:t>
            </a:r>
          </a:p>
          <a:p>
            <a:pPr algn="l"/>
            <a:r>
              <a:rPr lang="en-US" sz="2000" dirty="0"/>
              <a:t>16 17 9 64 77 58 50 57 39 7 2 0 105 106 64 121 103 71 </a:t>
            </a:r>
          </a:p>
          <a:p>
            <a:pPr algn="l"/>
            <a:r>
              <a:rPr lang="en-US" sz="2000" dirty="0"/>
              <a:t>117 100 67 159 144 113 212 197 171 161 146 114 0 0 0 </a:t>
            </a:r>
          </a:p>
          <a:p>
            <a:pPr algn="l"/>
            <a:r>
              <a:rPr lang="en-US" sz="2000" dirty="0"/>
              <a:t>0 0 0 37 48 32 72 88 68 24 26 19 12 12 9 74 72 49</a:t>
            </a:r>
            <a:endParaRPr lang="en-NZ" sz="2000" dirty="0"/>
          </a:p>
        </p:txBody>
      </p:sp>
      <p:sp>
        <p:nvSpPr>
          <p:cNvPr id="8" name="Speech Bubble: Rectangle with Corners Rounded 7"/>
          <p:cNvSpPr/>
          <p:nvPr/>
        </p:nvSpPr>
        <p:spPr bwMode="auto">
          <a:xfrm>
            <a:off x="1714500" y="1543050"/>
            <a:ext cx="4114800" cy="368300"/>
          </a:xfrm>
          <a:prstGeom prst="wedgeRoundRectCallout">
            <a:avLst>
              <a:gd name="adj1" fmla="val -39660"/>
              <a:gd name="adj2" fmla="val 159052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/>
              <a:t>"Magic number" – code for ppm files</a:t>
            </a:r>
            <a:endParaRPr lang="en-NZ" sz="1800" dirty="0"/>
          </a:p>
        </p:txBody>
      </p:sp>
      <p:sp>
        <p:nvSpPr>
          <p:cNvPr id="9" name="Speech Bubble: Rectangle with Corners Rounded 8"/>
          <p:cNvSpPr/>
          <p:nvPr/>
        </p:nvSpPr>
        <p:spPr bwMode="auto">
          <a:xfrm>
            <a:off x="3098800" y="2146300"/>
            <a:ext cx="4864100" cy="603250"/>
          </a:xfrm>
          <a:prstGeom prst="wedgeRoundRectCallout">
            <a:avLst>
              <a:gd name="adj1" fmla="val -62114"/>
              <a:gd name="adj2" fmla="val 4115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1800" dirty="0"/>
              <a:t>width (number of columns of pixels) and  height (the number of rows of pixels)</a:t>
            </a:r>
            <a:endParaRPr lang="en-NZ" sz="24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9079267" y="1059001"/>
            <a:ext cx="2844027" cy="1155700"/>
            <a:chOff x="9029700" y="1790700"/>
            <a:chExt cx="1797050" cy="730250"/>
          </a:xfrm>
          <a:solidFill>
            <a:schemeClr val="bg1"/>
          </a:solidFill>
        </p:grpSpPr>
        <p:sp>
          <p:nvSpPr>
            <p:cNvPr id="76" name="Rectangle 75"/>
            <p:cNvSpPr/>
            <p:nvPr/>
          </p:nvSpPr>
          <p:spPr bwMode="auto">
            <a:xfrm>
              <a:off x="9029700" y="17907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>
                <a:solidFill>
                  <a:srgbClr val="6F3B0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9182100" y="17907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9334500" y="17907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9486900" y="17907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9639300" y="17907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9791700" y="17907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9944100" y="17907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0096500" y="17907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0248900" y="17907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0401300" y="17907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0553700" y="17907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0706100" y="17907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9029700" y="19431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9182100" y="19431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334500" y="19431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9486900" y="19431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9639300" y="19431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9791700" y="19431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9944100" y="19431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0096500" y="19431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0248900" y="19431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0401300" y="19431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0553700" y="19431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10706100" y="19431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9029700" y="20955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9182100" y="20955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9334500" y="20955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9486900" y="20955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9639300" y="20955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9791700" y="20955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9944100" y="20955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0096500" y="20955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0248900" y="20955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10401300" y="20955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10553700" y="20955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10706100" y="20955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9029700" y="22479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9182100" y="22479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9334500" y="22479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9486900" y="22479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9639300" y="22479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9791700" y="22479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9944100" y="22479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0096500" y="22479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0248900" y="22479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0401300" y="22479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10553700" y="22479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10706100" y="22479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9029700" y="24003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9182100" y="24003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9334500" y="24003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9486900" y="24003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9639300" y="24003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9791700" y="24003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9944100" y="24003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10096500" y="24003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0248900" y="24003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0401300" y="24003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0553700" y="24003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0706100" y="24003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079267" y="1059001"/>
            <a:ext cx="2844027" cy="1155700"/>
            <a:chOff x="9029700" y="1790700"/>
            <a:chExt cx="1797050" cy="730250"/>
          </a:xfrm>
          <a:solidFill>
            <a:srgbClr val="6F3B01"/>
          </a:solidFill>
        </p:grpSpPr>
        <p:sp>
          <p:nvSpPr>
            <p:cNvPr id="10" name="Rectangle 9"/>
            <p:cNvSpPr/>
            <p:nvPr/>
          </p:nvSpPr>
          <p:spPr bwMode="auto">
            <a:xfrm>
              <a:off x="9029700" y="17907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>
                <a:solidFill>
                  <a:srgbClr val="6F3B0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9182100" y="1790700"/>
              <a:ext cx="120650" cy="120650"/>
            </a:xfrm>
            <a:prstGeom prst="rect">
              <a:avLst/>
            </a:prstGeom>
            <a:solidFill>
              <a:srgbClr val="8E741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334500" y="1790700"/>
              <a:ext cx="120650" cy="120650"/>
            </a:xfrm>
            <a:prstGeom prst="rect">
              <a:avLst/>
            </a:prstGeom>
            <a:solidFill>
              <a:srgbClr val="8E741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486900" y="17907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9639300" y="1790700"/>
              <a:ext cx="120650" cy="120650"/>
            </a:xfrm>
            <a:prstGeom prst="rect">
              <a:avLst/>
            </a:prstGeom>
            <a:solidFill>
              <a:srgbClr val="FF33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9791700" y="1790700"/>
              <a:ext cx="120650" cy="120650"/>
            </a:xfrm>
            <a:prstGeom prst="rect">
              <a:avLst/>
            </a:prstGeom>
            <a:solidFill>
              <a:srgbClr val="FF33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9944100" y="1790700"/>
              <a:ext cx="120650" cy="120650"/>
            </a:xfrm>
            <a:prstGeom prst="rect">
              <a:avLst/>
            </a:prstGeom>
            <a:solidFill>
              <a:srgbClr val="FF33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096500" y="1790700"/>
              <a:ext cx="120650" cy="120650"/>
            </a:xfrm>
            <a:prstGeom prst="rect">
              <a:avLst/>
            </a:prstGeom>
            <a:solidFill>
              <a:srgbClr val="FF33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0248900" y="1790700"/>
              <a:ext cx="120650" cy="120650"/>
            </a:xfrm>
            <a:prstGeom prst="rect">
              <a:avLst/>
            </a:prstGeom>
            <a:solidFill>
              <a:srgbClr val="66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0401300" y="1790700"/>
              <a:ext cx="120650" cy="120650"/>
            </a:xfrm>
            <a:prstGeom prst="rect">
              <a:avLst/>
            </a:prstGeom>
            <a:solidFill>
              <a:srgbClr val="66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0553700" y="1790700"/>
              <a:ext cx="120650" cy="120650"/>
            </a:xfrm>
            <a:prstGeom prst="rect">
              <a:avLst/>
            </a:prstGeom>
            <a:solidFill>
              <a:srgbClr val="00CD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0706100" y="1790700"/>
              <a:ext cx="120650" cy="120650"/>
            </a:xfrm>
            <a:prstGeom prst="rect">
              <a:avLst/>
            </a:prstGeom>
            <a:solidFill>
              <a:srgbClr val="00CD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9029700" y="19431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9182100" y="19431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9334500" y="1943100"/>
              <a:ext cx="120650" cy="12065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9486900" y="19431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9639300" y="1943100"/>
              <a:ext cx="120650" cy="120650"/>
            </a:xfrm>
            <a:prstGeom prst="rect">
              <a:avLst/>
            </a:prstGeom>
            <a:solidFill>
              <a:srgbClr val="8E741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9791700" y="1943100"/>
              <a:ext cx="120650" cy="120650"/>
            </a:xfrm>
            <a:prstGeom prst="rect">
              <a:avLst/>
            </a:prstGeom>
            <a:solidFill>
              <a:srgbClr val="FF33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9944100" y="1943100"/>
              <a:ext cx="120650" cy="120650"/>
            </a:xfrm>
            <a:prstGeom prst="rect">
              <a:avLst/>
            </a:prstGeom>
            <a:solidFill>
              <a:srgbClr val="3A1D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0096500" y="1943100"/>
              <a:ext cx="120650" cy="120650"/>
            </a:xfrm>
            <a:prstGeom prst="rect">
              <a:avLst/>
            </a:prstGeom>
            <a:solidFill>
              <a:srgbClr val="FF33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0248900" y="1943100"/>
              <a:ext cx="120650" cy="120650"/>
            </a:xfrm>
            <a:prstGeom prst="rect">
              <a:avLst/>
            </a:prstGeom>
            <a:solidFill>
              <a:srgbClr val="FF33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0401300" y="1943100"/>
              <a:ext cx="120650" cy="120650"/>
            </a:xfrm>
            <a:prstGeom prst="rect">
              <a:avLst/>
            </a:prstGeom>
            <a:solidFill>
              <a:srgbClr val="FF33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0553700" y="1943100"/>
              <a:ext cx="120650" cy="120650"/>
            </a:xfrm>
            <a:prstGeom prst="rect">
              <a:avLst/>
            </a:prstGeom>
            <a:solidFill>
              <a:srgbClr val="66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0706100" y="1943100"/>
              <a:ext cx="120650" cy="120650"/>
            </a:xfrm>
            <a:prstGeom prst="rect">
              <a:avLst/>
            </a:prstGeom>
            <a:solidFill>
              <a:srgbClr val="66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9029700" y="2095500"/>
              <a:ext cx="120650" cy="1206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9182100" y="2095500"/>
              <a:ext cx="120650" cy="120650"/>
            </a:xfrm>
            <a:prstGeom prst="rect">
              <a:avLst/>
            </a:prstGeom>
            <a:solidFill>
              <a:srgbClr val="8E741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334500" y="2095500"/>
              <a:ext cx="120650" cy="12065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486900" y="2095500"/>
              <a:ext cx="120650" cy="12065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9639300" y="2095500"/>
              <a:ext cx="120650" cy="120650"/>
            </a:xfrm>
            <a:prstGeom prst="rect">
              <a:avLst/>
            </a:prstGeom>
            <a:solidFill>
              <a:srgbClr val="8E741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9791700" y="2095500"/>
              <a:ext cx="120650" cy="120650"/>
            </a:xfrm>
            <a:prstGeom prst="rect">
              <a:avLst/>
            </a:prstGeom>
            <a:solidFill>
              <a:srgbClr val="8E741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9944100" y="2095500"/>
              <a:ext cx="120650" cy="120650"/>
            </a:xfrm>
            <a:prstGeom prst="rect">
              <a:avLst/>
            </a:prstGeom>
            <a:solidFill>
              <a:srgbClr val="3A1D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0096500" y="2095500"/>
              <a:ext cx="120650" cy="120650"/>
            </a:xfrm>
            <a:prstGeom prst="rect">
              <a:avLst/>
            </a:prstGeom>
            <a:solidFill>
              <a:srgbClr val="3A1D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10248900" y="2095500"/>
              <a:ext cx="120650" cy="120650"/>
            </a:xfrm>
            <a:prstGeom prst="rect">
              <a:avLst/>
            </a:prstGeom>
            <a:solidFill>
              <a:srgbClr val="3A1D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10401300" y="2095500"/>
              <a:ext cx="120650" cy="120650"/>
            </a:xfrm>
            <a:prstGeom prst="rect">
              <a:avLst/>
            </a:prstGeom>
            <a:solidFill>
              <a:srgbClr val="FF33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0553700" y="2095500"/>
              <a:ext cx="120650" cy="120650"/>
            </a:xfrm>
            <a:prstGeom prst="rect">
              <a:avLst/>
            </a:prstGeom>
            <a:solidFill>
              <a:srgbClr val="66FF3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0706100" y="2095500"/>
              <a:ext cx="120650" cy="120650"/>
            </a:xfrm>
            <a:prstGeom prst="rect">
              <a:avLst/>
            </a:prstGeom>
            <a:solidFill>
              <a:srgbClr val="66FF3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9029700" y="2247900"/>
              <a:ext cx="120650" cy="1206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9182100" y="2247900"/>
              <a:ext cx="120650" cy="1206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9334500" y="2247900"/>
              <a:ext cx="120650" cy="120650"/>
            </a:xfrm>
            <a:prstGeom prst="rect">
              <a:avLst/>
            </a:prstGeom>
            <a:solidFill>
              <a:srgbClr val="66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9486900" y="2247900"/>
              <a:ext cx="120650" cy="120650"/>
            </a:xfrm>
            <a:prstGeom prst="rect">
              <a:avLst/>
            </a:prstGeom>
            <a:solidFill>
              <a:srgbClr val="66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9639300" y="2247900"/>
              <a:ext cx="120650" cy="12065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9791700" y="2247900"/>
              <a:ext cx="120650" cy="120650"/>
            </a:xfrm>
            <a:prstGeom prst="rect">
              <a:avLst/>
            </a:prstGeom>
            <a:solidFill>
              <a:srgbClr val="66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9944100" y="2247900"/>
              <a:ext cx="120650" cy="120650"/>
            </a:xfrm>
            <a:prstGeom prst="rect">
              <a:avLst/>
            </a:prstGeom>
            <a:solidFill>
              <a:srgbClr val="8E741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0096500" y="2247900"/>
              <a:ext cx="120650" cy="120650"/>
            </a:xfrm>
            <a:prstGeom prst="rect">
              <a:avLst/>
            </a:prstGeom>
            <a:solidFill>
              <a:srgbClr val="8E741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0248900" y="2247900"/>
              <a:ext cx="120650" cy="120650"/>
            </a:xfrm>
            <a:prstGeom prst="rect">
              <a:avLst/>
            </a:prstGeom>
            <a:solidFill>
              <a:srgbClr val="3A1D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10401300" y="2247900"/>
              <a:ext cx="120650" cy="120650"/>
            </a:xfrm>
            <a:prstGeom prst="rect">
              <a:avLst/>
            </a:prstGeom>
            <a:solidFill>
              <a:srgbClr val="FF33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0553700" y="2247900"/>
              <a:ext cx="120650" cy="120650"/>
            </a:xfrm>
            <a:prstGeom prst="rect">
              <a:avLst/>
            </a:prstGeom>
            <a:solidFill>
              <a:srgbClr val="66FF3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0706100" y="2247900"/>
              <a:ext cx="120650" cy="120650"/>
            </a:xfrm>
            <a:prstGeom prst="rect">
              <a:avLst/>
            </a:prstGeom>
            <a:solidFill>
              <a:srgbClr val="66FF3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9029700" y="2400300"/>
              <a:ext cx="120650" cy="1206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9182100" y="2400300"/>
              <a:ext cx="120650" cy="120650"/>
            </a:xfrm>
            <a:prstGeom prst="rect">
              <a:avLst/>
            </a:prstGeom>
            <a:solidFill>
              <a:srgbClr val="66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9334500" y="24003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9486900" y="2400300"/>
              <a:ext cx="120650" cy="120650"/>
            </a:xfrm>
            <a:prstGeom prst="rect">
              <a:avLst/>
            </a:prstGeom>
            <a:solidFill>
              <a:srgbClr val="66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9639300" y="2400300"/>
              <a:ext cx="120650" cy="120650"/>
            </a:xfrm>
            <a:prstGeom prst="rect">
              <a:avLst/>
            </a:prstGeom>
            <a:solidFill>
              <a:srgbClr val="66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9791700" y="24003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9944100" y="2400300"/>
              <a:ext cx="120650" cy="120650"/>
            </a:xfrm>
            <a:prstGeom prst="rect">
              <a:avLst/>
            </a:prstGeom>
            <a:solidFill>
              <a:srgbClr val="66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0096500" y="2400300"/>
              <a:ext cx="120650" cy="120650"/>
            </a:xfrm>
            <a:prstGeom prst="rect">
              <a:avLst/>
            </a:prstGeom>
            <a:solidFill>
              <a:srgbClr val="66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0248900" y="2400300"/>
              <a:ext cx="120650" cy="12065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0401300" y="2400300"/>
              <a:ext cx="120650" cy="120650"/>
            </a:xfrm>
            <a:prstGeom prst="rect">
              <a:avLst/>
            </a:prstGeom>
            <a:solidFill>
              <a:srgbClr val="FF33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0553700" y="2400300"/>
              <a:ext cx="120650" cy="120650"/>
            </a:xfrm>
            <a:prstGeom prst="rect">
              <a:avLst/>
            </a:prstGeom>
            <a:solidFill>
              <a:srgbClr val="FF33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0706100" y="2400300"/>
              <a:ext cx="120650" cy="120650"/>
            </a:xfrm>
            <a:prstGeom prst="rect">
              <a:avLst/>
            </a:prstGeom>
            <a:solidFill>
              <a:srgbClr val="66FF3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</p:grpSp>
      <p:sp>
        <p:nvSpPr>
          <p:cNvPr id="136" name="Speech Bubble: Rectangle with Corners Rounded 135"/>
          <p:cNvSpPr/>
          <p:nvPr/>
        </p:nvSpPr>
        <p:spPr bwMode="auto">
          <a:xfrm>
            <a:off x="3086100" y="2847644"/>
            <a:ext cx="2946400" cy="327356"/>
          </a:xfrm>
          <a:prstGeom prst="wedgeRoundRectCallout">
            <a:avLst>
              <a:gd name="adj1" fmla="val -72459"/>
              <a:gd name="adj2" fmla="val -1518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36000" rIns="91440" bIns="36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1800" dirty="0"/>
              <a:t>maximum colour value</a:t>
            </a:r>
            <a:endParaRPr lang="en-NZ" sz="2400" dirty="0"/>
          </a:p>
        </p:txBody>
      </p:sp>
      <p:sp>
        <p:nvSpPr>
          <p:cNvPr id="137" name="Speech Bubble: Rectangle with Corners Rounded 136"/>
          <p:cNvSpPr/>
          <p:nvPr/>
        </p:nvSpPr>
        <p:spPr bwMode="auto">
          <a:xfrm>
            <a:off x="16844" y="3984618"/>
            <a:ext cx="1803400" cy="921412"/>
          </a:xfrm>
          <a:prstGeom prst="wedgeRoundRectCallout">
            <a:avLst>
              <a:gd name="adj1" fmla="val 48667"/>
              <a:gd name="adj2" fmla="val -10902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36000" rIns="91440" bIns="36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1800" dirty="0"/>
              <a:t>red-green-blue of each pixel, in turn</a:t>
            </a:r>
            <a:endParaRPr lang="en-NZ" sz="2400" dirty="0"/>
          </a:p>
        </p:txBody>
      </p:sp>
      <p:sp>
        <p:nvSpPr>
          <p:cNvPr id="138" name="Speech Bubble: Rectangle with Corners Rounded 137"/>
          <p:cNvSpPr/>
          <p:nvPr/>
        </p:nvSpPr>
        <p:spPr bwMode="auto">
          <a:xfrm>
            <a:off x="169244" y="2155818"/>
            <a:ext cx="1307769" cy="1247782"/>
          </a:xfrm>
          <a:prstGeom prst="wedgeRoundRectCallout">
            <a:avLst>
              <a:gd name="adj1" fmla="val 77801"/>
              <a:gd name="adj2" fmla="val -2157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36000" rIns="91440" bIns="36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1800" dirty="0"/>
              <a:t>read into</a:t>
            </a:r>
          </a:p>
          <a:p>
            <a:pPr algn="l"/>
            <a:r>
              <a:rPr lang="en-NZ" sz="1800" dirty="0"/>
              <a:t>variables: </a:t>
            </a:r>
          </a:p>
          <a:p>
            <a:pPr algn="l"/>
            <a:r>
              <a:rPr lang="en-US" sz="1800" dirty="0" err="1">
                <a:solidFill>
                  <a:schemeClr val="accent1"/>
                </a:solidFill>
              </a:rPr>
              <a:t>int</a:t>
            </a:r>
            <a:r>
              <a:rPr lang="en-US" sz="1800" dirty="0"/>
              <a:t> cols</a:t>
            </a:r>
            <a:endParaRPr lang="en-NZ" sz="1800" dirty="0"/>
          </a:p>
          <a:p>
            <a:pPr algn="l"/>
            <a:r>
              <a:rPr lang="en-US" sz="1800" dirty="0">
                <a:solidFill>
                  <a:schemeClr val="accent1"/>
                </a:solidFill>
              </a:rPr>
              <a:t>in</a:t>
            </a:r>
            <a:r>
              <a:rPr lang="en-NZ" sz="1800" dirty="0">
                <a:solidFill>
                  <a:schemeClr val="accent1"/>
                </a:solidFill>
              </a:rPr>
              <a:t>t</a:t>
            </a:r>
            <a:r>
              <a:rPr lang="en-NZ" sz="1800" dirty="0"/>
              <a:t> rows</a:t>
            </a:r>
            <a:endParaRPr lang="en-NZ" sz="2400" dirty="0"/>
          </a:p>
        </p:txBody>
      </p:sp>
      <p:sp>
        <p:nvSpPr>
          <p:cNvPr id="139" name="Speech Bubble: Rectangle with Corners Rounded 138"/>
          <p:cNvSpPr/>
          <p:nvPr/>
        </p:nvSpPr>
        <p:spPr bwMode="auto">
          <a:xfrm>
            <a:off x="9054767" y="4282138"/>
            <a:ext cx="2967990" cy="1343962"/>
          </a:xfrm>
          <a:prstGeom prst="wedgeRoundRectCallout">
            <a:avLst>
              <a:gd name="adj1" fmla="val -65242"/>
              <a:gd name="adj2" fmla="val -41200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36000" rIns="91440" bIns="36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1800" dirty="0"/>
              <a:t>nested while loops to</a:t>
            </a:r>
          </a:p>
          <a:p>
            <a:pPr algn="l"/>
            <a:r>
              <a:rPr lang="en-NZ" sz="1800" dirty="0"/>
              <a:t>  read colour of each pixel</a:t>
            </a:r>
          </a:p>
          <a:p>
            <a:pPr algn="l"/>
            <a:r>
              <a:rPr lang="en-NZ" sz="1800" dirty="0"/>
              <a:t>  set colour of UI</a:t>
            </a:r>
          </a:p>
          <a:p>
            <a:pPr algn="l"/>
            <a:r>
              <a:rPr lang="en-US" sz="1800" dirty="0"/>
              <a:t> </a:t>
            </a:r>
            <a:r>
              <a:rPr lang="en-NZ" sz="1800" dirty="0"/>
              <a:t> draw pixel.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59013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6" grpId="0" animBg="1"/>
      <p:bldP spid="137" grpId="0" animBg="1"/>
      <p:bldP spid="138" grpId="0" animBg="1"/>
      <p:bldP spid="13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D0F6-5B05-4529-8377-0C6B434040DE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239185" y="1196974"/>
            <a:ext cx="11713633" cy="375485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Saeed ended delivery at Slide 102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on Wed 15/11/17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(8:20am – 9:05am)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Lab </a:t>
            </a:r>
            <a:r>
              <a:rPr lang="en-US">
                <a:solidFill>
                  <a:srgbClr val="FF0000"/>
                </a:solidFill>
              </a:rPr>
              <a:t>work (9:15am – 10:00am)</a:t>
            </a:r>
            <a:endParaRPr lang="en-N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854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Finishing files</a:t>
            </a:r>
          </a:p>
          <a:p>
            <a:r>
              <a:rPr lang="en-US" dirty="0"/>
              <a:t>Defining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Admin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…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999508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/>
              <a:t>Writing to a File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5534" y="981075"/>
            <a:ext cx="11700933" cy="5876925"/>
          </a:xfrm>
        </p:spPr>
        <p:txBody>
          <a:bodyPr/>
          <a:lstStyle/>
          <a:p>
            <a:pPr eaLnBrk="1" hangingPunct="1"/>
            <a:r>
              <a:rPr lang="en-NZ" dirty="0"/>
              <a:t>Open a </a:t>
            </a:r>
            <a:r>
              <a:rPr lang="en-NZ" dirty="0">
                <a:solidFill>
                  <a:srgbClr val="FF0000"/>
                </a:solidFill>
              </a:rPr>
              <a:t>File</a:t>
            </a:r>
            <a:r>
              <a:rPr lang="en-NZ" dirty="0"/>
              <a:t> object</a:t>
            </a:r>
          </a:p>
          <a:p>
            <a:pPr eaLnBrk="1" hangingPunct="1"/>
            <a:r>
              <a:rPr lang="en-NZ" dirty="0"/>
              <a:t>Wrap it in a </a:t>
            </a:r>
            <a:r>
              <a:rPr lang="en-NZ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PrintStream</a:t>
            </a:r>
            <a:r>
              <a:rPr lang="en-NZ" dirty="0">
                <a:solidFill>
                  <a:srgbClr val="FF0000"/>
                </a:solidFill>
              </a:rPr>
              <a:t> </a:t>
            </a:r>
            <a:r>
              <a:rPr lang="en-NZ" dirty="0"/>
              <a:t>object.</a:t>
            </a:r>
          </a:p>
          <a:p>
            <a:pPr eaLnBrk="1" hangingPunct="1"/>
            <a:r>
              <a:rPr lang="en-NZ" dirty="0"/>
              <a:t>Call </a:t>
            </a:r>
            <a:r>
              <a:rPr lang="en-NZ" u="sng" dirty="0"/>
              <a:t>print</a:t>
            </a:r>
            <a:r>
              <a:rPr lang="en-NZ" dirty="0"/>
              <a:t>, </a:t>
            </a:r>
            <a:r>
              <a:rPr lang="en-NZ" u="sng" dirty="0"/>
              <a:t>print</a:t>
            </a:r>
            <a:r>
              <a:rPr lang="en-NZ" sz="1050" u="sng" dirty="0"/>
              <a:t> </a:t>
            </a:r>
            <a:r>
              <a:rPr lang="en-NZ" u="sng" dirty="0"/>
              <a:t>ln</a:t>
            </a:r>
            <a:r>
              <a:rPr lang="en-NZ" dirty="0"/>
              <a:t>, or </a:t>
            </a:r>
            <a:r>
              <a:rPr lang="en-NZ" u="sng" dirty="0" err="1"/>
              <a:t>printf</a:t>
            </a:r>
            <a:r>
              <a:rPr lang="en-NZ" dirty="0"/>
              <a:t> on it.</a:t>
            </a:r>
          </a:p>
          <a:p>
            <a:pPr eaLnBrk="1" hangingPunct="1"/>
            <a:r>
              <a:rPr lang="en-NZ" dirty="0"/>
              <a:t>Close the file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NZ" sz="1800" b="1" dirty="0">
                <a:solidFill>
                  <a:srgbClr val="663300"/>
                </a:solidFill>
              </a:rPr>
              <a:t>try</a:t>
            </a:r>
            <a:r>
              <a:rPr lang="en-NZ" sz="1800" dirty="0"/>
              <a:t> {</a:t>
            </a:r>
          </a:p>
          <a:p>
            <a:pPr lvl="2">
              <a:spcBef>
                <a:spcPts val="300"/>
              </a:spcBef>
              <a:buNone/>
            </a:pPr>
            <a:r>
              <a:rPr lang="en-NZ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PrintStream</a:t>
            </a:r>
            <a:r>
              <a:rPr lang="en-NZ" dirty="0">
                <a:latin typeface="Arial" pitchFamily="34" charset="0"/>
                <a:cs typeface="Arial" pitchFamily="34" charset="0"/>
              </a:rPr>
              <a:t> out = 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PrintStream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"powers-table.txt"</a:t>
            </a:r>
            <a:r>
              <a:rPr lang="en-NZ" dirty="0">
                <a:latin typeface="Arial" pitchFamily="34" charset="0"/>
                <a:cs typeface="Arial" pitchFamily="34" charset="0"/>
              </a:rPr>
              <a:t>));</a:t>
            </a:r>
          </a:p>
          <a:p>
            <a:pPr lvl="2">
              <a:spcBef>
                <a:spcPts val="300"/>
              </a:spcBef>
              <a:buNone/>
            </a:pPr>
            <a:r>
              <a:rPr lang="en-NZ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dirty="0">
                <a:latin typeface="Arial" pitchFamily="34" charset="0"/>
                <a:cs typeface="Arial" pitchFamily="34" charset="0"/>
              </a:rPr>
              <a:t> n=1; </a:t>
            </a:r>
          </a:p>
          <a:p>
            <a:pPr lvl="2">
              <a:spcBef>
                <a:spcPts val="300"/>
              </a:spcBef>
              <a:buNone/>
            </a:pPr>
            <a:r>
              <a:rPr lang="en-NZ" dirty="0" err="1">
                <a:latin typeface="Arial" pitchFamily="34" charset="0"/>
                <a:cs typeface="Arial" pitchFamily="34" charset="0"/>
              </a:rPr>
              <a:t>out.</a:t>
            </a:r>
            <a:r>
              <a:rPr lang="en-NZ" u="sng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"Number\</a:t>
            </a:r>
            <a:r>
              <a:rPr lang="en-NZ" dirty="0" err="1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tSquare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n-NZ" dirty="0" err="1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tCube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NZ" dirty="0">
                <a:latin typeface="Arial" pitchFamily="34" charset="0"/>
                <a:cs typeface="Arial" pitchFamily="34" charset="0"/>
              </a:rPr>
              <a:t>);</a:t>
            </a:r>
          </a:p>
          <a:p>
            <a:pPr lvl="2">
              <a:spcBef>
                <a:spcPts val="300"/>
              </a:spcBef>
              <a:buNone/>
            </a:pPr>
            <a:r>
              <a:rPr lang="en-NZ" b="1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NZ" dirty="0">
                <a:latin typeface="Arial" pitchFamily="34" charset="0"/>
                <a:cs typeface="Arial" pitchFamily="34" charset="0"/>
              </a:rPr>
              <a:t> ( n &lt;= 1000 ) {</a:t>
            </a:r>
          </a:p>
          <a:p>
            <a:pPr lvl="3">
              <a:spcBef>
                <a:spcPts val="300"/>
              </a:spcBef>
              <a:buNone/>
            </a:pPr>
            <a:r>
              <a:rPr lang="en-NZ" dirty="0" err="1">
                <a:latin typeface="Arial" pitchFamily="34" charset="0"/>
                <a:cs typeface="Arial" pitchFamily="34" charset="0"/>
              </a:rPr>
              <a:t>out.</a:t>
            </a:r>
            <a:r>
              <a:rPr lang="en-NZ" u="sng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"%4d \t%7d \t%10\n"</a:t>
            </a:r>
            <a:r>
              <a:rPr lang="en-NZ" dirty="0">
                <a:latin typeface="Arial" pitchFamily="34" charset="0"/>
                <a:cs typeface="Arial" pitchFamily="34" charset="0"/>
              </a:rPr>
              <a:t>,  n,  n*n,  n*n*n);</a:t>
            </a:r>
          </a:p>
          <a:p>
            <a:pPr lvl="3">
              <a:spcBef>
                <a:spcPts val="300"/>
              </a:spcBef>
              <a:buNone/>
            </a:pPr>
            <a:r>
              <a:rPr lang="en-NZ" dirty="0">
                <a:latin typeface="Arial" pitchFamily="34" charset="0"/>
                <a:cs typeface="Arial" pitchFamily="34" charset="0"/>
              </a:rPr>
              <a:t>n = n+1;</a:t>
            </a:r>
          </a:p>
          <a:p>
            <a:pPr lvl="2">
              <a:spcBef>
                <a:spcPts val="300"/>
              </a:spcBef>
              <a:buNone/>
            </a:pPr>
            <a:r>
              <a:rPr lang="en-NZ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854075" lvl="2" indent="0">
              <a:spcBef>
                <a:spcPts val="0"/>
              </a:spcBef>
              <a:buNone/>
            </a:pPr>
            <a:r>
              <a:rPr lang="en-NZ" dirty="0" err="1">
                <a:latin typeface="Arial" pitchFamily="34" charset="0"/>
                <a:cs typeface="Arial" pitchFamily="34" charset="0"/>
              </a:rPr>
              <a:t>out.close</a:t>
            </a:r>
            <a:r>
              <a:rPr lang="en-NZ" dirty="0">
                <a:latin typeface="Arial" pitchFamily="34" charset="0"/>
                <a:cs typeface="Arial" pitchFamily="34" charset="0"/>
              </a:rPr>
              <a:t>()</a:t>
            </a:r>
            <a:endParaRPr lang="en-US" dirty="0"/>
          </a:p>
          <a:p>
            <a:pPr marL="446088" lvl="1" indent="0">
              <a:spcBef>
                <a:spcPts val="300"/>
              </a:spcBef>
              <a:buNone/>
            </a:pPr>
            <a:r>
              <a:rPr lang="en-US" dirty="0"/>
              <a:t>} </a:t>
            </a:r>
          </a:p>
          <a:p>
            <a:pPr marL="446088" lvl="1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6F3B01"/>
                </a:solidFill>
              </a:rPr>
              <a:t>catch</a:t>
            </a:r>
            <a:r>
              <a:rPr lang="en-US" dirty="0"/>
              <a:t> (</a:t>
            </a:r>
            <a:r>
              <a:rPr lang="en-US" dirty="0" err="1">
                <a:solidFill>
                  <a:srgbClr val="FF0000"/>
                </a:solidFill>
              </a:rPr>
              <a:t>IOException</a:t>
            </a:r>
            <a:r>
              <a:rPr lang="en-US" dirty="0"/>
              <a:t> e) { </a:t>
            </a:r>
            <a:r>
              <a:rPr lang="en-US" dirty="0" err="1"/>
              <a:t>UI.println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"File error: "</a:t>
            </a:r>
            <a:r>
              <a:rPr lang="en-US" dirty="0"/>
              <a:t> + e); } 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6320296" y="3978520"/>
            <a:ext cx="1440160" cy="431800"/>
          </a:xfrm>
          <a:prstGeom prst="wedgeRoundRectCallout">
            <a:avLst>
              <a:gd name="adj1" fmla="val -24098"/>
              <a:gd name="adj2" fmla="val -134422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NZ" sz="2000" dirty="0"/>
              <a:t>File Object</a:t>
            </a:r>
          </a:p>
        </p:txBody>
      </p:sp>
      <p:sp>
        <p:nvSpPr>
          <p:cNvPr id="18437" name="AutoShape 5"/>
          <p:cNvSpPr>
            <a:spLocks/>
          </p:cNvSpPr>
          <p:nvPr/>
        </p:nvSpPr>
        <p:spPr bwMode="auto">
          <a:xfrm rot="16200000" flipV="1">
            <a:off x="6572090" y="2024186"/>
            <a:ext cx="288925" cy="2952750"/>
          </a:xfrm>
          <a:prstGeom prst="leftBrace">
            <a:avLst>
              <a:gd name="adj1" fmla="val 85165"/>
              <a:gd name="adj2" fmla="val 5075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176120" y="1262040"/>
            <a:ext cx="2808312" cy="431800"/>
          </a:xfrm>
          <a:prstGeom prst="wedgeRoundRectCallout">
            <a:avLst>
              <a:gd name="adj1" fmla="val -85591"/>
              <a:gd name="adj2" fmla="val 138643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NZ" sz="2000" dirty="0"/>
              <a:t>Just like printing to UI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532286" y="2132857"/>
            <a:ext cx="2368530" cy="427525"/>
          </a:xfrm>
          <a:prstGeom prst="wedgeRoundRectCallout">
            <a:avLst>
              <a:gd name="adj1" fmla="val -26638"/>
              <a:gd name="adj2" fmla="val 96346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NZ" sz="2000" dirty="0" err="1"/>
              <a:t>PrintStream</a:t>
            </a:r>
            <a:r>
              <a:rPr lang="en-NZ" sz="2000" dirty="0"/>
              <a:t> Object</a:t>
            </a:r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 rot="5400000">
            <a:off x="5649977" y="356823"/>
            <a:ext cx="306700" cy="5154942"/>
          </a:xfrm>
          <a:prstGeom prst="leftBrace">
            <a:avLst>
              <a:gd name="adj1" fmla="val 85165"/>
              <a:gd name="adj2" fmla="val 44618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59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6" grpId="0" animBg="1"/>
      <p:bldP spid="7" grpId="0" animBg="1"/>
      <p:bldP spid="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8" name="AutoShape 4"/>
          <p:cNvSpPr>
            <a:spLocks noChangeArrowheads="1"/>
          </p:cNvSpPr>
          <p:nvPr/>
        </p:nvSpPr>
        <p:spPr bwMode="auto">
          <a:xfrm>
            <a:off x="1152848" y="2170956"/>
            <a:ext cx="2100262" cy="360363"/>
          </a:xfrm>
          <a:prstGeom prst="roundRect">
            <a:avLst>
              <a:gd name="adj" fmla="val 37884"/>
            </a:avLst>
          </a:prstGeom>
          <a:solidFill>
            <a:srgbClr val="FFFF66">
              <a:alpha val="27843"/>
            </a:srgbClr>
          </a:solidFill>
          <a:ln w="1905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sz="4000" dirty="0"/>
              <a:t>Checking if files exist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NZ" dirty="0">
                <a:latin typeface="Arial" pitchFamily="34" charset="0"/>
                <a:cs typeface="Arial" pitchFamily="34" charset="0"/>
              </a:rPr>
              <a:t>Can check that file exists before trying to read:</a:t>
            </a:r>
          </a:p>
          <a:p>
            <a:pPr marL="715963" lvl="1" indent="-268288"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NZ" b="1" dirty="0">
                <a:solidFill>
                  <a:srgbClr val="6F3B01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NZ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NZ" u="sng" dirty="0" err="1">
                <a:latin typeface="Arial" pitchFamily="34" charset="0"/>
                <a:cs typeface="Arial" pitchFamily="34" charset="0"/>
              </a:rPr>
              <a:t>lineNumber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fname</a:t>
            </a:r>
            <a:r>
              <a:rPr lang="en-NZ" dirty="0">
                <a:latin typeface="Arial" pitchFamily="34" charset="0"/>
                <a:cs typeface="Arial" pitchFamily="34" charset="0"/>
              </a:rPr>
              <a:t>){     </a:t>
            </a:r>
            <a:r>
              <a:rPr lang="en-NZ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/** Make a copy of a file with line numbers */</a:t>
            </a:r>
            <a:endParaRPr lang="en-NZ" dirty="0">
              <a:latin typeface="Arial" pitchFamily="34" charset="0"/>
              <a:cs typeface="Arial" pitchFamily="34" charset="0"/>
            </a:endParaRPr>
          </a:p>
          <a:p>
            <a:pPr marL="1123950" lvl="2">
              <a:spcBef>
                <a:spcPts val="400"/>
              </a:spcBef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infile</a:t>
            </a:r>
            <a:r>
              <a:rPr lang="en-NZ" dirty="0">
                <a:latin typeface="Arial" pitchFamily="34" charset="0"/>
                <a:cs typeface="Arial" pitchFamily="34" charset="0"/>
              </a:rPr>
              <a:t> = </a:t>
            </a:r>
            <a:r>
              <a:rPr lang="en-NZ" b="1" dirty="0">
                <a:solidFill>
                  <a:srgbClr val="6F3B01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fname</a:t>
            </a:r>
            <a:r>
              <a:rPr lang="en-NZ" dirty="0">
                <a:latin typeface="Arial" pitchFamily="34" charset="0"/>
                <a:cs typeface="Arial" pitchFamily="34" charset="0"/>
              </a:rPr>
              <a:t>); </a:t>
            </a:r>
          </a:p>
          <a:p>
            <a:pPr marL="1123950" lvl="2">
              <a:spcBef>
                <a:spcPts val="600"/>
              </a:spcBef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NZ" b="1" dirty="0">
                <a:solidFill>
                  <a:srgbClr val="6F3B01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NZ" dirty="0">
                <a:latin typeface="Arial" pitchFamily="34" charset="0"/>
                <a:cs typeface="Arial" pitchFamily="34" charset="0"/>
              </a:rPr>
              <a:t> ( !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infile.</a:t>
            </a:r>
            <a:r>
              <a:rPr lang="en-NZ" u="sng" dirty="0" err="1">
                <a:latin typeface="Arial" pitchFamily="34" charset="0"/>
                <a:cs typeface="Arial" pitchFamily="34" charset="0"/>
              </a:rPr>
              <a:t>exists</a:t>
            </a:r>
            <a:r>
              <a:rPr lang="en-NZ" dirty="0">
                <a:latin typeface="Arial" pitchFamily="34" charset="0"/>
                <a:cs typeface="Arial" pitchFamily="34" charset="0"/>
              </a:rPr>
              <a:t>()) {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UI.println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"The file " </a:t>
            </a:r>
            <a:r>
              <a:rPr lang="en-NZ" dirty="0">
                <a:latin typeface="Arial" pitchFamily="34" charset="0"/>
                <a:cs typeface="Arial" pitchFamily="34" charset="0"/>
              </a:rPr>
              <a:t>+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fname</a:t>
            </a:r>
            <a:r>
              <a:rPr lang="en-NZ" dirty="0">
                <a:latin typeface="Arial" pitchFamily="34" charset="0"/>
                <a:cs typeface="Arial" pitchFamily="34" charset="0"/>
              </a:rPr>
              <a:t> + 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" doesn't exist"</a:t>
            </a:r>
            <a:r>
              <a:rPr lang="en-NZ" dirty="0">
                <a:latin typeface="Arial" pitchFamily="34" charset="0"/>
                <a:cs typeface="Arial" pitchFamily="34" charset="0"/>
              </a:rPr>
              <a:t>);   </a:t>
            </a:r>
            <a:r>
              <a:rPr lang="en-NZ" b="1" dirty="0">
                <a:solidFill>
                  <a:srgbClr val="6F3B01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NZ" dirty="0">
                <a:latin typeface="Arial" pitchFamily="34" charset="0"/>
                <a:cs typeface="Arial" pitchFamily="34" charset="0"/>
              </a:rPr>
              <a:t>; }</a:t>
            </a:r>
          </a:p>
          <a:p>
            <a:pPr marL="1123950" lvl="2">
              <a:spcBef>
                <a:spcPts val="600"/>
              </a:spcBef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outfile</a:t>
            </a:r>
            <a:r>
              <a:rPr lang="en-NZ" dirty="0">
                <a:latin typeface="Arial" pitchFamily="34" charset="0"/>
                <a:cs typeface="Arial" pitchFamily="34" charset="0"/>
              </a:rPr>
              <a:t> = </a:t>
            </a:r>
            <a:r>
              <a:rPr lang="en-NZ" b="1" dirty="0">
                <a:solidFill>
                  <a:srgbClr val="6F3B01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File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"numbered-” </a:t>
            </a:r>
            <a:r>
              <a:rPr lang="en-NZ" dirty="0">
                <a:latin typeface="Arial" pitchFamily="34" charset="0"/>
                <a:cs typeface="Arial" pitchFamily="34" charset="0"/>
              </a:rPr>
              <a:t>+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fname</a:t>
            </a:r>
            <a:r>
              <a:rPr lang="en-NZ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1123950" lvl="2">
              <a:spcBef>
                <a:spcPts val="0"/>
              </a:spcBef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NZ" b="1" dirty="0">
                <a:solidFill>
                  <a:srgbClr val="6F3B01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NZ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1531938" lvl="3">
              <a:spcBef>
                <a:spcPct val="0"/>
              </a:spcBef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sc</a:t>
            </a:r>
            <a:r>
              <a:rPr lang="en-NZ" dirty="0">
                <a:latin typeface="Arial" pitchFamily="34" charset="0"/>
                <a:cs typeface="Arial" pitchFamily="34" charset="0"/>
              </a:rPr>
              <a:t> = </a:t>
            </a:r>
            <a:r>
              <a:rPr lang="en-NZ" b="1" dirty="0">
                <a:solidFill>
                  <a:srgbClr val="6F3B01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dirty="0">
                <a:latin typeface="Arial" pitchFamily="34" charset="0"/>
                <a:cs typeface="Arial" pitchFamily="34" charset="0"/>
              </a:rPr>
              <a:t> (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infile</a:t>
            </a:r>
            <a:r>
              <a:rPr lang="en-NZ" dirty="0">
                <a:latin typeface="Arial" pitchFamily="34" charset="0"/>
                <a:cs typeface="Arial" pitchFamily="34" charset="0"/>
              </a:rPr>
              <a:t> );</a:t>
            </a:r>
          </a:p>
          <a:p>
            <a:pPr marL="1531938" lvl="3">
              <a:spcBef>
                <a:spcPct val="0"/>
              </a:spcBef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NZ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PrintStream</a:t>
            </a:r>
            <a:r>
              <a:rPr lang="en-NZ" dirty="0">
                <a:latin typeface="Arial" pitchFamily="34" charset="0"/>
                <a:cs typeface="Arial" pitchFamily="34" charset="0"/>
              </a:rPr>
              <a:t> out = </a:t>
            </a:r>
            <a:r>
              <a:rPr lang="en-NZ" b="1" dirty="0">
                <a:solidFill>
                  <a:srgbClr val="6F3B01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PrintStream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outfile</a:t>
            </a:r>
            <a:r>
              <a:rPr lang="en-NZ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1531938" lvl="3">
              <a:spcBef>
                <a:spcPts val="300"/>
              </a:spcBef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NZ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lineNum</a:t>
            </a:r>
            <a:r>
              <a:rPr lang="en-NZ" dirty="0">
                <a:latin typeface="Arial" pitchFamily="34" charset="0"/>
                <a:cs typeface="Arial" pitchFamily="34" charset="0"/>
              </a:rPr>
              <a:t> = 0;</a:t>
            </a:r>
          </a:p>
          <a:p>
            <a:pPr marL="1531938" lvl="3">
              <a:spcBef>
                <a:spcPts val="300"/>
              </a:spcBef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NZ" b="1" dirty="0">
                <a:solidFill>
                  <a:srgbClr val="6F3B01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NZ" dirty="0">
                <a:latin typeface="Arial" pitchFamily="34" charset="0"/>
                <a:cs typeface="Arial" pitchFamily="34" charset="0"/>
              </a:rPr>
              <a:t> (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sc.hasNext</a:t>
            </a:r>
            <a:r>
              <a:rPr lang="en-NZ" dirty="0">
                <a:latin typeface="Arial" pitchFamily="34" charset="0"/>
                <a:cs typeface="Arial" pitchFamily="34" charset="0"/>
              </a:rPr>
              <a:t>()) {</a:t>
            </a:r>
          </a:p>
          <a:p>
            <a:pPr marL="1939925" lvl="4">
              <a:spcBef>
                <a:spcPts val="300"/>
              </a:spcBef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NZ" dirty="0" err="1">
                <a:latin typeface="Arial" pitchFamily="34" charset="0"/>
                <a:cs typeface="Arial" pitchFamily="34" charset="0"/>
              </a:rPr>
              <a:t>out.println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lineNum</a:t>
            </a:r>
            <a:r>
              <a:rPr lang="en-NZ" dirty="0">
                <a:latin typeface="Arial" pitchFamily="34" charset="0"/>
                <a:cs typeface="Arial" pitchFamily="34" charset="0"/>
              </a:rPr>
              <a:t> + 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": "</a:t>
            </a:r>
            <a:r>
              <a:rPr lang="en-NZ" dirty="0">
                <a:latin typeface="Arial" pitchFamily="34" charset="0"/>
                <a:cs typeface="Arial" pitchFamily="34" charset="0"/>
              </a:rPr>
              <a:t> +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sc.nextLine</a:t>
            </a:r>
            <a:r>
              <a:rPr lang="en-NZ" dirty="0">
                <a:latin typeface="Arial" pitchFamily="34" charset="0"/>
                <a:cs typeface="Arial" pitchFamily="34" charset="0"/>
              </a:rPr>
              <a:t>() );</a:t>
            </a:r>
          </a:p>
          <a:p>
            <a:pPr marL="1939925" lvl="4">
              <a:spcBef>
                <a:spcPts val="300"/>
              </a:spcBef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lineNum</a:t>
            </a:r>
            <a:r>
              <a:rPr lang="en-US" dirty="0">
                <a:latin typeface="Arial" pitchFamily="34" charset="0"/>
                <a:cs typeface="Arial" pitchFamily="34" charset="0"/>
              </a:rPr>
              <a:t>++;</a:t>
            </a:r>
            <a:endParaRPr lang="en-NZ" dirty="0">
              <a:latin typeface="Arial" pitchFamily="34" charset="0"/>
              <a:cs typeface="Arial" pitchFamily="34" charset="0"/>
            </a:endParaRPr>
          </a:p>
          <a:p>
            <a:pPr marL="1531938" lvl="3">
              <a:spcBef>
                <a:spcPct val="0"/>
              </a:spcBef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NZ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1531938" lvl="3">
              <a:spcBef>
                <a:spcPct val="0"/>
              </a:spcBef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NZ" dirty="0" err="1">
                <a:latin typeface="Arial" pitchFamily="34" charset="0"/>
                <a:cs typeface="Arial" pitchFamily="34" charset="0"/>
              </a:rPr>
              <a:t>out.</a:t>
            </a:r>
            <a:r>
              <a:rPr lang="en-NZ" u="sng" dirty="0" err="1">
                <a:latin typeface="Arial" pitchFamily="34" charset="0"/>
                <a:cs typeface="Arial" pitchFamily="34" charset="0"/>
              </a:rPr>
              <a:t>close</a:t>
            </a:r>
            <a:r>
              <a:rPr lang="en-NZ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1531938" lvl="3">
              <a:spcBef>
                <a:spcPts val="300"/>
              </a:spcBef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NZ" dirty="0" err="1">
                <a:latin typeface="Arial" pitchFamily="34" charset="0"/>
                <a:cs typeface="Arial" pitchFamily="34" charset="0"/>
              </a:rPr>
              <a:t>sc.close</a:t>
            </a:r>
            <a:r>
              <a:rPr lang="en-NZ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1123950" lvl="2">
              <a:spcBef>
                <a:spcPts val="300"/>
              </a:spcBef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NZ" dirty="0">
                <a:latin typeface="Arial" pitchFamily="34" charset="0"/>
                <a:cs typeface="Arial" pitchFamily="34" charset="0"/>
              </a:rPr>
              <a:t>} </a:t>
            </a:r>
            <a:r>
              <a:rPr lang="en-NZ" b="1" dirty="0">
                <a:solidFill>
                  <a:srgbClr val="6F3B01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en-NZ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IOException</a:t>
            </a:r>
            <a:r>
              <a:rPr lang="en-NZ" dirty="0">
                <a:latin typeface="Arial" pitchFamily="34" charset="0"/>
                <a:cs typeface="Arial" pitchFamily="34" charset="0"/>
              </a:rPr>
              <a:t> e) {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UI.</a:t>
            </a:r>
            <a:r>
              <a:rPr lang="en-NZ" u="sng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“File failure %s\n”</a:t>
            </a:r>
            <a:r>
              <a:rPr lang="en-NZ" dirty="0">
                <a:latin typeface="Arial" pitchFamily="34" charset="0"/>
                <a:cs typeface="Arial" pitchFamily="34" charset="0"/>
              </a:rPr>
              <a:t>, e);}</a:t>
            </a:r>
          </a:p>
          <a:p>
            <a:pPr marL="715963" lvl="1">
              <a:lnSpc>
                <a:spcPct val="80000"/>
              </a:lnSpc>
              <a:spcBef>
                <a:spcPct val="0"/>
              </a:spcBef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r>
              <a:rPr lang="en-NZ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715963" lvl="1" indent="-268288">
              <a:lnSpc>
                <a:spcPct val="80000"/>
              </a:lnSpc>
              <a:spcBef>
                <a:spcPct val="0"/>
              </a:spcBef>
              <a:buNone/>
              <a:tabLst>
                <a:tab pos="990600" algn="l"/>
                <a:tab pos="1343025" algn="l"/>
                <a:tab pos="1704975" algn="l"/>
                <a:tab pos="2066925" algn="l"/>
              </a:tabLst>
            </a:pPr>
            <a:endParaRPr lang="en-NZ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34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/>
              <a:t>Passing an open scanner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39184" y="981076"/>
            <a:ext cx="11833480" cy="5876925"/>
          </a:xfrm>
        </p:spPr>
        <p:txBody>
          <a:bodyPr/>
          <a:lstStyle/>
          <a:p>
            <a:pPr>
              <a:tabLst>
                <a:tab pos="895350" algn="l"/>
                <a:tab pos="1343025" algn="l"/>
              </a:tabLst>
            </a:pPr>
            <a:r>
              <a:rPr lang="en-NZ" dirty="0"/>
              <a:t>First method:    </a:t>
            </a:r>
            <a:r>
              <a:rPr lang="en-NZ" sz="1600" i="1" dirty="0"/>
              <a:t>Just opens and closes the file</a:t>
            </a:r>
          </a:p>
          <a:p>
            <a:pPr lvl="1">
              <a:buNone/>
              <a:tabLst>
                <a:tab pos="895350" algn="l"/>
                <a:tab pos="1343025" algn="l"/>
              </a:tabLst>
            </a:pPr>
            <a:r>
              <a:rPr lang="en-NZ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NZ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countTokensInFile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fname</a:t>
            </a:r>
            <a:r>
              <a:rPr lang="en-NZ" dirty="0">
                <a:latin typeface="Arial" pitchFamily="34" charset="0"/>
                <a:cs typeface="Arial" pitchFamily="34" charset="0"/>
              </a:rPr>
              <a:t>){</a:t>
            </a:r>
          </a:p>
          <a:p>
            <a:pPr lvl="2">
              <a:spcBef>
                <a:spcPts val="0"/>
              </a:spcBef>
              <a:buNone/>
              <a:tabLst>
                <a:tab pos="895350" algn="l"/>
                <a:tab pos="1343025" algn="l"/>
              </a:tabLst>
            </a:pPr>
            <a:r>
              <a:rPr lang="en-NZ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NZ" dirty="0">
                <a:latin typeface="Arial" pitchFamily="34" charset="0"/>
                <a:cs typeface="Arial" pitchFamily="34" charset="0"/>
              </a:rPr>
              <a:t> {</a:t>
            </a:r>
          </a:p>
          <a:p>
            <a:pPr lvl="3">
              <a:spcBef>
                <a:spcPct val="0"/>
              </a:spcBef>
              <a:buNone/>
              <a:tabLst>
                <a:tab pos="895350" algn="l"/>
                <a:tab pos="1343025" algn="l"/>
              </a:tabLst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dirty="0">
                <a:latin typeface="Arial" pitchFamily="34" charset="0"/>
                <a:cs typeface="Arial" pitchFamily="34" charset="0"/>
              </a:rPr>
              <a:t> scan = 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dirty="0">
                <a:latin typeface="Arial" pitchFamily="34" charset="0"/>
                <a:cs typeface="Arial" pitchFamily="34" charset="0"/>
              </a:rPr>
              <a:t> (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 err="1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fname</a:t>
            </a:r>
            <a:r>
              <a:rPr lang="en-NZ" dirty="0">
                <a:latin typeface="Arial" pitchFamily="34" charset="0"/>
                <a:cs typeface="Arial" pitchFamily="34" charset="0"/>
              </a:rPr>
              <a:t>));</a:t>
            </a:r>
          </a:p>
          <a:p>
            <a:pPr lvl="3">
              <a:spcBef>
                <a:spcPts val="100"/>
              </a:spcBef>
              <a:buNone/>
              <a:tabLst>
                <a:tab pos="895350" algn="l"/>
                <a:tab pos="1343025" algn="l"/>
              </a:tabLst>
            </a:pPr>
            <a:r>
              <a:rPr lang="en-AU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AU" dirty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>
                <a:latin typeface="Arial" pitchFamily="34" charset="0"/>
                <a:cs typeface="Arial" pitchFamily="34" charset="0"/>
              </a:rPr>
              <a:t>numTokens</a:t>
            </a:r>
            <a:r>
              <a:rPr lang="en-AU" dirty="0">
                <a:latin typeface="Arial" pitchFamily="34" charset="0"/>
                <a:cs typeface="Arial" pitchFamily="34" charset="0"/>
              </a:rPr>
              <a:t> = </a:t>
            </a:r>
            <a:r>
              <a:rPr lang="en-NZ" dirty="0" err="1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.countTokens</a:t>
            </a:r>
            <a:r>
              <a:rPr lang="en-NZ" dirty="0">
                <a:latin typeface="Arial" pitchFamily="34" charset="0"/>
                <a:cs typeface="Arial" pitchFamily="34" charset="0"/>
              </a:rPr>
              <a:t>(scan);</a:t>
            </a:r>
          </a:p>
          <a:p>
            <a:pPr lvl="3">
              <a:spcBef>
                <a:spcPts val="100"/>
              </a:spcBef>
              <a:buNone/>
              <a:tabLst>
                <a:tab pos="895350" algn="l"/>
                <a:tab pos="1343025" algn="l"/>
              </a:tabLst>
            </a:pPr>
            <a:r>
              <a:rPr lang="en-NZ" dirty="0" err="1">
                <a:latin typeface="Arial" pitchFamily="34" charset="0"/>
                <a:cs typeface="Arial" pitchFamily="34" charset="0"/>
              </a:rPr>
              <a:t>UI.printf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“%s has %d tokens\n”</a:t>
            </a:r>
            <a:r>
              <a:rPr lang="en-NZ" dirty="0">
                <a:latin typeface="Arial" pitchFamily="34" charset="0"/>
                <a:cs typeface="Arial" pitchFamily="34" charset="0"/>
              </a:rPr>
              <a:t>,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fname</a:t>
            </a:r>
            <a:r>
              <a:rPr lang="en-NZ" dirty="0">
                <a:latin typeface="Arial" pitchFamily="34" charset="0"/>
                <a:cs typeface="Arial" pitchFamily="34" charset="0"/>
              </a:rPr>
              <a:t>,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numTokens</a:t>
            </a:r>
            <a:r>
              <a:rPr lang="en-NZ" dirty="0">
                <a:latin typeface="Arial" pitchFamily="34" charset="0"/>
                <a:cs typeface="Arial" pitchFamily="34" charset="0"/>
              </a:rPr>
              <a:t>);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NZ" dirty="0">
              <a:latin typeface="Arial" pitchFamily="34" charset="0"/>
              <a:cs typeface="Arial" pitchFamily="34" charset="0"/>
            </a:endParaRPr>
          </a:p>
          <a:p>
            <a:pPr lvl="3">
              <a:spcBef>
                <a:spcPts val="100"/>
              </a:spcBef>
              <a:buNone/>
              <a:tabLst>
                <a:tab pos="895350" algn="l"/>
                <a:tab pos="1343025" algn="l"/>
              </a:tabLst>
            </a:pPr>
            <a:r>
              <a:rPr lang="en-NZ" dirty="0" err="1">
                <a:latin typeface="Arial" pitchFamily="34" charset="0"/>
                <a:cs typeface="Arial" pitchFamily="34" charset="0"/>
              </a:rPr>
              <a:t>sc.</a:t>
            </a:r>
            <a:r>
              <a:rPr lang="en-NZ" u="sng" dirty="0" err="1">
                <a:latin typeface="Arial" pitchFamily="34" charset="0"/>
                <a:cs typeface="Arial" pitchFamily="34" charset="0"/>
              </a:rPr>
              <a:t>close</a:t>
            </a:r>
            <a:r>
              <a:rPr lang="en-NZ" dirty="0">
                <a:latin typeface="Arial" pitchFamily="34" charset="0"/>
                <a:cs typeface="Arial" pitchFamily="34" charset="0"/>
              </a:rPr>
              <a:t>();</a:t>
            </a:r>
          </a:p>
          <a:p>
            <a:pPr lvl="2">
              <a:spcBef>
                <a:spcPts val="100"/>
              </a:spcBef>
              <a:buNone/>
              <a:tabLst>
                <a:tab pos="895350" algn="l"/>
                <a:tab pos="1343025" algn="l"/>
              </a:tabLst>
            </a:pPr>
            <a:r>
              <a:rPr lang="en-NZ" dirty="0">
                <a:latin typeface="Arial" pitchFamily="34" charset="0"/>
                <a:cs typeface="Arial" pitchFamily="34" charset="0"/>
              </a:rPr>
              <a:t>} </a:t>
            </a:r>
            <a:r>
              <a:rPr lang="en-NZ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en-NZ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Exception</a:t>
            </a:r>
            <a:r>
              <a:rPr lang="en-NZ" dirty="0">
                <a:latin typeface="Arial" pitchFamily="34" charset="0"/>
                <a:cs typeface="Arial" pitchFamily="34" charset="0"/>
              </a:rPr>
              <a:t> e) {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UI.</a:t>
            </a:r>
            <a:r>
              <a:rPr lang="en-NZ" u="sng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“File failure %s\n”</a:t>
            </a:r>
            <a:r>
              <a:rPr lang="en-NZ" dirty="0">
                <a:latin typeface="Arial" pitchFamily="34" charset="0"/>
                <a:cs typeface="Arial" pitchFamily="34" charset="0"/>
              </a:rPr>
              <a:t>, e);}</a:t>
            </a:r>
          </a:p>
          <a:p>
            <a:pPr lvl="1">
              <a:spcBef>
                <a:spcPct val="0"/>
              </a:spcBef>
              <a:buNone/>
              <a:tabLst>
                <a:tab pos="895350" algn="l"/>
                <a:tab pos="1343025" algn="l"/>
              </a:tabLst>
            </a:pPr>
            <a:r>
              <a:rPr lang="en-NZ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spcBef>
                <a:spcPts val="1800"/>
              </a:spcBef>
              <a:tabLst>
                <a:tab pos="895350" algn="l"/>
                <a:tab pos="1343025" algn="l"/>
              </a:tabLst>
            </a:pPr>
            <a:r>
              <a:rPr lang="en-NZ" dirty="0"/>
              <a:t>Second Method: </a:t>
            </a:r>
            <a:r>
              <a:rPr lang="en-NZ" sz="1600" i="1" dirty="0"/>
              <a:t>Just reads from the scanner and counts</a:t>
            </a:r>
            <a:endParaRPr lang="en-NZ" dirty="0"/>
          </a:p>
          <a:p>
            <a:pPr lvl="1">
              <a:buNone/>
              <a:tabLst>
                <a:tab pos="895350" algn="l"/>
                <a:tab pos="1343025" algn="l"/>
              </a:tabLst>
            </a:pPr>
            <a:r>
              <a:rPr lang="en-NZ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NZ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countTokens</a:t>
            </a:r>
            <a:r>
              <a:rPr lang="en-NZ" dirty="0">
                <a:latin typeface="Arial" pitchFamily="34" charset="0"/>
                <a:cs typeface="Arial" pitchFamily="34" charset="0"/>
              </a:rPr>
              <a:t> (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sc</a:t>
            </a:r>
            <a:r>
              <a:rPr lang="en-NZ" dirty="0">
                <a:latin typeface="Arial" pitchFamily="34" charset="0"/>
                <a:cs typeface="Arial" pitchFamily="34" charset="0"/>
              </a:rPr>
              <a:t>){</a:t>
            </a:r>
          </a:p>
          <a:p>
            <a:pPr lvl="2">
              <a:spcBef>
                <a:spcPct val="0"/>
              </a:spcBef>
              <a:buNone/>
              <a:tabLst>
                <a:tab pos="895350" algn="l"/>
                <a:tab pos="1343025" algn="l"/>
              </a:tabLst>
            </a:pPr>
            <a:r>
              <a:rPr lang="en-NZ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dirty="0">
                <a:latin typeface="Arial" pitchFamily="34" charset="0"/>
                <a:cs typeface="Arial" pitchFamily="34" charset="0"/>
              </a:rPr>
              <a:t> count = 0;</a:t>
            </a:r>
          </a:p>
          <a:p>
            <a:pPr lvl="2">
              <a:spcBef>
                <a:spcPct val="0"/>
              </a:spcBef>
              <a:buNone/>
              <a:tabLst>
                <a:tab pos="895350" algn="l"/>
                <a:tab pos="1343025" algn="l"/>
              </a:tabLst>
            </a:pPr>
            <a:r>
              <a:rPr lang="en-NZ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NZ" dirty="0">
                <a:latin typeface="Arial" pitchFamily="34" charset="0"/>
                <a:cs typeface="Arial" pitchFamily="34" charset="0"/>
              </a:rPr>
              <a:t> (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sc.</a:t>
            </a:r>
            <a:r>
              <a:rPr lang="en-NZ" u="sng" dirty="0" err="1">
                <a:latin typeface="Arial" pitchFamily="34" charset="0"/>
                <a:cs typeface="Arial" pitchFamily="34" charset="0"/>
              </a:rPr>
              <a:t>hasNext</a:t>
            </a:r>
            <a:r>
              <a:rPr lang="en-NZ" dirty="0">
                <a:latin typeface="Arial" pitchFamily="34" charset="0"/>
                <a:cs typeface="Arial" pitchFamily="34" charset="0"/>
              </a:rPr>
              <a:t>()) {</a:t>
            </a:r>
          </a:p>
          <a:p>
            <a:pPr lvl="3">
              <a:spcBef>
                <a:spcPct val="0"/>
              </a:spcBef>
              <a:buNone/>
              <a:tabLst>
                <a:tab pos="895350" algn="l"/>
                <a:tab pos="1343025" algn="l"/>
              </a:tabLst>
            </a:pPr>
            <a:r>
              <a:rPr lang="en-NZ" dirty="0" err="1">
                <a:latin typeface="Arial" pitchFamily="34" charset="0"/>
                <a:cs typeface="Arial" pitchFamily="34" charset="0"/>
              </a:rPr>
              <a:t>sc.</a:t>
            </a:r>
            <a:r>
              <a:rPr lang="en-NZ" u="sng" dirty="0" err="1">
                <a:latin typeface="Arial" pitchFamily="34" charset="0"/>
                <a:cs typeface="Arial" pitchFamily="34" charset="0"/>
              </a:rPr>
              <a:t>next</a:t>
            </a:r>
            <a:r>
              <a:rPr lang="en-NZ" dirty="0">
                <a:latin typeface="Arial" pitchFamily="34" charset="0"/>
                <a:cs typeface="Arial" pitchFamily="34" charset="0"/>
              </a:rPr>
              <a:t>();                   </a:t>
            </a:r>
            <a:r>
              <a:rPr lang="en-NZ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// throws result away !</a:t>
            </a:r>
          </a:p>
          <a:p>
            <a:pPr lvl="3">
              <a:spcBef>
                <a:spcPct val="0"/>
              </a:spcBef>
              <a:buNone/>
              <a:tabLst>
                <a:tab pos="895350" algn="l"/>
                <a:tab pos="1343025" algn="l"/>
              </a:tabLst>
            </a:pPr>
            <a:r>
              <a:rPr lang="en-NZ" dirty="0">
                <a:latin typeface="Arial" pitchFamily="34" charset="0"/>
                <a:cs typeface="Arial" pitchFamily="34" charset="0"/>
              </a:rPr>
              <a:t>count = count+1;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None/>
              <a:tabLst>
                <a:tab pos="895350" algn="l"/>
                <a:tab pos="1343025" algn="l"/>
              </a:tabLst>
            </a:pPr>
            <a:r>
              <a:rPr lang="en-NZ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None/>
              <a:tabLst>
                <a:tab pos="895350" algn="l"/>
                <a:tab pos="1343025" algn="l"/>
              </a:tabLst>
            </a:pPr>
            <a:r>
              <a:rPr lang="en-NZ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NZ" dirty="0">
                <a:latin typeface="Arial" pitchFamily="34" charset="0"/>
                <a:cs typeface="Arial" pitchFamily="34" charset="0"/>
              </a:rPr>
              <a:t> count;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None/>
              <a:tabLst>
                <a:tab pos="895350" algn="l"/>
                <a:tab pos="1343025" algn="l"/>
              </a:tabLst>
            </a:pPr>
            <a:r>
              <a:rPr lang="en-NZ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2855640" y="2659919"/>
            <a:ext cx="2206301" cy="1921209"/>
          </a:xfrm>
          <a:custGeom>
            <a:avLst/>
            <a:gdLst>
              <a:gd name="T0" fmla="*/ 5546859 w 10000"/>
              <a:gd name="T1" fmla="*/ 0 h 10000"/>
              <a:gd name="T2" fmla="*/ 6076380 w 10000"/>
              <a:gd name="T3" fmla="*/ 1247797 h 10000"/>
              <a:gd name="T4" fmla="*/ 4541517 w 10000"/>
              <a:gd name="T5" fmla="*/ 1495388 h 10000"/>
              <a:gd name="T6" fmla="*/ 741205 w 10000"/>
              <a:gd name="T7" fmla="*/ 1457273 h 10000"/>
              <a:gd name="T8" fmla="*/ 93665 w 10000"/>
              <a:gd name="T9" fmla="*/ 1562089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4169 w 9675"/>
              <a:gd name="connsiteY0" fmla="*/ 0 h 12705"/>
              <a:gd name="connsiteX1" fmla="*/ 9581 w 9675"/>
              <a:gd name="connsiteY1" fmla="*/ 10693 h 12705"/>
              <a:gd name="connsiteX2" fmla="*/ 7123 w 9675"/>
              <a:gd name="connsiteY2" fmla="*/ 12278 h 12705"/>
              <a:gd name="connsiteX3" fmla="*/ 1037 w 9675"/>
              <a:gd name="connsiteY3" fmla="*/ 12034 h 12705"/>
              <a:gd name="connsiteX4" fmla="*/ 0 w 9675"/>
              <a:gd name="connsiteY4" fmla="*/ 12705 h 12705"/>
              <a:gd name="connsiteX0" fmla="*/ 4309 w 9903"/>
              <a:gd name="connsiteY0" fmla="*/ 0 h 10000"/>
              <a:gd name="connsiteX1" fmla="*/ 9903 w 9903"/>
              <a:gd name="connsiteY1" fmla="*/ 8416 h 10000"/>
              <a:gd name="connsiteX2" fmla="*/ 4088 w 9903"/>
              <a:gd name="connsiteY2" fmla="*/ 8725 h 10000"/>
              <a:gd name="connsiteX3" fmla="*/ 1072 w 9903"/>
              <a:gd name="connsiteY3" fmla="*/ 9472 h 10000"/>
              <a:gd name="connsiteX4" fmla="*/ 0 w 9903"/>
              <a:gd name="connsiteY4" fmla="*/ 10000 h 10000"/>
              <a:gd name="connsiteX0" fmla="*/ 4351 w 4773"/>
              <a:gd name="connsiteY0" fmla="*/ 0 h 10000"/>
              <a:gd name="connsiteX1" fmla="*/ 4768 w 4773"/>
              <a:gd name="connsiteY1" fmla="*/ 5347 h 10000"/>
              <a:gd name="connsiteX2" fmla="*/ 4128 w 4773"/>
              <a:gd name="connsiteY2" fmla="*/ 8725 h 10000"/>
              <a:gd name="connsiteX3" fmla="*/ 1083 w 4773"/>
              <a:gd name="connsiteY3" fmla="*/ 9472 h 10000"/>
              <a:gd name="connsiteX4" fmla="*/ 0 w 477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3" h="10000">
                <a:moveTo>
                  <a:pt x="4351" y="0"/>
                </a:moveTo>
                <a:cubicBezTo>
                  <a:pt x="4656" y="695"/>
                  <a:pt x="4805" y="3893"/>
                  <a:pt x="4768" y="5347"/>
                </a:cubicBezTo>
                <a:cubicBezTo>
                  <a:pt x="4731" y="6801"/>
                  <a:pt x="4742" y="8038"/>
                  <a:pt x="4128" y="8725"/>
                </a:cubicBezTo>
                <a:cubicBezTo>
                  <a:pt x="3514" y="9412"/>
                  <a:pt x="2323" y="9416"/>
                  <a:pt x="1083" y="9472"/>
                </a:cubicBezTo>
                <a:cubicBezTo>
                  <a:pt x="-157" y="9529"/>
                  <a:pt x="225" y="9887"/>
                  <a:pt x="0" y="10000"/>
                </a:cubicBezTo>
              </a:path>
            </a:pathLst>
          </a:custGeom>
          <a:noFill/>
          <a:ln w="19050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/>
          <a:lstStyle/>
          <a:p>
            <a:endParaRPr lang="en-NZ"/>
          </a:p>
        </p:txBody>
      </p:sp>
      <p:sp>
        <p:nvSpPr>
          <p:cNvPr id="23557" name="Freeform 5"/>
          <p:cNvSpPr>
            <a:spLocks/>
          </p:cNvSpPr>
          <p:nvPr/>
        </p:nvSpPr>
        <p:spPr bwMode="auto">
          <a:xfrm>
            <a:off x="4583832" y="2635684"/>
            <a:ext cx="1369888" cy="2644392"/>
          </a:xfrm>
          <a:custGeom>
            <a:avLst/>
            <a:gdLst>
              <a:gd name="T0" fmla="*/ 4386045 w 9972"/>
              <a:gd name="T1" fmla="*/ 0 h 10953"/>
              <a:gd name="T2" fmla="*/ 4718099 w 9972"/>
              <a:gd name="T3" fmla="*/ 1870028 h 10953"/>
              <a:gd name="T4" fmla="*/ 3476802 w 9972"/>
              <a:gd name="T5" fmla="*/ 2395362 h 10953"/>
              <a:gd name="T6" fmla="*/ 780816 w 9972"/>
              <a:gd name="T7" fmla="*/ 2271728 h 10953"/>
              <a:gd name="T8" fmla="*/ 0 w 9972"/>
              <a:gd name="T9" fmla="*/ 1900150 h 109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6315 w 9698"/>
              <a:gd name="connsiteY0" fmla="*/ 0 h 10283"/>
              <a:gd name="connsiteX1" fmla="*/ 9689 w 9698"/>
              <a:gd name="connsiteY1" fmla="*/ 8065 h 10283"/>
              <a:gd name="connsiteX2" fmla="*/ 7140 w 9698"/>
              <a:gd name="connsiteY2" fmla="*/ 10199 h 10283"/>
              <a:gd name="connsiteX3" fmla="*/ 1603 w 9698"/>
              <a:gd name="connsiteY3" fmla="*/ 9697 h 10283"/>
              <a:gd name="connsiteX4" fmla="*/ 0 w 9698"/>
              <a:gd name="connsiteY4" fmla="*/ 8188 h 10283"/>
              <a:gd name="connsiteX0" fmla="*/ 6512 w 10006"/>
              <a:gd name="connsiteY0" fmla="*/ 0 h 10000"/>
              <a:gd name="connsiteX1" fmla="*/ 9991 w 10006"/>
              <a:gd name="connsiteY1" fmla="*/ 7843 h 10000"/>
              <a:gd name="connsiteX2" fmla="*/ 4841 w 10006"/>
              <a:gd name="connsiteY2" fmla="*/ 9918 h 10000"/>
              <a:gd name="connsiteX3" fmla="*/ 1653 w 10006"/>
              <a:gd name="connsiteY3" fmla="*/ 9430 h 10000"/>
              <a:gd name="connsiteX4" fmla="*/ 0 w 10006"/>
              <a:gd name="connsiteY4" fmla="*/ 7963 h 10000"/>
              <a:gd name="connsiteX0" fmla="*/ 6512 w 6859"/>
              <a:gd name="connsiteY0" fmla="*/ 0 h 10014"/>
              <a:gd name="connsiteX1" fmla="*/ 6769 w 6859"/>
              <a:gd name="connsiteY1" fmla="*/ 7640 h 10014"/>
              <a:gd name="connsiteX2" fmla="*/ 4841 w 6859"/>
              <a:gd name="connsiteY2" fmla="*/ 9918 h 10014"/>
              <a:gd name="connsiteX3" fmla="*/ 1653 w 6859"/>
              <a:gd name="connsiteY3" fmla="*/ 9430 h 10014"/>
              <a:gd name="connsiteX4" fmla="*/ 0 w 6859"/>
              <a:gd name="connsiteY4" fmla="*/ 7963 h 10014"/>
              <a:gd name="connsiteX0" fmla="*/ 9494 w 10000"/>
              <a:gd name="connsiteY0" fmla="*/ 0 h 9941"/>
              <a:gd name="connsiteX1" fmla="*/ 9869 w 10000"/>
              <a:gd name="connsiteY1" fmla="*/ 7629 h 9941"/>
              <a:gd name="connsiteX2" fmla="*/ 7058 w 10000"/>
              <a:gd name="connsiteY2" fmla="*/ 9904 h 9941"/>
              <a:gd name="connsiteX3" fmla="*/ 2410 w 10000"/>
              <a:gd name="connsiteY3" fmla="*/ 9417 h 9941"/>
              <a:gd name="connsiteX4" fmla="*/ 0 w 10000"/>
              <a:gd name="connsiteY4" fmla="*/ 7952 h 9941"/>
              <a:gd name="connsiteX0" fmla="*/ 4889 w 9912"/>
              <a:gd name="connsiteY0" fmla="*/ 0 h 11683"/>
              <a:gd name="connsiteX1" fmla="*/ 9869 w 9912"/>
              <a:gd name="connsiteY1" fmla="*/ 9357 h 11683"/>
              <a:gd name="connsiteX2" fmla="*/ 7058 w 9912"/>
              <a:gd name="connsiteY2" fmla="*/ 11646 h 11683"/>
              <a:gd name="connsiteX3" fmla="*/ 2410 w 9912"/>
              <a:gd name="connsiteY3" fmla="*/ 11156 h 11683"/>
              <a:gd name="connsiteX4" fmla="*/ 0 w 9912"/>
              <a:gd name="connsiteY4" fmla="*/ 9682 h 11683"/>
              <a:gd name="connsiteX0" fmla="*/ 4932 w 7181"/>
              <a:gd name="connsiteY0" fmla="*/ 0 h 10092"/>
              <a:gd name="connsiteX1" fmla="*/ 5076 w 7181"/>
              <a:gd name="connsiteY1" fmla="*/ 7398 h 10092"/>
              <a:gd name="connsiteX2" fmla="*/ 7121 w 7181"/>
              <a:gd name="connsiteY2" fmla="*/ 9968 h 10092"/>
              <a:gd name="connsiteX3" fmla="*/ 2431 w 7181"/>
              <a:gd name="connsiteY3" fmla="*/ 9549 h 10092"/>
              <a:gd name="connsiteX4" fmla="*/ 0 w 7181"/>
              <a:gd name="connsiteY4" fmla="*/ 8287 h 10092"/>
              <a:gd name="connsiteX0" fmla="*/ 6868 w 7069"/>
              <a:gd name="connsiteY0" fmla="*/ 0 h 9462"/>
              <a:gd name="connsiteX1" fmla="*/ 7069 w 7069"/>
              <a:gd name="connsiteY1" fmla="*/ 7331 h 9462"/>
              <a:gd name="connsiteX2" fmla="*/ 3385 w 7069"/>
              <a:gd name="connsiteY2" fmla="*/ 9462 h 9462"/>
              <a:gd name="connsiteX3" fmla="*/ 0 w 7069"/>
              <a:gd name="connsiteY3" fmla="*/ 8211 h 9462"/>
              <a:gd name="connsiteX0" fmla="*/ 9716 w 10526"/>
              <a:gd name="connsiteY0" fmla="*/ 0 h 10000"/>
              <a:gd name="connsiteX1" fmla="*/ 10000 w 10526"/>
              <a:gd name="connsiteY1" fmla="*/ 7748 h 10000"/>
              <a:gd name="connsiteX2" fmla="*/ 4789 w 10526"/>
              <a:gd name="connsiteY2" fmla="*/ 10000 h 10000"/>
              <a:gd name="connsiteX3" fmla="*/ 0 w 10526"/>
              <a:gd name="connsiteY3" fmla="*/ 8678 h 10000"/>
              <a:gd name="connsiteX0" fmla="*/ 9716 w 10526"/>
              <a:gd name="connsiteY0" fmla="*/ 0 h 10049"/>
              <a:gd name="connsiteX1" fmla="*/ 10000 w 10526"/>
              <a:gd name="connsiteY1" fmla="*/ 7748 h 10049"/>
              <a:gd name="connsiteX2" fmla="*/ 4789 w 10526"/>
              <a:gd name="connsiteY2" fmla="*/ 10000 h 10049"/>
              <a:gd name="connsiteX3" fmla="*/ 0 w 10526"/>
              <a:gd name="connsiteY3" fmla="*/ 8678 h 1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6" h="10049">
                <a:moveTo>
                  <a:pt x="9716" y="0"/>
                </a:moveTo>
                <a:cubicBezTo>
                  <a:pt x="9970" y="986"/>
                  <a:pt x="11221" y="5688"/>
                  <a:pt x="10000" y="7748"/>
                </a:cubicBezTo>
                <a:cubicBezTo>
                  <a:pt x="8779" y="9808"/>
                  <a:pt x="7564" y="10211"/>
                  <a:pt x="4789" y="10000"/>
                </a:cubicBezTo>
                <a:cubicBezTo>
                  <a:pt x="1239" y="9705"/>
                  <a:pt x="1000" y="8954"/>
                  <a:pt x="0" y="8678"/>
                </a:cubicBezTo>
              </a:path>
            </a:pathLst>
          </a:custGeom>
          <a:noFill/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/>
          <a:lstStyle/>
          <a:p>
            <a:endParaRPr lang="en-NZ" dirty="0"/>
          </a:p>
        </p:txBody>
      </p:sp>
      <p:sp>
        <p:nvSpPr>
          <p:cNvPr id="2" name="Rectangle 1"/>
          <p:cNvSpPr/>
          <p:nvPr/>
        </p:nvSpPr>
        <p:spPr bwMode="auto">
          <a:xfrm>
            <a:off x="6818935" y="1680824"/>
            <a:ext cx="810228" cy="32378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scan:           </a:t>
            </a: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8507392" y="2465407"/>
            <a:ext cx="1790975" cy="509287"/>
          </a:xfrm>
          <a:prstGeom prst="roundRect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Scanner-2543</a:t>
            </a:r>
            <a:endParaRPr lang="en-NZ" sz="1800" dirty="0"/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8989574" y="3412286"/>
            <a:ext cx="1790975" cy="509287"/>
          </a:xfrm>
          <a:prstGeom prst="roundRect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File-872</a:t>
            </a:r>
            <a:endParaRPr lang="en-NZ" sz="1800" dirty="0"/>
          </a:p>
        </p:txBody>
      </p:sp>
      <p:sp>
        <p:nvSpPr>
          <p:cNvPr id="9" name="Rectangle: Single Corner Snipped 8"/>
          <p:cNvSpPr/>
          <p:nvPr/>
        </p:nvSpPr>
        <p:spPr bwMode="auto">
          <a:xfrm flipH="1">
            <a:off x="9009556" y="4457862"/>
            <a:ext cx="2259457" cy="1517935"/>
          </a:xfrm>
          <a:prstGeom prst="snip1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>
                <a:latin typeface="+mn-lt"/>
              </a:rPr>
              <a:t>973 biscuits  27 </a:t>
            </a:r>
          </a:p>
          <a:p>
            <a:pPr algn="l"/>
            <a:r>
              <a:rPr lang="en-NZ" sz="2000" dirty="0">
                <a:latin typeface="+mn-lt"/>
              </a:rPr>
              <a:t>731 cake 3 </a:t>
            </a:r>
          </a:p>
          <a:p>
            <a:pPr algn="l"/>
            <a:r>
              <a:rPr lang="en-NZ" sz="2000" dirty="0">
                <a:latin typeface="+mn-lt"/>
              </a:rPr>
              <a:t>189 fruit 54</a:t>
            </a:r>
          </a:p>
          <a:p>
            <a:pPr algn="l"/>
            <a:r>
              <a:rPr lang="en-NZ" sz="2000" dirty="0">
                <a:latin typeface="+mn-lt"/>
              </a:rPr>
              <a:t>446 beans 1</a:t>
            </a:r>
          </a:p>
        </p:txBody>
      </p:sp>
      <p:sp>
        <p:nvSpPr>
          <p:cNvPr id="4" name="Freeform: Shape 3"/>
          <p:cNvSpPr/>
          <p:nvPr/>
        </p:nvSpPr>
        <p:spPr bwMode="auto">
          <a:xfrm>
            <a:off x="7300209" y="1903749"/>
            <a:ext cx="1199213" cy="779489"/>
          </a:xfrm>
          <a:custGeom>
            <a:avLst/>
            <a:gdLst>
              <a:gd name="connsiteX0" fmla="*/ 0 w 1463119"/>
              <a:gd name="connsiteY0" fmla="*/ 0 h 539646"/>
              <a:gd name="connsiteX1" fmla="*/ 1439055 w 1463119"/>
              <a:gd name="connsiteY1" fmla="*/ 284814 h 539646"/>
              <a:gd name="connsiteX2" fmla="*/ 764498 w 1463119"/>
              <a:gd name="connsiteY2" fmla="*/ 539646 h 539646"/>
              <a:gd name="connsiteX0" fmla="*/ 0 w 874653"/>
              <a:gd name="connsiteY0" fmla="*/ 0 h 620670"/>
              <a:gd name="connsiteX1" fmla="*/ 224852 w 874653"/>
              <a:gd name="connsiteY1" fmla="*/ 599608 h 620670"/>
              <a:gd name="connsiteX2" fmla="*/ 764498 w 874653"/>
              <a:gd name="connsiteY2" fmla="*/ 539646 h 620670"/>
              <a:gd name="connsiteX0" fmla="*/ 100 w 874753"/>
              <a:gd name="connsiteY0" fmla="*/ 0 h 620670"/>
              <a:gd name="connsiteX1" fmla="*/ 224952 w 874753"/>
              <a:gd name="connsiteY1" fmla="*/ 599608 h 620670"/>
              <a:gd name="connsiteX2" fmla="*/ 764598 w 874753"/>
              <a:gd name="connsiteY2" fmla="*/ 539646 h 620670"/>
              <a:gd name="connsiteX0" fmla="*/ 0 w 764498"/>
              <a:gd name="connsiteY0" fmla="*/ 0 h 539646"/>
              <a:gd name="connsiteX1" fmla="*/ 764498 w 764498"/>
              <a:gd name="connsiteY1" fmla="*/ 539646 h 539646"/>
              <a:gd name="connsiteX0" fmla="*/ 0 w 764498"/>
              <a:gd name="connsiteY0" fmla="*/ 0 h 539646"/>
              <a:gd name="connsiteX1" fmla="*/ 764498 w 764498"/>
              <a:gd name="connsiteY1" fmla="*/ 539646 h 539646"/>
              <a:gd name="connsiteX0" fmla="*/ 0 w 764498"/>
              <a:gd name="connsiteY0" fmla="*/ 0 h 545362"/>
              <a:gd name="connsiteX1" fmla="*/ 764498 w 764498"/>
              <a:gd name="connsiteY1" fmla="*/ 539646 h 545362"/>
              <a:gd name="connsiteX0" fmla="*/ 0 w 1199213"/>
              <a:gd name="connsiteY0" fmla="*/ 0 h 781457"/>
              <a:gd name="connsiteX1" fmla="*/ 1199213 w 1199213"/>
              <a:gd name="connsiteY1" fmla="*/ 779489 h 781457"/>
              <a:gd name="connsiteX0" fmla="*/ 0 w 1199213"/>
              <a:gd name="connsiteY0" fmla="*/ 0 h 779489"/>
              <a:gd name="connsiteX1" fmla="*/ 1199213 w 1199213"/>
              <a:gd name="connsiteY1" fmla="*/ 779489 h 779489"/>
              <a:gd name="connsiteX0" fmla="*/ 0 w 1199213"/>
              <a:gd name="connsiteY0" fmla="*/ 0 h 779489"/>
              <a:gd name="connsiteX1" fmla="*/ 1199213 w 1199213"/>
              <a:gd name="connsiteY1" fmla="*/ 779489 h 779489"/>
              <a:gd name="connsiteX0" fmla="*/ 0 w 1199213"/>
              <a:gd name="connsiteY0" fmla="*/ 0 h 779489"/>
              <a:gd name="connsiteX1" fmla="*/ 1199213 w 1199213"/>
              <a:gd name="connsiteY1" fmla="*/ 779489 h 779489"/>
              <a:gd name="connsiteX0" fmla="*/ 0 w 1199213"/>
              <a:gd name="connsiteY0" fmla="*/ 0 h 779489"/>
              <a:gd name="connsiteX1" fmla="*/ 1199213 w 1199213"/>
              <a:gd name="connsiteY1" fmla="*/ 779489 h 77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9213" h="779489">
                <a:moveTo>
                  <a:pt x="0" y="0"/>
                </a:moveTo>
                <a:cubicBezTo>
                  <a:pt x="374755" y="179882"/>
                  <a:pt x="104931" y="734518"/>
                  <a:pt x="1199213" y="77948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Freeform: Shape 10"/>
          <p:cNvSpPr/>
          <p:nvPr/>
        </p:nvSpPr>
        <p:spPr bwMode="auto">
          <a:xfrm>
            <a:off x="9009558" y="2931296"/>
            <a:ext cx="704538" cy="449705"/>
          </a:xfrm>
          <a:custGeom>
            <a:avLst/>
            <a:gdLst>
              <a:gd name="connsiteX0" fmla="*/ 0 w 1463119"/>
              <a:gd name="connsiteY0" fmla="*/ 0 h 539646"/>
              <a:gd name="connsiteX1" fmla="*/ 1439055 w 1463119"/>
              <a:gd name="connsiteY1" fmla="*/ 284814 h 539646"/>
              <a:gd name="connsiteX2" fmla="*/ 764498 w 1463119"/>
              <a:gd name="connsiteY2" fmla="*/ 539646 h 539646"/>
              <a:gd name="connsiteX0" fmla="*/ 0 w 874653"/>
              <a:gd name="connsiteY0" fmla="*/ 0 h 620670"/>
              <a:gd name="connsiteX1" fmla="*/ 224852 w 874653"/>
              <a:gd name="connsiteY1" fmla="*/ 599608 h 620670"/>
              <a:gd name="connsiteX2" fmla="*/ 764498 w 874653"/>
              <a:gd name="connsiteY2" fmla="*/ 539646 h 620670"/>
              <a:gd name="connsiteX0" fmla="*/ 100 w 874753"/>
              <a:gd name="connsiteY0" fmla="*/ 0 h 620670"/>
              <a:gd name="connsiteX1" fmla="*/ 224952 w 874753"/>
              <a:gd name="connsiteY1" fmla="*/ 599608 h 620670"/>
              <a:gd name="connsiteX2" fmla="*/ 764598 w 874753"/>
              <a:gd name="connsiteY2" fmla="*/ 539646 h 620670"/>
              <a:gd name="connsiteX0" fmla="*/ 0 w 764498"/>
              <a:gd name="connsiteY0" fmla="*/ 0 h 539646"/>
              <a:gd name="connsiteX1" fmla="*/ 764498 w 764498"/>
              <a:gd name="connsiteY1" fmla="*/ 539646 h 539646"/>
              <a:gd name="connsiteX0" fmla="*/ 0 w 764498"/>
              <a:gd name="connsiteY0" fmla="*/ 0 h 539646"/>
              <a:gd name="connsiteX1" fmla="*/ 764498 w 764498"/>
              <a:gd name="connsiteY1" fmla="*/ 539646 h 539646"/>
              <a:gd name="connsiteX0" fmla="*/ 0 w 764498"/>
              <a:gd name="connsiteY0" fmla="*/ 0 h 545362"/>
              <a:gd name="connsiteX1" fmla="*/ 764498 w 764498"/>
              <a:gd name="connsiteY1" fmla="*/ 539646 h 545362"/>
              <a:gd name="connsiteX0" fmla="*/ 0 w 764498"/>
              <a:gd name="connsiteY0" fmla="*/ 0 h 539646"/>
              <a:gd name="connsiteX1" fmla="*/ 764498 w 764498"/>
              <a:gd name="connsiteY1" fmla="*/ 539646 h 539646"/>
              <a:gd name="connsiteX0" fmla="*/ 0 w 494675"/>
              <a:gd name="connsiteY0" fmla="*/ 0 h 539646"/>
              <a:gd name="connsiteX1" fmla="*/ 494675 w 494675"/>
              <a:gd name="connsiteY1" fmla="*/ 539646 h 539646"/>
              <a:gd name="connsiteX0" fmla="*/ 0 w 704538"/>
              <a:gd name="connsiteY0" fmla="*/ 0 h 449705"/>
              <a:gd name="connsiteX1" fmla="*/ 704538 w 704538"/>
              <a:gd name="connsiteY1" fmla="*/ 449705 h 44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538" h="449705">
                <a:moveTo>
                  <a:pt x="0" y="0"/>
                </a:moveTo>
                <a:cubicBezTo>
                  <a:pt x="14991" y="494675"/>
                  <a:pt x="464696" y="149902"/>
                  <a:pt x="704538" y="44970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Freeform: Shape 11"/>
          <p:cNvSpPr/>
          <p:nvPr/>
        </p:nvSpPr>
        <p:spPr bwMode="auto">
          <a:xfrm>
            <a:off x="9578714" y="3818594"/>
            <a:ext cx="691659" cy="638242"/>
          </a:xfrm>
          <a:custGeom>
            <a:avLst/>
            <a:gdLst>
              <a:gd name="connsiteX0" fmla="*/ 0 w 1463119"/>
              <a:gd name="connsiteY0" fmla="*/ 0 h 539646"/>
              <a:gd name="connsiteX1" fmla="*/ 1439055 w 1463119"/>
              <a:gd name="connsiteY1" fmla="*/ 284814 h 539646"/>
              <a:gd name="connsiteX2" fmla="*/ 764498 w 1463119"/>
              <a:gd name="connsiteY2" fmla="*/ 539646 h 539646"/>
              <a:gd name="connsiteX0" fmla="*/ 0 w 874653"/>
              <a:gd name="connsiteY0" fmla="*/ 0 h 620670"/>
              <a:gd name="connsiteX1" fmla="*/ 224852 w 874653"/>
              <a:gd name="connsiteY1" fmla="*/ 599608 h 620670"/>
              <a:gd name="connsiteX2" fmla="*/ 764498 w 874653"/>
              <a:gd name="connsiteY2" fmla="*/ 539646 h 620670"/>
              <a:gd name="connsiteX0" fmla="*/ 100 w 874753"/>
              <a:gd name="connsiteY0" fmla="*/ 0 h 620670"/>
              <a:gd name="connsiteX1" fmla="*/ 224952 w 874753"/>
              <a:gd name="connsiteY1" fmla="*/ 599608 h 620670"/>
              <a:gd name="connsiteX2" fmla="*/ 764598 w 874753"/>
              <a:gd name="connsiteY2" fmla="*/ 539646 h 620670"/>
              <a:gd name="connsiteX0" fmla="*/ 0 w 764498"/>
              <a:gd name="connsiteY0" fmla="*/ 0 h 539646"/>
              <a:gd name="connsiteX1" fmla="*/ 764498 w 764498"/>
              <a:gd name="connsiteY1" fmla="*/ 539646 h 539646"/>
              <a:gd name="connsiteX0" fmla="*/ 0 w 764498"/>
              <a:gd name="connsiteY0" fmla="*/ 0 h 539646"/>
              <a:gd name="connsiteX1" fmla="*/ 764498 w 764498"/>
              <a:gd name="connsiteY1" fmla="*/ 539646 h 539646"/>
              <a:gd name="connsiteX0" fmla="*/ 0 w 764498"/>
              <a:gd name="connsiteY0" fmla="*/ 0 h 545362"/>
              <a:gd name="connsiteX1" fmla="*/ 764498 w 764498"/>
              <a:gd name="connsiteY1" fmla="*/ 539646 h 545362"/>
              <a:gd name="connsiteX0" fmla="*/ 0 w 764498"/>
              <a:gd name="connsiteY0" fmla="*/ 0 h 539646"/>
              <a:gd name="connsiteX1" fmla="*/ 764498 w 764498"/>
              <a:gd name="connsiteY1" fmla="*/ 539646 h 539646"/>
              <a:gd name="connsiteX0" fmla="*/ 0 w 494675"/>
              <a:gd name="connsiteY0" fmla="*/ 0 h 539646"/>
              <a:gd name="connsiteX1" fmla="*/ 494675 w 494675"/>
              <a:gd name="connsiteY1" fmla="*/ 539646 h 539646"/>
              <a:gd name="connsiteX0" fmla="*/ 0 w 704538"/>
              <a:gd name="connsiteY0" fmla="*/ 0 h 449705"/>
              <a:gd name="connsiteX1" fmla="*/ 704538 w 704538"/>
              <a:gd name="connsiteY1" fmla="*/ 449705 h 449705"/>
              <a:gd name="connsiteX0" fmla="*/ 0 w 704538"/>
              <a:gd name="connsiteY0" fmla="*/ 0 h 599606"/>
              <a:gd name="connsiteX1" fmla="*/ 704538 w 704538"/>
              <a:gd name="connsiteY1" fmla="*/ 599606 h 599606"/>
              <a:gd name="connsiteX0" fmla="*/ 0 w 691659"/>
              <a:gd name="connsiteY0" fmla="*/ 0 h 638242"/>
              <a:gd name="connsiteX1" fmla="*/ 691659 w 691659"/>
              <a:gd name="connsiteY1" fmla="*/ 638242 h 63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659" h="638242">
                <a:moveTo>
                  <a:pt x="0" y="0"/>
                </a:moveTo>
                <a:cubicBezTo>
                  <a:pt x="14991" y="494675"/>
                  <a:pt x="451817" y="338439"/>
                  <a:pt x="691659" y="63824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18935" y="4686300"/>
            <a:ext cx="810228" cy="2803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err="1"/>
              <a:t>sc</a:t>
            </a:r>
            <a:r>
              <a:rPr lang="en-US" sz="2000" dirty="0"/>
              <a:t>:           </a:t>
            </a:r>
          </a:p>
        </p:txBody>
      </p:sp>
      <p:sp>
        <p:nvSpPr>
          <p:cNvPr id="14" name="Freeform: Shape 13"/>
          <p:cNvSpPr/>
          <p:nvPr/>
        </p:nvSpPr>
        <p:spPr bwMode="auto">
          <a:xfrm>
            <a:off x="7144530" y="2834860"/>
            <a:ext cx="1355985" cy="1998530"/>
          </a:xfrm>
          <a:custGeom>
            <a:avLst/>
            <a:gdLst>
              <a:gd name="connsiteX0" fmla="*/ 0 w 1463119"/>
              <a:gd name="connsiteY0" fmla="*/ 0 h 539646"/>
              <a:gd name="connsiteX1" fmla="*/ 1439055 w 1463119"/>
              <a:gd name="connsiteY1" fmla="*/ 284814 h 539646"/>
              <a:gd name="connsiteX2" fmla="*/ 764498 w 1463119"/>
              <a:gd name="connsiteY2" fmla="*/ 539646 h 539646"/>
              <a:gd name="connsiteX0" fmla="*/ 0 w 874653"/>
              <a:gd name="connsiteY0" fmla="*/ 0 h 620670"/>
              <a:gd name="connsiteX1" fmla="*/ 224852 w 874653"/>
              <a:gd name="connsiteY1" fmla="*/ 599608 h 620670"/>
              <a:gd name="connsiteX2" fmla="*/ 764498 w 874653"/>
              <a:gd name="connsiteY2" fmla="*/ 539646 h 620670"/>
              <a:gd name="connsiteX0" fmla="*/ 100 w 874753"/>
              <a:gd name="connsiteY0" fmla="*/ 0 h 620670"/>
              <a:gd name="connsiteX1" fmla="*/ 224952 w 874753"/>
              <a:gd name="connsiteY1" fmla="*/ 599608 h 620670"/>
              <a:gd name="connsiteX2" fmla="*/ 764598 w 874753"/>
              <a:gd name="connsiteY2" fmla="*/ 539646 h 620670"/>
              <a:gd name="connsiteX0" fmla="*/ 0 w 764498"/>
              <a:gd name="connsiteY0" fmla="*/ 0 h 539646"/>
              <a:gd name="connsiteX1" fmla="*/ 764498 w 764498"/>
              <a:gd name="connsiteY1" fmla="*/ 539646 h 539646"/>
              <a:gd name="connsiteX0" fmla="*/ 0 w 764498"/>
              <a:gd name="connsiteY0" fmla="*/ 0 h 539646"/>
              <a:gd name="connsiteX1" fmla="*/ 764498 w 764498"/>
              <a:gd name="connsiteY1" fmla="*/ 539646 h 539646"/>
              <a:gd name="connsiteX0" fmla="*/ 0 w 764498"/>
              <a:gd name="connsiteY0" fmla="*/ 0 h 545362"/>
              <a:gd name="connsiteX1" fmla="*/ 764498 w 764498"/>
              <a:gd name="connsiteY1" fmla="*/ 539646 h 545362"/>
              <a:gd name="connsiteX0" fmla="*/ 0 w 1199213"/>
              <a:gd name="connsiteY0" fmla="*/ 0 h 781457"/>
              <a:gd name="connsiteX1" fmla="*/ 1199213 w 1199213"/>
              <a:gd name="connsiteY1" fmla="*/ 779489 h 781457"/>
              <a:gd name="connsiteX0" fmla="*/ 0 w 1199213"/>
              <a:gd name="connsiteY0" fmla="*/ 0 h 779489"/>
              <a:gd name="connsiteX1" fmla="*/ 1199213 w 1199213"/>
              <a:gd name="connsiteY1" fmla="*/ 779489 h 779489"/>
              <a:gd name="connsiteX0" fmla="*/ 0 w 1199213"/>
              <a:gd name="connsiteY0" fmla="*/ 0 h 779489"/>
              <a:gd name="connsiteX1" fmla="*/ 1199213 w 1199213"/>
              <a:gd name="connsiteY1" fmla="*/ 779489 h 779489"/>
              <a:gd name="connsiteX0" fmla="*/ 0 w 1199213"/>
              <a:gd name="connsiteY0" fmla="*/ 0 h 779489"/>
              <a:gd name="connsiteX1" fmla="*/ 1199213 w 1199213"/>
              <a:gd name="connsiteY1" fmla="*/ 779489 h 779489"/>
              <a:gd name="connsiteX0" fmla="*/ 0 w 1199213"/>
              <a:gd name="connsiteY0" fmla="*/ 0 h 779489"/>
              <a:gd name="connsiteX1" fmla="*/ 1199213 w 1199213"/>
              <a:gd name="connsiteY1" fmla="*/ 779489 h 779489"/>
              <a:gd name="connsiteX0" fmla="*/ 0 w 2488367"/>
              <a:gd name="connsiteY0" fmla="*/ 1979381 h 1989826"/>
              <a:gd name="connsiteX1" fmla="*/ 2488367 w 2488367"/>
              <a:gd name="connsiteY1" fmla="*/ 680 h 1989826"/>
              <a:gd name="connsiteX0" fmla="*/ 0 w 2488367"/>
              <a:gd name="connsiteY0" fmla="*/ 1979398 h 1984249"/>
              <a:gd name="connsiteX1" fmla="*/ 2488367 w 2488367"/>
              <a:gd name="connsiteY1" fmla="*/ 697 h 1984249"/>
              <a:gd name="connsiteX0" fmla="*/ 0 w 2308485"/>
              <a:gd name="connsiteY0" fmla="*/ 1979398 h 1984249"/>
              <a:gd name="connsiteX1" fmla="*/ 2308485 w 2308485"/>
              <a:gd name="connsiteY1" fmla="*/ 697 h 1984249"/>
              <a:gd name="connsiteX0" fmla="*/ 0 w 1355985"/>
              <a:gd name="connsiteY0" fmla="*/ 1998443 h 2003253"/>
              <a:gd name="connsiteX1" fmla="*/ 1355985 w 1355985"/>
              <a:gd name="connsiteY1" fmla="*/ 692 h 2003253"/>
              <a:gd name="connsiteX0" fmla="*/ 0 w 1355985"/>
              <a:gd name="connsiteY0" fmla="*/ 1998530 h 1998530"/>
              <a:gd name="connsiteX1" fmla="*/ 1355985 w 1355985"/>
              <a:gd name="connsiteY1" fmla="*/ 779 h 199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5985" h="1998530">
                <a:moveTo>
                  <a:pt x="0" y="1998530"/>
                </a:moveTo>
                <a:cubicBezTo>
                  <a:pt x="1035728" y="1870801"/>
                  <a:pt x="261703" y="-44192"/>
                  <a:pt x="1355985" y="77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30806" y="450244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NZ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30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0.04036 0.0018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36 0.00185 L 0.11328 0.0009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06 -4.07407E-6 L 0.14843 -0.0004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  <p:bldP spid="3" grpId="0" animBg="1"/>
      <p:bldP spid="8" grpId="0" animBg="1"/>
      <p:bldP spid="4" grpId="0" animBg="1"/>
      <p:bldP spid="11" grpId="0" animBg="1"/>
      <p:bldP spid="12" grpId="0" animBg="1"/>
      <p:bldP spid="14" grpId="0" animBg="1"/>
      <p:bldP spid="6" grpId="0"/>
      <p:bldP spid="6" grpId="1"/>
      <p:bldP spid="6" grpId="2"/>
      <p:bldP spid="6" grpId="3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52" y="-97076"/>
            <a:ext cx="8153400" cy="990600"/>
          </a:xfrm>
        </p:spPr>
        <p:txBody>
          <a:bodyPr/>
          <a:lstStyle/>
          <a:p>
            <a:r>
              <a:rPr lang="en-NZ" dirty="0" err="1"/>
              <a:t>UIFileChooser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So far, we’ve specified which file to open and read or write with a String. </a:t>
            </a:r>
            <a:endParaRPr lang="en-NZ" sz="1800" dirty="0"/>
          </a:p>
          <a:p>
            <a:pPr lvl="1">
              <a:buNone/>
            </a:pPr>
            <a:r>
              <a:rPr lang="en-NZ" dirty="0" err="1">
                <a:latin typeface="Arial" pitchFamily="34" charset="0"/>
                <a:cs typeface="Arial" pitchFamily="34" charset="0"/>
              </a:rPr>
              <a:t>eg</a:t>
            </a:r>
            <a:r>
              <a:rPr lang="en-NZ" dirty="0">
                <a:latin typeface="Arial" pitchFamily="34" charset="0"/>
                <a:cs typeface="Arial" pitchFamily="34" charset="0"/>
              </a:rPr>
              <a:t>: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File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myfile</a:t>
            </a:r>
            <a:r>
              <a:rPr lang="en-NZ" dirty="0">
                <a:latin typeface="Arial" pitchFamily="34" charset="0"/>
                <a:cs typeface="Arial" pitchFamily="34" charset="0"/>
              </a:rPr>
              <a:t> = </a:t>
            </a:r>
            <a:r>
              <a:rPr lang="en-NZ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"input.txt"</a:t>
            </a:r>
            <a:r>
              <a:rPr lang="en-NZ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NZ" dirty="0"/>
              <a:t>How can we allow the user to </a:t>
            </a:r>
            <a:r>
              <a:rPr lang="en-NZ" i="1" dirty="0"/>
              <a:t>choose</a:t>
            </a:r>
            <a:r>
              <a:rPr lang="en-NZ" dirty="0"/>
              <a:t> a file</a:t>
            </a:r>
            <a:r>
              <a:rPr lang="en-NZ" sz="2000" dirty="0">
                <a:latin typeface="Arial" pitchFamily="34" charset="0"/>
                <a:cs typeface="Arial" pitchFamily="34" charset="0"/>
              </a:rPr>
              <a:t>?</a:t>
            </a:r>
            <a:r>
              <a:rPr lang="en-NZ" dirty="0">
                <a:cs typeface="Arial" pitchFamily="34" charset="0"/>
              </a:rPr>
              <a:t> </a:t>
            </a:r>
          </a:p>
          <a:p>
            <a:pPr lvl="1"/>
            <a:r>
              <a:rPr lang="en-NZ" dirty="0" err="1">
                <a:cs typeface="Arial" pitchFamily="34" charset="0"/>
              </a:rPr>
              <a:t>UIFileChooser</a:t>
            </a:r>
            <a:r>
              <a:rPr lang="en-NZ" dirty="0">
                <a:cs typeface="Arial" pitchFamily="34" charset="0"/>
              </a:rPr>
              <a:t>  class       (part of ecs100 library, like UI)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838837"/>
              </p:ext>
            </p:extLst>
          </p:nvPr>
        </p:nvGraphicFramePr>
        <p:xfrm>
          <a:off x="673100" y="2924944"/>
          <a:ext cx="102997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207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Returns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018">
                <a:tc>
                  <a:txBody>
                    <a:bodyPr/>
                    <a:lstStyle/>
                    <a:p>
                      <a:r>
                        <a:rPr lang="en-NZ" sz="2000" dirty="0"/>
                        <a:t>open()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 dialog box; </a:t>
                      </a:r>
                    </a:p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can select an </a:t>
                      </a:r>
                      <a:r>
                        <a:rPr kumimoji="0" lang="en-NZ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existing</a:t>
                      </a:r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file to open. </a:t>
                      </a:r>
                    </a:p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name of</a:t>
                      </a:r>
                      <a:r>
                        <a:rPr kumimoji="0" lang="en-NZ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file or null if user cancelled.</a:t>
                      </a:r>
                      <a:endParaRPr lang="en-NZ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String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414">
                <a:tc>
                  <a:txBody>
                    <a:bodyPr/>
                    <a:lstStyle/>
                    <a:p>
                      <a:r>
                        <a:rPr lang="en-NZ" sz="2000" dirty="0"/>
                        <a:t>open(String title)</a:t>
                      </a:r>
                      <a:br>
                        <a:rPr lang="en-NZ" sz="2000" dirty="0"/>
                      </a:br>
                      <a:endParaRPr lang="en-NZ" sz="2000" dirty="0"/>
                    </a:p>
                  </a:txBody>
                  <a:tcPr>
                    <a:solidFill>
                      <a:srgbClr val="EAE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r>
                        <a:rPr kumimoji="0" lang="en-NZ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open(), but with </a:t>
                      </a:r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specified title;</a:t>
                      </a:r>
                      <a:r>
                        <a:rPr kumimoji="0" lang="en-NZ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NZ" dirty="0"/>
                    </a:p>
                  </a:txBody>
                  <a:tcPr>
                    <a:solidFill>
                      <a:srgbClr val="EAE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String</a:t>
                      </a:r>
                    </a:p>
                  </a:txBody>
                  <a:tcPr>
                    <a:solidFill>
                      <a:srgbClr val="EA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018">
                <a:tc>
                  <a:txBody>
                    <a:bodyPr/>
                    <a:lstStyle/>
                    <a:p>
                      <a:r>
                        <a:rPr lang="en-NZ" sz="2000" dirty="0"/>
                        <a:t>save()</a:t>
                      </a:r>
                      <a:br>
                        <a:rPr lang="en-NZ" sz="2000" dirty="0"/>
                      </a:br>
                      <a:endParaRPr lang="en-NZ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 dialog box; </a:t>
                      </a:r>
                    </a:p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can select file (possibly new) to save to. </a:t>
                      </a:r>
                    </a:p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name of file, or null if the user cancelled.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String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110">
                <a:tc>
                  <a:txBody>
                    <a:bodyPr/>
                    <a:lstStyle/>
                    <a:p>
                      <a:r>
                        <a:rPr lang="en-NZ" sz="2000" dirty="0"/>
                        <a:t>save(String title)</a:t>
                      </a:r>
                      <a:br>
                        <a:rPr lang="en-NZ" sz="2000" dirty="0"/>
                      </a:br>
                      <a:endParaRPr lang="en-NZ" sz="2000" dirty="0"/>
                    </a:p>
                  </a:txBody>
                  <a:tcPr>
                    <a:solidFill>
                      <a:srgbClr val="EAE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 as save(), but with specified title. </a:t>
                      </a:r>
                      <a:endParaRPr lang="en-NZ" dirty="0"/>
                    </a:p>
                  </a:txBody>
                  <a:tcPr>
                    <a:solidFill>
                      <a:srgbClr val="EAE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String</a:t>
                      </a:r>
                    </a:p>
                  </a:txBody>
                  <a:tcPr>
                    <a:solidFill>
                      <a:srgbClr val="EA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64596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None/>
            </a:pPr>
            <a:r>
              <a:rPr lang="en-NZ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/** allow user to choose and open an existing file*/</a:t>
            </a:r>
          </a:p>
          <a:p>
            <a:pPr lvl="1">
              <a:buNone/>
            </a:pP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filename = </a:t>
            </a:r>
            <a:r>
              <a:rPr lang="en-NZ" dirty="0" err="1"/>
              <a:t>UIFileChooser.open</a:t>
            </a:r>
            <a:r>
              <a:rPr lang="en-NZ" dirty="0"/>
              <a:t>();</a:t>
            </a:r>
          </a:p>
          <a:p>
            <a:pPr lvl="1">
              <a:buNone/>
            </a:pPr>
            <a:r>
              <a:rPr lang="en-NZ" dirty="0">
                <a:solidFill>
                  <a:srgbClr val="FF0000"/>
                </a:solidFill>
              </a:rPr>
              <a:t>File</a:t>
            </a:r>
            <a:r>
              <a:rPr lang="en-NZ" dirty="0"/>
              <a:t> </a:t>
            </a:r>
            <a:r>
              <a:rPr lang="en-NZ" dirty="0" err="1"/>
              <a:t>myfile</a:t>
            </a:r>
            <a:r>
              <a:rPr lang="en-NZ" dirty="0"/>
              <a:t> = 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File</a:t>
            </a:r>
            <a:r>
              <a:rPr lang="en-NZ" dirty="0"/>
              <a:t>(filename);</a:t>
            </a:r>
          </a:p>
          <a:p>
            <a:pPr lvl="1">
              <a:buNone/>
            </a:pPr>
            <a:r>
              <a:rPr lang="en-NZ" dirty="0">
                <a:solidFill>
                  <a:srgbClr val="FF0000"/>
                </a:solidFill>
              </a:rPr>
              <a:t>Scanner</a:t>
            </a:r>
            <a:r>
              <a:rPr lang="en-NZ" dirty="0"/>
              <a:t> scan = </a:t>
            </a:r>
            <a:r>
              <a:rPr lang="en-NZ" b="1" dirty="0">
                <a:solidFill>
                  <a:srgbClr val="990000"/>
                </a:solidFill>
              </a:rPr>
              <a:t>new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Scanner</a:t>
            </a:r>
            <a:r>
              <a:rPr lang="en-NZ" dirty="0"/>
              <a:t>(</a:t>
            </a:r>
            <a:r>
              <a:rPr lang="en-NZ" dirty="0" err="1"/>
              <a:t>myfile</a:t>
            </a:r>
            <a:r>
              <a:rPr lang="en-NZ" dirty="0"/>
              <a:t>);</a:t>
            </a:r>
          </a:p>
          <a:p>
            <a:pPr lvl="1">
              <a:spcBef>
                <a:spcPts val="1200"/>
              </a:spcBef>
              <a:buNone/>
            </a:pPr>
            <a:r>
              <a:rPr lang="en-NZ" dirty="0"/>
              <a:t>		OR </a:t>
            </a:r>
          </a:p>
          <a:p>
            <a:pPr lvl="1">
              <a:spcBef>
                <a:spcPts val="120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Scanner</a:t>
            </a:r>
            <a:r>
              <a:rPr lang="en-NZ" dirty="0"/>
              <a:t> scan = </a:t>
            </a:r>
            <a:r>
              <a:rPr lang="en-NZ" b="1" dirty="0">
                <a:solidFill>
                  <a:srgbClr val="990000"/>
                </a:solidFill>
              </a:rPr>
              <a:t>new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Scanner</a:t>
            </a:r>
            <a:r>
              <a:rPr lang="en-NZ" dirty="0"/>
              <a:t>(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File</a:t>
            </a:r>
            <a:r>
              <a:rPr lang="en-NZ" dirty="0"/>
              <a:t>(</a:t>
            </a:r>
            <a:r>
              <a:rPr lang="en-NZ" dirty="0" err="1"/>
              <a:t>UIFileChooser.open</a:t>
            </a:r>
            <a:r>
              <a:rPr lang="en-NZ" dirty="0"/>
              <a:t>()));</a:t>
            </a:r>
            <a:endParaRPr lang="en-NZ" sz="2800" dirty="0"/>
          </a:p>
          <a:p>
            <a:pPr lvl="1">
              <a:spcBef>
                <a:spcPts val="2400"/>
              </a:spcBef>
              <a:buNone/>
            </a:pPr>
            <a:r>
              <a:rPr lang="en-NZ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/** allow user to choose and open an existing file,</a:t>
            </a:r>
            <a:br>
              <a:rPr lang="en-NZ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</a:br>
            <a:r>
              <a:rPr lang="en-NZ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specifies a title for dialog box*/</a:t>
            </a:r>
          </a:p>
          <a:p>
            <a:pPr lvl="1">
              <a:buNone/>
            </a:pPr>
            <a:r>
              <a:rPr lang="en-NZ" dirty="0">
                <a:solidFill>
                  <a:srgbClr val="FF0000"/>
                </a:solidFill>
              </a:rPr>
              <a:t>File</a:t>
            </a:r>
            <a:r>
              <a:rPr lang="en-NZ" dirty="0"/>
              <a:t> </a:t>
            </a:r>
            <a:r>
              <a:rPr lang="en-NZ" dirty="0" err="1"/>
              <a:t>myfile</a:t>
            </a:r>
            <a:r>
              <a:rPr lang="en-NZ" dirty="0"/>
              <a:t> = 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File</a:t>
            </a:r>
            <a:r>
              <a:rPr lang="en-NZ" dirty="0"/>
              <a:t>(</a:t>
            </a:r>
            <a:r>
              <a:rPr lang="en-NZ" dirty="0" err="1"/>
              <a:t>UIFileChooser.open</a:t>
            </a:r>
            <a:r>
              <a:rPr lang="en-NZ" dirty="0"/>
              <a:t>(“Choose a file to copy”));</a:t>
            </a:r>
          </a:p>
          <a:p>
            <a:pPr lvl="1">
              <a:buNone/>
            </a:pPr>
            <a:r>
              <a:rPr lang="en-NZ" dirty="0">
                <a:solidFill>
                  <a:srgbClr val="FF0000"/>
                </a:solidFill>
              </a:rPr>
              <a:t>Scanner</a:t>
            </a:r>
            <a:r>
              <a:rPr lang="en-NZ" dirty="0"/>
              <a:t> scan = </a:t>
            </a:r>
            <a:r>
              <a:rPr lang="en-NZ" b="1" dirty="0">
                <a:solidFill>
                  <a:srgbClr val="990000"/>
                </a:solidFill>
              </a:rPr>
              <a:t>new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Scanner</a:t>
            </a:r>
            <a:r>
              <a:rPr lang="en-NZ" dirty="0"/>
              <a:t>(</a:t>
            </a:r>
            <a:r>
              <a:rPr lang="en-NZ" dirty="0" err="1"/>
              <a:t>myfile</a:t>
            </a:r>
            <a:r>
              <a:rPr lang="en-NZ" dirty="0"/>
              <a:t>);</a:t>
            </a:r>
          </a:p>
          <a:p>
            <a:endParaRPr lang="en-NZ" dirty="0"/>
          </a:p>
          <a:p>
            <a:r>
              <a:rPr lang="en-NZ" dirty="0"/>
              <a:t>Two “open” methods in one class</a:t>
            </a:r>
            <a:r>
              <a:rPr lang="en-NZ" sz="2000" dirty="0">
                <a:latin typeface="Arial" pitchFamily="34" charset="0"/>
                <a:cs typeface="Arial" pitchFamily="34" charset="0"/>
              </a:rPr>
              <a:t>?</a:t>
            </a:r>
            <a:r>
              <a:rPr lang="en-NZ" dirty="0"/>
              <a:t> </a:t>
            </a:r>
            <a:br>
              <a:rPr lang="en-NZ" dirty="0"/>
            </a:br>
            <a:r>
              <a:rPr lang="en-NZ" i="1" dirty="0"/>
              <a:t>Overloading </a:t>
            </a:r>
            <a:r>
              <a:rPr lang="en-NZ" dirty="0"/>
              <a:t>: two methods in the same class can have the same name as long as they have different parameters.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</a:t>
            </a:r>
            <a:r>
              <a:rPr lang="en-NZ" dirty="0" err="1"/>
              <a:t>UIFileChooser</a:t>
            </a:r>
            <a:r>
              <a:rPr lang="en-NZ" dirty="0"/>
              <a:t> methods: open</a:t>
            </a:r>
          </a:p>
        </p:txBody>
      </p:sp>
    </p:spTree>
    <p:extLst>
      <p:ext uri="{BB962C8B-B14F-4D97-AF65-F5344CB8AC3E}">
        <p14:creationId xmlns:p14="http://schemas.microsoft.com/office/powerpoint/2010/main" val="264796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Multiway choice: </a:t>
            </a:r>
            <a:r>
              <a:rPr lang="en-NZ" sz="3200"/>
              <a:t>if … else if … else if 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You can put another </a:t>
            </a: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statement in the </a:t>
            </a:r>
            <a:r>
              <a:rPr lang="en-NZ" b="1" dirty="0">
                <a:solidFill>
                  <a:srgbClr val="990000"/>
                </a:solidFill>
              </a:rPr>
              <a:t>else</a:t>
            </a:r>
            <a:r>
              <a:rPr lang="en-NZ" dirty="0"/>
              <a:t> part:</a:t>
            </a:r>
          </a:p>
          <a:p>
            <a:pPr lvl="2">
              <a:spcBef>
                <a:spcPct val="0"/>
              </a:spcBef>
              <a:buFontTx/>
              <a:buNone/>
            </a:pPr>
            <a:endParaRPr lang="en-NZ" b="1" dirty="0">
              <a:solidFill>
                <a:srgbClr val="990000"/>
              </a:solidFill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 </a:t>
            </a:r>
            <a:r>
              <a:rPr lang="en-NZ" b="1" dirty="0"/>
              <a:t>(</a:t>
            </a:r>
            <a:r>
              <a:rPr lang="en-NZ" dirty="0"/>
              <a:t>〈</a:t>
            </a:r>
            <a:r>
              <a:rPr lang="en-NZ" i="1" dirty="0"/>
              <a:t>condition1 </a:t>
            </a:r>
            <a:r>
              <a:rPr lang="en-NZ" dirty="0"/>
              <a:t>〉 </a:t>
            </a:r>
            <a:r>
              <a:rPr lang="en-NZ" b="1" dirty="0"/>
              <a:t>)</a:t>
            </a:r>
            <a:r>
              <a:rPr lang="en-NZ" dirty="0"/>
              <a:t>  </a:t>
            </a:r>
            <a:r>
              <a:rPr lang="en-NZ" b="1" dirty="0"/>
              <a:t>{</a:t>
            </a:r>
          </a:p>
          <a:p>
            <a:pPr lvl="2">
              <a:spcBef>
                <a:spcPts val="300"/>
              </a:spcBef>
              <a:buNone/>
            </a:pPr>
            <a:r>
              <a:rPr lang="en-NZ" dirty="0"/>
              <a:t> 〈actions to perform if condition1 is true〉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/>
              <a:t>	  :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b="1" dirty="0"/>
              <a:t>}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b="1" dirty="0">
                <a:solidFill>
                  <a:srgbClr val="990000"/>
                </a:solidFill>
              </a:rPr>
              <a:t>else</a:t>
            </a:r>
            <a:r>
              <a:rPr lang="en-NZ" b="1" dirty="0"/>
              <a:t> </a:t>
            </a: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 </a:t>
            </a:r>
            <a:r>
              <a:rPr lang="en-NZ" b="1" dirty="0"/>
              <a:t>(</a:t>
            </a:r>
            <a:r>
              <a:rPr lang="en-NZ" dirty="0"/>
              <a:t>〈</a:t>
            </a:r>
            <a:r>
              <a:rPr lang="en-NZ" i="1" dirty="0"/>
              <a:t>condition2 </a:t>
            </a:r>
            <a:r>
              <a:rPr lang="en-NZ" dirty="0"/>
              <a:t>〉 </a:t>
            </a:r>
            <a:r>
              <a:rPr lang="en-NZ" b="1" dirty="0"/>
              <a:t>)</a:t>
            </a:r>
            <a:r>
              <a:rPr lang="en-NZ" dirty="0"/>
              <a:t>  </a:t>
            </a:r>
            <a:r>
              <a:rPr lang="en-NZ" b="1" dirty="0"/>
              <a:t>{</a:t>
            </a:r>
          </a:p>
          <a:p>
            <a:pPr lvl="2">
              <a:spcBef>
                <a:spcPts val="300"/>
              </a:spcBef>
              <a:buNone/>
            </a:pPr>
            <a:r>
              <a:rPr lang="en-NZ" dirty="0"/>
              <a:t> 〈</a:t>
            </a:r>
            <a:r>
              <a:rPr lang="en-NZ" i="1" dirty="0"/>
              <a:t>actions to perform if condition 2 is true (but not condition 1)</a:t>
            </a:r>
            <a:r>
              <a:rPr lang="en-NZ" dirty="0"/>
              <a:t> 〉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/>
              <a:t>	  :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b="1" dirty="0"/>
              <a:t>}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b="1" dirty="0">
                <a:solidFill>
                  <a:srgbClr val="990000"/>
                </a:solidFill>
              </a:rPr>
              <a:t>else</a:t>
            </a:r>
            <a:r>
              <a:rPr lang="en-NZ" b="1" dirty="0"/>
              <a:t> </a:t>
            </a: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 </a:t>
            </a:r>
            <a:r>
              <a:rPr lang="en-NZ" b="1" dirty="0"/>
              <a:t>(</a:t>
            </a:r>
            <a:r>
              <a:rPr lang="en-NZ" dirty="0"/>
              <a:t>〈</a:t>
            </a:r>
            <a:r>
              <a:rPr lang="en-NZ" i="1" dirty="0"/>
              <a:t>condition3 </a:t>
            </a:r>
            <a:r>
              <a:rPr lang="en-NZ" dirty="0"/>
              <a:t>〉 </a:t>
            </a:r>
            <a:r>
              <a:rPr lang="en-NZ" b="1" dirty="0"/>
              <a:t>)</a:t>
            </a:r>
            <a:r>
              <a:rPr lang="en-NZ" dirty="0"/>
              <a:t>  </a:t>
            </a:r>
            <a:r>
              <a:rPr lang="en-NZ" b="1" dirty="0"/>
              <a:t>{</a:t>
            </a:r>
          </a:p>
          <a:p>
            <a:pPr lvl="2">
              <a:spcBef>
                <a:spcPts val="300"/>
              </a:spcBef>
              <a:buNone/>
            </a:pPr>
            <a:r>
              <a:rPr lang="en-NZ" dirty="0"/>
              <a:t> 〈</a:t>
            </a:r>
            <a:r>
              <a:rPr lang="en-NZ" i="1" dirty="0"/>
              <a:t>actions to perform if condition 3 is true (but not conditions 1, 2)</a:t>
            </a:r>
            <a:r>
              <a:rPr lang="en-NZ" dirty="0"/>
              <a:t>〉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/>
              <a:t>	  :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b="1" dirty="0"/>
              <a:t>}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b="1" dirty="0">
                <a:solidFill>
                  <a:srgbClr val="990000"/>
                </a:solidFill>
              </a:rPr>
              <a:t>else </a:t>
            </a:r>
            <a:r>
              <a:rPr lang="en-NZ" b="1" dirty="0"/>
              <a:t>{</a:t>
            </a:r>
          </a:p>
          <a:p>
            <a:pPr lvl="2">
              <a:spcBef>
                <a:spcPts val="300"/>
              </a:spcBef>
              <a:buNone/>
            </a:pPr>
            <a:r>
              <a:rPr lang="en-NZ" dirty="0"/>
              <a:t> 〈</a:t>
            </a:r>
            <a:r>
              <a:rPr lang="en-NZ" i="1" dirty="0"/>
              <a:t>actions to perform if other conditions are false</a:t>
            </a:r>
            <a:r>
              <a:rPr lang="en-NZ" dirty="0"/>
              <a:t>〉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/>
              <a:t>	   :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b="1" dirty="0"/>
              <a:t>}</a:t>
            </a:r>
            <a:endParaRPr lang="en-NZ" dirty="0"/>
          </a:p>
          <a:p>
            <a:pPr lvl="2">
              <a:spcBef>
                <a:spcPct val="0"/>
              </a:spcBef>
              <a:buFontTx/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8809982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</a:t>
            </a:r>
            <a:r>
              <a:rPr lang="en-NZ" dirty="0" err="1"/>
              <a:t>UIFileChooser</a:t>
            </a:r>
            <a:r>
              <a:rPr lang="en-NZ" dirty="0"/>
              <a:t> methods: save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None/>
            </a:pPr>
            <a:r>
              <a:rPr lang="en-NZ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/** allow user to choose and save to a (new/existing) file*/</a:t>
            </a:r>
          </a:p>
          <a:p>
            <a:pPr lvl="1">
              <a:buNone/>
            </a:pP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filename = </a:t>
            </a:r>
            <a:r>
              <a:rPr lang="en-NZ" dirty="0" err="1"/>
              <a:t>UIFileChooser.save</a:t>
            </a:r>
            <a:r>
              <a:rPr lang="en-NZ" dirty="0"/>
              <a:t>();</a:t>
            </a:r>
          </a:p>
          <a:p>
            <a:pPr lvl="1">
              <a:buNone/>
            </a:pPr>
            <a:r>
              <a:rPr lang="en-NZ" dirty="0">
                <a:solidFill>
                  <a:srgbClr val="FF0000"/>
                </a:solidFill>
              </a:rPr>
              <a:t>File</a:t>
            </a:r>
            <a:r>
              <a:rPr lang="en-NZ" dirty="0"/>
              <a:t> </a:t>
            </a:r>
            <a:r>
              <a:rPr lang="en-NZ" dirty="0" err="1"/>
              <a:t>myfile</a:t>
            </a:r>
            <a:r>
              <a:rPr lang="en-NZ" dirty="0"/>
              <a:t> = 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File</a:t>
            </a:r>
            <a:r>
              <a:rPr lang="en-NZ" dirty="0"/>
              <a:t>(filename);</a:t>
            </a:r>
          </a:p>
          <a:p>
            <a:pPr lvl="1">
              <a:buNone/>
            </a:pPr>
            <a:r>
              <a:rPr lang="en-NZ" dirty="0" err="1">
                <a:solidFill>
                  <a:srgbClr val="FF0000"/>
                </a:solidFill>
              </a:rPr>
              <a:t>PrintStream</a:t>
            </a:r>
            <a:r>
              <a:rPr lang="en-NZ" dirty="0"/>
              <a:t> </a:t>
            </a:r>
            <a:r>
              <a:rPr lang="en-NZ" dirty="0" err="1"/>
              <a:t>ps</a:t>
            </a:r>
            <a:r>
              <a:rPr lang="en-NZ" dirty="0"/>
              <a:t> = </a:t>
            </a:r>
            <a:r>
              <a:rPr lang="en-NZ" b="1" dirty="0">
                <a:solidFill>
                  <a:srgbClr val="9900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PrintStream</a:t>
            </a:r>
            <a:r>
              <a:rPr lang="en-NZ" dirty="0"/>
              <a:t>(</a:t>
            </a:r>
            <a:r>
              <a:rPr lang="en-NZ" dirty="0" err="1"/>
              <a:t>myfile</a:t>
            </a:r>
            <a:r>
              <a:rPr lang="en-NZ" dirty="0"/>
              <a:t>);</a:t>
            </a:r>
          </a:p>
          <a:p>
            <a:pPr lvl="1">
              <a:buNone/>
            </a:pPr>
            <a:r>
              <a:rPr lang="en-NZ" dirty="0"/>
              <a:t>		OR </a:t>
            </a:r>
          </a:p>
          <a:p>
            <a:pPr lvl="1">
              <a:buNone/>
            </a:pPr>
            <a:r>
              <a:rPr lang="en-NZ" dirty="0" err="1">
                <a:solidFill>
                  <a:srgbClr val="FF0000"/>
                </a:solidFill>
              </a:rPr>
              <a:t>PrintStream</a:t>
            </a:r>
            <a:r>
              <a:rPr lang="en-NZ" dirty="0"/>
              <a:t> </a:t>
            </a:r>
            <a:r>
              <a:rPr lang="en-NZ" dirty="0" err="1"/>
              <a:t>ps</a:t>
            </a:r>
            <a:r>
              <a:rPr lang="en-NZ" dirty="0"/>
              <a:t> = </a:t>
            </a:r>
            <a:r>
              <a:rPr lang="en-NZ" b="1" dirty="0">
                <a:solidFill>
                  <a:srgbClr val="9900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PrintStream</a:t>
            </a:r>
            <a:r>
              <a:rPr lang="en-NZ" dirty="0"/>
              <a:t>(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File</a:t>
            </a:r>
            <a:r>
              <a:rPr lang="en-NZ" dirty="0"/>
              <a:t>(</a:t>
            </a:r>
            <a:r>
              <a:rPr lang="en-NZ" dirty="0" err="1"/>
              <a:t>UIFileChooser.save</a:t>
            </a:r>
            <a:r>
              <a:rPr lang="en-NZ" dirty="0"/>
              <a:t>()));</a:t>
            </a:r>
          </a:p>
          <a:p>
            <a:pPr>
              <a:buNone/>
            </a:pPr>
            <a:endParaRPr lang="en-NZ" dirty="0"/>
          </a:p>
          <a:p>
            <a:pPr lvl="1">
              <a:buNone/>
            </a:pPr>
            <a:r>
              <a:rPr lang="en-NZ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/** allow user to choose and save to a (new/existing) file, </a:t>
            </a:r>
            <a:br>
              <a:rPr lang="en-NZ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</a:br>
            <a:r>
              <a:rPr lang="en-NZ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Specifies a title for dialog box */</a:t>
            </a:r>
          </a:p>
          <a:p>
            <a:pPr lvl="1">
              <a:buNone/>
            </a:pPr>
            <a:r>
              <a:rPr lang="en-NZ" dirty="0">
                <a:solidFill>
                  <a:srgbClr val="FF0000"/>
                </a:solidFill>
              </a:rPr>
              <a:t>File</a:t>
            </a:r>
            <a:r>
              <a:rPr lang="en-NZ" dirty="0"/>
              <a:t> </a:t>
            </a:r>
            <a:r>
              <a:rPr lang="en-NZ" dirty="0" err="1"/>
              <a:t>myfile</a:t>
            </a:r>
            <a:r>
              <a:rPr lang="en-NZ" dirty="0"/>
              <a:t> = 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File</a:t>
            </a:r>
            <a:r>
              <a:rPr lang="en-NZ" dirty="0"/>
              <a:t>(</a:t>
            </a:r>
            <a:r>
              <a:rPr lang="en-NZ" dirty="0" err="1"/>
              <a:t>UIFileChooser.save</a:t>
            </a:r>
            <a:r>
              <a:rPr lang="en-NZ" dirty="0"/>
              <a:t>(“File to save data in”));</a:t>
            </a:r>
          </a:p>
          <a:p>
            <a:pPr lvl="1">
              <a:buNone/>
            </a:pPr>
            <a:r>
              <a:rPr lang="en-NZ" dirty="0" err="1">
                <a:solidFill>
                  <a:srgbClr val="FF0000"/>
                </a:solidFill>
              </a:rPr>
              <a:t>PrintStream</a:t>
            </a:r>
            <a:r>
              <a:rPr lang="en-NZ" dirty="0"/>
              <a:t> </a:t>
            </a:r>
            <a:r>
              <a:rPr lang="en-NZ" dirty="0" err="1"/>
              <a:t>ps</a:t>
            </a:r>
            <a:r>
              <a:rPr lang="en-NZ" dirty="0"/>
              <a:t> = 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PrintStream</a:t>
            </a:r>
            <a:r>
              <a:rPr lang="en-NZ" dirty="0"/>
              <a:t>(</a:t>
            </a:r>
            <a:r>
              <a:rPr lang="en-NZ" dirty="0" err="1"/>
              <a:t>myfile</a:t>
            </a:r>
            <a:r>
              <a:rPr lang="en-NZ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352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Coercion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NZ" dirty="0"/>
              <a:t>Mismatching types:</a:t>
            </a:r>
          </a:p>
          <a:p>
            <a:pPr lvl="1" eaLnBrk="1" hangingPunct="1">
              <a:buFontTx/>
              <a:buNone/>
            </a:pPr>
            <a:r>
              <a:rPr lang="en-NZ" dirty="0">
                <a:solidFill>
                  <a:srgbClr val="FF0000"/>
                </a:solidFill>
              </a:rPr>
              <a:t>	double</a:t>
            </a:r>
            <a:r>
              <a:rPr lang="en-NZ" dirty="0"/>
              <a:t> </a:t>
            </a:r>
            <a:r>
              <a:rPr lang="en-NZ" dirty="0" err="1"/>
              <a:t>num</a:t>
            </a:r>
            <a:r>
              <a:rPr lang="en-NZ" dirty="0"/>
              <a:t> = </a:t>
            </a:r>
            <a:r>
              <a:rPr lang="en-NZ" dirty="0" err="1"/>
              <a:t>scan.</a:t>
            </a:r>
            <a:r>
              <a:rPr lang="en-NZ" u="sng" dirty="0" err="1"/>
              <a:t>nextInt</a:t>
            </a:r>
            <a:r>
              <a:rPr lang="en-NZ" dirty="0"/>
              <a:t>( 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NZ" dirty="0">
                <a:solidFill>
                  <a:srgbClr val="FF0000"/>
                </a:solidFill>
              </a:rPr>
              <a:t>	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number = </a:t>
            </a:r>
            <a:r>
              <a:rPr lang="en-NZ" dirty="0" err="1"/>
              <a:t>scan.</a:t>
            </a:r>
            <a:r>
              <a:rPr lang="en-NZ" u="sng" dirty="0" err="1"/>
              <a:t>nextDouble</a:t>
            </a:r>
            <a:r>
              <a:rPr lang="en-NZ" dirty="0"/>
              <a:t>( );          </a:t>
            </a:r>
            <a:r>
              <a:rPr lang="en-NZ" dirty="0">
                <a:sym typeface="Wingdings" pitchFamily="2" charset="2"/>
              </a:rPr>
              <a:t> </a:t>
            </a:r>
            <a:r>
              <a:rPr lang="en-NZ" i="1" dirty="0">
                <a:sym typeface="Wingdings" pitchFamily="2" charset="2"/>
              </a:rPr>
              <a:t>Can't do this</a:t>
            </a:r>
            <a:endParaRPr lang="en-NZ" i="1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NZ" dirty="0"/>
              <a:t>	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squareroot</a:t>
            </a:r>
            <a:r>
              <a:rPr lang="en-NZ" dirty="0"/>
              <a:t>  =  </a:t>
            </a:r>
            <a:r>
              <a:rPr lang="en-NZ" dirty="0" err="1"/>
              <a:t>Math.</a:t>
            </a:r>
            <a:r>
              <a:rPr lang="en-NZ" u="sng" dirty="0" err="1"/>
              <a:t>sqrt</a:t>
            </a:r>
            <a:r>
              <a:rPr lang="en-NZ" dirty="0"/>
              <a:t>(25);     </a:t>
            </a:r>
            <a:r>
              <a:rPr lang="en-NZ" dirty="0">
                <a:sym typeface="Wingdings" pitchFamily="2" charset="2"/>
              </a:rPr>
              <a:t> </a:t>
            </a:r>
            <a:r>
              <a:rPr lang="en-NZ" i="1" dirty="0"/>
              <a:t>but </a:t>
            </a:r>
            <a:r>
              <a:rPr lang="en-NZ" i="1" dirty="0" err="1"/>
              <a:t>sqrt</a:t>
            </a:r>
            <a:r>
              <a:rPr lang="en-NZ" i="1" dirty="0"/>
              <a:t> wants double?</a:t>
            </a:r>
            <a:endParaRPr lang="en-NZ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NZ" dirty="0"/>
              <a:t>	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name = “number-” + </a:t>
            </a:r>
            <a:r>
              <a:rPr lang="en-NZ" dirty="0" err="1"/>
              <a:t>num</a:t>
            </a:r>
            <a:r>
              <a:rPr lang="en-NZ" dirty="0"/>
              <a:t>;</a:t>
            </a:r>
          </a:p>
          <a:p>
            <a:pPr eaLnBrk="1" hangingPunct="1">
              <a:spcBef>
                <a:spcPct val="70000"/>
              </a:spcBef>
            </a:pPr>
            <a:r>
              <a:rPr lang="en-NZ" dirty="0"/>
              <a:t>Java will “coerce” a value to the needed type if it can: </a:t>
            </a:r>
            <a:r>
              <a:rPr lang="en-NZ" dirty="0" err="1"/>
              <a:t>eg</a:t>
            </a:r>
            <a:endParaRPr lang="en-NZ" dirty="0"/>
          </a:p>
          <a:p>
            <a:pPr lvl="1" eaLnBrk="1" hangingPunct="1"/>
            <a:r>
              <a:rPr lang="en-NZ" dirty="0"/>
              <a:t>If a method needs a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and is given an 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:</a:t>
            </a:r>
          </a:p>
          <a:p>
            <a:pPr lvl="1" eaLnBrk="1" hangingPunct="1">
              <a:spcBef>
                <a:spcPct val="10000"/>
              </a:spcBef>
            </a:pPr>
            <a:r>
              <a:rPr lang="en-NZ" dirty="0"/>
              <a:t>If an 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is assigned to a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variable</a:t>
            </a:r>
          </a:p>
          <a:p>
            <a:pPr lvl="1" eaLnBrk="1" hangingPunct="1">
              <a:spcBef>
                <a:spcPct val="10000"/>
              </a:spcBef>
            </a:pPr>
            <a:r>
              <a:rPr lang="en-NZ" dirty="0"/>
              <a:t>If “adding” any value to a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</a:t>
            </a:r>
          </a:p>
          <a:p>
            <a:pPr eaLnBrk="1" hangingPunct="1">
              <a:spcBef>
                <a:spcPct val="70000"/>
              </a:spcBef>
            </a:pPr>
            <a:r>
              <a:rPr lang="en-NZ" dirty="0"/>
              <a:t>But only if it does not lose any information:</a:t>
            </a:r>
          </a:p>
          <a:p>
            <a:pPr lvl="1" eaLnBrk="1" hangingPunct="1">
              <a:spcBef>
                <a:spcPct val="10000"/>
              </a:spcBef>
            </a:pPr>
            <a:r>
              <a:rPr lang="en-NZ" dirty="0"/>
              <a:t>WON’T coerce a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to an 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endParaRPr lang="en-NZ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10000"/>
              </a:spcBef>
            </a:pPr>
            <a:r>
              <a:rPr lang="en-NZ" dirty="0"/>
              <a:t>WON’T coerce a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to a number, or vice versa</a:t>
            </a:r>
          </a:p>
          <a:p>
            <a:pPr lvl="2" eaLnBrk="1" hangingPunct="1">
              <a:spcBef>
                <a:spcPct val="10000"/>
              </a:spcBef>
            </a:pPr>
            <a:r>
              <a:rPr lang="en-NZ" dirty="0"/>
              <a:t>except when “adding” a number to a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endParaRPr lang="en-NZ" dirty="0"/>
          </a:p>
          <a:p>
            <a:pPr lvl="1" eaLnBrk="1" hangingPunct="1">
              <a:spcBef>
                <a:spcPct val="10000"/>
              </a:spcBef>
            </a:pPr>
            <a:r>
              <a:rPr lang="en-NZ" dirty="0"/>
              <a:t>WON’T coerce any object to a mismatching type</a:t>
            </a:r>
          </a:p>
          <a:p>
            <a:pPr lvl="2" eaLnBrk="1" hangingPunct="1">
              <a:spcBef>
                <a:spcPct val="10000"/>
              </a:spcBef>
            </a:pPr>
            <a:r>
              <a:rPr lang="en-NZ" dirty="0"/>
              <a:t>except when printing or “adding” to a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52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Casting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NZ" dirty="0"/>
              <a:t>Where it makes sense to convert a value into another type,</a:t>
            </a:r>
            <a:br>
              <a:rPr lang="en-NZ" dirty="0"/>
            </a:br>
            <a:r>
              <a:rPr lang="en-NZ" dirty="0"/>
              <a:t>but some information may be lost...</a:t>
            </a:r>
          </a:p>
          <a:p>
            <a:pPr>
              <a:spcBef>
                <a:spcPts val="1800"/>
              </a:spcBef>
            </a:pPr>
            <a:r>
              <a:rPr lang="en-NZ" dirty="0"/>
              <a:t>You can </a:t>
            </a:r>
            <a:r>
              <a:rPr lang="en-NZ" i="1" dirty="0"/>
              <a:t>sometimes</a:t>
            </a:r>
            <a:r>
              <a:rPr lang="en-NZ" dirty="0"/>
              <a:t>  “cast” the value to the other type:</a:t>
            </a:r>
          </a:p>
          <a:p>
            <a:pPr lvl="1" eaLnBrk="1" hangingPunct="1">
              <a:spcBef>
                <a:spcPct val="70000"/>
              </a:spcBef>
              <a:buFontTx/>
              <a:buNone/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number = (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) </a:t>
            </a:r>
            <a:r>
              <a:rPr lang="en-NZ" dirty="0" err="1"/>
              <a:t>Math.</a:t>
            </a:r>
            <a:r>
              <a:rPr lang="en-NZ" u="sng" dirty="0" err="1"/>
              <a:t>sqrt</a:t>
            </a:r>
            <a:r>
              <a:rPr lang="en-NZ" dirty="0"/>
              <a:t>(49.5);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NZ" dirty="0">
                <a:solidFill>
                  <a:srgbClr val="FF0000"/>
                </a:solidFill>
              </a:rPr>
              <a:t>float</a:t>
            </a:r>
            <a:r>
              <a:rPr lang="en-NZ" dirty="0"/>
              <a:t> red =  (</a:t>
            </a:r>
            <a:r>
              <a:rPr lang="en-NZ" dirty="0">
                <a:solidFill>
                  <a:srgbClr val="FF0000"/>
                </a:solidFill>
              </a:rPr>
              <a:t>float</a:t>
            </a:r>
            <a:r>
              <a:rPr lang="en-NZ" dirty="0"/>
              <a:t>) </a:t>
            </a:r>
            <a:r>
              <a:rPr lang="en-NZ" dirty="0" err="1"/>
              <a:t>Math.random</a:t>
            </a:r>
            <a:r>
              <a:rPr lang="en-NZ" dirty="0"/>
              <a:t>();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NZ" dirty="0"/>
              <a:t>		  </a:t>
            </a:r>
          </a:p>
          <a:p>
            <a:pPr>
              <a:spcBef>
                <a:spcPts val="3600"/>
              </a:spcBef>
            </a:pPr>
            <a:r>
              <a:rPr lang="en-NZ" dirty="0"/>
              <a:t>casting a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to an 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will lose the fractional part</a:t>
            </a:r>
            <a:br>
              <a:rPr lang="en-NZ" dirty="0"/>
            </a:br>
            <a:r>
              <a:rPr lang="en-NZ" dirty="0"/>
              <a:t>and may mess up the value if the number is too big!</a:t>
            </a:r>
          </a:p>
          <a:p>
            <a:pPr eaLnBrk="1" hangingPunct="1">
              <a:spcBef>
                <a:spcPct val="70000"/>
              </a:spcBef>
            </a:pPr>
            <a:r>
              <a:rPr lang="en-NZ" dirty="0"/>
              <a:t>Not everything can be cast to everything else!</a:t>
            </a:r>
          </a:p>
          <a:p>
            <a:pPr lvl="1" eaLnBrk="1" hangingPunct="1">
              <a:spcBef>
                <a:spcPct val="70000"/>
              </a:spcBef>
            </a:pPr>
            <a:r>
              <a:rPr lang="en-NZ" dirty="0">
                <a:solidFill>
                  <a:srgbClr val="FF0000"/>
                </a:solidFill>
              </a:rPr>
              <a:t>Scanner</a:t>
            </a:r>
            <a:r>
              <a:rPr lang="en-NZ" dirty="0"/>
              <a:t> scan = ( </a:t>
            </a:r>
            <a:r>
              <a:rPr lang="en-NZ" dirty="0">
                <a:solidFill>
                  <a:srgbClr val="FF0000"/>
                </a:solidFill>
              </a:rPr>
              <a:t>Scanner</a:t>
            </a:r>
            <a:r>
              <a:rPr lang="en-NZ" dirty="0"/>
              <a:t> ) (</a:t>
            </a:r>
            <a:r>
              <a:rPr lang="en-NZ" dirty="0">
                <a:solidFill>
                  <a:srgbClr val="990000"/>
                </a:solidFill>
              </a:rPr>
              <a:t>new</a:t>
            </a:r>
            <a:r>
              <a:rPr lang="en-NZ" dirty="0"/>
              <a:t> File(</a:t>
            </a:r>
            <a:r>
              <a:rPr lang="en-NZ" dirty="0">
                <a:solidFill>
                  <a:srgbClr val="339933"/>
                </a:solidFill>
              </a:rPr>
              <a:t>“data.txt”</a:t>
            </a:r>
            <a:r>
              <a:rPr lang="en-NZ" dirty="0"/>
              <a:t>));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276475" y="5805489"/>
            <a:ext cx="4319588" cy="720725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2276475" y="5805489"/>
            <a:ext cx="4319588" cy="720725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3024188" y="3643313"/>
            <a:ext cx="431800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 sz="2000" b="1">
                <a:latin typeface="Arial Unicode MS" pitchFamily="34" charset="-128"/>
              </a:rPr>
              <a:t>(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3849688" y="3643313"/>
            <a:ext cx="1762125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 sz="2000" dirty="0">
                <a:solidFill>
                  <a:srgbClr val="FF0000"/>
                </a:solidFill>
              </a:rPr>
              <a:t>〈new type〉</a:t>
            </a:r>
            <a:endParaRPr lang="en-NZ" sz="2000" i="1" dirty="0">
              <a:latin typeface="Arial Unicode MS" pitchFamily="34" charset="-128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6023992" y="3643313"/>
            <a:ext cx="431800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 sz="2000" b="1">
                <a:latin typeface="Arial Unicode MS" pitchFamily="34" charset="-128"/>
              </a:rPr>
              <a:t>)</a:t>
            </a:r>
          </a:p>
        </p:txBody>
      </p:sp>
      <p:cxnSp>
        <p:nvCxnSpPr>
          <p:cNvPr id="16393" name="AutoShape 13"/>
          <p:cNvCxnSpPr>
            <a:cxnSpLocks noChangeShapeType="1"/>
            <a:stCxn id="16390" idx="3"/>
            <a:endCxn id="16391" idx="1"/>
          </p:cNvCxnSpPr>
          <p:nvPr/>
        </p:nvCxnSpPr>
        <p:spPr bwMode="auto">
          <a:xfrm>
            <a:off x="3455989" y="3823494"/>
            <a:ext cx="393699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cxnSp>
        <p:nvCxnSpPr>
          <p:cNvPr id="16394" name="AutoShape 14"/>
          <p:cNvCxnSpPr>
            <a:cxnSpLocks noChangeShapeType="1"/>
            <a:stCxn id="16391" idx="3"/>
            <a:endCxn id="16392" idx="1"/>
          </p:cNvCxnSpPr>
          <p:nvPr/>
        </p:nvCxnSpPr>
        <p:spPr bwMode="auto">
          <a:xfrm>
            <a:off x="5611812" y="3823494"/>
            <a:ext cx="41218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sp>
        <p:nvSpPr>
          <p:cNvPr id="16395" name="Rectangle 18"/>
          <p:cNvSpPr>
            <a:spLocks noChangeArrowheads="1"/>
          </p:cNvSpPr>
          <p:nvPr/>
        </p:nvSpPr>
        <p:spPr bwMode="auto">
          <a:xfrm>
            <a:off x="6816154" y="3643313"/>
            <a:ext cx="1852265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 sz="2000" dirty="0"/>
              <a:t>〈expression〉</a:t>
            </a:r>
            <a:endParaRPr lang="en-NZ" sz="2000" b="1" dirty="0">
              <a:latin typeface="Arial Unicode MS" pitchFamily="34" charset="-128"/>
            </a:endParaRPr>
          </a:p>
        </p:txBody>
      </p:sp>
      <p:cxnSp>
        <p:nvCxnSpPr>
          <p:cNvPr id="16396" name="AutoShape 21"/>
          <p:cNvCxnSpPr>
            <a:cxnSpLocks noChangeShapeType="1"/>
            <a:stCxn id="16392" idx="3"/>
            <a:endCxn id="16395" idx="1"/>
          </p:cNvCxnSpPr>
          <p:nvPr/>
        </p:nvCxnSpPr>
        <p:spPr bwMode="auto">
          <a:xfrm>
            <a:off x="6455793" y="3823494"/>
            <a:ext cx="36036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</p:spTree>
    <p:extLst>
      <p:ext uri="{BB962C8B-B14F-4D97-AF65-F5344CB8AC3E}">
        <p14:creationId xmlns:p14="http://schemas.microsoft.com/office/powerpoint/2010/main" val="69145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/>
              <a:t>More about   static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  <a:tabLst>
                <a:tab pos="631825" algn="l"/>
              </a:tabLst>
            </a:pPr>
            <a:r>
              <a:rPr lang="en-NZ" dirty="0">
                <a:solidFill>
                  <a:srgbClr val="3333CC"/>
                </a:solidFill>
              </a:rPr>
              <a:t>/** Play a guessing game with the user*/</a:t>
            </a:r>
          </a:p>
          <a:p>
            <a:pPr lvl="1">
              <a:spcBef>
                <a:spcPct val="0"/>
              </a:spcBef>
              <a:buNone/>
              <a:tabLst>
                <a:tab pos="631825" algn="l"/>
              </a:tabLst>
            </a:pPr>
            <a:r>
              <a:rPr lang="en-NZ" b="1" dirty="0">
                <a:solidFill>
                  <a:srgbClr val="990000"/>
                </a:solidFill>
              </a:rPr>
              <a:t>public</a:t>
            </a:r>
            <a:r>
              <a:rPr lang="en-NZ" dirty="0"/>
              <a:t>  </a:t>
            </a:r>
            <a:r>
              <a:rPr lang="en-NZ" b="1" dirty="0">
                <a:solidFill>
                  <a:srgbClr val="990000"/>
                </a:solidFill>
              </a:rPr>
              <a:t>class</a:t>
            </a:r>
            <a:r>
              <a:rPr lang="en-NZ" dirty="0"/>
              <a:t>  </a:t>
            </a:r>
            <a:r>
              <a:rPr lang="en-NZ" dirty="0" err="1"/>
              <a:t>GuessingGame</a:t>
            </a:r>
            <a:r>
              <a:rPr lang="en-NZ" dirty="0"/>
              <a:t>{</a:t>
            </a:r>
          </a:p>
          <a:p>
            <a:pPr lvl="2">
              <a:spcBef>
                <a:spcPts val="900"/>
              </a:spcBef>
              <a:buNone/>
              <a:tabLst>
                <a:tab pos="631825" algn="l"/>
              </a:tabLst>
            </a:pPr>
            <a:r>
              <a:rPr lang="en-AU" b="1" dirty="0">
                <a:solidFill>
                  <a:srgbClr val="990000"/>
                </a:solidFill>
              </a:rPr>
              <a:t>public</a:t>
            </a:r>
            <a:r>
              <a:rPr lang="en-AU" dirty="0"/>
              <a:t>  </a:t>
            </a:r>
            <a:r>
              <a:rPr lang="en-AU" b="1" dirty="0">
                <a:solidFill>
                  <a:srgbClr val="990000"/>
                </a:solidFill>
              </a:rPr>
              <a:t>static</a:t>
            </a:r>
            <a:r>
              <a:rPr lang="en-AU" dirty="0"/>
              <a:t>  </a:t>
            </a:r>
            <a:r>
              <a:rPr lang="en-AU" b="1" dirty="0">
                <a:solidFill>
                  <a:srgbClr val="990000"/>
                </a:solidFill>
              </a:rPr>
              <a:t>final </a:t>
            </a:r>
            <a:r>
              <a:rPr lang="en-AU" dirty="0"/>
              <a:t> </a:t>
            </a:r>
            <a:r>
              <a:rPr lang="en-AU" dirty="0" err="1">
                <a:solidFill>
                  <a:srgbClr val="FF0000"/>
                </a:solidFill>
              </a:rPr>
              <a:t>int</a:t>
            </a:r>
            <a:r>
              <a:rPr lang="en-AU" dirty="0"/>
              <a:t> </a:t>
            </a:r>
            <a:r>
              <a:rPr lang="en-AU" dirty="0" err="1"/>
              <a:t>maxValue</a:t>
            </a:r>
            <a:r>
              <a:rPr lang="en-AU" dirty="0"/>
              <a:t> = 40;</a:t>
            </a:r>
            <a:endParaRPr lang="en-NZ" dirty="0"/>
          </a:p>
          <a:p>
            <a:pPr lvl="2">
              <a:spcBef>
                <a:spcPts val="900"/>
              </a:spcBef>
              <a:buNone/>
              <a:tabLst>
                <a:tab pos="631825" algn="l"/>
              </a:tabLst>
            </a:pPr>
            <a:r>
              <a:rPr lang="en-AU" b="1" dirty="0">
                <a:solidFill>
                  <a:srgbClr val="990000"/>
                </a:solidFill>
              </a:rPr>
              <a:t>public</a:t>
            </a:r>
            <a:r>
              <a:rPr lang="en-AU" dirty="0"/>
              <a:t>  </a:t>
            </a:r>
            <a:r>
              <a:rPr lang="en-AU" dirty="0">
                <a:solidFill>
                  <a:srgbClr val="FF0000"/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/>
              <a:t>GuessingGame</a:t>
            </a:r>
            <a:r>
              <a:rPr lang="en-AU" dirty="0"/>
              <a:t>(){</a:t>
            </a:r>
          </a:p>
          <a:p>
            <a:pPr lvl="3">
              <a:spcBef>
                <a:spcPts val="0"/>
              </a:spcBef>
              <a:buNone/>
              <a:tabLst>
                <a:tab pos="631825" algn="l"/>
              </a:tabLst>
            </a:pPr>
            <a:r>
              <a:rPr lang="en-AU" dirty="0" err="1"/>
              <a:t>UI.addButton</a:t>
            </a:r>
            <a:r>
              <a:rPr lang="en-AU" dirty="0"/>
              <a:t>(</a:t>
            </a:r>
            <a:r>
              <a:rPr lang="en-AU" dirty="0">
                <a:solidFill>
                  <a:srgbClr val="009900"/>
                </a:solidFill>
              </a:rPr>
              <a:t>“Play”</a:t>
            </a:r>
            <a:r>
              <a:rPr lang="en-AU" dirty="0"/>
              <a:t>, this::</a:t>
            </a:r>
            <a:r>
              <a:rPr lang="en-AU" dirty="0" err="1"/>
              <a:t>playGame</a:t>
            </a:r>
            <a:r>
              <a:rPr lang="en-AU" dirty="0"/>
              <a:t>);</a:t>
            </a:r>
          </a:p>
          <a:p>
            <a:pPr lvl="2">
              <a:spcBef>
                <a:spcPts val="0"/>
              </a:spcBef>
              <a:buNone/>
              <a:tabLst>
                <a:tab pos="631825" algn="l"/>
              </a:tabLst>
            </a:pPr>
            <a:r>
              <a:rPr lang="en-AU" dirty="0"/>
              <a:t>}</a:t>
            </a:r>
          </a:p>
          <a:p>
            <a:pPr lvl="2">
              <a:spcBef>
                <a:spcPts val="600"/>
              </a:spcBef>
              <a:buNone/>
              <a:tabLst>
                <a:tab pos="631825" algn="l"/>
              </a:tabLst>
            </a:pPr>
            <a:endParaRPr lang="en-NZ" dirty="0">
              <a:solidFill>
                <a:srgbClr val="3333CC"/>
              </a:solidFill>
            </a:endParaRPr>
          </a:p>
          <a:p>
            <a:pPr lvl="2">
              <a:spcBef>
                <a:spcPts val="600"/>
              </a:spcBef>
              <a:buNone/>
              <a:tabLst>
                <a:tab pos="631825" algn="l"/>
              </a:tabLst>
            </a:pPr>
            <a:r>
              <a:rPr lang="en-NZ" dirty="0">
                <a:solidFill>
                  <a:srgbClr val="3333CC"/>
                </a:solidFill>
              </a:rPr>
              <a:t>/** plays rounds of game*/</a:t>
            </a:r>
          </a:p>
          <a:p>
            <a:pPr lvl="2">
              <a:spcBef>
                <a:spcPct val="0"/>
              </a:spcBef>
              <a:buNone/>
              <a:tabLst>
                <a:tab pos="631825" algn="l"/>
              </a:tabLst>
            </a:pPr>
            <a:r>
              <a:rPr lang="en-NZ" b="1" dirty="0">
                <a:solidFill>
                  <a:srgbClr val="9900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playGame</a:t>
            </a:r>
            <a:r>
              <a:rPr lang="en-NZ" dirty="0"/>
              <a:t> ( ){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None/>
              <a:tabLst>
                <a:tab pos="631825" algn="l"/>
              </a:tabLst>
            </a:pPr>
            <a:r>
              <a:rPr lang="en-NZ" dirty="0"/>
              <a:t>… …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None/>
              <a:tabLst>
                <a:tab pos="631825" algn="l"/>
              </a:tabLst>
            </a:pPr>
            <a:r>
              <a:rPr lang="en-NZ" dirty="0"/>
              <a:t>}</a:t>
            </a:r>
          </a:p>
          <a:p>
            <a:pPr lvl="2">
              <a:spcBef>
                <a:spcPts val="0"/>
              </a:spcBef>
              <a:buNone/>
              <a:tabLst>
                <a:tab pos="631825" algn="l"/>
              </a:tabLst>
            </a:pPr>
            <a:endParaRPr lang="en-NZ" dirty="0">
              <a:solidFill>
                <a:srgbClr val="3333CC"/>
              </a:solidFill>
            </a:endParaRPr>
          </a:p>
          <a:p>
            <a:pPr lvl="2">
              <a:spcBef>
                <a:spcPts val="0"/>
              </a:spcBef>
              <a:buNone/>
              <a:tabLst>
                <a:tab pos="631825" algn="l"/>
              </a:tabLst>
            </a:pPr>
            <a:r>
              <a:rPr lang="en-NZ" dirty="0">
                <a:solidFill>
                  <a:srgbClr val="3333CC"/>
                </a:solidFill>
              </a:rPr>
              <a:t>/** main method */</a:t>
            </a:r>
            <a:endParaRPr lang="en-NZ" dirty="0">
              <a:solidFill>
                <a:srgbClr val="990000"/>
              </a:solidFill>
            </a:endParaRPr>
          </a:p>
          <a:p>
            <a:pPr lvl="2">
              <a:spcBef>
                <a:spcPts val="0"/>
              </a:spcBef>
              <a:buNone/>
              <a:tabLst>
                <a:tab pos="631825" algn="l"/>
              </a:tabLst>
            </a:pPr>
            <a:r>
              <a:rPr lang="en-NZ" b="1" dirty="0">
                <a:solidFill>
                  <a:srgbClr val="990000"/>
                </a:solidFill>
              </a:rPr>
              <a:t>public </a:t>
            </a:r>
            <a:r>
              <a:rPr lang="en-NZ" dirty="0"/>
              <a:t> </a:t>
            </a:r>
            <a:r>
              <a:rPr lang="en-NZ" b="1" dirty="0">
                <a:solidFill>
                  <a:srgbClr val="990000"/>
                </a:solidFill>
              </a:rPr>
              <a:t>static</a:t>
            </a:r>
            <a:r>
              <a:rPr lang="en-NZ" dirty="0"/>
              <a:t> 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main(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[ ] </a:t>
            </a:r>
            <a:r>
              <a:rPr lang="en-NZ" dirty="0" err="1"/>
              <a:t>args</a:t>
            </a:r>
            <a:r>
              <a:rPr lang="en-NZ" dirty="0"/>
              <a:t>){</a:t>
            </a:r>
          </a:p>
          <a:p>
            <a:pPr lvl="3">
              <a:buNone/>
              <a:tabLst>
                <a:tab pos="631825" algn="l"/>
              </a:tabLst>
            </a:pPr>
            <a:r>
              <a:rPr lang="en-NZ" b="1" dirty="0">
                <a:solidFill>
                  <a:srgbClr val="9900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/>
              <a:t>GuessingGame</a:t>
            </a:r>
            <a:r>
              <a:rPr lang="en-NZ" dirty="0"/>
              <a:t>();</a:t>
            </a:r>
          </a:p>
          <a:p>
            <a:pPr lvl="2">
              <a:lnSpc>
                <a:spcPct val="80000"/>
              </a:lnSpc>
              <a:buNone/>
              <a:tabLst>
                <a:tab pos="631825" algn="l"/>
              </a:tabLst>
            </a:pPr>
            <a:r>
              <a:rPr lang="en-NZ" dirty="0"/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  <a:tabLst>
                <a:tab pos="631825" algn="l"/>
              </a:tabLst>
            </a:pPr>
            <a:r>
              <a:rPr lang="en-NZ" dirty="0"/>
              <a:t>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9352" y="5250656"/>
            <a:ext cx="730264" cy="360040"/>
          </a:xfrm>
          <a:prstGeom prst="rect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909352" y="1729683"/>
            <a:ext cx="730264" cy="360040"/>
          </a:xfrm>
          <a:prstGeom prst="rect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z="1600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919962" y="1196752"/>
            <a:ext cx="3563888" cy="1296144"/>
          </a:xfrm>
          <a:prstGeom prst="wedgeRoundRectCallout">
            <a:avLst>
              <a:gd name="adj1" fmla="val -71217"/>
              <a:gd name="adj2" fmla="val -13500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b="1" dirty="0">
                <a:solidFill>
                  <a:srgbClr val="990000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NZ" sz="2000" dirty="0"/>
              <a:t>  means </a:t>
            </a:r>
          </a:p>
          <a:p>
            <a:pPr algn="l">
              <a:spcBef>
                <a:spcPts val="1200"/>
              </a:spcBef>
            </a:pPr>
            <a:r>
              <a:rPr lang="en-NZ" sz="2000" dirty="0"/>
              <a:t> “Belongs to class as a whole,</a:t>
            </a:r>
          </a:p>
          <a:p>
            <a:pPr algn="l"/>
            <a:r>
              <a:rPr lang="en-NZ" sz="2000" dirty="0"/>
              <a:t>  Not to individual objects”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456040" y="5085184"/>
            <a:ext cx="5256584" cy="1296144"/>
          </a:xfrm>
          <a:prstGeom prst="wedgeRoundRectCallout">
            <a:avLst>
              <a:gd name="adj1" fmla="val -71217"/>
              <a:gd name="adj2" fmla="val -13500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main method</a:t>
            </a:r>
          </a:p>
          <a:p>
            <a:pPr algn="l">
              <a:spcBef>
                <a:spcPts val="0"/>
              </a:spcBef>
            </a:pPr>
            <a:r>
              <a:rPr lang="en-NZ" sz="2000" dirty="0"/>
              <a:t> - called when the program is run directly</a:t>
            </a:r>
            <a:br>
              <a:rPr lang="en-NZ" sz="2000" dirty="0"/>
            </a:br>
            <a:r>
              <a:rPr lang="en-NZ" sz="2000" dirty="0"/>
              <a:t>   from Java</a:t>
            </a:r>
          </a:p>
          <a:p>
            <a:pPr algn="l">
              <a:spcBef>
                <a:spcPts val="0"/>
              </a:spcBef>
            </a:pPr>
            <a:r>
              <a:rPr lang="en-US" sz="2000" dirty="0"/>
              <a:t> - used when running a jar files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9010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/>
              <a:t>Static methods: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NZ" dirty="0"/>
              <a:t>Static methods are methods that don’t need an object:</a:t>
            </a:r>
          </a:p>
          <a:p>
            <a:pPr lvl="1"/>
            <a:r>
              <a:rPr lang="en-AU" dirty="0"/>
              <a:t>Methods in the Math class are static methods:</a:t>
            </a:r>
          </a:p>
          <a:p>
            <a:pPr marL="819150" lvl="2" indent="0">
              <a:buNone/>
            </a:pPr>
            <a:r>
              <a:rPr lang="en-AU" dirty="0" err="1"/>
              <a:t>Math.min</a:t>
            </a:r>
            <a:r>
              <a:rPr lang="en-AU" dirty="0"/>
              <a:t>(…)</a:t>
            </a:r>
          </a:p>
          <a:p>
            <a:pPr marL="819150" lvl="2" indent="0">
              <a:buNone/>
            </a:pPr>
            <a:r>
              <a:rPr lang="en-AU" dirty="0" err="1"/>
              <a:t>Math.max</a:t>
            </a:r>
            <a:r>
              <a:rPr lang="en-AU" dirty="0"/>
              <a:t>(…)</a:t>
            </a:r>
          </a:p>
          <a:p>
            <a:pPr marL="819150" lvl="2" indent="0">
              <a:buNone/>
            </a:pPr>
            <a:r>
              <a:rPr lang="en-AU" dirty="0" err="1"/>
              <a:t>Math.random</a:t>
            </a:r>
            <a:r>
              <a:rPr lang="en-AU" dirty="0"/>
              <a:t>()</a:t>
            </a:r>
          </a:p>
          <a:p>
            <a:pPr marL="819150" lvl="2" indent="0">
              <a:buNone/>
            </a:pPr>
            <a:r>
              <a:rPr lang="en-AU" dirty="0" err="1"/>
              <a:t>Math.sqrt</a:t>
            </a:r>
            <a:r>
              <a:rPr lang="en-AU" dirty="0"/>
              <a:t>(…)</a:t>
            </a:r>
            <a:endParaRPr lang="en-NZ" dirty="0"/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AU" dirty="0"/>
              <a:t>Methods in the UI class  are static methods:</a:t>
            </a:r>
          </a:p>
          <a:p>
            <a:pPr marL="819150" lvl="2" indent="0">
              <a:spcBef>
                <a:spcPts val="480"/>
              </a:spcBef>
              <a:buNone/>
            </a:pPr>
            <a:r>
              <a:rPr lang="en-AU" dirty="0" err="1"/>
              <a:t>UI.drawRect</a:t>
            </a:r>
            <a:r>
              <a:rPr lang="en-AU" dirty="0"/>
              <a:t>(…)</a:t>
            </a:r>
          </a:p>
          <a:p>
            <a:pPr marL="819150" lvl="2" indent="0">
              <a:spcBef>
                <a:spcPts val="480"/>
              </a:spcBef>
              <a:buNone/>
            </a:pPr>
            <a:r>
              <a:rPr lang="en-AU" dirty="0" err="1"/>
              <a:t>UI.println</a:t>
            </a:r>
            <a:r>
              <a:rPr lang="en-AU" dirty="0"/>
              <a:t>(…)</a:t>
            </a:r>
          </a:p>
          <a:p>
            <a:pPr marL="819150" lvl="2" indent="0">
              <a:spcBef>
                <a:spcPts val="480"/>
              </a:spcBef>
              <a:buNone/>
            </a:pPr>
            <a:r>
              <a:rPr lang="en-AU" dirty="0" err="1"/>
              <a:t>UI.askInt</a:t>
            </a:r>
            <a:r>
              <a:rPr lang="en-AU" dirty="0"/>
              <a:t>(…)</a:t>
            </a:r>
          </a:p>
          <a:p>
            <a:pPr marL="819150" lvl="2" indent="0">
              <a:spcBef>
                <a:spcPts val="480"/>
              </a:spcBef>
              <a:buNone/>
            </a:pPr>
            <a:endParaRPr lang="en-AU" dirty="0"/>
          </a:p>
          <a:p>
            <a:pPr marL="38100" indent="0">
              <a:spcBef>
                <a:spcPts val="480"/>
              </a:spcBef>
              <a:buNone/>
            </a:pPr>
            <a:r>
              <a:rPr lang="en-AU" dirty="0"/>
              <a:t>None of these methods need an object to be created first.</a:t>
            </a:r>
          </a:p>
          <a:p>
            <a:pPr marL="38100" indent="0">
              <a:spcBef>
                <a:spcPts val="480"/>
              </a:spcBef>
              <a:buNone/>
            </a:pPr>
            <a:endParaRPr lang="en-AU" dirty="0"/>
          </a:p>
          <a:p>
            <a:pPr marL="38100" indent="0">
              <a:spcBef>
                <a:spcPts val="480"/>
              </a:spcBef>
              <a:buNone/>
            </a:pPr>
            <a:r>
              <a:rPr lang="en-AU" dirty="0"/>
              <a:t>Methods are called on the class itself, not on an object of that class.</a:t>
            </a:r>
          </a:p>
          <a:p>
            <a:pPr marL="38100" indent="0">
              <a:spcBef>
                <a:spcPts val="480"/>
              </a:spcBef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609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Static vs non-static methods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NZ" dirty="0"/>
              <a:t>The textbook (</a:t>
            </a:r>
            <a:r>
              <a:rPr lang="en-NZ" dirty="0" err="1"/>
              <a:t>ch</a:t>
            </a:r>
            <a:r>
              <a:rPr lang="en-NZ" dirty="0"/>
              <a:t> 1 – 3) only used the </a:t>
            </a:r>
            <a:r>
              <a:rPr lang="en-NZ" u="sng" dirty="0"/>
              <a:t>main</a:t>
            </a:r>
            <a:r>
              <a:rPr lang="en-NZ" dirty="0"/>
              <a:t> method;</a:t>
            </a:r>
            <a:br>
              <a:rPr lang="en-NZ" dirty="0"/>
            </a:br>
            <a:r>
              <a:rPr lang="en-NZ" dirty="0"/>
              <a:t>The lectures used ordinary methods, but not </a:t>
            </a:r>
            <a:r>
              <a:rPr lang="en-NZ" u="sng" dirty="0"/>
              <a:t>main</a:t>
            </a:r>
          </a:p>
          <a:p>
            <a:pPr eaLnBrk="1" hangingPunct="1">
              <a:buFontTx/>
              <a:buNone/>
            </a:pPr>
            <a:endParaRPr lang="en-NZ" dirty="0"/>
          </a:p>
          <a:p>
            <a:pPr eaLnBrk="1" hangingPunct="1">
              <a:buFontTx/>
              <a:buNone/>
            </a:pPr>
            <a:r>
              <a:rPr lang="en-NZ" dirty="0"/>
              <a:t>Why?</a:t>
            </a:r>
          </a:p>
          <a:p>
            <a:pPr eaLnBrk="1" hangingPunct="1">
              <a:spcBef>
                <a:spcPct val="70000"/>
              </a:spcBef>
            </a:pPr>
            <a:r>
              <a:rPr lang="en-NZ" dirty="0"/>
              <a:t>If you don’t have </a:t>
            </a:r>
            <a:r>
              <a:rPr lang="en-NZ" dirty="0" err="1"/>
              <a:t>BlueJ</a:t>
            </a:r>
            <a:r>
              <a:rPr lang="en-NZ" dirty="0"/>
              <a:t>, you can’t run a program without main</a:t>
            </a:r>
            <a:br>
              <a:rPr lang="en-NZ" dirty="0"/>
            </a:br>
            <a:r>
              <a:rPr lang="en-NZ" dirty="0"/>
              <a:t>⇒ Textbook used </a:t>
            </a:r>
            <a:r>
              <a:rPr lang="en-NZ" u="sng" dirty="0"/>
              <a:t>main</a:t>
            </a:r>
            <a:endParaRPr lang="en-NZ" dirty="0"/>
          </a:p>
          <a:p>
            <a:pPr eaLnBrk="1" hangingPunct="1">
              <a:spcBef>
                <a:spcPct val="70000"/>
              </a:spcBef>
            </a:pPr>
            <a:endParaRPr lang="en-NZ" dirty="0"/>
          </a:p>
          <a:p>
            <a:pPr eaLnBrk="1" hangingPunct="1">
              <a:spcBef>
                <a:spcPct val="70000"/>
              </a:spcBef>
            </a:pPr>
            <a:r>
              <a:rPr lang="en-NZ" dirty="0"/>
              <a:t>With </a:t>
            </a:r>
            <a:r>
              <a:rPr lang="en-NZ" dirty="0" err="1"/>
              <a:t>BlueJ</a:t>
            </a:r>
            <a:r>
              <a:rPr lang="en-NZ" dirty="0"/>
              <a:t>, you can run individual methods in a program</a:t>
            </a:r>
          </a:p>
          <a:p>
            <a:pPr lvl="1" eaLnBrk="1" hangingPunct="1"/>
            <a:r>
              <a:rPr lang="en-NZ" dirty="0"/>
              <a:t>simpler methods</a:t>
            </a:r>
          </a:p>
          <a:p>
            <a:pPr lvl="1" eaLnBrk="1" hangingPunct="1"/>
            <a:r>
              <a:rPr lang="en-NZ" dirty="0"/>
              <a:t>clearer understanding of objects and methods.</a:t>
            </a:r>
          </a:p>
          <a:p>
            <a:pPr lvl="1" eaLnBrk="1" hangingPunct="1"/>
            <a:r>
              <a:rPr lang="en-NZ" dirty="0"/>
              <a:t>good for testing programs</a:t>
            </a:r>
          </a:p>
          <a:p>
            <a:pPr lvl="1" eaLnBrk="1" hangingPunct="1"/>
            <a:r>
              <a:rPr lang="en-NZ" sz="2400" dirty="0"/>
              <a:t>⇒</a:t>
            </a:r>
            <a:r>
              <a:rPr lang="en-NZ" dirty="0"/>
              <a:t> This course won’t use main much, </a:t>
            </a:r>
            <a:br>
              <a:rPr lang="en-NZ" dirty="0"/>
            </a:br>
            <a:r>
              <a:rPr lang="en-NZ" dirty="0"/>
              <a:t>	and will always be minimal.</a:t>
            </a:r>
          </a:p>
        </p:txBody>
      </p:sp>
    </p:spTree>
    <p:extLst>
      <p:ext uri="{BB962C8B-B14F-4D97-AF65-F5344CB8AC3E}">
        <p14:creationId xmlns:p14="http://schemas.microsoft.com/office/powerpoint/2010/main" val="77141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D0F6-5B05-4529-8377-0C6B434040DE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239185" y="1196974"/>
            <a:ext cx="11713633" cy="375485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KM begins on Slide 117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on Wed 22/11/17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(8:20am – 9:05am)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9:15am – 10:00am Lab work</a:t>
            </a:r>
            <a:endParaRPr lang="en-N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369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NZ" sz="3600" dirty="0"/>
              <a:t>Classes, Objects, Fields, Constructors</a:t>
            </a:r>
            <a:br>
              <a:rPr lang="en-NZ" sz="3600" dirty="0"/>
            </a:br>
            <a:r>
              <a:rPr lang="en-NZ" sz="2000" dirty="0"/>
              <a:t>COMP 102  </a:t>
            </a:r>
            <a:r>
              <a:rPr lang="en-NZ" sz="2000"/>
              <a:t>#16 &amp; #17       </a:t>
            </a:r>
            <a:r>
              <a:rPr lang="en-NZ" sz="2000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2635257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Menu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  <a:buFontTx/>
              <a:buNone/>
            </a:pPr>
            <a:r>
              <a:rPr lang="en-NZ" dirty="0"/>
              <a:t>Classes and Objects:		Chapters  3.1,   5.1-5.5</a:t>
            </a:r>
          </a:p>
          <a:p>
            <a:pPr lvl="1">
              <a:spcBef>
                <a:spcPct val="45000"/>
              </a:spcBef>
            </a:pPr>
            <a:r>
              <a:rPr lang="en-NZ" dirty="0"/>
              <a:t>defining objects</a:t>
            </a:r>
          </a:p>
          <a:p>
            <a:pPr lvl="1">
              <a:spcBef>
                <a:spcPct val="45000"/>
              </a:spcBef>
            </a:pPr>
            <a:r>
              <a:rPr lang="en-NZ" dirty="0"/>
              <a:t>fields:  </a:t>
            </a:r>
          </a:p>
          <a:p>
            <a:pPr lvl="1">
              <a:spcBef>
                <a:spcPct val="45000"/>
              </a:spcBef>
            </a:pPr>
            <a:r>
              <a:rPr lang="en-NZ" dirty="0"/>
              <a:t>constructors</a:t>
            </a:r>
          </a:p>
          <a:p>
            <a:pPr>
              <a:spcBef>
                <a:spcPct val="45000"/>
              </a:spcBef>
              <a:buFontTx/>
              <a:buNone/>
            </a:pPr>
            <a:endParaRPr lang="en-NZ" dirty="0"/>
          </a:p>
          <a:p>
            <a:pPr>
              <a:spcBef>
                <a:spcPct val="45000"/>
              </a:spcBef>
              <a:buFontTx/>
              <a:buNone/>
            </a:pPr>
            <a:r>
              <a:rPr lang="en-NZ" dirty="0"/>
              <a:t>Admin:</a:t>
            </a:r>
          </a:p>
          <a:p>
            <a:pPr>
              <a:spcBef>
                <a:spcPct val="45000"/>
              </a:spcBef>
              <a:buFontTx/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85491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objects?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981076"/>
            <a:ext cx="10244666" cy="5688013"/>
          </a:xfrm>
        </p:spPr>
        <p:txBody>
          <a:bodyPr/>
          <a:lstStyle/>
          <a:p>
            <a:r>
              <a:rPr lang="en-NZ" sz="2000" dirty="0"/>
              <a:t>A program has a collection of classes</a:t>
            </a:r>
          </a:p>
          <a:p>
            <a:r>
              <a:rPr lang="en-NZ" sz="2000" dirty="0"/>
              <a:t>Each class has a collection of methods</a:t>
            </a:r>
          </a:p>
          <a:p>
            <a:pPr lvl="1"/>
            <a:r>
              <a:rPr lang="en-NZ" sz="1800" dirty="0" err="1"/>
              <a:t>FlagDrawer</a:t>
            </a:r>
            <a:r>
              <a:rPr lang="en-NZ" sz="1800" dirty="0"/>
              <a:t> class had several methods:</a:t>
            </a:r>
          </a:p>
          <a:p>
            <a:pPr lvl="2"/>
            <a:r>
              <a:rPr lang="en-NZ" sz="1800" dirty="0">
                <a:solidFill>
                  <a:srgbClr val="990000"/>
                </a:solidFill>
              </a:rPr>
              <a:t>public</a:t>
            </a:r>
            <a:r>
              <a:rPr lang="en-NZ" sz="1800" dirty="0"/>
              <a:t> </a:t>
            </a:r>
            <a:r>
              <a:rPr lang="en-NZ" sz="1800" dirty="0">
                <a:solidFill>
                  <a:srgbClr val="FF0000"/>
                </a:solidFill>
              </a:rPr>
              <a:t>void</a:t>
            </a:r>
            <a:r>
              <a:rPr lang="en-NZ" sz="1800" dirty="0"/>
              <a:t> </a:t>
            </a:r>
            <a:r>
              <a:rPr lang="en-NZ" sz="1800" dirty="0" err="1"/>
              <a:t>doJapanFlag</a:t>
            </a:r>
            <a:r>
              <a:rPr lang="en-NZ" sz="1800" dirty="0"/>
              <a:t> ()</a:t>
            </a:r>
          </a:p>
          <a:p>
            <a:pPr lvl="2"/>
            <a:r>
              <a:rPr lang="en-NZ" sz="1800" dirty="0">
                <a:solidFill>
                  <a:srgbClr val="990000"/>
                </a:solidFill>
              </a:rPr>
              <a:t>public</a:t>
            </a:r>
            <a:r>
              <a:rPr lang="en-NZ" sz="1800" dirty="0"/>
              <a:t> </a:t>
            </a:r>
            <a:r>
              <a:rPr lang="en-NZ" sz="1800" dirty="0">
                <a:solidFill>
                  <a:srgbClr val="FF0000"/>
                </a:solidFill>
              </a:rPr>
              <a:t>void</a:t>
            </a:r>
            <a:r>
              <a:rPr lang="en-NZ" sz="1800" dirty="0"/>
              <a:t> </a:t>
            </a:r>
            <a:r>
              <a:rPr lang="en-NZ" sz="1800" dirty="0" err="1"/>
              <a:t>doFrenchFlag</a:t>
            </a:r>
            <a:r>
              <a:rPr lang="en-NZ" sz="1800" dirty="0"/>
              <a:t>()</a:t>
            </a:r>
          </a:p>
          <a:p>
            <a:pPr lvl="2"/>
            <a:endParaRPr lang="en-NZ" sz="2000" dirty="0"/>
          </a:p>
          <a:p>
            <a:r>
              <a:rPr lang="en-NZ" sz="2000" dirty="0"/>
              <a:t>Why do you have to create a </a:t>
            </a:r>
            <a:r>
              <a:rPr lang="en-NZ" sz="2000" dirty="0" err="1"/>
              <a:t>FlagDrawer</a:t>
            </a:r>
            <a:r>
              <a:rPr lang="en-NZ" sz="2000" dirty="0"/>
              <a:t> object before you can call these methods on it?</a:t>
            </a:r>
          </a:p>
          <a:p>
            <a:r>
              <a:rPr lang="en-NZ" sz="2000" dirty="0"/>
              <a:t>Why do you have to call the method on an object?</a:t>
            </a:r>
          </a:p>
          <a:p>
            <a:r>
              <a:rPr lang="en-NZ" sz="2000" dirty="0"/>
              <a:t>What is the object for?</a:t>
            </a:r>
          </a:p>
          <a:p>
            <a:endParaRPr lang="en-NZ" sz="2000" dirty="0"/>
          </a:p>
          <a:p>
            <a:pPr lvl="1">
              <a:buFontTx/>
              <a:buNone/>
            </a:pPr>
            <a:r>
              <a:rPr lang="en-NZ" sz="1800" dirty="0"/>
              <a:t>					</a:t>
            </a:r>
            <a:r>
              <a:rPr lang="en-NZ" sz="6600" dirty="0"/>
              <a:t>?</a:t>
            </a:r>
            <a:r>
              <a:rPr lang="en-NZ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716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 with </a:t>
            </a:r>
            <a:r>
              <a:rPr lang="en-NZ" dirty="0" err="1"/>
              <a:t>multiway</a:t>
            </a:r>
            <a:r>
              <a:rPr lang="en-NZ" dirty="0"/>
              <a:t> choice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NZ" sz="2000" b="1" dirty="0">
                <a:solidFill>
                  <a:srgbClr val="990000"/>
                </a:solidFill>
              </a:rPr>
              <a:t>public void</a:t>
            </a:r>
            <a:r>
              <a:rPr lang="en-NZ" sz="2000" dirty="0"/>
              <a:t>  </a:t>
            </a:r>
            <a:r>
              <a:rPr lang="en-NZ" sz="2000" dirty="0" err="1"/>
              <a:t>convertMoney</a:t>
            </a:r>
            <a:r>
              <a:rPr lang="en-NZ" sz="2000" b="1" dirty="0"/>
              <a:t>( </a:t>
            </a:r>
            <a:r>
              <a:rPr lang="en-NZ" sz="2000" dirty="0"/>
              <a:t> </a:t>
            </a:r>
            <a:r>
              <a:rPr lang="en-NZ" sz="2000" b="1" dirty="0"/>
              <a:t>)</a:t>
            </a:r>
            <a:r>
              <a:rPr lang="en-NZ" sz="2000" dirty="0"/>
              <a:t>  </a:t>
            </a:r>
            <a:r>
              <a:rPr lang="en-NZ" sz="2000" b="1" dirty="0"/>
              <a:t>{</a:t>
            </a:r>
          </a:p>
          <a:p>
            <a:pPr lvl="1">
              <a:spcBef>
                <a:spcPts val="60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amount = </a:t>
            </a:r>
            <a:r>
              <a:rPr lang="en-NZ" dirty="0" err="1"/>
              <a:t>UI.askDouble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"Enter amount"</a:t>
            </a:r>
            <a:r>
              <a:rPr lang="en-NZ" dirty="0"/>
              <a:t>);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(amount &lt; 0 ) {</a:t>
            </a:r>
          </a:p>
          <a:p>
            <a:pPr lvl="2">
              <a:spcBef>
                <a:spcPts val="600"/>
              </a:spcBef>
              <a:buNone/>
            </a:pPr>
            <a:r>
              <a:rPr lang="en-NZ" dirty="0" err="1"/>
              <a:t>UI.println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"Note: you have entered a debt!"</a:t>
            </a:r>
            <a:r>
              <a:rPr lang="en-NZ" dirty="0"/>
              <a:t>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currency = </a:t>
            </a:r>
            <a:r>
              <a:rPr lang="en-NZ" dirty="0" err="1"/>
              <a:t>UI.askString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"Enter currency (US or </a:t>
            </a:r>
            <a:r>
              <a:rPr lang="en-NZ" dirty="0" err="1">
                <a:solidFill>
                  <a:srgbClr val="339933"/>
                </a:solidFill>
              </a:rPr>
              <a:t>Aus</a:t>
            </a:r>
            <a:r>
              <a:rPr lang="en-NZ" dirty="0">
                <a:solidFill>
                  <a:srgbClr val="339933"/>
                </a:solidFill>
              </a:rPr>
              <a:t>)"</a:t>
            </a:r>
            <a:r>
              <a:rPr lang="en-NZ" dirty="0"/>
              <a:t>);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(</a:t>
            </a:r>
            <a:r>
              <a:rPr lang="en-NZ" dirty="0" err="1"/>
              <a:t>currency.equals</a:t>
            </a:r>
            <a:r>
              <a:rPr lang="en-NZ" dirty="0"/>
              <a:t>("</a:t>
            </a:r>
            <a:r>
              <a:rPr lang="en-NZ" dirty="0">
                <a:solidFill>
                  <a:srgbClr val="339933"/>
                </a:solidFill>
              </a:rPr>
              <a:t>US") </a:t>
            </a:r>
            <a:r>
              <a:rPr lang="en-NZ" dirty="0"/>
              <a:t> ) {</a:t>
            </a:r>
          </a:p>
          <a:p>
            <a:pPr lvl="2">
              <a:spcBef>
                <a:spcPts val="600"/>
              </a:spcBef>
              <a:buNone/>
            </a:pPr>
            <a:r>
              <a:rPr lang="en-NZ" dirty="0" err="1"/>
              <a:t>UI.printf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"$NZ </a:t>
            </a:r>
            <a:r>
              <a:rPr lang="en-NZ" u="sng" dirty="0">
                <a:solidFill>
                  <a:srgbClr val="339933"/>
                </a:solidFill>
              </a:rPr>
              <a:t>%.2f</a:t>
            </a:r>
            <a:r>
              <a:rPr lang="en-NZ" dirty="0">
                <a:solidFill>
                  <a:srgbClr val="339933"/>
                </a:solidFill>
              </a:rPr>
              <a:t>  = $US </a:t>
            </a:r>
            <a:r>
              <a:rPr lang="en-NZ" u="sng" dirty="0">
                <a:solidFill>
                  <a:srgbClr val="339933"/>
                </a:solidFill>
              </a:rPr>
              <a:t>%.2f\n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dirty="0"/>
              <a:t>, amount , amount * 0.668);</a:t>
            </a:r>
          </a:p>
          <a:p>
            <a:pPr lvl="1">
              <a:spcBef>
                <a:spcPts val="0"/>
              </a:spcBef>
              <a:buNone/>
            </a:pPr>
            <a:r>
              <a:rPr lang="en-NZ" dirty="0"/>
              <a:t>}</a:t>
            </a:r>
            <a:endParaRPr lang="en-NZ" b="1" dirty="0"/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0000"/>
                </a:solidFill>
              </a:rPr>
              <a:t>else if</a:t>
            </a:r>
            <a:r>
              <a:rPr lang="en-NZ" dirty="0"/>
              <a:t> ( </a:t>
            </a:r>
            <a:r>
              <a:rPr lang="en-NZ" dirty="0" err="1"/>
              <a:t>currency.equals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dirty="0" err="1">
                <a:solidFill>
                  <a:srgbClr val="339933"/>
                </a:solidFill>
              </a:rPr>
              <a:t>Aus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dirty="0"/>
              <a:t>) ) {</a:t>
            </a:r>
          </a:p>
          <a:p>
            <a:pPr lvl="1">
              <a:spcBef>
                <a:spcPts val="600"/>
              </a:spcBef>
              <a:buNone/>
            </a:pPr>
            <a:r>
              <a:rPr lang="en-NZ" dirty="0"/>
              <a:t>    </a:t>
            </a:r>
            <a:r>
              <a:rPr lang="en-NZ" dirty="0" err="1"/>
              <a:t>UI.printf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"$NZ </a:t>
            </a:r>
            <a:r>
              <a:rPr lang="en-NZ" u="sng" dirty="0">
                <a:solidFill>
                  <a:srgbClr val="339933"/>
                </a:solidFill>
              </a:rPr>
              <a:t>%.2f</a:t>
            </a:r>
            <a:r>
              <a:rPr lang="en-NZ" dirty="0">
                <a:solidFill>
                  <a:srgbClr val="339933"/>
                </a:solidFill>
              </a:rPr>
              <a:t>  = $AUS </a:t>
            </a:r>
            <a:r>
              <a:rPr lang="en-NZ" u="sng" dirty="0">
                <a:solidFill>
                  <a:srgbClr val="339933"/>
                </a:solidFill>
              </a:rPr>
              <a:t>%.2f\n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dirty="0"/>
              <a:t>, amount , amount * 0.893);</a:t>
            </a:r>
          </a:p>
          <a:p>
            <a:pPr lvl="1"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0000"/>
                </a:solidFill>
              </a:rPr>
              <a:t>else </a:t>
            </a:r>
            <a:r>
              <a:rPr lang="en-NZ" dirty="0"/>
              <a:t> {</a:t>
            </a:r>
          </a:p>
          <a:p>
            <a:pPr lvl="1">
              <a:spcBef>
                <a:spcPts val="600"/>
              </a:spcBef>
              <a:buNone/>
            </a:pPr>
            <a:r>
              <a:rPr lang="en-NZ" dirty="0"/>
              <a:t>    </a:t>
            </a:r>
            <a:r>
              <a:rPr lang="en-NZ" dirty="0" err="1"/>
              <a:t>UI.printf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"I cannot convert to </a:t>
            </a:r>
            <a:r>
              <a:rPr lang="en-NZ" u="sng" dirty="0">
                <a:solidFill>
                  <a:srgbClr val="339933"/>
                </a:solidFill>
              </a:rPr>
              <a:t>%s</a:t>
            </a:r>
            <a:r>
              <a:rPr lang="en-NZ" dirty="0">
                <a:solidFill>
                  <a:srgbClr val="339933"/>
                </a:solidFill>
              </a:rPr>
              <a:t> currency</a:t>
            </a:r>
            <a:r>
              <a:rPr lang="en-NZ" u="sng" dirty="0">
                <a:solidFill>
                  <a:srgbClr val="339933"/>
                </a:solidFill>
              </a:rPr>
              <a:t>\n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dirty="0"/>
              <a:t>, currency);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dirty="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NZ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6772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Classes and Objects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486275" algn="l"/>
              </a:tabLst>
            </a:pPr>
            <a:r>
              <a:rPr lang="en-NZ" dirty="0"/>
              <a:t>A class is a description of a type of object.</a:t>
            </a:r>
          </a:p>
          <a:p>
            <a:pPr lvl="1">
              <a:tabLst>
                <a:tab pos="4486275" algn="l"/>
              </a:tabLst>
            </a:pPr>
            <a:r>
              <a:rPr lang="en-NZ" dirty="0"/>
              <a:t>includes descriptions of methods you can call on this kind of object </a:t>
            </a:r>
          </a:p>
          <a:p>
            <a:pPr>
              <a:tabLst>
                <a:tab pos="4486275" algn="l"/>
              </a:tabLst>
            </a:pPr>
            <a:endParaRPr lang="en-NZ" dirty="0"/>
          </a:p>
          <a:p>
            <a:pPr>
              <a:tabLst>
                <a:tab pos="4486275" algn="l"/>
              </a:tabLst>
            </a:pPr>
            <a:r>
              <a:rPr lang="en-NZ" dirty="0"/>
              <a:t>Some kinds of objects we have used:</a:t>
            </a:r>
          </a:p>
          <a:p>
            <a:pPr lvl="1">
              <a:buNone/>
              <a:tabLst>
                <a:tab pos="4486275" algn="l"/>
              </a:tabLst>
            </a:pPr>
            <a:r>
              <a:rPr lang="en-NZ" dirty="0">
                <a:solidFill>
                  <a:srgbClr val="FF0000"/>
                </a:solidFill>
              </a:rPr>
              <a:t>UI	Scanner</a:t>
            </a:r>
          </a:p>
          <a:p>
            <a:pPr lvl="2">
              <a:buNone/>
              <a:tabLst>
                <a:tab pos="4486275" algn="l"/>
              </a:tabLst>
            </a:pPr>
            <a:r>
              <a:rPr lang="en-NZ" dirty="0" err="1"/>
              <a:t>println</a:t>
            </a:r>
            <a:r>
              <a:rPr lang="en-NZ" dirty="0"/>
              <a:t>…  ask… next…	    next, </a:t>
            </a:r>
            <a:r>
              <a:rPr lang="en-NZ" dirty="0" err="1"/>
              <a:t>nextInt</a:t>
            </a:r>
            <a:r>
              <a:rPr lang="en-NZ" dirty="0"/>
              <a:t>, </a:t>
            </a:r>
            <a:r>
              <a:rPr lang="en-NZ" dirty="0" err="1"/>
              <a:t>hasNext</a:t>
            </a:r>
            <a:r>
              <a:rPr lang="en-NZ" dirty="0"/>
              <a:t>,…</a:t>
            </a:r>
          </a:p>
          <a:p>
            <a:pPr lvl="2">
              <a:buNone/>
              <a:tabLst>
                <a:tab pos="4486275" algn="l"/>
              </a:tabLst>
            </a:pPr>
            <a:r>
              <a:rPr lang="en-US" dirty="0"/>
              <a:t>draw… fill…  clear…</a:t>
            </a:r>
            <a:endParaRPr lang="en-NZ" dirty="0"/>
          </a:p>
          <a:p>
            <a:pPr lvl="1">
              <a:buNone/>
              <a:tabLst>
                <a:tab pos="4486275" algn="l"/>
              </a:tabLst>
            </a:pPr>
            <a:r>
              <a:rPr lang="en-NZ" dirty="0">
                <a:solidFill>
                  <a:srgbClr val="FF0000"/>
                </a:solidFill>
              </a:rPr>
              <a:t>String	File</a:t>
            </a:r>
          </a:p>
          <a:p>
            <a:pPr lvl="2">
              <a:buNone/>
              <a:tabLst>
                <a:tab pos="4486275" algn="l"/>
              </a:tabLst>
            </a:pPr>
            <a:r>
              <a:rPr lang="en-NZ" dirty="0"/>
              <a:t>length( ), substring…	    exists…</a:t>
            </a:r>
          </a:p>
          <a:p>
            <a:pPr lvl="1">
              <a:buNone/>
              <a:tabLst>
                <a:tab pos="4486275" algn="l"/>
              </a:tabLst>
            </a:pPr>
            <a:r>
              <a:rPr lang="en-NZ" dirty="0" err="1">
                <a:solidFill>
                  <a:srgbClr val="FF0000"/>
                </a:solidFill>
              </a:rPr>
              <a:t>CartoonFigure</a:t>
            </a:r>
            <a:r>
              <a:rPr lang="en-NZ" dirty="0">
                <a:solidFill>
                  <a:srgbClr val="FF0000"/>
                </a:solidFill>
              </a:rPr>
              <a:t>	Flower</a:t>
            </a:r>
          </a:p>
          <a:p>
            <a:pPr lvl="2">
              <a:buNone/>
              <a:tabLst>
                <a:tab pos="4486275" algn="l"/>
              </a:tabLst>
            </a:pPr>
            <a:r>
              <a:rPr lang="en-NZ" dirty="0" err="1"/>
              <a:t>boilWater</a:t>
            </a:r>
            <a:r>
              <a:rPr lang="en-NZ" dirty="0"/>
              <a:t>, toast, bake …	    grow, bloom, pick …</a:t>
            </a:r>
          </a:p>
          <a:p>
            <a:pPr>
              <a:tabLst>
                <a:tab pos="4486275" algn="l"/>
              </a:tabLst>
            </a:pPr>
            <a:endParaRPr lang="en-NZ" dirty="0"/>
          </a:p>
          <a:p>
            <a:pPr>
              <a:tabLst>
                <a:tab pos="4486275" algn="l"/>
              </a:tabLst>
            </a:pPr>
            <a:r>
              <a:rPr lang="en-NZ" dirty="0"/>
              <a:t>What else did the objects need?</a:t>
            </a:r>
          </a:p>
          <a:p>
            <a:pPr lvl="1">
              <a:tabLst>
                <a:tab pos="4486275" algn="l"/>
              </a:tabLst>
            </a:pPr>
            <a:r>
              <a:rPr lang="en-NZ" dirty="0"/>
              <a:t>Information/Data, specifying the state of the object.</a:t>
            </a:r>
          </a:p>
          <a:p>
            <a:pPr lvl="2">
              <a:tabLst>
                <a:tab pos="4486275" algn="l"/>
              </a:tabLst>
            </a:pPr>
            <a:r>
              <a:rPr lang="en-NZ" dirty="0"/>
              <a:t>Stored in </a:t>
            </a:r>
            <a:r>
              <a:rPr lang="en-NZ" b="1" dirty="0"/>
              <a:t>fields </a:t>
            </a:r>
            <a:r>
              <a:rPr lang="en-NZ" dirty="0"/>
              <a:t>of the object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01663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An object is </a:t>
            </a:r>
          </a:p>
          <a:p>
            <a:pPr marL="542925" indent="180975"/>
            <a:r>
              <a:rPr lang="en-NZ" dirty="0"/>
              <a:t>A collection of data wrapped up together    </a:t>
            </a:r>
          </a:p>
          <a:p>
            <a:pPr marL="0" indent="0">
              <a:buNone/>
            </a:pPr>
            <a:r>
              <a:rPr lang="en-NZ" dirty="0"/>
              <a:t>plus</a:t>
            </a:r>
          </a:p>
          <a:p>
            <a:pPr marL="542925" indent="266700"/>
            <a:r>
              <a:rPr lang="en-NZ" dirty="0"/>
              <a:t>A collection of actions to operate on the collection of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specified in a class: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Fields where data is stored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Methods describing the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Constructor to make new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Constants</a:t>
            </a:r>
          </a:p>
          <a:p>
            <a:endParaRPr lang="en-US" dirty="0"/>
          </a:p>
          <a:p>
            <a:endParaRPr lang="en-NZ" dirty="0"/>
          </a:p>
          <a:p>
            <a:pPr lvl="1"/>
            <a:r>
              <a:rPr lang="en-US" dirty="0"/>
              <a:t>Some objects (top level program objects) may have no data.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4789774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CartoonStory</a:t>
            </a:r>
            <a:r>
              <a:rPr lang="en-NZ" dirty="0"/>
              <a:t> program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Java Program with 2D cartoon objects     </a:t>
            </a:r>
          </a:p>
          <a:p>
            <a:r>
              <a:rPr lang="en-NZ" dirty="0"/>
              <a:t>Uses </a:t>
            </a:r>
            <a:r>
              <a:rPr lang="en-NZ" dirty="0" err="1"/>
              <a:t>CartoonCharacter</a:t>
            </a:r>
            <a:r>
              <a:rPr lang="en-NZ" dirty="0"/>
              <a:t> objects: </a:t>
            </a:r>
          </a:p>
          <a:p>
            <a:pPr lvl="1"/>
            <a:r>
              <a:rPr lang="en-NZ" dirty="0"/>
              <a:t>Methods:</a:t>
            </a:r>
          </a:p>
          <a:p>
            <a:pPr lvl="2"/>
            <a:r>
              <a:rPr lang="en-NZ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lookLeft</a:t>
            </a:r>
            <a:r>
              <a:rPr lang="en-NZ" dirty="0"/>
              <a:t>( )</a:t>
            </a:r>
          </a:p>
          <a:p>
            <a:pPr lvl="2"/>
            <a:r>
              <a:rPr lang="en-NZ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lookRight</a:t>
            </a:r>
            <a:r>
              <a:rPr lang="en-NZ" dirty="0"/>
              <a:t>( )</a:t>
            </a:r>
          </a:p>
          <a:p>
            <a:pPr lvl="2"/>
            <a:r>
              <a:rPr lang="en-NZ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smile( )</a:t>
            </a:r>
          </a:p>
          <a:p>
            <a:pPr lvl="2"/>
            <a:r>
              <a:rPr lang="en-NZ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frown( )</a:t>
            </a:r>
          </a:p>
          <a:p>
            <a:pPr lvl="2"/>
            <a:r>
              <a:rPr lang="en-NZ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walk(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distance)</a:t>
            </a:r>
          </a:p>
          <a:p>
            <a:pPr lvl="2"/>
            <a:r>
              <a:rPr lang="en-NZ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speak(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</a:t>
            </a:r>
            <a:r>
              <a:rPr lang="en-NZ" dirty="0" err="1"/>
              <a:t>msg</a:t>
            </a:r>
            <a:r>
              <a:rPr lang="en-NZ" dirty="0"/>
              <a:t>)</a:t>
            </a:r>
          </a:p>
          <a:p>
            <a:pPr lvl="2"/>
            <a:r>
              <a:rPr lang="en-NZ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think(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</a:t>
            </a:r>
            <a:r>
              <a:rPr lang="en-NZ" dirty="0" err="1"/>
              <a:t>msg</a:t>
            </a:r>
            <a:r>
              <a:rPr lang="en-NZ" dirty="0"/>
              <a:t>)</a:t>
            </a:r>
          </a:p>
          <a:p>
            <a:pPr lvl="1">
              <a:spcBef>
                <a:spcPts val="1800"/>
              </a:spcBef>
            </a:pPr>
            <a:r>
              <a:rPr lang="en-NZ" dirty="0"/>
              <a:t>Information a </a:t>
            </a:r>
            <a:r>
              <a:rPr lang="en-NZ" dirty="0" err="1"/>
              <a:t>CartoonCharacter</a:t>
            </a:r>
            <a:r>
              <a:rPr lang="en-NZ" dirty="0"/>
              <a:t> object must store:</a:t>
            </a:r>
          </a:p>
          <a:p>
            <a:pPr lvl="2"/>
            <a:r>
              <a:rPr lang="en-NZ" dirty="0"/>
              <a:t>its images </a:t>
            </a:r>
          </a:p>
          <a:p>
            <a:pPr lvl="2"/>
            <a:r>
              <a:rPr lang="en-US" dirty="0"/>
              <a:t>its size</a:t>
            </a:r>
            <a:endParaRPr lang="en-NZ" dirty="0"/>
          </a:p>
          <a:p>
            <a:pPr lvl="2"/>
            <a:r>
              <a:rPr lang="en-US" dirty="0"/>
              <a:t>its state  (position, direction, emotion)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6158547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CartoonStory</a:t>
            </a:r>
            <a:r>
              <a:rPr lang="en-NZ" dirty="0"/>
              <a:t> Program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2000" b="1" dirty="0">
                <a:solidFill>
                  <a:srgbClr val="993300"/>
                </a:solidFill>
              </a:rPr>
              <a:t>public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993300"/>
                </a:solidFill>
              </a:rPr>
              <a:t>class</a:t>
            </a:r>
            <a:r>
              <a:rPr lang="en-GB" sz="2000" dirty="0"/>
              <a:t> </a:t>
            </a:r>
            <a:r>
              <a:rPr lang="en-GB" sz="2000" dirty="0" err="1"/>
              <a:t>CartoonStory</a:t>
            </a:r>
            <a:r>
              <a:rPr lang="en-GB" sz="2000" dirty="0"/>
              <a:t>{</a:t>
            </a:r>
          </a:p>
          <a:p>
            <a:pPr lvl="1">
              <a:buFontTx/>
              <a:buNone/>
            </a:pPr>
            <a:r>
              <a:rPr lang="en-GB" b="1" dirty="0">
                <a:solidFill>
                  <a:srgbClr val="99330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void</a:t>
            </a:r>
            <a:r>
              <a:rPr lang="en-GB" dirty="0"/>
              <a:t> animate( ){</a:t>
            </a:r>
          </a:p>
          <a:p>
            <a:pPr lvl="2">
              <a:spcBef>
                <a:spcPct val="40000"/>
              </a:spcBef>
              <a:buFontTx/>
              <a:buNone/>
            </a:pPr>
            <a:r>
              <a:rPr lang="en-GB" dirty="0" err="1">
                <a:solidFill>
                  <a:srgbClr val="FF0000"/>
                </a:solidFill>
              </a:rPr>
              <a:t>CartoonCharacter</a:t>
            </a:r>
            <a:r>
              <a:rPr lang="en-GB" dirty="0"/>
              <a:t> cf1 = </a:t>
            </a:r>
            <a:r>
              <a:rPr lang="en-GB" b="1" dirty="0">
                <a:solidFill>
                  <a:srgbClr val="993300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CartoonCharacter</a:t>
            </a:r>
            <a:r>
              <a:rPr lang="en-GB" dirty="0"/>
              <a:t>(150, 100, </a:t>
            </a:r>
            <a:r>
              <a:rPr lang="en-GB" dirty="0">
                <a:solidFill>
                  <a:srgbClr val="339933"/>
                </a:solidFill>
              </a:rPr>
              <a:t>“green”</a:t>
            </a:r>
            <a:r>
              <a:rPr lang="en-GB" dirty="0"/>
              <a:t>);</a:t>
            </a:r>
          </a:p>
          <a:p>
            <a:pPr lvl="2">
              <a:spcBef>
                <a:spcPct val="40000"/>
              </a:spcBef>
              <a:buFontTx/>
              <a:buNone/>
            </a:pPr>
            <a:r>
              <a:rPr lang="en-GB" dirty="0"/>
              <a:t>cf1.lookRight;     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GB" dirty="0"/>
              <a:t>cf1.lookLeft( );         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GB" dirty="0"/>
              <a:t>cf1.frown( 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GB" dirty="0"/>
              <a:t>cf1.speak("Is anyone here?");</a:t>
            </a:r>
          </a:p>
          <a:p>
            <a:pPr lvl="2">
              <a:spcBef>
                <a:spcPct val="40000"/>
              </a:spcBef>
              <a:buFontTx/>
              <a:buNone/>
            </a:pPr>
            <a:r>
              <a:rPr lang="en-GB" dirty="0" err="1">
                <a:solidFill>
                  <a:srgbClr val="FF0000"/>
                </a:solidFill>
              </a:rPr>
              <a:t>CartoonCharacter</a:t>
            </a:r>
            <a:r>
              <a:rPr lang="en-GB" dirty="0"/>
              <a:t> cf2 = </a:t>
            </a:r>
            <a:r>
              <a:rPr lang="en-GB" b="1" dirty="0">
                <a:solidFill>
                  <a:srgbClr val="993300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CartoonCharacter</a:t>
            </a:r>
            <a:r>
              <a:rPr lang="en-GB" dirty="0"/>
              <a:t>(300, 100, </a:t>
            </a:r>
            <a:r>
              <a:rPr lang="en-GB" dirty="0">
                <a:solidFill>
                  <a:srgbClr val="339933"/>
                </a:solidFill>
              </a:rPr>
              <a:t>“blue”</a:t>
            </a:r>
            <a:r>
              <a:rPr lang="en-GB" dirty="0"/>
              <a:t>);</a:t>
            </a:r>
          </a:p>
          <a:p>
            <a:pPr lvl="2">
              <a:spcBef>
                <a:spcPct val="40000"/>
              </a:spcBef>
              <a:buFontTx/>
              <a:buNone/>
            </a:pPr>
            <a:r>
              <a:rPr lang="en-GB" dirty="0"/>
              <a:t>cf2.smile( );      cf2.lookLeft( ) ;    cf2.speak("Hello");</a:t>
            </a:r>
          </a:p>
          <a:p>
            <a:pPr lvl="2">
              <a:spcBef>
                <a:spcPct val="30000"/>
              </a:spcBef>
              <a:buFontTx/>
              <a:buNone/>
            </a:pPr>
            <a:r>
              <a:rPr lang="en-GB" dirty="0"/>
              <a:t>cf1.lookRight( );      cf1.smile( ); </a:t>
            </a:r>
          </a:p>
          <a:p>
            <a:pPr lvl="2">
              <a:spcBef>
                <a:spcPct val="30000"/>
              </a:spcBef>
              <a:buFontTx/>
              <a:buNone/>
            </a:pPr>
            <a:r>
              <a:rPr lang="en-GB" dirty="0"/>
              <a:t>cf1.speak(</a:t>
            </a:r>
            <a:r>
              <a:rPr lang="en-GB" dirty="0">
                <a:solidFill>
                  <a:srgbClr val="339933"/>
                </a:solidFill>
              </a:rPr>
              <a:t>"Hi there, I'm Jim"</a:t>
            </a:r>
            <a:r>
              <a:rPr lang="en-GB" dirty="0"/>
              <a:t>);</a:t>
            </a:r>
          </a:p>
          <a:p>
            <a:pPr lvl="2">
              <a:spcBef>
                <a:spcPct val="30000"/>
              </a:spcBef>
              <a:buFontTx/>
              <a:buNone/>
            </a:pPr>
            <a:r>
              <a:rPr lang="en-GB" dirty="0"/>
              <a:t>cf2.speak(</a:t>
            </a:r>
            <a:r>
              <a:rPr lang="en-GB" dirty="0">
                <a:solidFill>
                  <a:srgbClr val="339933"/>
                </a:solidFill>
              </a:rPr>
              <a:t>"I'm Jan"</a:t>
            </a:r>
            <a:r>
              <a:rPr lang="en-GB" dirty="0"/>
              <a:t>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GB" dirty="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}</a:t>
            </a:r>
            <a:endParaRPr lang="en-NZ" sz="2000" dirty="0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6672264" y="2420888"/>
            <a:ext cx="3024187" cy="863600"/>
          </a:xfrm>
          <a:prstGeom prst="wedgeRoundRectCallout">
            <a:avLst>
              <a:gd name="adj1" fmla="val -118063"/>
              <a:gd name="adj2" fmla="val -83989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NZ"/>
              <a:t>Two different objects of the same type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672065" y="2421309"/>
            <a:ext cx="3024187" cy="863600"/>
          </a:xfrm>
          <a:prstGeom prst="wedgeRoundRectCallout">
            <a:avLst>
              <a:gd name="adj1" fmla="val -116599"/>
              <a:gd name="adj2" fmla="val 93620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NZ" sz="2000" dirty="0"/>
              <a:t>Two different objects of the same type</a:t>
            </a:r>
          </a:p>
        </p:txBody>
      </p:sp>
    </p:spTree>
    <p:extLst>
      <p:ext uri="{BB962C8B-B14F-4D97-AF65-F5344CB8AC3E}">
        <p14:creationId xmlns:p14="http://schemas.microsoft.com/office/powerpoint/2010/main" val="400505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Defining a class of objects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err="1"/>
              <a:t>CartoonCharacter</a:t>
            </a:r>
            <a:r>
              <a:rPr lang="en-NZ" dirty="0"/>
              <a:t> is not part of the Java libraries</a:t>
            </a:r>
            <a:br>
              <a:rPr lang="en-NZ" dirty="0"/>
            </a:br>
            <a:r>
              <a:rPr lang="en-NZ" dirty="0"/>
              <a:t>⇒</a:t>
            </a:r>
            <a:r>
              <a:rPr lang="en-NZ" sz="2800" dirty="0"/>
              <a:t> </a:t>
            </a:r>
            <a:r>
              <a:rPr lang="en-NZ" dirty="0"/>
              <a:t> have to define the class</a:t>
            </a:r>
          </a:p>
          <a:p>
            <a:endParaRPr lang="en-NZ" dirty="0"/>
          </a:p>
          <a:p>
            <a:r>
              <a:rPr lang="en-NZ" dirty="0"/>
              <a:t>Need to define:</a:t>
            </a:r>
          </a:p>
          <a:p>
            <a:pPr lvl="1">
              <a:spcBef>
                <a:spcPct val="40000"/>
              </a:spcBef>
            </a:pPr>
            <a:r>
              <a:rPr lang="en-NZ" dirty="0"/>
              <a:t>methods:</a:t>
            </a:r>
          </a:p>
          <a:p>
            <a:pPr lvl="2">
              <a:spcBef>
                <a:spcPct val="40000"/>
              </a:spcBef>
            </a:pPr>
            <a:r>
              <a:rPr lang="en-NZ" dirty="0"/>
              <a:t>specify the actions the objects can do </a:t>
            </a:r>
          </a:p>
          <a:p>
            <a:pPr lvl="1">
              <a:spcBef>
                <a:spcPts val="1800"/>
              </a:spcBef>
            </a:pPr>
            <a:r>
              <a:rPr lang="en-NZ" dirty="0"/>
              <a:t>constructor: </a:t>
            </a:r>
          </a:p>
          <a:p>
            <a:pPr lvl="2">
              <a:spcBef>
                <a:spcPct val="40000"/>
              </a:spcBef>
            </a:pPr>
            <a:r>
              <a:rPr lang="en-NZ" dirty="0"/>
              <a:t>specifies how to make a new </a:t>
            </a:r>
            <a:r>
              <a:rPr lang="en-NZ" dirty="0" err="1"/>
              <a:t>CartoonCharacter</a:t>
            </a:r>
            <a:r>
              <a:rPr lang="en-NZ" dirty="0"/>
              <a:t> object</a:t>
            </a:r>
          </a:p>
          <a:p>
            <a:pPr lvl="1">
              <a:spcBef>
                <a:spcPts val="1800"/>
              </a:spcBef>
            </a:pPr>
            <a:r>
              <a:rPr lang="en-NZ" dirty="0">
                <a:highlight>
                  <a:srgbClr val="FFFF00"/>
                </a:highlight>
              </a:rPr>
              <a:t>fields</a:t>
            </a:r>
            <a:r>
              <a:rPr lang="en-NZ" dirty="0"/>
              <a:t>: </a:t>
            </a:r>
          </a:p>
          <a:p>
            <a:pPr lvl="2">
              <a:spcBef>
                <a:spcPct val="40000"/>
              </a:spcBef>
            </a:pPr>
            <a:r>
              <a:rPr lang="en-NZ" dirty="0"/>
              <a:t>for storing the information about the state of each object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54354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CartoonCharacter</a:t>
            </a:r>
            <a:r>
              <a:rPr lang="en-NZ" dirty="0"/>
              <a:t>:  methods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b="1" dirty="0">
                <a:solidFill>
                  <a:srgbClr val="993300"/>
                </a:solidFill>
              </a:rPr>
              <a:t>class</a:t>
            </a:r>
            <a:r>
              <a:rPr lang="en-NZ" dirty="0"/>
              <a:t> </a:t>
            </a:r>
            <a:r>
              <a:rPr lang="en-NZ" dirty="0" err="1"/>
              <a:t>CartoonCharacter</a:t>
            </a:r>
            <a:r>
              <a:rPr lang="en-NZ" dirty="0"/>
              <a:t> {</a:t>
            </a:r>
          </a:p>
          <a:p>
            <a:pPr lvl="2">
              <a:spcBef>
                <a:spcPct val="40000"/>
              </a:spcBef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lookLeft</a:t>
            </a:r>
            <a:r>
              <a:rPr lang="en-NZ" dirty="0"/>
              <a:t>( ) {	</a:t>
            </a: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lookRight</a:t>
            </a:r>
            <a:r>
              <a:rPr lang="en-NZ" dirty="0"/>
              <a:t>( ) {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>
                <a:solidFill>
                  <a:srgbClr val="3333CC"/>
                </a:solidFill>
              </a:rPr>
              <a:t>// erase figure		// erase figure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>
                <a:solidFill>
                  <a:srgbClr val="3333CC"/>
                </a:solidFill>
              </a:rPr>
              <a:t>// change direction 	 	// change direction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>
                <a:solidFill>
                  <a:srgbClr val="3333CC"/>
                </a:solidFill>
              </a:rPr>
              <a:t>// redraw figure		// redraw figure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/>
              <a:t>}		}</a:t>
            </a:r>
          </a:p>
          <a:p>
            <a:pPr lvl="2">
              <a:spcBef>
                <a:spcPts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frown( ) {	</a:t>
            </a: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smile( ) {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>
                <a:solidFill>
                  <a:srgbClr val="3333CC"/>
                </a:solidFill>
              </a:rPr>
              <a:t>// erase figure 		// erase figure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>
                <a:solidFill>
                  <a:srgbClr val="3333CC"/>
                </a:solidFill>
              </a:rPr>
              <a:t>// change emotion 	 	// change emotion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>
                <a:solidFill>
                  <a:srgbClr val="3333CC"/>
                </a:solidFill>
              </a:rPr>
              <a:t>// redraw figure 		// redraw figure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/>
              <a:t>} 		}</a:t>
            </a:r>
          </a:p>
          <a:p>
            <a:pPr lvl="2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walk(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dist</a:t>
            </a:r>
            <a:r>
              <a:rPr lang="en-NZ" dirty="0"/>
              <a:t>) {	</a:t>
            </a: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 </a:t>
            </a:r>
            <a:r>
              <a:rPr lang="en-NZ" dirty="0"/>
              <a:t>speak(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</a:t>
            </a:r>
            <a:r>
              <a:rPr lang="en-NZ" dirty="0" err="1"/>
              <a:t>msg</a:t>
            </a:r>
            <a:r>
              <a:rPr lang="en-NZ" dirty="0"/>
              <a:t>) {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>
                <a:solidFill>
                  <a:srgbClr val="3333CC"/>
                </a:solidFill>
              </a:rPr>
              <a:t>// erase figure 		// draw </a:t>
            </a:r>
            <a:r>
              <a:rPr lang="en-NZ" dirty="0" err="1">
                <a:solidFill>
                  <a:srgbClr val="3333CC"/>
                </a:solidFill>
              </a:rPr>
              <a:t>msg</a:t>
            </a:r>
            <a:r>
              <a:rPr lang="en-NZ" dirty="0">
                <a:solidFill>
                  <a:srgbClr val="3333CC"/>
                </a:solidFill>
              </a:rPr>
              <a:t> in bubble 	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>
                <a:solidFill>
                  <a:srgbClr val="3333CC"/>
                </a:solidFill>
              </a:rPr>
              <a:t>// change position 		// wait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>
                <a:solidFill>
                  <a:srgbClr val="3333CC"/>
                </a:solidFill>
              </a:rPr>
              <a:t>// 	redraw figure 		// erase </a:t>
            </a:r>
            <a:r>
              <a:rPr lang="en-NZ" dirty="0" err="1">
                <a:solidFill>
                  <a:srgbClr val="3333CC"/>
                </a:solidFill>
              </a:rPr>
              <a:t>msg</a:t>
            </a:r>
            <a:endParaRPr lang="en-NZ" dirty="0">
              <a:solidFill>
                <a:srgbClr val="3333CC"/>
              </a:solidFill>
            </a:endParaRPr>
          </a:p>
          <a:p>
            <a:pPr lvl="2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/>
              <a:t>}</a:t>
            </a:r>
            <a:r>
              <a:rPr lang="en-NZ" b="1" dirty="0">
                <a:solidFill>
                  <a:srgbClr val="993300"/>
                </a:solidFill>
              </a:rPr>
              <a:t> 	</a:t>
            </a:r>
            <a:r>
              <a:rPr lang="en-NZ" b="1" dirty="0"/>
              <a:t>	</a:t>
            </a:r>
            <a:r>
              <a:rPr lang="en-NZ" dirty="0"/>
              <a:t>}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0326537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CartoonCharacter</a:t>
            </a:r>
            <a:r>
              <a:rPr lang="en-NZ" dirty="0"/>
              <a:t>:  wishful methods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b="1" dirty="0">
                <a:solidFill>
                  <a:srgbClr val="993300"/>
                </a:solidFill>
              </a:rPr>
              <a:t>class</a:t>
            </a:r>
            <a:r>
              <a:rPr lang="en-NZ" dirty="0"/>
              <a:t> </a:t>
            </a:r>
            <a:r>
              <a:rPr lang="en-NZ" dirty="0" err="1"/>
              <a:t>CartoonCharacter</a:t>
            </a:r>
            <a:r>
              <a:rPr lang="en-NZ" dirty="0"/>
              <a:t> {</a:t>
            </a:r>
          </a:p>
          <a:p>
            <a:pPr lvl="2">
              <a:spcBef>
                <a:spcPct val="40000"/>
              </a:spcBef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lookLeft</a:t>
            </a:r>
            <a:r>
              <a:rPr lang="en-NZ" dirty="0"/>
              <a:t>( ) {	</a:t>
            </a: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lookRight</a:t>
            </a:r>
            <a:r>
              <a:rPr lang="en-NZ" dirty="0"/>
              <a:t>( ) {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.erase</a:t>
            </a:r>
            <a:r>
              <a:rPr lang="en-NZ" dirty="0"/>
              <a:t>( );		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.erase</a:t>
            </a:r>
            <a:r>
              <a:rPr lang="en-NZ" dirty="0"/>
              <a:t>( );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>
                <a:solidFill>
                  <a:srgbClr val="3333CC"/>
                </a:solidFill>
              </a:rPr>
              <a:t>// change direction 	 	// change direction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.draw</a:t>
            </a:r>
            <a:r>
              <a:rPr lang="en-NZ" dirty="0"/>
              <a:t>( );		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.draw</a:t>
            </a:r>
            <a:r>
              <a:rPr lang="en-NZ" dirty="0"/>
              <a:t>( );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/>
              <a:t>}		}</a:t>
            </a:r>
          </a:p>
          <a:p>
            <a:pPr lvl="2">
              <a:spcBef>
                <a:spcPts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frown( ) {	</a:t>
            </a: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smile( ) {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.erase</a:t>
            </a:r>
            <a:r>
              <a:rPr lang="en-NZ" dirty="0"/>
              <a:t>( ); 		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.erase</a:t>
            </a:r>
            <a:r>
              <a:rPr lang="en-NZ" dirty="0"/>
              <a:t>( );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>
                <a:solidFill>
                  <a:srgbClr val="3333CC"/>
                </a:solidFill>
              </a:rPr>
              <a:t>// change emotion 	 	// change emotion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.draw</a:t>
            </a:r>
            <a:r>
              <a:rPr lang="en-NZ" dirty="0"/>
              <a:t>( ); 		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.draw</a:t>
            </a:r>
            <a:r>
              <a:rPr lang="en-NZ" dirty="0"/>
              <a:t>( );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/>
              <a:t>} 		} </a:t>
            </a:r>
          </a:p>
          <a:p>
            <a:pPr lvl="2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walk(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dist</a:t>
            </a:r>
            <a:r>
              <a:rPr lang="en-NZ" dirty="0"/>
              <a:t>) {	</a:t>
            </a: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speak(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</a:t>
            </a:r>
            <a:r>
              <a:rPr lang="en-NZ" dirty="0" err="1"/>
              <a:t>msg</a:t>
            </a:r>
            <a:r>
              <a:rPr lang="en-NZ" dirty="0"/>
              <a:t>) {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.erase</a:t>
            </a:r>
            <a:r>
              <a:rPr lang="en-NZ" dirty="0"/>
              <a:t>( );</a:t>
            </a:r>
            <a:r>
              <a:rPr lang="en-NZ" dirty="0">
                <a:solidFill>
                  <a:srgbClr val="3333CC"/>
                </a:solidFill>
              </a:rPr>
              <a:t> 		// draw </a:t>
            </a:r>
            <a:r>
              <a:rPr lang="en-NZ" dirty="0" err="1">
                <a:solidFill>
                  <a:srgbClr val="3333CC"/>
                </a:solidFill>
              </a:rPr>
              <a:t>msg</a:t>
            </a:r>
            <a:r>
              <a:rPr lang="en-NZ" dirty="0">
                <a:solidFill>
                  <a:srgbClr val="3333CC"/>
                </a:solidFill>
              </a:rPr>
              <a:t> in bubble 	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>
                <a:solidFill>
                  <a:srgbClr val="3333CC"/>
                </a:solidFill>
              </a:rPr>
              <a:t>// change position		// wait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.draw</a:t>
            </a:r>
            <a:r>
              <a:rPr lang="en-NZ" dirty="0"/>
              <a:t>( );		</a:t>
            </a:r>
            <a:r>
              <a:rPr lang="en-NZ" dirty="0">
                <a:solidFill>
                  <a:srgbClr val="3333CC"/>
                </a:solidFill>
              </a:rPr>
              <a:t>// erase </a:t>
            </a:r>
            <a:r>
              <a:rPr lang="en-NZ" dirty="0" err="1">
                <a:solidFill>
                  <a:srgbClr val="3333CC"/>
                </a:solidFill>
              </a:rPr>
              <a:t>msg</a:t>
            </a:r>
            <a:endParaRPr lang="en-NZ" dirty="0">
              <a:solidFill>
                <a:srgbClr val="3333CC"/>
              </a:solidFill>
            </a:endParaRPr>
          </a:p>
          <a:p>
            <a:pPr lvl="2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/>
              <a:t>}	 	}</a:t>
            </a:r>
            <a:r>
              <a:rPr lang="en-NZ" b="1" dirty="0">
                <a:solidFill>
                  <a:srgbClr val="993300"/>
                </a:solidFill>
              </a:rPr>
              <a:t> </a:t>
            </a:r>
          </a:p>
          <a:p>
            <a:pPr lvl="2">
              <a:lnSpc>
                <a:spcPct val="80000"/>
              </a:lnSpc>
              <a:spcBef>
                <a:spcPts val="1800"/>
              </a:spcBef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erase( ) {	</a:t>
            </a: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draw( ) {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>
                <a:solidFill>
                  <a:srgbClr val="3333CC"/>
                </a:solidFill>
              </a:rPr>
              <a:t>???		???</a:t>
            </a:r>
          </a:p>
        </p:txBody>
      </p:sp>
    </p:spTree>
    <p:extLst>
      <p:ext uri="{BB962C8B-B14F-4D97-AF65-F5344CB8AC3E}">
        <p14:creationId xmlns:p14="http://schemas.microsoft.com/office/powerpoint/2010/main" val="193565707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55640" y="3953604"/>
            <a:ext cx="4464496" cy="648072"/>
            <a:chOff x="2843808" y="3933056"/>
            <a:chExt cx="4464496" cy="648072"/>
          </a:xfrm>
          <a:solidFill>
            <a:srgbClr val="A3FFFF"/>
          </a:solidFill>
        </p:grpSpPr>
        <p:sp>
          <p:nvSpPr>
            <p:cNvPr id="4" name="Rectangle 3"/>
            <p:cNvSpPr/>
            <p:nvPr/>
          </p:nvSpPr>
          <p:spPr bwMode="auto">
            <a:xfrm>
              <a:off x="4860032" y="3933056"/>
              <a:ext cx="1008112" cy="28803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Arial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372200" y="3933056"/>
              <a:ext cx="936104" cy="28803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707904" y="4293096"/>
              <a:ext cx="432048" cy="28803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283968" y="4293096"/>
              <a:ext cx="432048" cy="28803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883272" y="4293096"/>
              <a:ext cx="288032" cy="28803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292080" y="4293096"/>
              <a:ext cx="288032" cy="28803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843808" y="3933056"/>
              <a:ext cx="1512168" cy="28803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Arial" charset="0"/>
              </a:endParaRPr>
            </a:p>
          </p:txBody>
        </p:sp>
      </p:grp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CartoonCharacter</a:t>
            </a:r>
            <a:r>
              <a:rPr lang="en-NZ" dirty="0"/>
              <a:t>: draw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981076"/>
            <a:ext cx="10428816" cy="5876925"/>
          </a:xfrm>
        </p:spPr>
        <p:txBody>
          <a:bodyPr/>
          <a:lstStyle/>
          <a:p>
            <a:pPr lvl="1"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draw( ) {</a:t>
            </a:r>
          </a:p>
          <a:p>
            <a:pPr lvl="2">
              <a:buNone/>
              <a:tabLst>
                <a:tab pos="4848225" algn="l"/>
                <a:tab pos="5381625" algn="l"/>
              </a:tabLst>
            </a:pPr>
            <a:r>
              <a:rPr lang="en-US" dirty="0">
                <a:solidFill>
                  <a:srgbClr val="3333CC"/>
                </a:solidFill>
              </a:rPr>
              <a:t>// work out which image to use  (</a:t>
            </a:r>
            <a:r>
              <a:rPr lang="en-US" dirty="0" err="1">
                <a:solidFill>
                  <a:srgbClr val="3333CC"/>
                </a:solidFill>
              </a:rPr>
              <a:t>eg</a:t>
            </a:r>
            <a:r>
              <a:rPr lang="en-US" dirty="0">
                <a:solidFill>
                  <a:srgbClr val="3333CC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339933"/>
                </a:solidFill>
              </a:rPr>
              <a:t>“green/right-smile.png”</a:t>
            </a:r>
            <a:r>
              <a:rPr lang="en-US" dirty="0">
                <a:solidFill>
                  <a:srgbClr val="3333CC"/>
                </a:solidFill>
              </a:rPr>
              <a:t>)</a:t>
            </a:r>
          </a:p>
          <a:p>
            <a:pPr lvl="2">
              <a:buNone/>
              <a:tabLst>
                <a:tab pos="4848225" algn="l"/>
                <a:tab pos="5381625" algn="l"/>
              </a:tabLst>
            </a:pPr>
            <a:r>
              <a:rPr lang="en-US" dirty="0">
                <a:solidFill>
                  <a:srgbClr val="3333CC"/>
                </a:solidFill>
              </a:rPr>
              <a:t>// draw the image on the graphics pane</a:t>
            </a:r>
          </a:p>
          <a:p>
            <a:pPr lvl="2">
              <a:buNone/>
              <a:tabLst>
                <a:tab pos="4848225" algn="l"/>
                <a:tab pos="5381625" algn="l"/>
              </a:tabLst>
            </a:pPr>
            <a:r>
              <a:rPr lang="en-US" dirty="0">
                <a:solidFill>
                  <a:srgbClr val="3333CC"/>
                </a:solidFill>
              </a:rPr>
              <a:t>// wait a bit</a:t>
            </a:r>
          </a:p>
          <a:p>
            <a:pPr lvl="1">
              <a:buNone/>
              <a:tabLst>
                <a:tab pos="4848225" algn="l"/>
                <a:tab pos="5381625" algn="l"/>
              </a:tabLst>
            </a:pPr>
            <a:r>
              <a:rPr lang="en-US" dirty="0"/>
              <a:t>}</a:t>
            </a:r>
            <a:endParaRPr lang="en-NZ" dirty="0"/>
          </a:p>
          <a:p>
            <a:pPr lvl="1">
              <a:buNone/>
              <a:tabLst>
                <a:tab pos="4848225" algn="l"/>
                <a:tab pos="5381625" algn="l"/>
              </a:tabLst>
            </a:pPr>
            <a:endParaRPr lang="en-US" b="1" dirty="0">
              <a:solidFill>
                <a:srgbClr val="993300"/>
              </a:solidFill>
            </a:endParaRPr>
          </a:p>
          <a:p>
            <a:pPr lvl="1">
              <a:buNone/>
              <a:tabLst>
                <a:tab pos="4848225" algn="l"/>
                <a:tab pos="5381625" algn="l"/>
              </a:tabLst>
            </a:pPr>
            <a:endParaRPr lang="en-US" b="1" dirty="0">
              <a:solidFill>
                <a:srgbClr val="993300"/>
              </a:solidFill>
            </a:endParaRPr>
          </a:p>
          <a:p>
            <a:pPr lvl="1"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draw( ) {</a:t>
            </a:r>
          </a:p>
          <a:p>
            <a:pPr lvl="1">
              <a:buNone/>
              <a:tabLst>
                <a:tab pos="4848225" algn="l"/>
                <a:tab pos="5381625" algn="l"/>
              </a:tabLst>
            </a:pPr>
            <a:r>
              <a:rPr lang="en-US" dirty="0">
                <a:solidFill>
                  <a:srgbClr val="FF0000"/>
                </a:solidFill>
              </a:rPr>
              <a:t>   String</a:t>
            </a:r>
            <a:r>
              <a:rPr lang="en-US" dirty="0"/>
              <a:t> filename = </a:t>
            </a:r>
            <a:r>
              <a:rPr lang="en-US" dirty="0" err="1"/>
              <a:t>imageFolder</a:t>
            </a:r>
            <a:r>
              <a:rPr lang="en-US" dirty="0"/>
              <a:t>+</a:t>
            </a:r>
            <a:r>
              <a:rPr lang="en-US" dirty="0">
                <a:solidFill>
                  <a:srgbClr val="339933"/>
                </a:solidFill>
              </a:rPr>
              <a:t>"/"</a:t>
            </a:r>
            <a:r>
              <a:rPr lang="en-US" dirty="0"/>
              <a:t>+direction+</a:t>
            </a:r>
            <a:r>
              <a:rPr lang="en-US" dirty="0">
                <a:solidFill>
                  <a:srgbClr val="339933"/>
                </a:solidFill>
              </a:rPr>
              <a:t>"-"</a:t>
            </a:r>
            <a:r>
              <a:rPr lang="en-US" dirty="0"/>
              <a:t>+emotion+</a:t>
            </a:r>
            <a:r>
              <a:rPr lang="en-US" dirty="0">
                <a:solidFill>
                  <a:srgbClr val="339933"/>
                </a:solidFill>
              </a:rPr>
              <a:t>".</a:t>
            </a:r>
            <a:r>
              <a:rPr lang="en-US" dirty="0" err="1">
                <a:solidFill>
                  <a:srgbClr val="339933"/>
                </a:solidFill>
              </a:rPr>
              <a:t>png</a:t>
            </a:r>
            <a:r>
              <a:rPr lang="en-US" dirty="0">
                <a:solidFill>
                  <a:srgbClr val="339933"/>
                </a:solidFill>
              </a:rPr>
              <a:t>" </a:t>
            </a:r>
            <a:r>
              <a:rPr lang="en-US" dirty="0"/>
              <a:t>;</a:t>
            </a:r>
            <a:endParaRPr lang="en-NZ" dirty="0">
              <a:solidFill>
                <a:srgbClr val="339933"/>
              </a:solidFill>
            </a:endParaRPr>
          </a:p>
          <a:p>
            <a:pPr lvl="1">
              <a:buNone/>
              <a:tabLst>
                <a:tab pos="4848225" algn="l"/>
                <a:tab pos="5381625" algn="l"/>
              </a:tabLst>
            </a:pPr>
            <a:r>
              <a:rPr lang="en-NZ" dirty="0"/>
              <a:t>   </a:t>
            </a:r>
            <a:r>
              <a:rPr lang="en-NZ" dirty="0" err="1"/>
              <a:t>UI.drawImage</a:t>
            </a:r>
            <a:r>
              <a:rPr lang="en-NZ" dirty="0"/>
              <a:t>(filename, </a:t>
            </a:r>
            <a:r>
              <a:rPr lang="en-NZ" dirty="0" err="1"/>
              <a:t>figX</a:t>
            </a:r>
            <a:r>
              <a:rPr lang="en-NZ" dirty="0"/>
              <a:t>, </a:t>
            </a:r>
            <a:r>
              <a:rPr lang="en-NZ" dirty="0" err="1"/>
              <a:t>figY</a:t>
            </a:r>
            <a:r>
              <a:rPr lang="en-NZ" dirty="0"/>
              <a:t>, wd, ht);</a:t>
            </a:r>
          </a:p>
          <a:p>
            <a:pPr lvl="1">
              <a:buNone/>
              <a:tabLst>
                <a:tab pos="4848225" algn="l"/>
                <a:tab pos="5381625" algn="l"/>
              </a:tabLst>
            </a:pPr>
            <a:r>
              <a:rPr lang="en-NZ" dirty="0">
                <a:solidFill>
                  <a:srgbClr val="993300"/>
                </a:solidFill>
              </a:rPr>
              <a:t>   </a:t>
            </a:r>
            <a:r>
              <a:rPr lang="en-NZ" dirty="0" err="1"/>
              <a:t>UI.sleep</a:t>
            </a:r>
            <a:r>
              <a:rPr lang="en-NZ" dirty="0"/>
              <a:t>(500);   </a:t>
            </a:r>
            <a:r>
              <a:rPr lang="en-NZ" dirty="0">
                <a:solidFill>
                  <a:srgbClr val="3333CC"/>
                </a:solidFill>
              </a:rPr>
              <a:t>// wait 500 </a:t>
            </a:r>
            <a:r>
              <a:rPr lang="en-NZ" dirty="0" err="1">
                <a:solidFill>
                  <a:srgbClr val="3333CC"/>
                </a:solidFill>
              </a:rPr>
              <a:t>mS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buNone/>
              <a:tabLst>
                <a:tab pos="4848225" algn="l"/>
                <a:tab pos="5381625" algn="l"/>
              </a:tabLst>
            </a:pPr>
            <a:r>
              <a:rPr lang="en-US" dirty="0"/>
              <a:t>}</a:t>
            </a:r>
          </a:p>
          <a:p>
            <a:pPr>
              <a:buNone/>
              <a:tabLst>
                <a:tab pos="4848225" algn="l"/>
                <a:tab pos="5381625" algn="l"/>
              </a:tabLst>
            </a:pPr>
            <a:endParaRPr lang="en-US" dirty="0">
              <a:solidFill>
                <a:srgbClr val="993300"/>
              </a:solidFill>
            </a:endParaRPr>
          </a:p>
          <a:p>
            <a:pPr>
              <a:tabLst>
                <a:tab pos="4848225" algn="l"/>
                <a:tab pos="5381625" algn="l"/>
              </a:tabLst>
            </a:pPr>
            <a:r>
              <a:rPr lang="en-US" dirty="0"/>
              <a:t>But where are those variables defined?</a:t>
            </a:r>
          </a:p>
          <a:p>
            <a:pPr>
              <a:tabLst>
                <a:tab pos="4848225" algn="l"/>
                <a:tab pos="5381625" algn="l"/>
              </a:tabLst>
            </a:pPr>
            <a:r>
              <a:rPr lang="en-US" dirty="0"/>
              <a:t>Where do they get their values?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5207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Remembering state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Each </a:t>
            </a:r>
            <a:r>
              <a:rPr lang="en-NZ" dirty="0" err="1"/>
              <a:t>CartoonCharacter</a:t>
            </a:r>
            <a:r>
              <a:rPr lang="en-NZ" dirty="0"/>
              <a:t> object must remember:</a:t>
            </a:r>
          </a:p>
          <a:p>
            <a:pPr lvl="1"/>
            <a:r>
              <a:rPr lang="en-NZ" dirty="0"/>
              <a:t> its state:</a:t>
            </a:r>
          </a:p>
          <a:p>
            <a:pPr lvl="2"/>
            <a:r>
              <a:rPr lang="en-NZ" dirty="0"/>
              <a:t>position  </a:t>
            </a:r>
          </a:p>
          <a:p>
            <a:pPr lvl="2"/>
            <a:r>
              <a:rPr lang="en-NZ" dirty="0"/>
              <a:t>emotion</a:t>
            </a:r>
          </a:p>
          <a:p>
            <a:pPr lvl="2"/>
            <a:r>
              <a:rPr lang="en-NZ" dirty="0"/>
              <a:t>direction</a:t>
            </a:r>
          </a:p>
          <a:p>
            <a:pPr lvl="1"/>
            <a:r>
              <a:rPr lang="en-US" dirty="0"/>
              <a:t>the folder of image files that it is using.</a:t>
            </a:r>
          </a:p>
          <a:p>
            <a:pPr lvl="1"/>
            <a:r>
              <a:rPr lang="en-US" dirty="0"/>
              <a:t>its size</a:t>
            </a:r>
          </a:p>
          <a:p>
            <a:pPr lvl="1"/>
            <a:endParaRPr lang="en-US" dirty="0"/>
          </a:p>
          <a:p>
            <a:r>
              <a:rPr lang="en-US" dirty="0"/>
              <a:t>Can’t be stored in local variables in a method</a:t>
            </a:r>
          </a:p>
          <a:p>
            <a:pPr lvl="1"/>
            <a:r>
              <a:rPr lang="en-US" dirty="0"/>
              <a:t>local variables are “lost” when the method finishes.</a:t>
            </a:r>
          </a:p>
          <a:p>
            <a:pPr lvl="1"/>
            <a:endParaRPr lang="en-US" dirty="0"/>
          </a:p>
          <a:p>
            <a:r>
              <a:rPr lang="en-US" dirty="0"/>
              <a:t>Have to be stored in the Object itself</a:t>
            </a:r>
          </a:p>
          <a:p>
            <a:pPr lvl="1">
              <a:buFontTx/>
              <a:buNone/>
            </a:pPr>
            <a:r>
              <a:rPr lang="en-NZ" sz="2400" dirty="0"/>
              <a:t>⇒</a:t>
            </a:r>
            <a:r>
              <a:rPr lang="en-US" dirty="0"/>
              <a:t> </a:t>
            </a:r>
            <a:r>
              <a:rPr lang="en-US" sz="2400" b="1" dirty="0"/>
              <a:t>fields</a:t>
            </a:r>
            <a:endParaRPr lang="en-US" b="1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511824" y="1556792"/>
            <a:ext cx="2592288" cy="648072"/>
          </a:xfrm>
          <a:prstGeom prst="wedgeRoundRectCallout">
            <a:avLst>
              <a:gd name="adj1" fmla="val -70888"/>
              <a:gd name="adj2" fmla="val -31296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>
                <a:latin typeface="Arial" charset="0"/>
              </a:rPr>
              <a:t>values that may 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55039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and fields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Admin</a:t>
            </a:r>
          </a:p>
          <a:p>
            <a:r>
              <a:rPr lang="en-US" dirty="0"/>
              <a:t>Test: </a:t>
            </a:r>
          </a:p>
          <a:p>
            <a:pPr lvl="1"/>
            <a:r>
              <a:rPr lang="en-US" dirty="0"/>
              <a:t>pickup  today, or </a:t>
            </a:r>
          </a:p>
          <a:p>
            <a:pPr lvl="1"/>
            <a:r>
              <a:rPr lang="en-US" dirty="0"/>
              <a:t>at school office (3</a:t>
            </a:r>
            <a:r>
              <a:rPr lang="en-US" baseline="30000" dirty="0"/>
              <a:t>rd</a:t>
            </a:r>
            <a:r>
              <a:rPr lang="en-US" dirty="0"/>
              <a:t> floor Cotton)</a:t>
            </a:r>
          </a:p>
          <a:p>
            <a:pPr lvl="1"/>
            <a:r>
              <a:rPr lang="en-US" dirty="0"/>
              <a:t>distribution of grades</a:t>
            </a:r>
          </a:p>
          <a:p>
            <a:pPr lvl="1"/>
            <a:r>
              <a:rPr lang="en-US" dirty="0"/>
              <a:t>suspected errors in marking?</a:t>
            </a:r>
          </a:p>
          <a:p>
            <a:pPr lvl="1"/>
            <a:endParaRPr lang="en-US" dirty="0"/>
          </a:p>
          <a:p>
            <a:r>
              <a:rPr lang="en-US" dirty="0"/>
              <a:t>Beta-tester opportunity – </a:t>
            </a:r>
          </a:p>
          <a:p>
            <a:pPr lvl="1"/>
            <a:r>
              <a:rPr lang="en-US" dirty="0"/>
              <a:t>startup company working with the School of Design</a:t>
            </a:r>
          </a:p>
          <a:p>
            <a:pPr lvl="1"/>
            <a:r>
              <a:rPr lang="en-US" dirty="0"/>
              <a:t>https://tinyurl.com/tryholo</a:t>
            </a:r>
          </a:p>
          <a:p>
            <a:pPr lvl="1"/>
            <a:r>
              <a:rPr lang="en-US" dirty="0"/>
              <a:t>get the app free, and </a:t>
            </a:r>
          </a:p>
          <a:p>
            <a:pPr lvl="1"/>
            <a:endParaRPr lang="en-US" dirty="0"/>
          </a:p>
          <a:p>
            <a:endParaRPr lang="en-NZ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18504"/>
              </p:ext>
            </p:extLst>
          </p:nvPr>
        </p:nvGraphicFramePr>
        <p:xfrm>
          <a:off x="5008728" y="751292"/>
          <a:ext cx="6267862" cy="4100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492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184" y="-68824"/>
            <a:ext cx="10769600" cy="838200"/>
          </a:xfrm>
        </p:spPr>
        <p:txBody>
          <a:bodyPr/>
          <a:lstStyle/>
          <a:p>
            <a:r>
              <a:rPr lang="en-NZ" dirty="0"/>
              <a:t>Example 2 with multiway choice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21" y="668597"/>
            <a:ext cx="11700933" cy="620415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NZ" sz="2000" b="1" dirty="0">
                <a:solidFill>
                  <a:srgbClr val="0070C0"/>
                </a:solidFill>
              </a:rPr>
              <a:t>/** calculate the pay amount with respect to the day and hours */</a:t>
            </a:r>
          </a:p>
          <a:p>
            <a:pPr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NZ" sz="2000" b="1" dirty="0">
                <a:solidFill>
                  <a:srgbClr val="990000"/>
                </a:solidFill>
              </a:rPr>
              <a:t>public void</a:t>
            </a:r>
            <a:r>
              <a:rPr lang="en-NZ" sz="2000" dirty="0"/>
              <a:t>  </a:t>
            </a:r>
            <a:r>
              <a:rPr lang="en-NZ" sz="2000" dirty="0" err="1"/>
              <a:t>printPay</a:t>
            </a:r>
            <a:r>
              <a:rPr lang="en-NZ" sz="2000" b="1" dirty="0"/>
              <a:t>( </a:t>
            </a:r>
            <a:r>
              <a:rPr lang="en-NZ" sz="2000" dirty="0" err="1">
                <a:solidFill>
                  <a:srgbClr val="FF0000"/>
                </a:solidFill>
              </a:rPr>
              <a:t>int</a:t>
            </a:r>
            <a:r>
              <a:rPr lang="en-NZ" sz="2000" dirty="0"/>
              <a:t> day, </a:t>
            </a:r>
            <a:r>
              <a:rPr lang="en-NZ" sz="2000" dirty="0" err="1">
                <a:solidFill>
                  <a:srgbClr val="FF0000"/>
                </a:solidFill>
              </a:rPr>
              <a:t>int</a:t>
            </a:r>
            <a:r>
              <a:rPr lang="en-NZ" sz="2000" dirty="0"/>
              <a:t> hours </a:t>
            </a:r>
            <a:r>
              <a:rPr lang="en-NZ" sz="2000" b="1" dirty="0"/>
              <a:t>)</a:t>
            </a:r>
            <a:r>
              <a:rPr lang="en-NZ" sz="2000" dirty="0"/>
              <a:t>  </a:t>
            </a:r>
            <a:r>
              <a:rPr lang="en-NZ" sz="2000" b="1" dirty="0"/>
              <a:t>{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None/>
            </a:pP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rate = 13.45;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None/>
            </a:pP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pay = rate * hours;</a:t>
            </a:r>
            <a:endParaRPr lang="en-NZ" b="1" dirty="0"/>
          </a:p>
          <a:p>
            <a:pPr lvl="1">
              <a:spcBef>
                <a:spcPts val="0"/>
              </a:spcBef>
              <a:spcAft>
                <a:spcPts val="300"/>
              </a:spcAft>
              <a:buNone/>
            </a:pP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 </a:t>
            </a:r>
            <a:r>
              <a:rPr lang="en-NZ" b="1" dirty="0"/>
              <a:t>( </a:t>
            </a:r>
            <a:r>
              <a:rPr lang="en-NZ" dirty="0"/>
              <a:t>day &gt; 7  </a:t>
            </a:r>
            <a:r>
              <a:rPr lang="en-NZ" b="1" dirty="0"/>
              <a:t>)</a:t>
            </a:r>
            <a:r>
              <a:rPr lang="en-NZ" dirty="0"/>
              <a:t>  </a:t>
            </a:r>
            <a:r>
              <a:rPr lang="en-NZ" b="1" dirty="0"/>
              <a:t>{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None/>
            </a:pPr>
            <a:r>
              <a:rPr lang="en-NZ" dirty="0"/>
              <a:t>   </a:t>
            </a:r>
            <a:r>
              <a:rPr lang="en-NZ" dirty="0" err="1"/>
              <a:t>UI.</a:t>
            </a:r>
            <a:r>
              <a:rPr lang="en-NZ" u="sng" dirty="0" err="1"/>
              <a:t>println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 Day must be between 1 and 7 "</a:t>
            </a:r>
            <a:r>
              <a:rPr lang="en-NZ" dirty="0"/>
              <a:t>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NZ" b="1" dirty="0"/>
              <a:t>} 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NZ" b="1" dirty="0">
                <a:solidFill>
                  <a:srgbClr val="990000"/>
                </a:solidFill>
              </a:rPr>
              <a:t>else</a:t>
            </a:r>
            <a:r>
              <a:rPr lang="en-NZ" b="1" dirty="0"/>
              <a:t> </a:t>
            </a: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 </a:t>
            </a:r>
            <a:r>
              <a:rPr lang="en-NZ" b="1" dirty="0"/>
              <a:t>( </a:t>
            </a:r>
            <a:r>
              <a:rPr lang="en-NZ" dirty="0"/>
              <a:t>day &lt; 6 </a:t>
            </a:r>
            <a:r>
              <a:rPr lang="en-NZ" b="1" dirty="0"/>
              <a:t>)</a:t>
            </a:r>
            <a:r>
              <a:rPr lang="en-NZ" dirty="0"/>
              <a:t>  </a:t>
            </a:r>
            <a:r>
              <a:rPr lang="en-NZ" b="1" dirty="0"/>
              <a:t>{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None/>
            </a:pPr>
            <a:r>
              <a:rPr lang="en-NZ" dirty="0"/>
              <a:t>	 </a:t>
            </a:r>
            <a:r>
              <a:rPr lang="en-NZ" dirty="0" err="1"/>
              <a:t>UI.</a:t>
            </a:r>
            <a:r>
              <a:rPr lang="en-NZ" u="sng" dirty="0" err="1"/>
              <a:t>printf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"Pay = $ </a:t>
            </a:r>
            <a:r>
              <a:rPr lang="en-NZ" u="sng" dirty="0">
                <a:solidFill>
                  <a:srgbClr val="339933"/>
                </a:solidFill>
              </a:rPr>
              <a:t>%.2f</a:t>
            </a:r>
            <a:r>
              <a:rPr lang="en-NZ" dirty="0">
                <a:solidFill>
                  <a:srgbClr val="339933"/>
                </a:solidFill>
              </a:rPr>
              <a:t> n"</a:t>
            </a:r>
            <a:r>
              <a:rPr lang="en-NZ" dirty="0"/>
              <a:t>, pay);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NZ" b="1" dirty="0"/>
              <a:t>}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NZ" b="1" dirty="0">
                <a:solidFill>
                  <a:srgbClr val="990000"/>
                </a:solidFill>
              </a:rPr>
              <a:t>else if</a:t>
            </a:r>
            <a:r>
              <a:rPr lang="en-NZ" dirty="0"/>
              <a:t>  </a:t>
            </a:r>
            <a:r>
              <a:rPr lang="en-NZ" b="1" dirty="0"/>
              <a:t>( </a:t>
            </a:r>
            <a:r>
              <a:rPr lang="en-NZ" dirty="0"/>
              <a:t>day == 6 </a:t>
            </a:r>
            <a:r>
              <a:rPr lang="en-NZ" b="1" dirty="0"/>
              <a:t>)</a:t>
            </a:r>
            <a:r>
              <a:rPr lang="en-NZ" dirty="0"/>
              <a:t>  </a:t>
            </a:r>
            <a:r>
              <a:rPr lang="en-NZ" b="1" dirty="0"/>
              <a:t>{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None/>
            </a:pPr>
            <a:r>
              <a:rPr lang="en-NZ" dirty="0"/>
              <a:t>    pay = pay * 1.5;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None/>
            </a:pPr>
            <a:r>
              <a:rPr lang="en-NZ" dirty="0"/>
              <a:t>	 </a:t>
            </a:r>
            <a:r>
              <a:rPr lang="en-NZ" dirty="0" err="1"/>
              <a:t>UI.</a:t>
            </a:r>
            <a:r>
              <a:rPr lang="en-NZ" u="sng" dirty="0" err="1"/>
              <a:t>printf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"Pay = $ </a:t>
            </a:r>
            <a:r>
              <a:rPr lang="en-NZ" u="sng" dirty="0">
                <a:solidFill>
                  <a:srgbClr val="339933"/>
                </a:solidFill>
              </a:rPr>
              <a:t>%.2f</a:t>
            </a:r>
            <a:r>
              <a:rPr lang="en-NZ" dirty="0">
                <a:solidFill>
                  <a:srgbClr val="339933"/>
                </a:solidFill>
              </a:rPr>
              <a:t>  ( time-and-a-half) %n"</a:t>
            </a:r>
            <a:r>
              <a:rPr lang="en-NZ" dirty="0"/>
              <a:t>, pay);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NZ" b="1" dirty="0"/>
              <a:t>}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NZ" b="1" dirty="0">
                <a:solidFill>
                  <a:srgbClr val="990000"/>
                </a:solidFill>
              </a:rPr>
              <a:t>else</a:t>
            </a:r>
            <a:r>
              <a:rPr lang="en-NZ" dirty="0"/>
              <a:t>  </a:t>
            </a:r>
            <a:r>
              <a:rPr lang="en-NZ" b="1" dirty="0"/>
              <a:t>{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None/>
            </a:pPr>
            <a:r>
              <a:rPr lang="en-NZ" dirty="0"/>
              <a:t>    pay = pay * 2;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None/>
            </a:pPr>
            <a:r>
              <a:rPr lang="en-NZ" dirty="0"/>
              <a:t>	 </a:t>
            </a:r>
            <a:r>
              <a:rPr lang="en-NZ" dirty="0" err="1"/>
              <a:t>UI.</a:t>
            </a:r>
            <a:r>
              <a:rPr lang="en-NZ" u="sng" dirty="0" err="1"/>
              <a:t>printf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"Pay = $ </a:t>
            </a:r>
            <a:r>
              <a:rPr lang="en-NZ" u="sng" dirty="0">
                <a:solidFill>
                  <a:srgbClr val="339933"/>
                </a:solidFill>
              </a:rPr>
              <a:t>%.2f</a:t>
            </a:r>
            <a:r>
              <a:rPr lang="en-NZ" dirty="0">
                <a:solidFill>
                  <a:srgbClr val="339933"/>
                </a:solidFill>
              </a:rPr>
              <a:t>  ( double-time) %n"</a:t>
            </a:r>
            <a:r>
              <a:rPr lang="en-NZ" dirty="0"/>
              <a:t>, pay);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NZ" b="1" dirty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NZ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069638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CartoonCharacter</a:t>
            </a:r>
            <a:r>
              <a:rPr lang="en-US" dirty="0"/>
              <a:t> Objects</a:t>
            </a:r>
            <a:endParaRPr lang="en-NZ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Objects need places to store values – called “Fields”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Objects are like entries in your Contacts</a:t>
            </a:r>
            <a:endParaRPr lang="en-NZ" dirty="0"/>
          </a:p>
          <a:p>
            <a:pPr lvl="1">
              <a:buFontTx/>
              <a:buNone/>
            </a:pPr>
            <a:endParaRPr lang="en-NZ" dirty="0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1127845" y="1556792"/>
            <a:ext cx="7725485" cy="2308324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1438275" algn="r"/>
              </a:tabLst>
            </a:pPr>
            <a:r>
              <a:rPr lang="en-US" sz="1800" b="1" u="sng" dirty="0"/>
              <a:t>CartoonCharacter-24</a:t>
            </a:r>
            <a:endParaRPr lang="en-US" b="1" u="sng" dirty="0"/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endParaRPr lang="en-AU" dirty="0"/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endParaRPr lang="en-AU" dirty="0"/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endParaRPr lang="en-AU" dirty="0"/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endParaRPr lang="en-AU" dirty="0"/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endParaRPr lang="en-AU" dirty="0"/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endParaRPr lang="en-NZ" dirty="0"/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3110632" y="1999469"/>
            <a:ext cx="576263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/>
            <a:r>
              <a:rPr lang="en-NZ" sz="2400" dirty="0"/>
              <a:t>      </a:t>
            </a:r>
            <a:r>
              <a:rPr lang="en-NZ" dirty="0"/>
              <a:t> </a:t>
            </a:r>
            <a:r>
              <a:rPr lang="en-NZ" sz="1800" dirty="0" err="1"/>
              <a:t>figX</a:t>
            </a:r>
            <a:r>
              <a:rPr lang="en-NZ" sz="1600" dirty="0"/>
              <a:t>:</a:t>
            </a:r>
            <a:r>
              <a:rPr lang="en-NZ" sz="2400" dirty="0"/>
              <a:t>         .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3110632" y="2431269"/>
            <a:ext cx="576263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/>
            <a:r>
              <a:rPr lang="en-NZ" sz="1800" dirty="0" err="1"/>
              <a:t>figY</a:t>
            </a:r>
            <a:r>
              <a:rPr lang="en-NZ" sz="1800" dirty="0"/>
              <a:t>:</a:t>
            </a:r>
            <a:r>
              <a:rPr lang="en-NZ" sz="2400" dirty="0"/>
              <a:t>        .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6926833" y="2422228"/>
            <a:ext cx="576263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/>
            <a:r>
              <a:rPr lang="en-NZ" sz="2400" dirty="0"/>
              <a:t>        </a:t>
            </a:r>
            <a:r>
              <a:rPr lang="en-NZ" sz="1800" dirty="0" err="1"/>
              <a:t>wd</a:t>
            </a:r>
            <a:r>
              <a:rPr lang="en-NZ" sz="1800" dirty="0"/>
              <a:t>:</a:t>
            </a:r>
            <a:r>
              <a:rPr lang="en-NZ" sz="2400" dirty="0"/>
              <a:t>        .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6926833" y="2854028"/>
            <a:ext cx="576263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/>
            <a:r>
              <a:rPr lang="en-NZ" sz="2400" dirty="0"/>
              <a:t>      </a:t>
            </a:r>
            <a:r>
              <a:rPr lang="en-NZ" sz="1800" dirty="0" err="1"/>
              <a:t>ht</a:t>
            </a:r>
            <a:r>
              <a:rPr lang="en-NZ" sz="1800" dirty="0"/>
              <a:t>:</a:t>
            </a:r>
            <a:r>
              <a:rPr lang="en-NZ" sz="2400" dirty="0"/>
              <a:t>        .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3110632" y="2934507"/>
            <a:ext cx="1439863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/>
            <a:r>
              <a:rPr lang="en-NZ" sz="1800" dirty="0">
                <a:latin typeface="Arial Unicode MS" pitchFamily="34" charset="-128"/>
              </a:rPr>
              <a:t>emotion:</a:t>
            </a:r>
            <a:r>
              <a:rPr lang="en-NZ" sz="2400" dirty="0">
                <a:latin typeface="Arial Unicode MS" pitchFamily="34" charset="-128"/>
              </a:rPr>
              <a:t>    “</a:t>
            </a:r>
            <a:r>
              <a:rPr lang="en-NZ" sz="2400" dirty="0"/>
              <a:t>             </a:t>
            </a:r>
            <a:r>
              <a:rPr lang="en-NZ" sz="2400" dirty="0">
                <a:latin typeface="Arial Unicode MS" pitchFamily="34" charset="-128"/>
              </a:rPr>
              <a:t>”</a:t>
            </a:r>
            <a:endParaRPr lang="en-NZ" sz="2400" dirty="0"/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3110632" y="3367894"/>
            <a:ext cx="1439863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/>
            <a:r>
              <a:rPr lang="en-NZ" sz="1800" dirty="0">
                <a:latin typeface="Arial Unicode MS" pitchFamily="34" charset="-128"/>
              </a:rPr>
              <a:t>direction:</a:t>
            </a:r>
            <a:r>
              <a:rPr lang="en-NZ" sz="2400" dirty="0">
                <a:latin typeface="Arial Unicode MS" pitchFamily="34" charset="-128"/>
              </a:rPr>
              <a:t>    “</a:t>
            </a:r>
            <a:r>
              <a:rPr lang="en-NZ" sz="2400" dirty="0"/>
              <a:t>             </a:t>
            </a:r>
            <a:r>
              <a:rPr lang="en-NZ" sz="2400" dirty="0">
                <a:latin typeface="Arial Unicode MS" pitchFamily="34" charset="-128"/>
              </a:rPr>
              <a:t>”</a:t>
            </a:r>
            <a:endParaRPr lang="en-NZ" sz="2400" dirty="0"/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6926833" y="1988841"/>
            <a:ext cx="1439863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/>
            <a:r>
              <a:rPr lang="en-NZ" sz="1800" dirty="0" err="1">
                <a:latin typeface="Arial Unicode MS" pitchFamily="34" charset="-128"/>
              </a:rPr>
              <a:t>imageFolder</a:t>
            </a:r>
            <a:r>
              <a:rPr lang="en-NZ" sz="1800" dirty="0">
                <a:latin typeface="Arial Unicode MS" pitchFamily="34" charset="-128"/>
              </a:rPr>
              <a:t>:</a:t>
            </a:r>
            <a:r>
              <a:rPr lang="en-NZ" dirty="0">
                <a:latin typeface="Arial Unicode MS" pitchFamily="34" charset="-128"/>
              </a:rPr>
              <a:t>      </a:t>
            </a:r>
            <a:r>
              <a:rPr lang="en-NZ" sz="2400" dirty="0">
                <a:latin typeface="Arial Unicode MS" pitchFamily="34" charset="-128"/>
              </a:rPr>
              <a:t>“</a:t>
            </a:r>
            <a:r>
              <a:rPr lang="en-NZ" sz="2400" dirty="0"/>
              <a:t>             </a:t>
            </a:r>
            <a:r>
              <a:rPr lang="en-NZ" sz="2400" dirty="0">
                <a:latin typeface="Arial Unicode MS" pitchFamily="34" charset="-128"/>
              </a:rPr>
              <a:t>”</a:t>
            </a:r>
            <a:endParaRPr lang="en-NZ" sz="2400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127448" y="3990544"/>
            <a:ext cx="7815609" cy="2308324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1438275" algn="r"/>
              </a:tabLst>
            </a:pPr>
            <a:r>
              <a:rPr lang="en-US" sz="1800" b="1" u="sng" dirty="0"/>
              <a:t>CartoonCharacter-27</a:t>
            </a:r>
            <a:endParaRPr lang="en-US" b="1" u="sng" dirty="0"/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endParaRPr lang="en-AU" dirty="0"/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endParaRPr lang="en-AU" dirty="0"/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endParaRPr lang="en-AU" dirty="0"/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endParaRPr lang="en-AU" dirty="0"/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endParaRPr lang="en-AU" dirty="0"/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endParaRPr lang="en-NZ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129806" y="4374291"/>
            <a:ext cx="576263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/>
            <a:r>
              <a:rPr lang="en-NZ" sz="2400" dirty="0"/>
              <a:t>      </a:t>
            </a:r>
            <a:r>
              <a:rPr lang="en-NZ" dirty="0"/>
              <a:t> </a:t>
            </a:r>
            <a:r>
              <a:rPr lang="en-NZ" sz="1800" dirty="0" err="1"/>
              <a:t>figX</a:t>
            </a:r>
            <a:r>
              <a:rPr lang="en-NZ" sz="1600" dirty="0"/>
              <a:t>:</a:t>
            </a:r>
            <a:r>
              <a:rPr lang="en-NZ" sz="2400" dirty="0"/>
              <a:t>         .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129806" y="4806091"/>
            <a:ext cx="576263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/>
            <a:r>
              <a:rPr lang="en-NZ" sz="1800" dirty="0" err="1"/>
              <a:t>figY</a:t>
            </a:r>
            <a:r>
              <a:rPr lang="en-NZ" sz="1800" dirty="0"/>
              <a:t>:</a:t>
            </a:r>
            <a:r>
              <a:rPr lang="en-NZ" sz="2400" dirty="0"/>
              <a:t>        .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6946007" y="4797050"/>
            <a:ext cx="576263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/>
            <a:r>
              <a:rPr lang="en-NZ" sz="2400" dirty="0"/>
              <a:t>        </a:t>
            </a:r>
            <a:r>
              <a:rPr lang="en-NZ" sz="1800" dirty="0" err="1"/>
              <a:t>wd</a:t>
            </a:r>
            <a:r>
              <a:rPr lang="en-NZ" sz="1800" dirty="0"/>
              <a:t>:</a:t>
            </a:r>
            <a:r>
              <a:rPr lang="en-NZ" sz="2400" dirty="0"/>
              <a:t>        .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946007" y="5228850"/>
            <a:ext cx="576263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/>
            <a:r>
              <a:rPr lang="en-NZ" sz="2400" dirty="0"/>
              <a:t>      </a:t>
            </a:r>
            <a:r>
              <a:rPr lang="en-NZ" sz="1800" dirty="0" err="1"/>
              <a:t>ht</a:t>
            </a:r>
            <a:r>
              <a:rPr lang="en-NZ" sz="1800" dirty="0"/>
              <a:t>:</a:t>
            </a:r>
            <a:r>
              <a:rPr lang="en-NZ" sz="2400" dirty="0"/>
              <a:t>        .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129806" y="5309329"/>
            <a:ext cx="1439863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/>
            <a:r>
              <a:rPr lang="en-NZ" sz="1800" dirty="0">
                <a:latin typeface="Arial Unicode MS" pitchFamily="34" charset="-128"/>
              </a:rPr>
              <a:t>emotion:</a:t>
            </a:r>
            <a:r>
              <a:rPr lang="en-NZ" sz="2400" dirty="0">
                <a:latin typeface="Arial Unicode MS" pitchFamily="34" charset="-128"/>
              </a:rPr>
              <a:t>    “</a:t>
            </a:r>
            <a:r>
              <a:rPr lang="en-NZ" sz="2400" dirty="0"/>
              <a:t>             </a:t>
            </a:r>
            <a:r>
              <a:rPr lang="en-NZ" sz="2400" dirty="0">
                <a:latin typeface="Arial Unicode MS" pitchFamily="34" charset="-128"/>
              </a:rPr>
              <a:t>”</a:t>
            </a:r>
            <a:endParaRPr lang="en-NZ" sz="2400" dirty="0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3129806" y="5742716"/>
            <a:ext cx="1439863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/>
            <a:r>
              <a:rPr lang="en-NZ" sz="1800" dirty="0">
                <a:latin typeface="Arial Unicode MS" pitchFamily="34" charset="-128"/>
              </a:rPr>
              <a:t>direction:</a:t>
            </a:r>
            <a:r>
              <a:rPr lang="en-NZ" sz="2400" dirty="0">
                <a:latin typeface="Arial Unicode MS" pitchFamily="34" charset="-128"/>
              </a:rPr>
              <a:t>    “</a:t>
            </a:r>
            <a:r>
              <a:rPr lang="en-NZ" sz="2400" dirty="0"/>
              <a:t>             </a:t>
            </a:r>
            <a:r>
              <a:rPr lang="en-NZ" sz="2400" dirty="0">
                <a:latin typeface="Arial Unicode MS" pitchFamily="34" charset="-128"/>
              </a:rPr>
              <a:t>”</a:t>
            </a:r>
            <a:endParaRPr lang="en-NZ" sz="2400" dirty="0"/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6946007" y="4363663"/>
            <a:ext cx="1439863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r"/>
            <a:r>
              <a:rPr lang="en-NZ" sz="1800" dirty="0" err="1">
                <a:latin typeface="Arial Unicode MS" pitchFamily="34" charset="-128"/>
              </a:rPr>
              <a:t>imageFolder</a:t>
            </a:r>
            <a:r>
              <a:rPr lang="en-NZ" sz="1800" dirty="0">
                <a:latin typeface="Arial Unicode MS" pitchFamily="34" charset="-128"/>
              </a:rPr>
              <a:t>:</a:t>
            </a:r>
            <a:r>
              <a:rPr lang="en-NZ" dirty="0">
                <a:latin typeface="Arial Unicode MS" pitchFamily="34" charset="-128"/>
              </a:rPr>
              <a:t>      </a:t>
            </a:r>
            <a:r>
              <a:rPr lang="en-NZ" sz="2400" dirty="0">
                <a:latin typeface="Arial Unicode MS" pitchFamily="34" charset="-128"/>
              </a:rPr>
              <a:t>“</a:t>
            </a:r>
            <a:r>
              <a:rPr lang="en-NZ" sz="2400" dirty="0"/>
              <a:t>             </a:t>
            </a:r>
            <a:r>
              <a:rPr lang="en-NZ" sz="2400" dirty="0">
                <a:latin typeface="Arial Unicode MS" pitchFamily="34" charset="-128"/>
              </a:rPr>
              <a:t>”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50480203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055440" y="3395092"/>
            <a:ext cx="1512168" cy="216024"/>
          </a:xfrm>
          <a:prstGeom prst="rect">
            <a:avLst/>
          </a:prstGeom>
          <a:solidFill>
            <a:srgbClr val="A3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43671" y="4941168"/>
            <a:ext cx="1872208" cy="288032"/>
          </a:xfrm>
          <a:prstGeom prst="rect">
            <a:avLst/>
          </a:prstGeom>
          <a:solidFill>
            <a:srgbClr val="A3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5999" y="4941168"/>
            <a:ext cx="1512168" cy="288032"/>
          </a:xfrm>
          <a:prstGeom prst="rect">
            <a:avLst/>
          </a:prstGeom>
          <a:solidFill>
            <a:srgbClr val="A3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51231" y="5661158"/>
            <a:ext cx="3918952" cy="216024"/>
          </a:xfrm>
          <a:prstGeom prst="rect">
            <a:avLst/>
          </a:prstGeom>
          <a:solidFill>
            <a:srgbClr val="A3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43671" y="5301208"/>
            <a:ext cx="1440160" cy="216024"/>
          </a:xfrm>
          <a:prstGeom prst="rect">
            <a:avLst/>
          </a:prstGeom>
          <a:solidFill>
            <a:srgbClr val="A3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Using fields: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tabLst>
                <a:tab pos="2781300" algn="l"/>
              </a:tabLst>
            </a:pPr>
            <a:r>
              <a:rPr lang="en-NZ" dirty="0"/>
              <a:t>A method can refer to a field of the object it was called on:</a:t>
            </a:r>
          </a:p>
          <a:p>
            <a:pPr>
              <a:buNone/>
              <a:tabLst>
                <a:tab pos="2781300" algn="l"/>
              </a:tabLst>
            </a:pPr>
            <a:r>
              <a:rPr lang="en-NZ" dirty="0">
                <a:solidFill>
                  <a:srgbClr val="993300"/>
                </a:solidFill>
              </a:rPr>
              <a:t>                         this</a:t>
            </a:r>
            <a:r>
              <a:rPr lang="en-NZ" dirty="0"/>
              <a:t> </a:t>
            </a:r>
            <a:r>
              <a:rPr lang="en-NZ" b="1" dirty="0"/>
              <a:t>.</a:t>
            </a:r>
            <a:r>
              <a:rPr lang="en-NZ" dirty="0"/>
              <a:t> </a:t>
            </a:r>
            <a:r>
              <a:rPr lang="en-NZ" i="1" dirty="0"/>
              <a:t>fieldname </a:t>
            </a:r>
          </a:p>
          <a:p>
            <a:pPr>
              <a:buNone/>
              <a:tabLst>
                <a:tab pos="2781300" algn="l"/>
              </a:tabLst>
            </a:pPr>
            <a:r>
              <a:rPr lang="en-US" sz="2800" dirty="0" err="1">
                <a:sym typeface="Symbol" pitchFamily="18" charset="2"/>
              </a:rPr>
              <a:t>eg</a:t>
            </a:r>
            <a:r>
              <a:rPr lang="en-US" sz="2800" dirty="0">
                <a:sym typeface="Symbol" pitchFamily="18" charset="2"/>
              </a:rPr>
              <a:t>:</a:t>
            </a:r>
            <a:endParaRPr lang="en-NZ" dirty="0">
              <a:sym typeface="Symbol" pitchFamily="18" charset="2"/>
            </a:endParaRPr>
          </a:p>
          <a:p>
            <a:pPr lvl="1">
              <a:spcBef>
                <a:spcPts val="3000"/>
              </a:spcBef>
              <a:buNone/>
              <a:tabLst>
                <a:tab pos="278130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lookLeft</a:t>
            </a:r>
            <a:r>
              <a:rPr lang="en-NZ" dirty="0"/>
              <a:t>( ) {</a:t>
            </a:r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.erase</a:t>
            </a:r>
            <a:r>
              <a:rPr lang="en-US" dirty="0"/>
              <a:t>( ) ;</a:t>
            </a:r>
            <a:endParaRPr lang="en-NZ" dirty="0"/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.direction</a:t>
            </a:r>
            <a:r>
              <a:rPr lang="en-US" dirty="0"/>
              <a:t> = </a:t>
            </a:r>
            <a:r>
              <a:rPr lang="en-US" dirty="0">
                <a:solidFill>
                  <a:srgbClr val="339933"/>
                </a:solidFill>
              </a:rPr>
              <a:t>“left”</a:t>
            </a:r>
            <a:r>
              <a:rPr lang="en-US" dirty="0"/>
              <a:t>;</a:t>
            </a:r>
            <a:endParaRPr lang="en-NZ" dirty="0"/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.draw</a:t>
            </a:r>
            <a:r>
              <a:rPr lang="en-US" dirty="0"/>
              <a:t>( ) ;</a:t>
            </a:r>
            <a:endParaRPr lang="en-NZ" dirty="0"/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/>
              <a:t>}</a:t>
            </a:r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endParaRPr lang="en-NZ" b="1" dirty="0">
              <a:solidFill>
                <a:srgbClr val="993300"/>
              </a:solidFill>
            </a:endParaRPr>
          </a:p>
          <a:p>
            <a:pPr lvl="1">
              <a:buNone/>
              <a:tabLst>
                <a:tab pos="278130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draw( ) {</a:t>
            </a:r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filename =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.imageFolder</a:t>
            </a:r>
            <a:r>
              <a:rPr lang="en-US" dirty="0"/>
              <a:t>  +  </a:t>
            </a:r>
            <a:r>
              <a:rPr lang="en-US" dirty="0">
                <a:solidFill>
                  <a:srgbClr val="339933"/>
                </a:solidFill>
              </a:rPr>
              <a:t>”/” </a:t>
            </a:r>
            <a:r>
              <a:rPr lang="en-US" dirty="0"/>
              <a:t> +  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.direction</a:t>
            </a:r>
            <a:r>
              <a:rPr lang="en-US" dirty="0"/>
              <a:t>  +  </a:t>
            </a:r>
            <a:r>
              <a:rPr lang="en-US" dirty="0">
                <a:solidFill>
                  <a:srgbClr val="339933"/>
                </a:solidFill>
              </a:rPr>
              <a:t>“-” </a:t>
            </a:r>
            <a:r>
              <a:rPr lang="en-US" dirty="0"/>
              <a:t> + </a:t>
            </a:r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/>
              <a:t>		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.emotion</a:t>
            </a:r>
            <a:r>
              <a:rPr lang="en-US" dirty="0"/>
              <a:t> + </a:t>
            </a:r>
            <a:r>
              <a:rPr lang="en-US" dirty="0">
                <a:solidFill>
                  <a:srgbClr val="339933"/>
                </a:solidFill>
              </a:rPr>
              <a:t>“.</a:t>
            </a:r>
            <a:r>
              <a:rPr lang="en-US" dirty="0" err="1">
                <a:solidFill>
                  <a:srgbClr val="339933"/>
                </a:solidFill>
              </a:rPr>
              <a:t>png</a:t>
            </a:r>
            <a:r>
              <a:rPr lang="en-US" dirty="0">
                <a:solidFill>
                  <a:srgbClr val="339933"/>
                </a:solidFill>
              </a:rPr>
              <a:t>” </a:t>
            </a:r>
            <a:r>
              <a:rPr lang="en-US" dirty="0"/>
              <a:t> ;</a:t>
            </a:r>
            <a:endParaRPr lang="en-NZ" dirty="0"/>
          </a:p>
          <a:p>
            <a:pPr lvl="2">
              <a:spcBef>
                <a:spcPts val="600"/>
              </a:spcBef>
              <a:buNone/>
              <a:tabLst>
                <a:tab pos="2781300" algn="l"/>
              </a:tabLst>
            </a:pPr>
            <a:r>
              <a:rPr lang="en-NZ" dirty="0" err="1"/>
              <a:t>UI.drawImage</a:t>
            </a:r>
            <a:r>
              <a:rPr lang="en-NZ" dirty="0"/>
              <a:t>(filename,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.figX</a:t>
            </a:r>
            <a:r>
              <a:rPr lang="en-NZ" dirty="0"/>
              <a:t>, 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.figY</a:t>
            </a:r>
            <a:r>
              <a:rPr lang="en-NZ" dirty="0"/>
              <a:t>,  </a:t>
            </a:r>
            <a:r>
              <a:rPr lang="en-US" dirty="0">
                <a:solidFill>
                  <a:srgbClr val="993300"/>
                </a:solidFill>
              </a:rPr>
              <a:t>this</a:t>
            </a:r>
            <a:r>
              <a:rPr lang="en-US" dirty="0"/>
              <a:t>.</a:t>
            </a:r>
            <a:r>
              <a:rPr lang="en-NZ" dirty="0"/>
              <a:t>wd,  </a:t>
            </a:r>
            <a:r>
              <a:rPr lang="en-US" dirty="0">
                <a:solidFill>
                  <a:srgbClr val="993300"/>
                </a:solidFill>
              </a:rPr>
              <a:t>this</a:t>
            </a:r>
            <a:r>
              <a:rPr lang="en-US" dirty="0"/>
              <a:t>.</a:t>
            </a:r>
            <a:r>
              <a:rPr lang="en-NZ" dirty="0" err="1"/>
              <a:t>ht</a:t>
            </a:r>
            <a:r>
              <a:rPr lang="en-NZ" dirty="0"/>
              <a:t>);</a:t>
            </a:r>
          </a:p>
          <a:p>
            <a:pPr lvl="2">
              <a:spcBef>
                <a:spcPts val="600"/>
              </a:spcBef>
              <a:buNone/>
              <a:tabLst>
                <a:tab pos="2781300" algn="l"/>
              </a:tabLst>
            </a:pPr>
            <a:r>
              <a:rPr lang="en-NZ" dirty="0" err="1"/>
              <a:t>UIsleep</a:t>
            </a:r>
            <a:r>
              <a:rPr lang="en-NZ" dirty="0"/>
              <a:t>(500); </a:t>
            </a:r>
            <a:r>
              <a:rPr lang="en-NZ" dirty="0">
                <a:solidFill>
                  <a:srgbClr val="993300"/>
                </a:solidFill>
              </a:rPr>
              <a:t> </a:t>
            </a:r>
            <a:r>
              <a:rPr lang="en-NZ" dirty="0">
                <a:solidFill>
                  <a:srgbClr val="3333CC"/>
                </a:solidFill>
              </a:rPr>
              <a:t>// wait 500 </a:t>
            </a:r>
            <a:r>
              <a:rPr lang="en-NZ" dirty="0" err="1">
                <a:solidFill>
                  <a:srgbClr val="3333CC"/>
                </a:solidFill>
              </a:rPr>
              <a:t>mS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/>
              <a:t>}</a:t>
            </a:r>
            <a:endParaRPr lang="en-NZ" dirty="0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4223792" y="3429000"/>
            <a:ext cx="2735263" cy="576262"/>
          </a:xfrm>
          <a:prstGeom prst="wedgeRoundRectCallout">
            <a:avLst>
              <a:gd name="adj1" fmla="val -96483"/>
              <a:gd name="adj2" fmla="val -329291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l"/>
            <a:r>
              <a:rPr lang="en-NZ" sz="2000" dirty="0"/>
              <a:t>Object the method </a:t>
            </a:r>
          </a:p>
          <a:p>
            <a:pPr algn="l"/>
            <a:r>
              <a:rPr lang="en-NZ" sz="2000" dirty="0"/>
              <a:t>was called on</a:t>
            </a:r>
          </a:p>
        </p:txBody>
      </p:sp>
      <p:sp>
        <p:nvSpPr>
          <p:cNvPr id="16389" name="AutoShape 8"/>
          <p:cNvSpPr>
            <a:spLocks noChangeArrowheads="1"/>
          </p:cNvSpPr>
          <p:nvPr/>
        </p:nvSpPr>
        <p:spPr bwMode="auto">
          <a:xfrm>
            <a:off x="6096000" y="2205038"/>
            <a:ext cx="3384301" cy="576262"/>
          </a:xfrm>
          <a:prstGeom prst="wedgeRoundRectCallout">
            <a:avLst>
              <a:gd name="adj1" fmla="val -77796"/>
              <a:gd name="adj2" fmla="val -131340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l"/>
            <a:r>
              <a:rPr lang="en-NZ" sz="2000" dirty="0"/>
              <a:t>note: fields have no  (    )</a:t>
            </a:r>
          </a:p>
        </p:txBody>
      </p:sp>
    </p:spTree>
    <p:extLst>
      <p:ext uri="{BB962C8B-B14F-4D97-AF65-F5344CB8AC3E}">
        <p14:creationId xmlns:p14="http://schemas.microsoft.com/office/powerpoint/2010/main" val="296441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8" grpId="1" animBg="1"/>
      <p:bldP spid="16389" grpId="0" animBg="1"/>
      <p:bldP spid="16389" grpId="1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3503016" y="2756856"/>
            <a:ext cx="14398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 dirty="0">
                <a:solidFill>
                  <a:srgbClr val="339933"/>
                </a:solidFill>
                <a:latin typeface="Arial Unicode MS" pitchFamily="34" charset="-128"/>
              </a:rPr>
              <a:t>“</a:t>
            </a:r>
            <a:r>
              <a:rPr lang="en-NZ" dirty="0">
                <a:solidFill>
                  <a:srgbClr val="339933"/>
                </a:solidFill>
              </a:rPr>
              <a:t>left</a:t>
            </a:r>
            <a:r>
              <a:rPr lang="en-NZ" dirty="0">
                <a:solidFill>
                  <a:srgbClr val="339933"/>
                </a:solidFill>
                <a:latin typeface="Arial Unicode MS" pitchFamily="34" charset="-128"/>
              </a:rPr>
              <a:t>”</a:t>
            </a:r>
            <a:endParaRPr lang="en-NZ" dirty="0">
              <a:solidFill>
                <a:srgbClr val="339933"/>
              </a:solidFill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Using fields: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1">
              <a:spcBef>
                <a:spcPct val="50000"/>
              </a:spcBef>
              <a:buNone/>
              <a:tabLst>
                <a:tab pos="2781300" algn="l"/>
              </a:tabLst>
            </a:pPr>
            <a:r>
              <a:rPr lang="en-NZ" dirty="0"/>
              <a:t>  </a:t>
            </a:r>
          </a:p>
          <a:p>
            <a:pPr lvl="1">
              <a:spcBef>
                <a:spcPct val="50000"/>
              </a:spcBef>
              <a:buNone/>
              <a:tabLst>
                <a:tab pos="2781300" algn="l"/>
              </a:tabLst>
            </a:pPr>
            <a:r>
              <a:rPr lang="en-NZ" dirty="0"/>
              <a:t>    :</a:t>
            </a:r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NZ" dirty="0"/>
              <a:t>cf1. </a:t>
            </a:r>
            <a:r>
              <a:rPr lang="en-NZ" dirty="0" err="1"/>
              <a:t>lookLeft</a:t>
            </a:r>
            <a:r>
              <a:rPr lang="en-NZ" dirty="0"/>
              <a:t>( );</a:t>
            </a:r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NZ" dirty="0"/>
              <a:t>cf1. walk(20);</a:t>
            </a:r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NZ" dirty="0"/>
              <a:t>	 :</a:t>
            </a:r>
            <a:endParaRPr lang="en-NZ" b="1" dirty="0">
              <a:solidFill>
                <a:srgbClr val="993300"/>
              </a:solidFill>
            </a:endParaRPr>
          </a:p>
          <a:p>
            <a:pPr lvl="1">
              <a:spcBef>
                <a:spcPct val="100000"/>
              </a:spcBef>
              <a:buNone/>
              <a:tabLst>
                <a:tab pos="278130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lookLeft</a:t>
            </a:r>
            <a:r>
              <a:rPr lang="en-NZ" dirty="0"/>
              <a:t>( ) {</a:t>
            </a:r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endParaRPr lang="en-US" dirty="0">
              <a:solidFill>
                <a:srgbClr val="993300"/>
              </a:solidFill>
            </a:endParaRPr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.erase</a:t>
            </a:r>
            <a:r>
              <a:rPr lang="en-US" dirty="0"/>
              <a:t>( ) ;</a:t>
            </a:r>
            <a:endParaRPr lang="en-NZ" dirty="0"/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.direction</a:t>
            </a:r>
            <a:r>
              <a:rPr lang="en-US" dirty="0"/>
              <a:t> = </a:t>
            </a:r>
            <a:r>
              <a:rPr lang="en-US" dirty="0">
                <a:solidFill>
                  <a:srgbClr val="339933"/>
                </a:solidFill>
              </a:rPr>
              <a:t>“left”</a:t>
            </a:r>
            <a:r>
              <a:rPr lang="en-US" dirty="0"/>
              <a:t>;</a:t>
            </a:r>
            <a:endParaRPr lang="en-NZ" dirty="0"/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.draw</a:t>
            </a:r>
            <a:r>
              <a:rPr lang="en-US" dirty="0"/>
              <a:t>( ) ;</a:t>
            </a:r>
            <a:endParaRPr lang="en-NZ" dirty="0"/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/>
              <a:t>}</a:t>
            </a: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5825514" y="4868863"/>
            <a:ext cx="2083137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1600" dirty="0"/>
              <a:t>this:   </a:t>
            </a:r>
            <a:r>
              <a:rPr lang="en-NZ" sz="1600" dirty="0" err="1"/>
              <a:t>CartoonCharacter</a:t>
            </a:r>
            <a:r>
              <a:rPr lang="en-NZ" sz="1600" dirty="0"/>
              <a:t>-    </a:t>
            </a:r>
          </a:p>
        </p:txBody>
      </p:sp>
      <p:sp>
        <p:nvSpPr>
          <p:cNvPr id="505862" name="Line 6"/>
          <p:cNvSpPr>
            <a:spLocks noChangeShapeType="1"/>
          </p:cNvSpPr>
          <p:nvPr/>
        </p:nvSpPr>
        <p:spPr bwMode="auto">
          <a:xfrm>
            <a:off x="550316" y="5300663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NZ"/>
          </a:p>
        </p:txBody>
      </p:sp>
      <p:sp>
        <p:nvSpPr>
          <p:cNvPr id="505863" name="Rectangle 7"/>
          <p:cNvSpPr>
            <a:spLocks noChangeArrowheads="1"/>
          </p:cNvSpPr>
          <p:nvPr/>
        </p:nvSpPr>
        <p:spPr bwMode="auto">
          <a:xfrm>
            <a:off x="478879" y="4724401"/>
            <a:ext cx="8353425" cy="20161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2134642" y="879476"/>
            <a:ext cx="6624637" cy="255454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US" sz="2000" b="1" u="sng" dirty="0"/>
              <a:t>CartoonCharacter-24</a:t>
            </a:r>
          </a:p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NZ" sz="2000" dirty="0"/>
              <a:t>	</a:t>
            </a:r>
            <a:r>
              <a:rPr lang="en-NZ" sz="2000" dirty="0" err="1"/>
              <a:t>figX</a:t>
            </a:r>
            <a:r>
              <a:rPr lang="en-NZ" sz="2000" dirty="0"/>
              <a:t>: 	wd:</a:t>
            </a:r>
          </a:p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NZ" sz="2000" dirty="0"/>
              <a:t>	</a:t>
            </a:r>
            <a:r>
              <a:rPr lang="en-NZ" sz="2000" dirty="0" err="1"/>
              <a:t>figY</a:t>
            </a:r>
            <a:r>
              <a:rPr lang="en-NZ" sz="2000" dirty="0"/>
              <a:t>: 	ht:</a:t>
            </a:r>
          </a:p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NZ" sz="2000" dirty="0"/>
              <a:t>	emotion:	</a:t>
            </a:r>
            <a:r>
              <a:rPr lang="en-NZ" sz="2000" dirty="0" err="1"/>
              <a:t>imageFolder</a:t>
            </a:r>
            <a:r>
              <a:rPr lang="en-NZ" sz="2000" dirty="0"/>
              <a:t>:</a:t>
            </a:r>
          </a:p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NZ" sz="2000" dirty="0"/>
              <a:t>	direction:	</a:t>
            </a:r>
          </a:p>
          <a:p>
            <a:pPr algn="l">
              <a:tabLst>
                <a:tab pos="1076325" algn="r"/>
                <a:tab pos="4391025" algn="r"/>
              </a:tabLst>
            </a:pPr>
            <a:endParaRPr lang="en-NZ" sz="2000" dirty="0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3503066" y="1384301"/>
            <a:ext cx="5762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/>
              <a:t>150</a:t>
            </a: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3503066" y="1816101"/>
            <a:ext cx="5762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/>
              <a:t>300</a:t>
            </a: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6887392" y="1412777"/>
            <a:ext cx="5762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/>
              <a:t>40</a:t>
            </a: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6887616" y="1844502"/>
            <a:ext cx="5762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/>
              <a:t>80</a:t>
            </a:r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3503066" y="2319338"/>
            <a:ext cx="1439862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>
                <a:latin typeface="Arial Unicode MS" pitchFamily="34" charset="-128"/>
              </a:rPr>
              <a:t>“</a:t>
            </a:r>
            <a:r>
              <a:rPr lang="en-NZ" sz="2000"/>
              <a:t>smile</a:t>
            </a:r>
            <a:r>
              <a:rPr lang="en-NZ" sz="2000">
                <a:latin typeface="Arial Unicode MS" pitchFamily="34" charset="-128"/>
              </a:rPr>
              <a:t>”</a:t>
            </a:r>
            <a:endParaRPr lang="en-NZ" sz="2000"/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auto">
          <a:xfrm>
            <a:off x="3503066" y="2752726"/>
            <a:ext cx="14398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>
                <a:latin typeface="Arial Unicode MS" pitchFamily="34" charset="-128"/>
              </a:rPr>
              <a:t>“</a:t>
            </a:r>
            <a:r>
              <a:rPr lang="en-NZ" sz="2000" dirty="0"/>
              <a:t>right</a:t>
            </a:r>
            <a:r>
              <a:rPr lang="en-NZ" sz="2000" dirty="0">
                <a:latin typeface="Arial Unicode MS" pitchFamily="34" charset="-128"/>
              </a:rPr>
              <a:t>”</a:t>
            </a:r>
            <a:endParaRPr lang="en-NZ" sz="2000" dirty="0"/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6887616" y="2276550"/>
            <a:ext cx="1439862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>
                <a:latin typeface="Arial Unicode MS" pitchFamily="34" charset="-128"/>
              </a:rPr>
              <a:t>“</a:t>
            </a:r>
            <a:r>
              <a:rPr lang="en-NZ" sz="2000" dirty="0"/>
              <a:t>green</a:t>
            </a:r>
            <a:r>
              <a:rPr lang="en-NZ" sz="2000" dirty="0">
                <a:latin typeface="Arial Unicode MS" pitchFamily="34" charset="-128"/>
              </a:rPr>
              <a:t>”</a:t>
            </a:r>
            <a:endParaRPr lang="en-NZ" sz="2000" dirty="0"/>
          </a:p>
        </p:txBody>
      </p:sp>
      <p:sp>
        <p:nvSpPr>
          <p:cNvPr id="505873" name="Rectangle 17"/>
          <p:cNvSpPr>
            <a:spLocks noChangeArrowheads="1"/>
          </p:cNvSpPr>
          <p:nvPr/>
        </p:nvSpPr>
        <p:spPr bwMode="auto">
          <a:xfrm>
            <a:off x="3348763" y="3716338"/>
            <a:ext cx="2314891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1800" dirty="0"/>
              <a:t>cf1:   CartoonCharacter-24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50666" y="4231362"/>
            <a:ext cx="2300223" cy="360040"/>
          </a:xfrm>
          <a:prstGeom prst="wedgeRoundRectCallout">
            <a:avLst>
              <a:gd name="adj1" fmla="val 39133"/>
              <a:gd name="adj2" fmla="val 8535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dirty="0">
                <a:latin typeface="Arial" charset="0"/>
              </a:rPr>
              <a:t>Method worksheet</a:t>
            </a:r>
            <a:endParaRPr lang="en-NZ" sz="2000" dirty="0">
              <a:latin typeface="Arial" charset="0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190648" y="980728"/>
            <a:ext cx="1296144" cy="360040"/>
          </a:xfrm>
          <a:prstGeom prst="wedgeRoundRectCallout">
            <a:avLst>
              <a:gd name="adj1" fmla="val 95571"/>
              <a:gd name="adj2" fmla="val -26391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dirty="0">
                <a:latin typeface="Arial" charset="0"/>
              </a:rPr>
              <a:t>Object</a:t>
            </a:r>
            <a:endParaRPr lang="en-NZ" sz="2000" dirty="0">
              <a:latin typeface="Arial" charset="0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6167312" y="3717032"/>
            <a:ext cx="1800200" cy="360040"/>
          </a:xfrm>
          <a:prstGeom prst="wedgeRoundRectCallout">
            <a:avLst>
              <a:gd name="adj1" fmla="val -84091"/>
              <a:gd name="adj2" fmla="val -268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</a:rPr>
              <a:t>ID of Object</a:t>
            </a:r>
            <a:endParaRPr lang="en-NZ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2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2" grpId="0" animBg="1"/>
      <p:bldP spid="505863" grpId="0" animBg="1"/>
      <p:bldP spid="16397" grpId="0" animBg="1"/>
      <p:bldP spid="505873" grpId="0" animBg="1"/>
      <p:bldP spid="17" grpId="0" animBg="1"/>
      <p:bldP spid="1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Using fields: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1">
              <a:buNone/>
              <a:tabLst>
                <a:tab pos="2781300" algn="l"/>
              </a:tabLst>
            </a:pPr>
            <a:r>
              <a:rPr lang="en-NZ" dirty="0"/>
              <a:t> </a:t>
            </a:r>
          </a:p>
          <a:p>
            <a:pPr lvl="1">
              <a:spcBef>
                <a:spcPts val="0"/>
              </a:spcBef>
              <a:buNone/>
              <a:tabLst>
                <a:tab pos="2781300" algn="l"/>
              </a:tabLst>
            </a:pPr>
            <a:endParaRPr lang="en-NZ" b="1" dirty="0">
              <a:solidFill>
                <a:srgbClr val="993300"/>
              </a:solidFill>
            </a:endParaRPr>
          </a:p>
          <a:p>
            <a:pPr lvl="1">
              <a:spcBef>
                <a:spcPts val="0"/>
              </a:spcBef>
              <a:buNone/>
              <a:tabLst>
                <a:tab pos="278130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draw( ) {</a:t>
            </a:r>
          </a:p>
          <a:p>
            <a:pPr lvl="2">
              <a:spcBef>
                <a:spcPct val="80000"/>
              </a:spcBef>
              <a:buNone/>
              <a:tabLst>
                <a:tab pos="2781300" algn="l"/>
              </a:tabLst>
            </a:pP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filename = </a:t>
            </a:r>
            <a:r>
              <a:rPr lang="en-US" dirty="0">
                <a:solidFill>
                  <a:srgbClr val="993300"/>
                </a:solidFill>
              </a:rPr>
              <a:t>this</a:t>
            </a:r>
            <a:r>
              <a:rPr lang="en-US" dirty="0"/>
              <a:t>.</a:t>
            </a:r>
            <a:r>
              <a:rPr lang="en-NZ" dirty="0"/>
              <a:t> </a:t>
            </a:r>
            <a:r>
              <a:rPr lang="en-NZ" dirty="0" err="1"/>
              <a:t>imageFolder</a:t>
            </a:r>
            <a:r>
              <a:rPr lang="en-US" dirty="0"/>
              <a:t>  +  </a:t>
            </a:r>
            <a:r>
              <a:rPr lang="en-US" dirty="0">
                <a:solidFill>
                  <a:srgbClr val="339933"/>
                </a:solidFill>
              </a:rPr>
              <a:t>”/” </a:t>
            </a:r>
            <a:r>
              <a:rPr lang="en-US" dirty="0"/>
              <a:t> +  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.direction</a:t>
            </a:r>
            <a:r>
              <a:rPr lang="en-US" dirty="0"/>
              <a:t>  +  </a:t>
            </a:r>
            <a:r>
              <a:rPr lang="en-US" dirty="0">
                <a:solidFill>
                  <a:srgbClr val="339933"/>
                </a:solidFill>
              </a:rPr>
              <a:t>“-” </a:t>
            </a:r>
            <a:r>
              <a:rPr lang="en-US" dirty="0"/>
              <a:t> + </a:t>
            </a:r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/>
              <a:t>		                 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.emotion</a:t>
            </a:r>
            <a:r>
              <a:rPr lang="en-US" dirty="0"/>
              <a:t> + </a:t>
            </a:r>
            <a:r>
              <a:rPr lang="en-US" dirty="0">
                <a:solidFill>
                  <a:srgbClr val="339933"/>
                </a:solidFill>
              </a:rPr>
              <a:t>“.</a:t>
            </a:r>
            <a:r>
              <a:rPr lang="en-US" dirty="0" err="1">
                <a:solidFill>
                  <a:srgbClr val="339933"/>
                </a:solidFill>
              </a:rPr>
              <a:t>png</a:t>
            </a:r>
            <a:r>
              <a:rPr lang="en-US" dirty="0">
                <a:solidFill>
                  <a:srgbClr val="339933"/>
                </a:solidFill>
              </a:rPr>
              <a:t>” </a:t>
            </a:r>
            <a:r>
              <a:rPr lang="en-US" dirty="0"/>
              <a:t> ;</a:t>
            </a:r>
            <a:endParaRPr lang="en-NZ" dirty="0"/>
          </a:p>
          <a:p>
            <a:pPr lvl="2">
              <a:spcBef>
                <a:spcPts val="1800"/>
              </a:spcBef>
              <a:buNone/>
              <a:tabLst>
                <a:tab pos="2781300" algn="l"/>
              </a:tabLst>
            </a:pPr>
            <a:r>
              <a:rPr lang="en-NZ" dirty="0" err="1"/>
              <a:t>UI.drawImage</a:t>
            </a:r>
            <a:r>
              <a:rPr lang="en-NZ" dirty="0"/>
              <a:t>(filename,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.figX</a:t>
            </a:r>
            <a:r>
              <a:rPr lang="en-NZ" dirty="0"/>
              <a:t>,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.figY</a:t>
            </a:r>
            <a:r>
              <a:rPr lang="en-NZ" dirty="0"/>
              <a:t>, </a:t>
            </a:r>
            <a:r>
              <a:rPr lang="en-US" dirty="0">
                <a:solidFill>
                  <a:srgbClr val="993300"/>
                </a:solidFill>
              </a:rPr>
              <a:t>this</a:t>
            </a:r>
            <a:r>
              <a:rPr lang="en-US" dirty="0"/>
              <a:t>.</a:t>
            </a:r>
            <a:r>
              <a:rPr lang="en-NZ" dirty="0"/>
              <a:t>wd, </a:t>
            </a:r>
            <a:r>
              <a:rPr lang="en-US" dirty="0">
                <a:solidFill>
                  <a:srgbClr val="993300"/>
                </a:solidFill>
              </a:rPr>
              <a:t>this</a:t>
            </a:r>
            <a:r>
              <a:rPr lang="en-US" dirty="0"/>
              <a:t>.</a:t>
            </a:r>
            <a:r>
              <a:rPr lang="en-NZ" dirty="0"/>
              <a:t>ht);</a:t>
            </a:r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NZ" dirty="0" err="1"/>
              <a:t>UI.sleep</a:t>
            </a:r>
            <a:r>
              <a:rPr lang="en-NZ" dirty="0"/>
              <a:t>(500);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/>
              <a:t>}</a:t>
            </a:r>
            <a:endParaRPr lang="en-NZ" dirty="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5147285" y="4221163"/>
            <a:ext cx="2603931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2000" dirty="0"/>
              <a:t>this:   </a:t>
            </a:r>
            <a:r>
              <a:rPr lang="en-NZ" sz="2000" dirty="0" err="1"/>
              <a:t>CartoonCharacter</a:t>
            </a:r>
            <a:r>
              <a:rPr lang="en-NZ" sz="2000" dirty="0"/>
              <a:t>-    </a:t>
            </a:r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550317" y="5157193"/>
            <a:ext cx="2808287" cy="3587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2000" dirty="0">
                <a:latin typeface="Arial Unicode MS" pitchFamily="34" charset="-128"/>
              </a:rPr>
              <a:t>“</a:t>
            </a:r>
            <a:r>
              <a:rPr lang="en-NZ" sz="2000" dirty="0"/>
              <a:t>                                    </a:t>
            </a:r>
            <a:r>
              <a:rPr lang="en-NZ" sz="2000" dirty="0">
                <a:latin typeface="Arial Unicode MS" pitchFamily="34" charset="-128"/>
              </a:rPr>
              <a:t>”</a:t>
            </a:r>
            <a:endParaRPr lang="en-NZ" sz="2000" dirty="0"/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550316" y="4725144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NZ"/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478879" y="4076700"/>
            <a:ext cx="8353425" cy="27368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2134642" y="879476"/>
            <a:ext cx="6624637" cy="255454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US" sz="2000" b="1" u="sng" dirty="0"/>
              <a:t>CartoonCharacter-24</a:t>
            </a:r>
          </a:p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NZ" sz="2000" dirty="0"/>
              <a:t>	</a:t>
            </a:r>
            <a:r>
              <a:rPr lang="en-NZ" sz="2000" dirty="0" err="1"/>
              <a:t>figX</a:t>
            </a:r>
            <a:r>
              <a:rPr lang="en-NZ" sz="2000" dirty="0"/>
              <a:t>: 	wd:</a:t>
            </a:r>
          </a:p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NZ" sz="2000" dirty="0"/>
              <a:t>	</a:t>
            </a:r>
            <a:r>
              <a:rPr lang="en-NZ" sz="2000" dirty="0" err="1"/>
              <a:t>figY</a:t>
            </a:r>
            <a:r>
              <a:rPr lang="en-NZ" sz="2000" dirty="0"/>
              <a:t>: 	ht:</a:t>
            </a:r>
          </a:p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NZ" sz="2000" dirty="0"/>
              <a:t>	emotion:	</a:t>
            </a:r>
            <a:r>
              <a:rPr lang="en-NZ" sz="2000" dirty="0" err="1"/>
              <a:t>imageFolder</a:t>
            </a:r>
            <a:r>
              <a:rPr lang="en-NZ" sz="2000" dirty="0"/>
              <a:t>:</a:t>
            </a:r>
          </a:p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NZ" sz="2000" dirty="0"/>
              <a:t>	direction:	</a:t>
            </a:r>
          </a:p>
          <a:p>
            <a:pPr algn="l">
              <a:tabLst>
                <a:tab pos="1076325" algn="r"/>
                <a:tab pos="4391025" algn="r"/>
              </a:tabLst>
            </a:pPr>
            <a:endParaRPr lang="en-NZ" sz="2000" dirty="0"/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3503066" y="1384301"/>
            <a:ext cx="5762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/>
              <a:t>150</a:t>
            </a:r>
          </a:p>
        </p:txBody>
      </p:sp>
      <p:sp>
        <p:nvSpPr>
          <p:cNvPr id="17418" name="Rectangle 12"/>
          <p:cNvSpPr>
            <a:spLocks noChangeArrowheads="1"/>
          </p:cNvSpPr>
          <p:nvPr/>
        </p:nvSpPr>
        <p:spPr bwMode="auto">
          <a:xfrm>
            <a:off x="3503066" y="1816101"/>
            <a:ext cx="5762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/>
              <a:t>300</a:t>
            </a:r>
          </a:p>
        </p:txBody>
      </p:sp>
      <p:sp>
        <p:nvSpPr>
          <p:cNvPr id="17419" name="Rectangle 13"/>
          <p:cNvSpPr>
            <a:spLocks noChangeArrowheads="1"/>
          </p:cNvSpPr>
          <p:nvPr/>
        </p:nvSpPr>
        <p:spPr bwMode="auto">
          <a:xfrm>
            <a:off x="6887616" y="1412702"/>
            <a:ext cx="5762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/>
              <a:t>40</a:t>
            </a:r>
          </a:p>
        </p:txBody>
      </p:sp>
      <p:sp>
        <p:nvSpPr>
          <p:cNvPr id="17420" name="Rectangle 14"/>
          <p:cNvSpPr>
            <a:spLocks noChangeArrowheads="1"/>
          </p:cNvSpPr>
          <p:nvPr/>
        </p:nvSpPr>
        <p:spPr bwMode="auto">
          <a:xfrm>
            <a:off x="6887616" y="1844502"/>
            <a:ext cx="5762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/>
              <a:t>80</a:t>
            </a:r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3503066" y="2319338"/>
            <a:ext cx="1439862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>
                <a:solidFill>
                  <a:srgbClr val="339933"/>
                </a:solidFill>
              </a:rPr>
              <a:t>“smile”</a:t>
            </a:r>
          </a:p>
        </p:txBody>
      </p:sp>
      <p:sp>
        <p:nvSpPr>
          <p:cNvPr id="17422" name="Rectangle 16"/>
          <p:cNvSpPr>
            <a:spLocks noChangeArrowheads="1"/>
          </p:cNvSpPr>
          <p:nvPr/>
        </p:nvSpPr>
        <p:spPr bwMode="auto">
          <a:xfrm>
            <a:off x="3503066" y="2752726"/>
            <a:ext cx="14398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>
                <a:solidFill>
                  <a:srgbClr val="339933"/>
                </a:solidFill>
                <a:latin typeface="Arial Unicode MS" pitchFamily="34" charset="-128"/>
              </a:rPr>
              <a:t>“</a:t>
            </a:r>
            <a:r>
              <a:rPr lang="en-NZ" sz="2000" dirty="0">
                <a:solidFill>
                  <a:srgbClr val="339933"/>
                </a:solidFill>
              </a:rPr>
              <a:t>left</a:t>
            </a:r>
            <a:r>
              <a:rPr lang="en-NZ" sz="2000" dirty="0">
                <a:solidFill>
                  <a:srgbClr val="339933"/>
                </a:solidFill>
                <a:latin typeface="Arial Unicode MS" pitchFamily="34" charset="-128"/>
              </a:rPr>
              <a:t>”</a:t>
            </a:r>
            <a:endParaRPr lang="en-NZ" sz="2000" dirty="0">
              <a:solidFill>
                <a:srgbClr val="339933"/>
              </a:solidFill>
            </a:endParaRPr>
          </a:p>
        </p:txBody>
      </p:sp>
      <p:sp>
        <p:nvSpPr>
          <p:cNvPr id="17423" name="Rectangle 17"/>
          <p:cNvSpPr>
            <a:spLocks noChangeArrowheads="1"/>
          </p:cNvSpPr>
          <p:nvPr/>
        </p:nvSpPr>
        <p:spPr bwMode="auto">
          <a:xfrm>
            <a:off x="6887616" y="2276872"/>
            <a:ext cx="1439862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>
                <a:solidFill>
                  <a:srgbClr val="339933"/>
                </a:solidFill>
              </a:rPr>
              <a:t>“green”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6668" y="3573016"/>
            <a:ext cx="2530245" cy="360040"/>
          </a:xfrm>
          <a:prstGeom prst="wedgeRoundRectCallout">
            <a:avLst>
              <a:gd name="adj1" fmla="val 39133"/>
              <a:gd name="adj2" fmla="val 8535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dirty="0">
                <a:latin typeface="Arial" charset="0"/>
              </a:rPr>
              <a:t>Method Worksheet</a:t>
            </a:r>
            <a:endParaRPr lang="en-NZ" sz="2000" dirty="0">
              <a:latin typeface="Arial" charset="0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190648" y="980728"/>
            <a:ext cx="1296144" cy="360040"/>
          </a:xfrm>
          <a:prstGeom prst="wedgeRoundRectCallout">
            <a:avLst>
              <a:gd name="adj1" fmla="val 95571"/>
              <a:gd name="adj2" fmla="val -26391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dirty="0">
                <a:latin typeface="Arial" charset="0"/>
              </a:rPr>
              <a:t>Object</a:t>
            </a:r>
            <a:endParaRPr lang="en-NZ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91277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3503016" y="2756856"/>
            <a:ext cx="14398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>
                <a:solidFill>
                  <a:srgbClr val="339933"/>
                </a:solidFill>
                <a:latin typeface="Arial Unicode MS" pitchFamily="34" charset="-128"/>
              </a:rPr>
              <a:t>“</a:t>
            </a:r>
            <a:r>
              <a:rPr lang="en-NZ" sz="2000" dirty="0">
                <a:solidFill>
                  <a:srgbClr val="339933"/>
                </a:solidFill>
              </a:rPr>
              <a:t>left</a:t>
            </a:r>
            <a:r>
              <a:rPr lang="en-NZ" sz="2000" dirty="0">
                <a:solidFill>
                  <a:srgbClr val="339933"/>
                </a:solidFill>
                <a:latin typeface="Arial Unicode MS" pitchFamily="34" charset="-128"/>
              </a:rPr>
              <a:t>”</a:t>
            </a:r>
            <a:endParaRPr lang="en-NZ" sz="2000" dirty="0">
              <a:solidFill>
                <a:srgbClr val="339933"/>
              </a:solidFill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Using fields: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1">
              <a:spcBef>
                <a:spcPct val="50000"/>
              </a:spcBef>
              <a:buNone/>
              <a:tabLst>
                <a:tab pos="2781300" algn="l"/>
              </a:tabLst>
            </a:pPr>
            <a:r>
              <a:rPr lang="en-NZ" dirty="0"/>
              <a:t>  </a:t>
            </a:r>
          </a:p>
          <a:p>
            <a:pPr lvl="1">
              <a:spcBef>
                <a:spcPct val="50000"/>
              </a:spcBef>
              <a:buNone/>
              <a:tabLst>
                <a:tab pos="2781300" algn="l"/>
              </a:tabLst>
            </a:pPr>
            <a:r>
              <a:rPr lang="en-NZ" dirty="0"/>
              <a:t>    :</a:t>
            </a:r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NZ" dirty="0"/>
              <a:t>cfg1. </a:t>
            </a:r>
            <a:r>
              <a:rPr lang="en-NZ" dirty="0" err="1"/>
              <a:t>lookLeft</a:t>
            </a:r>
            <a:r>
              <a:rPr lang="en-NZ" dirty="0"/>
              <a:t>( );</a:t>
            </a:r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NZ" dirty="0"/>
              <a:t>cfg1. walk(20);</a:t>
            </a:r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NZ" dirty="0"/>
              <a:t>	 :</a:t>
            </a:r>
            <a:endParaRPr lang="en-NZ" b="1" dirty="0">
              <a:solidFill>
                <a:srgbClr val="993300"/>
              </a:solidFill>
            </a:endParaRPr>
          </a:p>
          <a:p>
            <a:pPr lvl="1">
              <a:spcBef>
                <a:spcPct val="100000"/>
              </a:spcBef>
              <a:buNone/>
              <a:tabLst>
                <a:tab pos="278130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lookLeft</a:t>
            </a:r>
            <a:r>
              <a:rPr lang="en-NZ" dirty="0"/>
              <a:t>( ) {</a:t>
            </a:r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endParaRPr lang="en-US" dirty="0">
              <a:solidFill>
                <a:srgbClr val="993300"/>
              </a:solidFill>
            </a:endParaRPr>
          </a:p>
          <a:p>
            <a:pPr marL="811213" lvl="2">
              <a:spcBef>
                <a:spcPct val="0"/>
              </a:spcBef>
              <a:buFont typeface="Wingdings" pitchFamily="2" charset="2"/>
              <a:buChar char="ü"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.erase</a:t>
            </a:r>
            <a:r>
              <a:rPr lang="en-US" dirty="0"/>
              <a:t>( ) ;</a:t>
            </a:r>
            <a:endParaRPr lang="en-NZ" dirty="0"/>
          </a:p>
          <a:p>
            <a:pPr marL="811213" lvl="2">
              <a:spcBef>
                <a:spcPct val="0"/>
              </a:spcBef>
              <a:buFont typeface="Wingdings" pitchFamily="2" charset="2"/>
              <a:buChar char="ü"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.direction</a:t>
            </a:r>
            <a:r>
              <a:rPr lang="en-US" dirty="0"/>
              <a:t> = </a:t>
            </a:r>
            <a:r>
              <a:rPr lang="en-US" dirty="0">
                <a:solidFill>
                  <a:srgbClr val="339933"/>
                </a:solidFill>
              </a:rPr>
              <a:t>“left”</a:t>
            </a:r>
            <a:r>
              <a:rPr lang="en-US" dirty="0"/>
              <a:t>;</a:t>
            </a:r>
            <a:endParaRPr lang="en-NZ" dirty="0"/>
          </a:p>
          <a:p>
            <a:pPr marL="811213" lvl="2">
              <a:spcBef>
                <a:spcPct val="0"/>
              </a:spcBef>
              <a:buFont typeface="Wingdings" pitchFamily="2" charset="2"/>
              <a:buChar char="ü"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.draw</a:t>
            </a:r>
            <a:r>
              <a:rPr lang="en-US" dirty="0"/>
              <a:t>( ) ;</a:t>
            </a:r>
            <a:endParaRPr lang="en-NZ" dirty="0"/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/>
              <a:t>}</a:t>
            </a: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5244175" y="4835252"/>
            <a:ext cx="2620796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2000" dirty="0"/>
              <a:t>this:   </a:t>
            </a:r>
            <a:r>
              <a:rPr lang="en-NZ" sz="2000" dirty="0" err="1"/>
              <a:t>CartoonCharacter</a:t>
            </a:r>
            <a:r>
              <a:rPr lang="en-NZ" sz="2000" dirty="0"/>
              <a:t>-     </a:t>
            </a:r>
          </a:p>
        </p:txBody>
      </p:sp>
      <p:sp>
        <p:nvSpPr>
          <p:cNvPr id="505862" name="Line 6"/>
          <p:cNvSpPr>
            <a:spLocks noChangeShapeType="1"/>
          </p:cNvSpPr>
          <p:nvPr/>
        </p:nvSpPr>
        <p:spPr bwMode="auto">
          <a:xfrm>
            <a:off x="550316" y="5300663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NZ"/>
          </a:p>
        </p:txBody>
      </p:sp>
      <p:sp>
        <p:nvSpPr>
          <p:cNvPr id="505863" name="Rectangle 7"/>
          <p:cNvSpPr>
            <a:spLocks noChangeArrowheads="1"/>
          </p:cNvSpPr>
          <p:nvPr/>
        </p:nvSpPr>
        <p:spPr bwMode="auto">
          <a:xfrm>
            <a:off x="478879" y="4724401"/>
            <a:ext cx="8353425" cy="20161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2134642" y="879476"/>
            <a:ext cx="6624637" cy="255454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US" sz="2000" b="1" u="sng" dirty="0"/>
              <a:t>CartoonCharacter-24</a:t>
            </a:r>
          </a:p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NZ" sz="2000" dirty="0"/>
              <a:t>	</a:t>
            </a:r>
            <a:r>
              <a:rPr lang="en-NZ" sz="2000" dirty="0" err="1"/>
              <a:t>figX</a:t>
            </a:r>
            <a:r>
              <a:rPr lang="en-NZ" sz="2000" dirty="0"/>
              <a:t>: 	wd:</a:t>
            </a:r>
          </a:p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NZ" sz="2000" dirty="0"/>
              <a:t>	</a:t>
            </a:r>
            <a:r>
              <a:rPr lang="en-NZ" sz="2000" dirty="0" err="1"/>
              <a:t>figY</a:t>
            </a:r>
            <a:r>
              <a:rPr lang="en-NZ" sz="2000" dirty="0"/>
              <a:t>: 	ht:</a:t>
            </a:r>
          </a:p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NZ" sz="2000" dirty="0"/>
              <a:t>	emotion:	</a:t>
            </a:r>
            <a:r>
              <a:rPr lang="en-NZ" sz="2000" dirty="0" err="1"/>
              <a:t>imageFolder</a:t>
            </a:r>
            <a:r>
              <a:rPr lang="en-NZ" sz="2000" dirty="0"/>
              <a:t>:</a:t>
            </a:r>
          </a:p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NZ" sz="2000" dirty="0"/>
              <a:t>	direction:	</a:t>
            </a:r>
          </a:p>
          <a:p>
            <a:pPr algn="l">
              <a:tabLst>
                <a:tab pos="1076325" algn="r"/>
                <a:tab pos="4391025" algn="r"/>
              </a:tabLst>
            </a:pPr>
            <a:endParaRPr lang="en-NZ" sz="2000" dirty="0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3503066" y="1384301"/>
            <a:ext cx="5762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/>
              <a:t>150</a:t>
            </a: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3503066" y="1816101"/>
            <a:ext cx="5762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/>
              <a:t>300</a:t>
            </a: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6887392" y="1412777"/>
            <a:ext cx="5762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/>
              <a:t>40</a:t>
            </a: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6887616" y="1844502"/>
            <a:ext cx="5762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/>
              <a:t>80</a:t>
            </a:r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3503066" y="2319338"/>
            <a:ext cx="1439862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>
                <a:solidFill>
                  <a:srgbClr val="339933"/>
                </a:solidFill>
              </a:rPr>
              <a:t>“smile”</a:t>
            </a:r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6887616" y="2276550"/>
            <a:ext cx="1439862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>
                <a:solidFill>
                  <a:srgbClr val="339933"/>
                </a:solidFill>
              </a:rPr>
              <a:t>“green”</a:t>
            </a:r>
          </a:p>
        </p:txBody>
      </p:sp>
      <p:sp>
        <p:nvSpPr>
          <p:cNvPr id="505873" name="Rectangle 17"/>
          <p:cNvSpPr>
            <a:spLocks noChangeArrowheads="1"/>
          </p:cNvSpPr>
          <p:nvPr/>
        </p:nvSpPr>
        <p:spPr bwMode="auto">
          <a:xfrm>
            <a:off x="3590988" y="3716338"/>
            <a:ext cx="2396006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2000" dirty="0"/>
              <a:t>cfg1:</a:t>
            </a:r>
            <a:r>
              <a:rPr lang="en-NZ" sz="1600" dirty="0"/>
              <a:t>   </a:t>
            </a:r>
            <a:r>
              <a:rPr lang="en-NZ" sz="1800" dirty="0"/>
              <a:t>CartoonCharacter-24</a:t>
            </a:r>
            <a:r>
              <a:rPr lang="en-NZ" sz="1600" dirty="0"/>
              <a:t> 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190648" y="980728"/>
            <a:ext cx="1296144" cy="360040"/>
          </a:xfrm>
          <a:prstGeom prst="wedgeRoundRectCallout">
            <a:avLst>
              <a:gd name="adj1" fmla="val 95571"/>
              <a:gd name="adj2" fmla="val -26391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dirty="0">
                <a:latin typeface="Arial" charset="0"/>
              </a:rPr>
              <a:t>Object</a:t>
            </a:r>
            <a:endParaRPr lang="en-NZ" sz="2000" dirty="0">
              <a:latin typeface="Arial" charset="0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6598716" y="3724401"/>
            <a:ext cx="1800200" cy="360040"/>
          </a:xfrm>
          <a:prstGeom prst="wedgeRoundRectCallout">
            <a:avLst>
              <a:gd name="adj1" fmla="val -84091"/>
              <a:gd name="adj2" fmla="val -268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dirty="0">
                <a:latin typeface="Arial" charset="0"/>
              </a:rPr>
              <a:t>ID of Object</a:t>
            </a:r>
            <a:endParaRPr lang="en-NZ" sz="2000" dirty="0"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9536" y="3645024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 </a:t>
            </a:r>
            <a:endParaRPr lang="en-NZ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05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05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05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05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05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0" grpId="0" animBg="1"/>
      <p:bldP spid="505862" grpId="0" animBg="1"/>
      <p:bldP spid="505863" grpId="0" animBg="1"/>
      <p:bldP spid="2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Using fields: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marL="446088" lvl="1" indent="-263525">
              <a:spcBef>
                <a:spcPct val="50000"/>
              </a:spcBef>
              <a:buFont typeface="Wingdings" pitchFamily="2" charset="2"/>
              <a:buChar char="ü"/>
              <a:tabLst>
                <a:tab pos="2781300" algn="l"/>
              </a:tabLst>
            </a:pPr>
            <a:r>
              <a:rPr lang="en-NZ" dirty="0"/>
              <a:t>cfg1.lookLeft( );</a:t>
            </a:r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NZ" dirty="0"/>
              <a:t>cfg1.walk(20);</a:t>
            </a:r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NZ" dirty="0"/>
              <a:t>	 :</a:t>
            </a:r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walk (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dist) {</a:t>
            </a:r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endParaRPr lang="en-US" dirty="0">
              <a:solidFill>
                <a:srgbClr val="993300"/>
              </a:solidFill>
            </a:endParaRPr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.erase</a:t>
            </a:r>
            <a:r>
              <a:rPr lang="en-US" dirty="0"/>
              <a:t>( ) ;</a:t>
            </a:r>
            <a:endParaRPr lang="en-NZ" dirty="0"/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b="1" dirty="0">
                <a:solidFill>
                  <a:srgbClr val="993300"/>
                </a:solidFill>
              </a:rPr>
              <a:t>if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dirty="0"/>
              <a:t>(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.direction.equals</a:t>
            </a:r>
            <a:r>
              <a:rPr lang="en-US" dirty="0"/>
              <a:t>(</a:t>
            </a:r>
            <a:r>
              <a:rPr lang="en-US" dirty="0">
                <a:solidFill>
                  <a:srgbClr val="339933"/>
                </a:solidFill>
              </a:rPr>
              <a:t>“right”</a:t>
            </a:r>
            <a:r>
              <a:rPr lang="en-US" dirty="0"/>
              <a:t>) {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.figX</a:t>
            </a:r>
            <a:r>
              <a:rPr lang="en-US" dirty="0"/>
              <a:t> =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.figX</a:t>
            </a:r>
            <a:r>
              <a:rPr lang="en-US" dirty="0"/>
              <a:t> + dist ; }</a:t>
            </a:r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b="1" dirty="0">
                <a:solidFill>
                  <a:srgbClr val="993300"/>
                </a:solidFill>
              </a:rPr>
              <a:t>else  </a:t>
            </a:r>
            <a:r>
              <a:rPr lang="en-US" dirty="0"/>
              <a:t>{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.figX</a:t>
            </a:r>
            <a:r>
              <a:rPr lang="en-US" dirty="0"/>
              <a:t> =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.figX</a:t>
            </a:r>
            <a:r>
              <a:rPr lang="en-US" dirty="0"/>
              <a:t> – dist ; }</a:t>
            </a:r>
            <a:endParaRPr lang="en-NZ" dirty="0"/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.draw</a:t>
            </a:r>
            <a:r>
              <a:rPr lang="en-US" dirty="0"/>
              <a:t>( ) ;</a:t>
            </a:r>
            <a:endParaRPr lang="en-NZ" dirty="0"/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/>
              <a:t>}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116190" y="4638774"/>
            <a:ext cx="2122838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1600" dirty="0"/>
              <a:t>this:   </a:t>
            </a:r>
            <a:r>
              <a:rPr lang="en-NZ" sz="1600" dirty="0" err="1"/>
              <a:t>CartoonCharacter</a:t>
            </a:r>
            <a:r>
              <a:rPr lang="en-NZ" sz="1600" dirty="0"/>
              <a:t>-     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34292" y="5061049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NZ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62855" y="4629248"/>
            <a:ext cx="8353425" cy="222875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918618" y="855762"/>
            <a:ext cx="6624637" cy="255454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US" sz="2000" b="1" u="sng" dirty="0"/>
              <a:t>CartoonCharacter-24</a:t>
            </a:r>
          </a:p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NZ" sz="2000" dirty="0"/>
              <a:t>	</a:t>
            </a:r>
            <a:r>
              <a:rPr lang="en-NZ" sz="2000" dirty="0" err="1"/>
              <a:t>figX</a:t>
            </a:r>
            <a:r>
              <a:rPr lang="en-NZ" sz="2000" dirty="0"/>
              <a:t>: 	wd:</a:t>
            </a:r>
          </a:p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NZ" sz="2000" dirty="0"/>
              <a:t>	</a:t>
            </a:r>
            <a:r>
              <a:rPr lang="en-NZ" sz="2000" dirty="0" err="1"/>
              <a:t>figY</a:t>
            </a:r>
            <a:r>
              <a:rPr lang="en-NZ" sz="2000" dirty="0"/>
              <a:t>: 	ht:</a:t>
            </a:r>
          </a:p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NZ" sz="2000" dirty="0"/>
              <a:t>	emotion:	</a:t>
            </a:r>
            <a:r>
              <a:rPr lang="en-NZ" sz="2000" dirty="0" err="1"/>
              <a:t>imageFolder</a:t>
            </a:r>
            <a:r>
              <a:rPr lang="en-NZ" sz="2000" dirty="0"/>
              <a:t>:</a:t>
            </a:r>
          </a:p>
          <a:p>
            <a:pPr algn="l">
              <a:spcBef>
                <a:spcPct val="50000"/>
              </a:spcBef>
              <a:tabLst>
                <a:tab pos="1076325" algn="r"/>
                <a:tab pos="4391025" algn="r"/>
              </a:tabLst>
            </a:pPr>
            <a:r>
              <a:rPr lang="en-NZ" sz="2000" dirty="0"/>
              <a:t>	direction:	</a:t>
            </a:r>
          </a:p>
          <a:p>
            <a:pPr algn="l">
              <a:tabLst>
                <a:tab pos="1076325" algn="r"/>
                <a:tab pos="4391025" algn="r"/>
              </a:tabLst>
            </a:pPr>
            <a:endParaRPr lang="en-NZ" sz="2000" dirty="0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287042" y="1360587"/>
            <a:ext cx="5762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/>
              <a:t>150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287042" y="1792387"/>
            <a:ext cx="5762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/>
              <a:t>300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6671592" y="1389063"/>
            <a:ext cx="5762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/>
              <a:t>40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6671592" y="1820863"/>
            <a:ext cx="5762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/>
              <a:t>80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3287042" y="2295624"/>
            <a:ext cx="1439862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>
                <a:solidFill>
                  <a:srgbClr val="339933"/>
                </a:solidFill>
              </a:rPr>
              <a:t>“smile”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3287042" y="2729012"/>
            <a:ext cx="1439862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>
                <a:solidFill>
                  <a:srgbClr val="339933"/>
                </a:solidFill>
              </a:rPr>
              <a:t>“left”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6671592" y="2252836"/>
            <a:ext cx="1439862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>
                <a:solidFill>
                  <a:srgbClr val="339933"/>
                </a:solidFill>
              </a:rPr>
              <a:t>“green”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117828" y="3692623"/>
            <a:ext cx="2050427" cy="43125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1600" dirty="0"/>
              <a:t>cfg1:   CartoonCharacter-24</a:t>
            </a:r>
          </a:p>
        </p:txBody>
      </p:sp>
    </p:spTree>
    <p:extLst>
      <p:ext uri="{BB962C8B-B14F-4D97-AF65-F5344CB8AC3E}">
        <p14:creationId xmlns:p14="http://schemas.microsoft.com/office/powerpoint/2010/main" val="266572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Classes define objects:</a:t>
            </a:r>
          </a:p>
          <a:p>
            <a:pPr>
              <a:spcBef>
                <a:spcPts val="1200"/>
              </a:spcBef>
              <a:tabLst>
                <a:tab pos="2244725" algn="l"/>
              </a:tabLst>
            </a:pPr>
            <a:r>
              <a:rPr lang="en-NZ" dirty="0"/>
              <a:t>Fields: 	places in an object that store the information</a:t>
            </a:r>
            <a:br>
              <a:rPr lang="en-NZ" dirty="0"/>
            </a:br>
            <a:r>
              <a:rPr lang="en-NZ" dirty="0"/>
              <a:t>	associated with the object </a:t>
            </a:r>
          </a:p>
          <a:p>
            <a:pPr>
              <a:spcBef>
                <a:spcPts val="1200"/>
              </a:spcBef>
              <a:buNone/>
              <a:tabLst>
                <a:tab pos="2244725" algn="l"/>
              </a:tabLst>
            </a:pPr>
            <a:r>
              <a:rPr lang="en-NZ" dirty="0"/>
              <a:t>	 	methods can refer to fields of the object they</a:t>
            </a:r>
            <a:br>
              <a:rPr lang="en-NZ" dirty="0"/>
            </a:br>
            <a:r>
              <a:rPr lang="en-NZ" dirty="0"/>
              <a:t>	were called on:</a:t>
            </a:r>
            <a:br>
              <a:rPr lang="en-NZ" dirty="0"/>
            </a:br>
            <a:r>
              <a:rPr lang="en-NZ" dirty="0"/>
              <a:t>	  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</a:t>
            </a:r>
            <a:r>
              <a:rPr lang="en-NZ" i="1" dirty="0" err="1"/>
              <a:t>fieldname</a:t>
            </a:r>
            <a:endParaRPr lang="en-NZ" i="1" dirty="0"/>
          </a:p>
          <a:p>
            <a:pPr>
              <a:spcBef>
                <a:spcPts val="1200"/>
              </a:spcBef>
              <a:buNone/>
              <a:tabLst>
                <a:tab pos="1254125" algn="l"/>
                <a:tab pos="2244725" algn="l"/>
              </a:tabLst>
            </a:pPr>
            <a:r>
              <a:rPr lang="en-NZ" i="1" dirty="0"/>
              <a:t>	    	</a:t>
            </a:r>
            <a:r>
              <a:rPr lang="en-NZ" dirty="0">
                <a:solidFill>
                  <a:srgbClr val="FF0000"/>
                </a:solidFill>
              </a:rPr>
              <a:t>How do you set up the fields?</a:t>
            </a:r>
          </a:p>
          <a:p>
            <a:pPr>
              <a:spcBef>
                <a:spcPts val="2400"/>
              </a:spcBef>
              <a:tabLst>
                <a:tab pos="2244725" algn="l"/>
              </a:tabLst>
            </a:pPr>
            <a:r>
              <a:rPr lang="en-NZ" dirty="0"/>
              <a:t>Methods: 	can be called on any object of the class</a:t>
            </a:r>
          </a:p>
          <a:p>
            <a:pPr>
              <a:spcBef>
                <a:spcPts val="2400"/>
              </a:spcBef>
              <a:tabLst>
                <a:tab pos="2244725" algn="l"/>
              </a:tabLst>
            </a:pPr>
            <a:r>
              <a:rPr lang="en-NZ" dirty="0"/>
              <a:t>Constructors:	specify how to set up an object when it is</a:t>
            </a:r>
            <a:br>
              <a:rPr lang="en-NZ" dirty="0"/>
            </a:br>
            <a:r>
              <a:rPr lang="en-NZ" dirty="0"/>
              <a:t>	first created.</a:t>
            </a:r>
          </a:p>
          <a:p>
            <a:pPr>
              <a:spcBef>
                <a:spcPts val="2400"/>
              </a:spcBef>
              <a:tabLst>
                <a:tab pos="2244725" algn="l"/>
              </a:tabLst>
            </a:pPr>
            <a:r>
              <a:rPr lang="en-US" dirty="0"/>
              <a:t>C</a:t>
            </a:r>
            <a:r>
              <a:rPr lang="en-NZ" dirty="0" err="1"/>
              <a:t>onstants</a:t>
            </a:r>
            <a:r>
              <a:rPr lang="en-NZ" dirty="0"/>
              <a:t>:  specify names for values</a:t>
            </a:r>
          </a:p>
          <a:p>
            <a:pPr>
              <a:spcBef>
                <a:spcPts val="2400"/>
              </a:spcBef>
              <a:buNone/>
              <a:tabLst>
                <a:tab pos="1254125" algn="l"/>
                <a:tab pos="2244725" algn="l"/>
              </a:tabLst>
            </a:pPr>
            <a:r>
              <a:rPr lang="en-NZ" dirty="0"/>
              <a:t>	   	</a:t>
            </a:r>
          </a:p>
        </p:txBody>
      </p:sp>
    </p:spTree>
    <p:extLst>
      <p:ext uri="{BB962C8B-B14F-4D97-AF65-F5344CB8AC3E}">
        <p14:creationId xmlns:p14="http://schemas.microsoft.com/office/powerpoint/2010/main" val="241126094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an object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NZ" dirty="0"/>
              <a:t>Must declare the Fields of an object?</a:t>
            </a:r>
          </a:p>
          <a:p>
            <a:pPr lvl="1"/>
            <a:r>
              <a:rPr lang="en-US" dirty="0"/>
              <a:t>Declared in the class </a:t>
            </a:r>
          </a:p>
          <a:p>
            <a:pPr lvl="2">
              <a:buFontTx/>
              <a:buNone/>
            </a:pPr>
            <a:r>
              <a:rPr lang="en-US" dirty="0"/>
              <a:t>(not inside a method)</a:t>
            </a:r>
            <a:endParaRPr lang="en-NZ" dirty="0"/>
          </a:p>
          <a:p>
            <a:pPr lvl="1">
              <a:spcBef>
                <a:spcPct val="50000"/>
              </a:spcBef>
            </a:pPr>
            <a:r>
              <a:rPr lang="en-NZ" dirty="0"/>
              <a:t>Must specify the type and  the name</a:t>
            </a:r>
          </a:p>
          <a:p>
            <a:pPr lvl="2">
              <a:buFontTx/>
              <a:buNone/>
            </a:pPr>
            <a:r>
              <a:rPr lang="en-NZ" dirty="0"/>
              <a:t>(just like local variables in methods)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Can specify an initial value (but you don’t have to!)</a:t>
            </a:r>
          </a:p>
          <a:p>
            <a:pPr lvl="2">
              <a:buFontTx/>
              <a:buNone/>
            </a:pPr>
            <a:r>
              <a:rPr lang="en-US" dirty="0"/>
              <a:t>if not, automatically </a:t>
            </a:r>
            <a:r>
              <a:rPr lang="en-US" dirty="0" err="1"/>
              <a:t>initialised</a:t>
            </a:r>
            <a:r>
              <a:rPr lang="en-US" dirty="0"/>
              <a:t> with 0 or null</a:t>
            </a:r>
          </a:p>
          <a:p>
            <a:pPr lvl="2">
              <a:buFontTx/>
              <a:buNone/>
            </a:pPr>
            <a:r>
              <a:rPr lang="en-US" dirty="0"/>
              <a:t>(unlike local variables)</a:t>
            </a:r>
            <a:endParaRPr lang="en-NZ" dirty="0"/>
          </a:p>
          <a:p>
            <a:pPr lvl="1">
              <a:spcBef>
                <a:spcPct val="50000"/>
              </a:spcBef>
            </a:pPr>
            <a:r>
              <a:rPr lang="en-US" dirty="0"/>
              <a:t>Have </a:t>
            </a:r>
            <a:r>
              <a:rPr lang="en-NZ" dirty="0"/>
              <a:t>a visibility </a:t>
            </a:r>
            <a:r>
              <a:rPr lang="en-NZ" dirty="0" err="1"/>
              <a:t>specifier</a:t>
            </a:r>
            <a:r>
              <a:rPr lang="en-NZ" dirty="0"/>
              <a:t>  (“</a:t>
            </a: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”)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Fields remain indefinitely</a:t>
            </a:r>
          </a:p>
          <a:p>
            <a:pPr lvl="2">
              <a:buFontTx/>
              <a:buNone/>
            </a:pPr>
            <a:r>
              <a:rPr lang="en-US" dirty="0"/>
              <a:t>(unlike local variables)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The set of field declarations is a template for the object</a:t>
            </a:r>
          </a:p>
          <a:p>
            <a:pPr lvl="2">
              <a:buFontTx/>
              <a:buNone/>
            </a:pPr>
            <a:r>
              <a:rPr lang="en-US" dirty="0"/>
              <a:t>(just like a method is a template for a worksheet).</a:t>
            </a:r>
            <a:endParaRPr lang="en-NZ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320136" y="1340768"/>
            <a:ext cx="3312368" cy="720080"/>
          </a:xfrm>
          <a:prstGeom prst="wedgeRoundRectCallout">
            <a:avLst>
              <a:gd name="adj1" fmla="val -80933"/>
              <a:gd name="adj2" fmla="val -39353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Just as local variables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>
                <a:latin typeface="Arial" charset="0"/>
              </a:rPr>
              <a:t>must</a:t>
            </a:r>
            <a:r>
              <a:rPr lang="en-US" dirty="0">
                <a:latin typeface="Arial" charset="0"/>
              </a:rPr>
              <a:t> be declared</a:t>
            </a:r>
            <a:endParaRPr kumimoji="0" lang="en-NZ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441847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Syntax of Field declarations: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endParaRPr lang="en-NZ" sz="2000" b="1" dirty="0">
              <a:solidFill>
                <a:srgbClr val="993300"/>
              </a:solidFill>
            </a:endParaRPr>
          </a:p>
          <a:p>
            <a:pPr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endParaRPr lang="en-NZ" sz="2000" b="1" dirty="0">
              <a:solidFill>
                <a:srgbClr val="993300"/>
              </a:solidFill>
            </a:endParaRPr>
          </a:p>
          <a:p>
            <a:pPr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endParaRPr lang="en-NZ" sz="2000" b="1" dirty="0">
              <a:solidFill>
                <a:srgbClr val="993300"/>
              </a:solidFill>
            </a:endParaRPr>
          </a:p>
          <a:p>
            <a:pPr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endParaRPr lang="en-NZ" sz="2000" b="1" dirty="0">
              <a:solidFill>
                <a:srgbClr val="993300"/>
              </a:solidFill>
            </a:endParaRPr>
          </a:p>
          <a:p>
            <a:pPr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endParaRPr lang="en-NZ" sz="2000" b="1" dirty="0">
              <a:solidFill>
                <a:srgbClr val="993300"/>
              </a:solidFill>
            </a:endParaRPr>
          </a:p>
          <a:p>
            <a:pPr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endParaRPr lang="en-NZ" sz="2000" b="1" dirty="0">
              <a:solidFill>
                <a:srgbClr val="993300"/>
              </a:solidFill>
            </a:endParaRPr>
          </a:p>
          <a:p>
            <a:pPr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sz="2000" b="1" dirty="0">
                <a:solidFill>
                  <a:srgbClr val="993300"/>
                </a:solidFill>
              </a:rPr>
              <a:t>public</a:t>
            </a:r>
            <a:r>
              <a:rPr lang="en-NZ" sz="2000" dirty="0"/>
              <a:t> </a:t>
            </a:r>
            <a:r>
              <a:rPr lang="en-NZ" sz="2000" b="1" dirty="0">
                <a:solidFill>
                  <a:srgbClr val="993300"/>
                </a:solidFill>
              </a:rPr>
              <a:t>class</a:t>
            </a:r>
            <a:r>
              <a:rPr lang="en-NZ" sz="2000" dirty="0"/>
              <a:t> </a:t>
            </a:r>
            <a:r>
              <a:rPr lang="en-NZ" sz="2000" dirty="0" err="1">
                <a:solidFill>
                  <a:srgbClr val="FF0000"/>
                </a:solidFill>
              </a:rPr>
              <a:t>CartoonCharacter</a:t>
            </a:r>
            <a:r>
              <a:rPr lang="en-NZ" sz="2000" dirty="0"/>
              <a:t> {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US" dirty="0">
                <a:solidFill>
                  <a:srgbClr val="3333CC"/>
                </a:solidFill>
              </a:rPr>
              <a:t>// fields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figX</a:t>
            </a:r>
            <a:r>
              <a:rPr lang="en-NZ" dirty="0"/>
              <a:t>;	</a:t>
            </a:r>
            <a:r>
              <a:rPr lang="en-NZ" dirty="0">
                <a:solidFill>
                  <a:srgbClr val="3333CC"/>
                </a:solidFill>
              </a:rPr>
              <a:t>// current position of figure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figY</a:t>
            </a:r>
            <a:r>
              <a:rPr lang="en-NZ" dirty="0"/>
              <a:t>;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 direction = </a:t>
            </a:r>
            <a:r>
              <a:rPr lang="en-NZ" dirty="0">
                <a:solidFill>
                  <a:srgbClr val="339933"/>
                </a:solidFill>
              </a:rPr>
              <a:t>"right"</a:t>
            </a:r>
            <a:r>
              <a:rPr lang="en-NZ" dirty="0"/>
              <a:t>;	</a:t>
            </a:r>
            <a:r>
              <a:rPr lang="en-NZ" dirty="0">
                <a:solidFill>
                  <a:srgbClr val="3333CC"/>
                </a:solidFill>
              </a:rPr>
              <a:t>// current direction it is facing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 emotion = </a:t>
            </a:r>
            <a:r>
              <a:rPr lang="en-NZ" dirty="0">
                <a:solidFill>
                  <a:srgbClr val="339933"/>
                </a:solidFill>
              </a:rPr>
              <a:t>"smiling";	</a:t>
            </a:r>
            <a:r>
              <a:rPr lang="en-NZ" dirty="0">
                <a:solidFill>
                  <a:srgbClr val="3333CC"/>
                </a:solidFill>
              </a:rPr>
              <a:t>// current emotion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 </a:t>
            </a:r>
            <a:r>
              <a:rPr lang="en-NZ" dirty="0" err="1"/>
              <a:t>imageFolder</a:t>
            </a:r>
            <a:r>
              <a:rPr lang="en-NZ" dirty="0"/>
              <a:t>;</a:t>
            </a:r>
            <a:r>
              <a:rPr lang="en-NZ" dirty="0">
                <a:solidFill>
                  <a:srgbClr val="339933"/>
                </a:solidFill>
              </a:rPr>
              <a:t>	</a:t>
            </a:r>
            <a:r>
              <a:rPr lang="en-NZ" dirty="0">
                <a:solidFill>
                  <a:srgbClr val="3333CC"/>
                </a:solidFill>
              </a:rPr>
              <a:t>// base name of images</a:t>
            </a:r>
            <a:endParaRPr lang="en-NZ" dirty="0"/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wd = 40;	</a:t>
            </a:r>
            <a:r>
              <a:rPr lang="en-NZ" dirty="0">
                <a:solidFill>
                  <a:srgbClr val="3333CC"/>
                </a:solidFill>
              </a:rPr>
              <a:t>// dimensions of figure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ht=80;</a:t>
            </a:r>
          </a:p>
          <a:p>
            <a:pPr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dirty="0">
                <a:solidFill>
                  <a:srgbClr val="3333CC"/>
                </a:solidFill>
              </a:rPr>
              <a:t>// methods ……. 	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800601" y="1412876"/>
            <a:ext cx="1655763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400" i="1"/>
              <a:t>field name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537451" y="1844676"/>
            <a:ext cx="1655763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400" i="1"/>
              <a:t>expression</a:t>
            </a:r>
            <a:endParaRPr lang="en-NZ" sz="240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853238" y="1844676"/>
            <a:ext cx="360362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1800" b="1"/>
              <a:t>=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9553576" y="1412876"/>
            <a:ext cx="360363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1800" b="1"/>
              <a:t>;</a:t>
            </a:r>
          </a:p>
        </p:txBody>
      </p:sp>
      <p:cxnSp>
        <p:nvCxnSpPr>
          <p:cNvPr id="20488" name="AutoShape 8"/>
          <p:cNvCxnSpPr>
            <a:cxnSpLocks noChangeShapeType="1"/>
            <a:stCxn id="20484" idx="3"/>
            <a:endCxn id="20487" idx="1"/>
          </p:cNvCxnSpPr>
          <p:nvPr/>
        </p:nvCxnSpPr>
        <p:spPr bwMode="auto">
          <a:xfrm>
            <a:off x="6456363" y="1593850"/>
            <a:ext cx="30972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0489" name="AutoShape 9"/>
          <p:cNvCxnSpPr>
            <a:cxnSpLocks noChangeShapeType="1"/>
            <a:stCxn id="20486" idx="3"/>
            <a:endCxn id="20485" idx="1"/>
          </p:cNvCxnSpPr>
          <p:nvPr/>
        </p:nvCxnSpPr>
        <p:spPr bwMode="auto">
          <a:xfrm>
            <a:off x="7213600" y="2025650"/>
            <a:ext cx="3238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776413" y="1412876"/>
            <a:ext cx="1008062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1800" b="1"/>
              <a:t>private</a:t>
            </a:r>
          </a:p>
        </p:txBody>
      </p:sp>
      <p:cxnSp>
        <p:nvCxnSpPr>
          <p:cNvPr id="20491" name="AutoShape 11"/>
          <p:cNvCxnSpPr>
            <a:cxnSpLocks noChangeShapeType="1"/>
            <a:stCxn id="20490" idx="3"/>
            <a:endCxn id="20494" idx="1"/>
          </p:cNvCxnSpPr>
          <p:nvPr/>
        </p:nvCxnSpPr>
        <p:spPr bwMode="auto">
          <a:xfrm>
            <a:off x="2784475" y="1593850"/>
            <a:ext cx="6477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med"/>
          </a:ln>
        </p:spPr>
      </p:cxnSp>
      <p:cxnSp>
        <p:nvCxnSpPr>
          <p:cNvPr id="20492" name="AutoShape 12"/>
          <p:cNvCxnSpPr>
            <a:cxnSpLocks noChangeShapeType="1"/>
            <a:stCxn id="20484" idx="3"/>
            <a:endCxn id="20486" idx="1"/>
          </p:cNvCxnSpPr>
          <p:nvPr/>
        </p:nvCxnSpPr>
        <p:spPr bwMode="auto">
          <a:xfrm>
            <a:off x="6456364" y="1593850"/>
            <a:ext cx="396875" cy="431800"/>
          </a:xfrm>
          <a:prstGeom prst="curvedConnector3">
            <a:avLst>
              <a:gd name="adj1" fmla="val 49602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3" name="AutoShape 13"/>
          <p:cNvCxnSpPr>
            <a:cxnSpLocks noChangeShapeType="1"/>
            <a:stCxn id="20485" idx="3"/>
            <a:endCxn id="20487" idx="1"/>
          </p:cNvCxnSpPr>
          <p:nvPr/>
        </p:nvCxnSpPr>
        <p:spPr bwMode="auto">
          <a:xfrm flipV="1">
            <a:off x="9193213" y="1593850"/>
            <a:ext cx="360362" cy="431800"/>
          </a:xfrm>
          <a:prstGeom prst="curvedConnector3">
            <a:avLst>
              <a:gd name="adj1" fmla="val 49778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3432176" y="1412876"/>
            <a:ext cx="792163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400" i="1"/>
              <a:t>type</a:t>
            </a:r>
          </a:p>
        </p:txBody>
      </p:sp>
      <p:cxnSp>
        <p:nvCxnSpPr>
          <p:cNvPr id="20495" name="AutoShape 15"/>
          <p:cNvCxnSpPr>
            <a:cxnSpLocks noChangeShapeType="1"/>
            <a:stCxn id="20494" idx="3"/>
            <a:endCxn id="20484" idx="1"/>
          </p:cNvCxnSpPr>
          <p:nvPr/>
        </p:nvCxnSpPr>
        <p:spPr bwMode="auto">
          <a:xfrm>
            <a:off x="4224338" y="1593850"/>
            <a:ext cx="5762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7920" name="AutoShape 16"/>
          <p:cNvSpPr>
            <a:spLocks noChangeArrowheads="1"/>
          </p:cNvSpPr>
          <p:nvPr/>
        </p:nvSpPr>
        <p:spPr bwMode="auto">
          <a:xfrm>
            <a:off x="5303913" y="5733257"/>
            <a:ext cx="3889375" cy="936625"/>
          </a:xfrm>
          <a:prstGeom prst="wedgeRoundRectCallout">
            <a:avLst>
              <a:gd name="adj1" fmla="val -52297"/>
              <a:gd name="adj2" fmla="val -103669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NZ" sz="1800" dirty="0"/>
              <a:t>Like variables, BUT</a:t>
            </a:r>
          </a:p>
          <a:p>
            <a:pPr algn="l"/>
            <a:r>
              <a:rPr lang="en-NZ" sz="1800" dirty="0"/>
              <a:t> (a)  NOT inside a method</a:t>
            </a:r>
          </a:p>
          <a:p>
            <a:pPr algn="l"/>
            <a:r>
              <a:rPr lang="en-NZ" sz="1800" dirty="0"/>
              <a:t> (b)  have </a:t>
            </a:r>
            <a:r>
              <a:rPr lang="en-NZ" sz="1800" b="1" dirty="0">
                <a:solidFill>
                  <a:srgbClr val="993300"/>
                </a:solidFill>
                <a:latin typeface="Arial Unicode MS" pitchFamily="34" charset="-128"/>
              </a:rPr>
              <a:t>private</a:t>
            </a:r>
            <a:r>
              <a:rPr lang="en-NZ" sz="1800" dirty="0"/>
              <a:t> in front</a:t>
            </a:r>
          </a:p>
        </p:txBody>
      </p:sp>
    </p:spTree>
    <p:extLst>
      <p:ext uri="{BB962C8B-B14F-4D97-AF65-F5344CB8AC3E}">
        <p14:creationId xmlns:p14="http://schemas.microsoft.com/office/powerpoint/2010/main" val="196313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2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an object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How do you initialise the values in the fields?</a:t>
            </a:r>
          </a:p>
          <a:p>
            <a:pPr lvl="1"/>
            <a:r>
              <a:rPr lang="en-NZ" dirty="0"/>
              <a:t>Can specify an initial value in the field declaration</a:t>
            </a:r>
          </a:p>
          <a:p>
            <a:pPr lvl="2">
              <a:buFontTx/>
              <a:buNone/>
            </a:pPr>
            <a:r>
              <a:rPr lang="en-NZ" dirty="0"/>
              <a:t>but only if every object should start with the same value!!!</a:t>
            </a:r>
          </a:p>
          <a:p>
            <a:pPr lvl="2">
              <a:buFontTx/>
              <a:buNone/>
            </a:pPr>
            <a:endParaRPr lang="en-NZ" dirty="0"/>
          </a:p>
          <a:p>
            <a:r>
              <a:rPr lang="en-NZ" dirty="0"/>
              <a:t>Must have a way of setting up </a:t>
            </a:r>
            <a:r>
              <a:rPr lang="en-NZ" i="1" dirty="0"/>
              <a:t>different</a:t>
            </a:r>
            <a:r>
              <a:rPr lang="en-NZ" dirty="0"/>
              <a:t>  objects when you create them:</a:t>
            </a:r>
          </a:p>
          <a:p>
            <a:pPr>
              <a:buFontTx/>
              <a:buNone/>
            </a:pPr>
            <a:endParaRPr lang="en-NZ" dirty="0"/>
          </a:p>
          <a:p>
            <a:pPr>
              <a:buFontTx/>
              <a:buNone/>
            </a:pPr>
            <a:r>
              <a:rPr lang="en-NZ" dirty="0"/>
              <a:t>	Constructor:</a:t>
            </a:r>
          </a:p>
          <a:p>
            <a:pPr lvl="1"/>
            <a:r>
              <a:rPr lang="en-NZ" dirty="0"/>
              <a:t>specifies what happens when you make a new object</a:t>
            </a:r>
          </a:p>
          <a:p>
            <a:pPr lvl="1">
              <a:buFontTx/>
              <a:buNone/>
            </a:pPr>
            <a:r>
              <a:rPr lang="en-NZ" dirty="0"/>
              <a:t>	(</a:t>
            </a:r>
            <a:r>
              <a:rPr lang="en-NZ" dirty="0" err="1"/>
              <a:t>eg</a:t>
            </a:r>
            <a:r>
              <a:rPr lang="en-NZ" dirty="0"/>
              <a:t>, evaluate the expression     </a:t>
            </a:r>
          </a:p>
          <a:p>
            <a:pPr lvl="1">
              <a:buFontTx/>
              <a:buNone/>
            </a:pPr>
            <a:r>
              <a:rPr lang="en-NZ" b="1" dirty="0">
                <a:solidFill>
                  <a:srgbClr val="993300"/>
                </a:solidFill>
              </a:rPr>
              <a:t>		  new</a:t>
            </a:r>
            <a:r>
              <a:rPr lang="en-NZ" dirty="0"/>
              <a:t>  </a:t>
            </a:r>
            <a:r>
              <a:rPr lang="en-NZ" dirty="0" err="1"/>
              <a:t>CartoonCharacter</a:t>
            </a:r>
            <a:r>
              <a:rPr lang="en-NZ" dirty="0"/>
              <a:t>(150, 100, </a:t>
            </a:r>
            <a:r>
              <a:rPr lang="en-NZ" dirty="0">
                <a:solidFill>
                  <a:srgbClr val="339933"/>
                </a:solidFill>
              </a:rPr>
              <a:t>“green”</a:t>
            </a:r>
            <a:r>
              <a:rPr lang="en-NZ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have seen constructors with no parameters.</a:t>
            </a:r>
          </a:p>
          <a:p>
            <a:pPr lvl="1"/>
            <a:r>
              <a:rPr lang="en-US" dirty="0"/>
              <a:t>Can have parameters that can be used to set up the new object.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7930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Assignment 2 is available now at:</a:t>
            </a:r>
          </a:p>
          <a:p>
            <a:pPr marL="0" indent="0">
              <a:buNone/>
            </a:pPr>
            <a:r>
              <a:rPr lang="en-NZ" dirty="0"/>
              <a:t>   </a:t>
            </a:r>
            <a:r>
              <a:rPr lang="en-NZ" dirty="0">
                <a:hlinkClick r:id="rId2"/>
              </a:rPr>
              <a:t>https://ecs.victoria.ac.nz/Courses/XMUT102_2017T2/WebHome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0100691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CartoonCharacter</a:t>
            </a:r>
            <a:r>
              <a:rPr lang="en-NZ" dirty="0"/>
              <a:t> class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sz="2000" b="1" dirty="0">
                <a:solidFill>
                  <a:srgbClr val="993300"/>
                </a:solidFill>
              </a:rPr>
              <a:t>public</a:t>
            </a:r>
            <a:r>
              <a:rPr lang="en-NZ" sz="2000" dirty="0"/>
              <a:t> </a:t>
            </a:r>
            <a:r>
              <a:rPr lang="en-NZ" sz="2000" b="1" dirty="0">
                <a:solidFill>
                  <a:srgbClr val="993300"/>
                </a:solidFill>
              </a:rPr>
              <a:t>class</a:t>
            </a:r>
            <a:r>
              <a:rPr lang="en-NZ" sz="2000" dirty="0"/>
              <a:t> </a:t>
            </a:r>
            <a:r>
              <a:rPr lang="en-NZ" sz="2000" dirty="0" err="1">
                <a:solidFill>
                  <a:srgbClr val="FF0000"/>
                </a:solidFill>
              </a:rPr>
              <a:t>CartoonCharacter</a:t>
            </a:r>
            <a:r>
              <a:rPr lang="en-NZ" sz="2000" dirty="0"/>
              <a:t> {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US" dirty="0">
                <a:solidFill>
                  <a:srgbClr val="3333CC"/>
                </a:solidFill>
              </a:rPr>
              <a:t>// fields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figX</a:t>
            </a:r>
            <a:r>
              <a:rPr lang="en-NZ" dirty="0"/>
              <a:t>, </a:t>
            </a:r>
            <a:r>
              <a:rPr lang="en-NZ" dirty="0" err="1"/>
              <a:t>figY</a:t>
            </a:r>
            <a:r>
              <a:rPr lang="en-NZ" dirty="0"/>
              <a:t>; 	</a:t>
            </a:r>
            <a:r>
              <a:rPr lang="en-NZ" dirty="0">
                <a:solidFill>
                  <a:srgbClr val="3333CC"/>
                </a:solidFill>
              </a:rPr>
              <a:t>// current position of figure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direction = </a:t>
            </a:r>
            <a:r>
              <a:rPr lang="en-NZ" dirty="0">
                <a:solidFill>
                  <a:srgbClr val="339933"/>
                </a:solidFill>
              </a:rPr>
              <a:t>"right"</a:t>
            </a:r>
            <a:r>
              <a:rPr lang="en-NZ" dirty="0"/>
              <a:t>;	</a:t>
            </a:r>
            <a:r>
              <a:rPr lang="en-NZ" dirty="0">
                <a:solidFill>
                  <a:srgbClr val="3333CC"/>
                </a:solidFill>
              </a:rPr>
              <a:t>// current direction it is facing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emotion = </a:t>
            </a:r>
            <a:r>
              <a:rPr lang="en-NZ" dirty="0">
                <a:solidFill>
                  <a:srgbClr val="339933"/>
                </a:solidFill>
              </a:rPr>
              <a:t>"smile";	</a:t>
            </a:r>
            <a:r>
              <a:rPr lang="en-NZ" dirty="0">
                <a:solidFill>
                  <a:srgbClr val="3333CC"/>
                </a:solidFill>
              </a:rPr>
              <a:t>// current emotion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</a:t>
            </a:r>
            <a:r>
              <a:rPr lang="en-NZ" dirty="0" err="1"/>
              <a:t>imageFolder</a:t>
            </a:r>
            <a:r>
              <a:rPr lang="en-NZ" dirty="0"/>
              <a:t>;</a:t>
            </a:r>
            <a:r>
              <a:rPr lang="en-NZ" dirty="0">
                <a:solidFill>
                  <a:srgbClr val="339933"/>
                </a:solidFill>
              </a:rPr>
              <a:t>	</a:t>
            </a:r>
            <a:r>
              <a:rPr lang="en-NZ" dirty="0">
                <a:solidFill>
                  <a:srgbClr val="3333CC"/>
                </a:solidFill>
              </a:rPr>
              <a:t>// folder where images stored</a:t>
            </a:r>
            <a:endParaRPr lang="en-NZ" dirty="0"/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wd = 40,  ht=80;	</a:t>
            </a:r>
            <a:r>
              <a:rPr lang="en-NZ" dirty="0">
                <a:solidFill>
                  <a:srgbClr val="3333CC"/>
                </a:solidFill>
              </a:rPr>
              <a:t>// dimensions</a:t>
            </a:r>
            <a:endParaRPr lang="en-NZ" dirty="0"/>
          </a:p>
          <a:p>
            <a:pPr lvl="1">
              <a:spcBef>
                <a:spcPct val="5000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dirty="0">
                <a:solidFill>
                  <a:srgbClr val="3333CC"/>
                </a:solidFill>
              </a:rPr>
              <a:t>// constructor 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 err="1"/>
              <a:t>CartoonCharacter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x,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y,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base){</a:t>
            </a:r>
          </a:p>
          <a:p>
            <a:pPr lvl="2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.imageFolder</a:t>
            </a:r>
            <a:r>
              <a:rPr lang="en-NZ" dirty="0"/>
              <a:t> = base;</a:t>
            </a:r>
          </a:p>
          <a:p>
            <a:pPr lvl="2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.figX</a:t>
            </a:r>
            <a:r>
              <a:rPr lang="en-NZ" dirty="0"/>
              <a:t> = x;</a:t>
            </a:r>
          </a:p>
          <a:p>
            <a:pPr lvl="2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.figY</a:t>
            </a:r>
            <a:r>
              <a:rPr lang="en-NZ" dirty="0"/>
              <a:t> = y;</a:t>
            </a:r>
          </a:p>
          <a:p>
            <a:pPr lvl="2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.draw</a:t>
            </a:r>
            <a:r>
              <a:rPr lang="en-US" dirty="0"/>
              <a:t>();</a:t>
            </a:r>
            <a:endParaRPr lang="en-NZ" dirty="0"/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dirty="0"/>
              <a:t>}</a:t>
            </a:r>
          </a:p>
          <a:p>
            <a:pPr lvl="1">
              <a:spcBef>
                <a:spcPts val="120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dirty="0">
                <a:solidFill>
                  <a:srgbClr val="3333CC"/>
                </a:solidFill>
              </a:rPr>
              <a:t>// methods …….</a:t>
            </a:r>
          </a:p>
          <a:p>
            <a:pPr lvl="1">
              <a:spcBef>
                <a:spcPct val="40000"/>
              </a:spcBef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lookLeft</a:t>
            </a:r>
            <a:r>
              <a:rPr lang="en-NZ" dirty="0"/>
              <a:t>() {	</a:t>
            </a:r>
          </a:p>
          <a:p>
            <a:pPr lvl="2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.erase</a:t>
            </a:r>
            <a:r>
              <a:rPr lang="en-NZ" dirty="0"/>
              <a:t>(); …..		</a:t>
            </a:r>
            <a:endParaRPr lang="en-NZ" dirty="0">
              <a:solidFill>
                <a:srgbClr val="3333CC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943872" y="836712"/>
            <a:ext cx="4104456" cy="648072"/>
          </a:xfrm>
          <a:prstGeom prst="wedgeRoundRectCallout">
            <a:avLst>
              <a:gd name="adj1" fmla="val -81592"/>
              <a:gd name="adj2" fmla="val 78992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>
                <a:latin typeface="Arial" charset="0"/>
              </a:rPr>
              <a:t>Shorthand for declaring two fields (or variables) of the same type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79376" y="3284984"/>
            <a:ext cx="7128792" cy="2304256"/>
          </a:xfrm>
          <a:prstGeom prst="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695400" y="1484313"/>
            <a:ext cx="1008063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/>
              <a:t>public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136849" y="1484313"/>
            <a:ext cx="1582738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i="1"/>
              <a:t>class name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4657799" y="1484313"/>
            <a:ext cx="863600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i="1"/>
              <a:t>type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4008512" y="1484313"/>
            <a:ext cx="360362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/>
              <a:t>(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8256662" y="1484313"/>
            <a:ext cx="360362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/>
              <a:t>)</a:t>
            </a:r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8904362" y="1484313"/>
            <a:ext cx="360362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/>
              <a:t>{</a:t>
            </a:r>
          </a:p>
        </p:txBody>
      </p:sp>
      <p:cxnSp>
        <p:nvCxnSpPr>
          <p:cNvPr id="24584" name="AutoShape 9"/>
          <p:cNvCxnSpPr>
            <a:cxnSpLocks noChangeShapeType="1"/>
            <a:stCxn id="24581" idx="3"/>
            <a:endCxn id="24580" idx="1"/>
          </p:cNvCxnSpPr>
          <p:nvPr/>
        </p:nvCxnSpPr>
        <p:spPr bwMode="auto">
          <a:xfrm>
            <a:off x="4368875" y="1665288"/>
            <a:ext cx="2889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24585" name="AutoShape 10"/>
          <p:cNvCxnSpPr>
            <a:cxnSpLocks noChangeShapeType="1"/>
            <a:stCxn id="24580" idx="3"/>
            <a:endCxn id="24593" idx="1"/>
          </p:cNvCxnSpPr>
          <p:nvPr/>
        </p:nvCxnSpPr>
        <p:spPr bwMode="auto">
          <a:xfrm>
            <a:off x="5521399" y="1665288"/>
            <a:ext cx="2873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24586" name="AutoShape 11"/>
          <p:cNvCxnSpPr>
            <a:cxnSpLocks noChangeShapeType="1"/>
            <a:stCxn id="24582" idx="3"/>
            <a:endCxn id="24583" idx="1"/>
          </p:cNvCxnSpPr>
          <p:nvPr/>
        </p:nvCxnSpPr>
        <p:spPr bwMode="auto">
          <a:xfrm>
            <a:off x="8617024" y="1665288"/>
            <a:ext cx="2873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1703462" y="2924176"/>
            <a:ext cx="2449512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i="1"/>
              <a:t>statement</a:t>
            </a:r>
          </a:p>
        </p:txBody>
      </p:sp>
      <p:cxnSp>
        <p:nvCxnSpPr>
          <p:cNvPr id="24588" name="AutoShape 13"/>
          <p:cNvCxnSpPr>
            <a:cxnSpLocks noChangeShapeType="1"/>
            <a:stCxn id="24578" idx="3"/>
            <a:endCxn id="24579" idx="1"/>
          </p:cNvCxnSpPr>
          <p:nvPr/>
        </p:nvCxnSpPr>
        <p:spPr bwMode="auto">
          <a:xfrm>
            <a:off x="1703463" y="1665288"/>
            <a:ext cx="4333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766837" y="4149726"/>
            <a:ext cx="360362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/>
              <a:t>}</a:t>
            </a:r>
          </a:p>
        </p:txBody>
      </p:sp>
      <p:cxnSp>
        <p:nvCxnSpPr>
          <p:cNvPr id="24590" name="AutoShape 15"/>
          <p:cNvCxnSpPr>
            <a:cxnSpLocks noChangeShapeType="1"/>
            <a:stCxn id="24583" idx="3"/>
            <a:endCxn id="24587" idx="1"/>
          </p:cNvCxnSpPr>
          <p:nvPr/>
        </p:nvCxnSpPr>
        <p:spPr bwMode="auto">
          <a:xfrm flipH="1">
            <a:off x="1703462" y="1665288"/>
            <a:ext cx="7561262" cy="1439862"/>
          </a:xfrm>
          <a:prstGeom prst="curvedConnector5">
            <a:avLst>
              <a:gd name="adj1" fmla="val -3000"/>
              <a:gd name="adj2" fmla="val 64278"/>
              <a:gd name="adj3" fmla="val 10388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24591" name="AutoShape 16"/>
          <p:cNvCxnSpPr>
            <a:cxnSpLocks noChangeShapeType="1"/>
            <a:stCxn id="24587" idx="3"/>
            <a:endCxn id="24587" idx="1"/>
          </p:cNvCxnSpPr>
          <p:nvPr/>
        </p:nvCxnSpPr>
        <p:spPr bwMode="auto">
          <a:xfrm flipH="1">
            <a:off x="1703462" y="3105150"/>
            <a:ext cx="2449512" cy="1588"/>
          </a:xfrm>
          <a:prstGeom prst="curvedConnector5">
            <a:avLst>
              <a:gd name="adj1" fmla="val -9269"/>
              <a:gd name="adj2" fmla="val 29400009"/>
              <a:gd name="adj3" fmla="val 109333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24592" name="AutoShape 17"/>
          <p:cNvCxnSpPr>
            <a:cxnSpLocks noChangeShapeType="1"/>
            <a:stCxn id="24579" idx="3"/>
            <a:endCxn id="24581" idx="1"/>
          </p:cNvCxnSpPr>
          <p:nvPr/>
        </p:nvCxnSpPr>
        <p:spPr bwMode="auto">
          <a:xfrm>
            <a:off x="3719588" y="1665288"/>
            <a:ext cx="2889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24593" name="Rectangle 18"/>
          <p:cNvSpPr>
            <a:spLocks noChangeArrowheads="1"/>
          </p:cNvSpPr>
          <p:nvPr/>
        </p:nvSpPr>
        <p:spPr bwMode="auto">
          <a:xfrm>
            <a:off x="5808737" y="1484313"/>
            <a:ext cx="2087562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i="1"/>
              <a:t>parameter name</a:t>
            </a:r>
          </a:p>
        </p:txBody>
      </p:sp>
      <p:cxnSp>
        <p:nvCxnSpPr>
          <p:cNvPr id="24594" name="AutoShape 19"/>
          <p:cNvCxnSpPr>
            <a:cxnSpLocks noChangeShapeType="1"/>
            <a:stCxn id="24593" idx="3"/>
            <a:endCxn id="24582" idx="1"/>
          </p:cNvCxnSpPr>
          <p:nvPr/>
        </p:nvCxnSpPr>
        <p:spPr bwMode="auto">
          <a:xfrm>
            <a:off x="7896300" y="1665288"/>
            <a:ext cx="360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24595" name="AutoShape 20"/>
          <p:cNvCxnSpPr>
            <a:cxnSpLocks noChangeShapeType="1"/>
            <a:stCxn id="24593" idx="3"/>
            <a:endCxn id="24596" idx="3"/>
          </p:cNvCxnSpPr>
          <p:nvPr/>
        </p:nvCxnSpPr>
        <p:spPr bwMode="auto">
          <a:xfrm flipH="1">
            <a:off x="5808737" y="1665288"/>
            <a:ext cx="2087562" cy="576262"/>
          </a:xfrm>
          <a:prstGeom prst="curvedConnector3">
            <a:avLst>
              <a:gd name="adj1" fmla="val -1087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24596" name="Rectangle 21"/>
          <p:cNvSpPr>
            <a:spLocks noChangeArrowheads="1"/>
          </p:cNvSpPr>
          <p:nvPr/>
        </p:nvSpPr>
        <p:spPr bwMode="auto">
          <a:xfrm>
            <a:off x="5448375" y="2060576"/>
            <a:ext cx="360363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/>
              <a:t>,</a:t>
            </a:r>
          </a:p>
        </p:txBody>
      </p:sp>
      <p:cxnSp>
        <p:nvCxnSpPr>
          <p:cNvPr id="24597" name="AutoShape 22"/>
          <p:cNvCxnSpPr>
            <a:cxnSpLocks noChangeShapeType="1"/>
            <a:stCxn id="24596" idx="1"/>
            <a:endCxn id="24580" idx="1"/>
          </p:cNvCxnSpPr>
          <p:nvPr/>
        </p:nvCxnSpPr>
        <p:spPr bwMode="auto">
          <a:xfrm rot="10800000">
            <a:off x="4657800" y="1665288"/>
            <a:ext cx="790575" cy="576262"/>
          </a:xfrm>
          <a:prstGeom prst="curvedConnector3">
            <a:avLst>
              <a:gd name="adj1" fmla="val 12891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24598" name="AutoShape 23"/>
          <p:cNvCxnSpPr>
            <a:cxnSpLocks noChangeShapeType="1"/>
            <a:stCxn id="24587" idx="3"/>
            <a:endCxn id="24589" idx="1"/>
          </p:cNvCxnSpPr>
          <p:nvPr/>
        </p:nvCxnSpPr>
        <p:spPr bwMode="auto">
          <a:xfrm flipH="1">
            <a:off x="766838" y="3105150"/>
            <a:ext cx="3386137" cy="1225550"/>
          </a:xfrm>
          <a:prstGeom prst="curvedConnector5">
            <a:avLst>
              <a:gd name="adj1" fmla="val -25833"/>
              <a:gd name="adj2" fmla="val 49870"/>
              <a:gd name="adj3" fmla="val 10675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24599" name="Rectangle 36"/>
          <p:cNvSpPr>
            <a:spLocks noChangeArrowheads="1"/>
          </p:cNvSpPr>
          <p:nvPr/>
        </p:nvSpPr>
        <p:spPr bwMode="auto">
          <a:xfrm>
            <a:off x="2351163" y="4581525"/>
            <a:ext cx="7164387" cy="193899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NZ" sz="2000" b="1" dirty="0">
                <a:solidFill>
                  <a:srgbClr val="993300"/>
                </a:solidFill>
              </a:rPr>
              <a:t>public</a:t>
            </a:r>
            <a:r>
              <a:rPr lang="en-NZ" sz="2000" dirty="0"/>
              <a:t> </a:t>
            </a:r>
            <a:r>
              <a:rPr lang="en-NZ" sz="2000" dirty="0" err="1"/>
              <a:t>CartoonCharacter</a:t>
            </a:r>
            <a:r>
              <a:rPr lang="en-NZ" sz="2000" dirty="0"/>
              <a:t>(</a:t>
            </a:r>
            <a:r>
              <a:rPr lang="en-NZ" sz="2000" dirty="0">
                <a:solidFill>
                  <a:srgbClr val="FF0000"/>
                </a:solidFill>
              </a:rPr>
              <a:t>String</a:t>
            </a:r>
            <a:r>
              <a:rPr lang="en-NZ" sz="2000" dirty="0"/>
              <a:t> base, </a:t>
            </a:r>
            <a:r>
              <a:rPr lang="en-NZ" sz="2000" dirty="0">
                <a:solidFill>
                  <a:srgbClr val="FF0000"/>
                </a:solidFill>
              </a:rPr>
              <a:t>double</a:t>
            </a:r>
            <a:r>
              <a:rPr lang="en-NZ" sz="2000" dirty="0"/>
              <a:t> x, </a:t>
            </a:r>
            <a:r>
              <a:rPr lang="en-NZ" sz="2000" dirty="0">
                <a:solidFill>
                  <a:srgbClr val="FF0000"/>
                </a:solidFill>
              </a:rPr>
              <a:t>double</a:t>
            </a:r>
            <a:r>
              <a:rPr lang="en-NZ" sz="2000" dirty="0"/>
              <a:t> y){</a:t>
            </a:r>
          </a:p>
          <a:p>
            <a:pPr lvl="1" algn="l"/>
            <a:r>
              <a:rPr lang="en-NZ" sz="2000" dirty="0" err="1">
                <a:solidFill>
                  <a:srgbClr val="993300"/>
                </a:solidFill>
              </a:rPr>
              <a:t>this</a:t>
            </a:r>
            <a:r>
              <a:rPr lang="en-NZ" sz="2000" dirty="0" err="1"/>
              <a:t>.imageFolder</a:t>
            </a:r>
            <a:r>
              <a:rPr lang="en-NZ" sz="2000" dirty="0"/>
              <a:t> = base;</a:t>
            </a:r>
          </a:p>
          <a:p>
            <a:pPr lvl="1" algn="l"/>
            <a:r>
              <a:rPr lang="en-NZ" sz="2000" dirty="0" err="1">
                <a:solidFill>
                  <a:srgbClr val="993300"/>
                </a:solidFill>
              </a:rPr>
              <a:t>this</a:t>
            </a:r>
            <a:r>
              <a:rPr lang="en-NZ" sz="2000" dirty="0" err="1"/>
              <a:t>.figX</a:t>
            </a:r>
            <a:r>
              <a:rPr lang="en-NZ" sz="2000" dirty="0"/>
              <a:t> = x; </a:t>
            </a:r>
          </a:p>
          <a:p>
            <a:pPr lvl="1" algn="l"/>
            <a:r>
              <a:rPr lang="en-NZ" sz="2000" dirty="0" err="1">
                <a:solidFill>
                  <a:srgbClr val="993300"/>
                </a:solidFill>
              </a:rPr>
              <a:t>this</a:t>
            </a:r>
            <a:r>
              <a:rPr lang="en-NZ" sz="2000" dirty="0" err="1"/>
              <a:t>.figY</a:t>
            </a:r>
            <a:r>
              <a:rPr lang="en-NZ" sz="2000" dirty="0"/>
              <a:t> = y;</a:t>
            </a:r>
          </a:p>
          <a:p>
            <a:pPr lvl="1" algn="l"/>
            <a:r>
              <a:rPr lang="en-US" sz="2000" dirty="0" err="1">
                <a:solidFill>
                  <a:srgbClr val="993300"/>
                </a:solidFill>
              </a:rPr>
              <a:t>this</a:t>
            </a:r>
            <a:r>
              <a:rPr lang="en-US" sz="2000" dirty="0" err="1"/>
              <a:t>.draw</a:t>
            </a:r>
            <a:r>
              <a:rPr lang="en-US" sz="2000" dirty="0"/>
              <a:t>();</a:t>
            </a:r>
            <a:endParaRPr lang="en-NZ" sz="2000" dirty="0"/>
          </a:p>
          <a:p>
            <a:pPr algn="l"/>
            <a:r>
              <a:rPr lang="en-NZ" sz="2000" dirty="0"/>
              <a:t>}</a:t>
            </a:r>
          </a:p>
        </p:txBody>
      </p:sp>
      <p:sp>
        <p:nvSpPr>
          <p:cNvPr id="24600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NZ" dirty="0"/>
              <a:t>Syntax of Constructor Definitions (2)</a:t>
            </a:r>
          </a:p>
        </p:txBody>
      </p:sp>
    </p:spTree>
    <p:extLst>
      <p:ext uri="{BB962C8B-B14F-4D97-AF65-F5344CB8AC3E}">
        <p14:creationId xmlns:p14="http://schemas.microsoft.com/office/powerpoint/2010/main" val="326536155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NZ" dirty="0"/>
              <a:t>Defining a Constructor</a:t>
            </a:r>
          </a:p>
          <a:p>
            <a:pPr lvl="1"/>
            <a:r>
              <a:rPr lang="en-NZ" dirty="0"/>
              <a:t>Part of the class</a:t>
            </a:r>
          </a:p>
          <a:p>
            <a:pPr lvl="1">
              <a:spcBef>
                <a:spcPts val="900"/>
              </a:spcBef>
            </a:pPr>
            <a:r>
              <a:rPr lang="en-NZ" dirty="0"/>
              <a:t>Like a method, but called with 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</a:p>
          <a:p>
            <a:pPr lvl="1">
              <a:spcBef>
                <a:spcPts val="900"/>
              </a:spcBef>
            </a:pPr>
            <a:r>
              <a:rPr lang="en-NZ" dirty="0"/>
              <a:t>Does not have a return type </a:t>
            </a:r>
          </a:p>
          <a:p>
            <a:pPr lvl="2">
              <a:spcBef>
                <a:spcPts val="400"/>
              </a:spcBef>
              <a:buNone/>
            </a:pPr>
            <a:r>
              <a:rPr lang="en-NZ" dirty="0"/>
              <a:t>(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always returns an object of the given type)</a:t>
            </a:r>
          </a:p>
          <a:p>
            <a:pPr lvl="1">
              <a:spcBef>
                <a:spcPts val="900"/>
              </a:spcBef>
            </a:pP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  will hold the new object that is being constructed</a:t>
            </a:r>
          </a:p>
          <a:p>
            <a:pPr>
              <a:spcBef>
                <a:spcPct val="80000"/>
              </a:spcBef>
            </a:pPr>
            <a:r>
              <a:rPr lang="en-NZ" dirty="0"/>
              <a:t>Constructor typically</a:t>
            </a:r>
          </a:p>
          <a:p>
            <a:pPr lvl="1">
              <a:spcBef>
                <a:spcPts val="300"/>
              </a:spcBef>
            </a:pPr>
            <a:r>
              <a:rPr lang="en-NZ" dirty="0"/>
              <a:t>fills in initial values of fields</a:t>
            </a:r>
          </a:p>
          <a:p>
            <a:pPr lvl="1">
              <a:spcBef>
                <a:spcPts val="300"/>
              </a:spcBef>
            </a:pPr>
            <a:r>
              <a:rPr lang="en-NZ" dirty="0"/>
              <a:t>may call other methods on the object,  </a:t>
            </a:r>
          </a:p>
          <a:p>
            <a:pPr lvl="1">
              <a:spcBef>
                <a:spcPts val="300"/>
              </a:spcBef>
            </a:pPr>
            <a:r>
              <a:rPr lang="en-NZ" dirty="0"/>
              <a:t>can do anything an ordinary method can do.</a:t>
            </a:r>
          </a:p>
          <a:p>
            <a:pPr lvl="1">
              <a:spcBef>
                <a:spcPts val="300"/>
              </a:spcBef>
            </a:pPr>
            <a:r>
              <a:rPr lang="en-NZ" dirty="0"/>
              <a:t>The constructor of the “top level” class may set up the user interface.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336860548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happens with </a:t>
            </a:r>
            <a:r>
              <a:rPr lang="en-NZ" dirty="0">
                <a:solidFill>
                  <a:srgbClr val="993300"/>
                </a:solidFill>
              </a:rPr>
              <a:t>new </a:t>
            </a:r>
            <a:r>
              <a:rPr lang="en-NZ" dirty="0"/>
              <a:t>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NZ" dirty="0"/>
              <a:t>When an object is created</a:t>
            </a:r>
          </a:p>
          <a:p>
            <a:pPr>
              <a:buFontTx/>
              <a:buNone/>
            </a:pPr>
            <a:r>
              <a:rPr lang="en-NZ" sz="2000" dirty="0" err="1"/>
              <a:t>eg</a:t>
            </a:r>
            <a:r>
              <a:rPr lang="en-NZ" sz="2000" dirty="0"/>
              <a:t>  </a:t>
            </a:r>
            <a:r>
              <a:rPr lang="en-NZ" sz="2000" b="1" dirty="0">
                <a:solidFill>
                  <a:srgbClr val="993300"/>
                </a:solidFill>
              </a:rPr>
              <a:t>new</a:t>
            </a:r>
            <a:r>
              <a:rPr lang="en-NZ" sz="2000" dirty="0"/>
              <a:t> </a:t>
            </a:r>
            <a:r>
              <a:rPr lang="en-NZ" sz="2000" dirty="0" err="1">
                <a:solidFill>
                  <a:srgbClr val="FF0000"/>
                </a:solidFill>
              </a:rPr>
              <a:t>CartoonCharacter</a:t>
            </a:r>
            <a:r>
              <a:rPr lang="en-NZ" sz="2000" dirty="0"/>
              <a:t>(100, 200 , </a:t>
            </a:r>
            <a:r>
              <a:rPr lang="en-NZ" sz="2000" dirty="0">
                <a:solidFill>
                  <a:srgbClr val="339933"/>
                </a:solidFill>
              </a:rPr>
              <a:t>"yellow"</a:t>
            </a:r>
            <a:r>
              <a:rPr lang="en-NZ" sz="2000" dirty="0"/>
              <a:t>);</a:t>
            </a:r>
          </a:p>
          <a:p>
            <a:pPr lvl="1">
              <a:spcBef>
                <a:spcPct val="50000"/>
              </a:spcBef>
            </a:pPr>
            <a:r>
              <a:rPr lang="en-NZ" dirty="0"/>
              <a:t>New chunk of memory is allocated </a:t>
            </a:r>
            <a:br>
              <a:rPr lang="en-NZ" dirty="0"/>
            </a:br>
            <a:r>
              <a:rPr lang="en-NZ" dirty="0"/>
              <a:t>(new filing card).</a:t>
            </a:r>
          </a:p>
          <a:p>
            <a:pPr lvl="1">
              <a:spcBef>
                <a:spcPct val="50000"/>
              </a:spcBef>
            </a:pPr>
            <a:r>
              <a:rPr lang="en-NZ" dirty="0"/>
              <a:t>Reference (ID) to object is constructed</a:t>
            </a:r>
            <a:br>
              <a:rPr lang="en-NZ" dirty="0"/>
            </a:br>
            <a:r>
              <a:rPr lang="en-NZ" dirty="0"/>
              <a:t>    </a:t>
            </a:r>
            <a:r>
              <a:rPr lang="en-NZ" dirty="0">
                <a:solidFill>
                  <a:srgbClr val="3333CC"/>
                </a:solidFill>
              </a:rPr>
              <a:t>CartoonCharacter-24</a:t>
            </a:r>
          </a:p>
          <a:p>
            <a:pPr lvl="1">
              <a:spcBef>
                <a:spcPct val="50000"/>
              </a:spcBef>
            </a:pPr>
            <a:r>
              <a:rPr lang="en-NZ" dirty="0"/>
              <a:t>Any initial values specified in the field </a:t>
            </a:r>
            <a:br>
              <a:rPr lang="en-NZ" dirty="0"/>
            </a:br>
            <a:r>
              <a:rPr lang="en-NZ" dirty="0"/>
              <a:t>declarations are assigned to the fields.</a:t>
            </a:r>
          </a:p>
          <a:p>
            <a:pPr lvl="1">
              <a:spcBef>
                <a:spcPts val="0"/>
              </a:spcBef>
              <a:buNone/>
            </a:pPr>
            <a:r>
              <a:rPr lang="en-NZ" dirty="0"/>
              <a:t>	If no initial value, default values:</a:t>
            </a:r>
          </a:p>
          <a:p>
            <a:pPr lvl="2">
              <a:spcBef>
                <a:spcPts val="300"/>
              </a:spcBef>
            </a:pPr>
            <a:r>
              <a:rPr lang="en-NZ" dirty="0"/>
              <a:t>0 for fields of a number type (</a:t>
            </a:r>
            <a:r>
              <a:rPr lang="en-NZ" dirty="0" err="1"/>
              <a:t>int</a:t>
            </a:r>
            <a:r>
              <a:rPr lang="en-NZ" dirty="0"/>
              <a:t>, double, etc)</a:t>
            </a:r>
          </a:p>
          <a:p>
            <a:pPr lvl="2">
              <a:spcBef>
                <a:spcPts val="300"/>
              </a:spcBef>
            </a:pPr>
            <a:r>
              <a:rPr lang="en-NZ" dirty="0"/>
              <a:t>false for </a:t>
            </a:r>
            <a:r>
              <a:rPr lang="en-NZ" dirty="0" err="1"/>
              <a:t>for</a:t>
            </a:r>
            <a:r>
              <a:rPr lang="en-NZ" dirty="0"/>
              <a:t> </a:t>
            </a:r>
            <a:r>
              <a:rPr lang="en-NZ" dirty="0" err="1"/>
              <a:t>boolean</a:t>
            </a:r>
            <a:r>
              <a:rPr lang="en-NZ" dirty="0"/>
              <a:t> fields</a:t>
            </a:r>
          </a:p>
          <a:p>
            <a:pPr lvl="2">
              <a:spcBef>
                <a:spcPts val="300"/>
              </a:spcBef>
            </a:pPr>
            <a:r>
              <a:rPr lang="en-NZ" dirty="0"/>
              <a:t>null for fields of an object type (String, Scanner, Car, …)</a:t>
            </a:r>
          </a:p>
          <a:p>
            <a:pPr lvl="1">
              <a:spcBef>
                <a:spcPct val="50000"/>
              </a:spcBef>
            </a:pPr>
            <a:r>
              <a:rPr lang="en-NZ" dirty="0"/>
              <a:t>The arguments are passed to the constructor</a:t>
            </a:r>
          </a:p>
          <a:p>
            <a:pPr lvl="1">
              <a:spcBef>
                <a:spcPct val="50000"/>
              </a:spcBef>
            </a:pPr>
            <a:r>
              <a:rPr lang="en-NZ" dirty="0"/>
              <a:t>The actions specified in the constructor are performed on the object.</a:t>
            </a:r>
          </a:p>
          <a:p>
            <a:pPr lvl="1">
              <a:spcBef>
                <a:spcPct val="50000"/>
              </a:spcBef>
            </a:pPr>
            <a:r>
              <a:rPr lang="en-NZ" dirty="0"/>
              <a:t>The reference is returned as the value of the constructor.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032105" y="836713"/>
            <a:ext cx="3455987" cy="36317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tabLst>
                <a:tab pos="1438275" algn="r"/>
              </a:tabLst>
            </a:pPr>
            <a:r>
              <a:rPr lang="en-US" sz="2000" b="1" u="sng" dirty="0">
                <a:solidFill>
                  <a:schemeClr val="accent2"/>
                </a:solidFill>
              </a:rPr>
              <a:t>CartoonCharacter-24</a:t>
            </a:r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r>
              <a:rPr lang="en-NZ" sz="2000" dirty="0"/>
              <a:t>	</a:t>
            </a:r>
            <a:r>
              <a:rPr lang="en-NZ" sz="2000" dirty="0" err="1"/>
              <a:t>figX</a:t>
            </a:r>
            <a:r>
              <a:rPr lang="en-NZ" sz="2000" dirty="0"/>
              <a:t>: </a:t>
            </a:r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r>
              <a:rPr lang="en-NZ" sz="2000" dirty="0"/>
              <a:t>	</a:t>
            </a:r>
            <a:r>
              <a:rPr lang="en-NZ" sz="2000" dirty="0" err="1"/>
              <a:t>figY</a:t>
            </a:r>
            <a:r>
              <a:rPr lang="en-NZ" sz="2000" dirty="0"/>
              <a:t>:</a:t>
            </a:r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r>
              <a:rPr lang="en-NZ" sz="2000" dirty="0"/>
              <a:t>	emotion:</a:t>
            </a:r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r>
              <a:rPr lang="en-NZ" sz="2000" dirty="0"/>
              <a:t>	direction:</a:t>
            </a:r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r>
              <a:rPr lang="en-NZ" sz="2000" dirty="0"/>
              <a:t>	 </a:t>
            </a:r>
            <a:r>
              <a:rPr lang="en-NZ" sz="2000" dirty="0" err="1"/>
              <a:t>imageFolder</a:t>
            </a:r>
            <a:r>
              <a:rPr lang="en-NZ" sz="2000" dirty="0"/>
              <a:t>:    </a:t>
            </a:r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r>
              <a:rPr lang="en-NZ" sz="2000" dirty="0"/>
              <a:t>	wd:</a:t>
            </a:r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r>
              <a:rPr lang="en-NZ" sz="2000" dirty="0"/>
              <a:t>	ht: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760892" y="1341537"/>
            <a:ext cx="576263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>
                <a:solidFill>
                  <a:srgbClr val="3333CC"/>
                </a:solidFill>
              </a:rPr>
              <a:t>100</a:t>
            </a:r>
            <a:r>
              <a:rPr lang="en-NZ" sz="2000" dirty="0"/>
              <a:t>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760892" y="1773337"/>
            <a:ext cx="576263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>
                <a:solidFill>
                  <a:srgbClr val="3333CC"/>
                </a:solidFill>
              </a:rPr>
              <a:t>200</a:t>
            </a:r>
            <a:endParaRPr lang="en-NZ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760892" y="3574356"/>
            <a:ext cx="576263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/>
              <a:t> </a:t>
            </a:r>
            <a:r>
              <a:rPr lang="en-NZ" sz="2000">
                <a:solidFill>
                  <a:srgbClr val="3333CC"/>
                </a:solidFill>
              </a:rPr>
              <a:t>40</a:t>
            </a:r>
            <a:r>
              <a:rPr lang="en-NZ" sz="2000"/>
              <a:t>.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760892" y="4006156"/>
            <a:ext cx="576263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/>
              <a:t> </a:t>
            </a:r>
            <a:r>
              <a:rPr lang="en-NZ" sz="2000">
                <a:solidFill>
                  <a:srgbClr val="3333CC"/>
                </a:solidFill>
              </a:rPr>
              <a:t>80</a:t>
            </a:r>
            <a:r>
              <a:rPr lang="en-NZ" sz="2000"/>
              <a:t>.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760892" y="2276575"/>
            <a:ext cx="1439863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>
                <a:latin typeface="Arial Unicode MS" pitchFamily="34" charset="-128"/>
              </a:rPr>
              <a:t>“</a:t>
            </a:r>
            <a:r>
              <a:rPr lang="en-NZ" sz="2000" dirty="0"/>
              <a:t> </a:t>
            </a:r>
            <a:r>
              <a:rPr lang="en-NZ" sz="2000" dirty="0">
                <a:solidFill>
                  <a:srgbClr val="339933"/>
                </a:solidFill>
              </a:rPr>
              <a:t> smile</a:t>
            </a:r>
            <a:r>
              <a:rPr lang="en-NZ" sz="2000" dirty="0"/>
              <a:t>    </a:t>
            </a:r>
            <a:r>
              <a:rPr lang="en-NZ" sz="2000" dirty="0">
                <a:latin typeface="Arial Unicode MS" pitchFamily="34" charset="-128"/>
              </a:rPr>
              <a:t>”</a:t>
            </a:r>
            <a:endParaRPr lang="en-NZ" sz="200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760892" y="2709962"/>
            <a:ext cx="1439863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>
                <a:latin typeface="Arial Unicode MS" pitchFamily="34" charset="-128"/>
              </a:rPr>
              <a:t>“</a:t>
            </a:r>
            <a:r>
              <a:rPr lang="en-NZ" sz="2000" dirty="0"/>
              <a:t>  </a:t>
            </a:r>
            <a:r>
              <a:rPr lang="en-NZ" sz="2000" dirty="0">
                <a:solidFill>
                  <a:srgbClr val="339933"/>
                </a:solidFill>
              </a:rPr>
              <a:t>right     </a:t>
            </a:r>
            <a:r>
              <a:rPr lang="en-NZ" sz="2000" dirty="0"/>
              <a:t> </a:t>
            </a:r>
            <a:r>
              <a:rPr lang="en-NZ" sz="2000" dirty="0">
                <a:latin typeface="Arial Unicode MS" pitchFamily="34" charset="-128"/>
              </a:rPr>
              <a:t>”</a:t>
            </a:r>
            <a:endParaRPr lang="en-NZ" sz="2000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8760892" y="3140969"/>
            <a:ext cx="1439863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>
                <a:latin typeface="Arial Unicode MS" pitchFamily="34" charset="-128"/>
              </a:rPr>
              <a:t>“</a:t>
            </a:r>
            <a:r>
              <a:rPr lang="en-NZ" sz="2000" dirty="0"/>
              <a:t>   </a:t>
            </a:r>
            <a:r>
              <a:rPr lang="en-NZ" sz="2000" dirty="0">
                <a:solidFill>
                  <a:srgbClr val="339933"/>
                </a:solidFill>
              </a:rPr>
              <a:t>yellow  </a:t>
            </a:r>
            <a:r>
              <a:rPr lang="en-NZ" sz="2000" dirty="0"/>
              <a:t> </a:t>
            </a:r>
            <a:r>
              <a:rPr lang="en-NZ" sz="2000" dirty="0">
                <a:latin typeface="Arial Unicode MS" pitchFamily="34" charset="-128"/>
              </a:rPr>
              <a:t>”</a:t>
            </a:r>
            <a:endParaRPr lang="en-NZ" sz="20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048329" y="2348880"/>
            <a:ext cx="752773" cy="2518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NZ" sz="200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048329" y="2781519"/>
            <a:ext cx="752773" cy="2518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NZ" sz="2000"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804148" y="3200344"/>
            <a:ext cx="1372558" cy="2791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>
                <a:latin typeface="Arial" charset="0"/>
              </a:rPr>
              <a:t>null     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856813" y="3621274"/>
            <a:ext cx="36004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NZ" sz="2000"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844937" y="4053322"/>
            <a:ext cx="36004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NZ" sz="2000"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843421" y="1389026"/>
            <a:ext cx="396423" cy="23977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>
                <a:latin typeface="Arial" charset="0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867930" y="1844824"/>
            <a:ext cx="396423" cy="23977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>
                <a:latin typeface="Arial" charset="0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845412" y="3177184"/>
            <a:ext cx="752773" cy="2518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NZ" sz="2000"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868641" y="1412776"/>
            <a:ext cx="396423" cy="23977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NZ" sz="2000"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832305" y="1809032"/>
            <a:ext cx="396423" cy="23977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NZ" sz="2000">
              <a:latin typeface="Arial" charset="0"/>
            </a:endParaRPr>
          </a:p>
        </p:txBody>
      </p:sp>
      <p:pic>
        <p:nvPicPr>
          <p:cNvPr id="23" name="Picture 22" descr="right-sm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24392" y="4941169"/>
            <a:ext cx="6477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22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whole Program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1800" b="1" dirty="0">
                <a:solidFill>
                  <a:srgbClr val="993300"/>
                </a:solidFill>
              </a:rPr>
              <a:t>public</a:t>
            </a:r>
            <a:r>
              <a:rPr lang="en-GB" sz="1800" dirty="0"/>
              <a:t> </a:t>
            </a:r>
            <a:r>
              <a:rPr lang="en-GB" sz="1800" b="1" dirty="0">
                <a:solidFill>
                  <a:srgbClr val="993300"/>
                </a:solidFill>
              </a:rPr>
              <a:t>class</a:t>
            </a:r>
            <a:r>
              <a:rPr lang="en-GB" sz="1800" dirty="0"/>
              <a:t> </a:t>
            </a:r>
            <a:r>
              <a:rPr lang="en-GB" sz="1800" dirty="0" err="1"/>
              <a:t>CartoonStory</a:t>
            </a:r>
            <a:r>
              <a:rPr lang="en-GB" sz="1800" dirty="0"/>
              <a:t>{</a:t>
            </a:r>
          </a:p>
          <a:p>
            <a:pPr lvl="1">
              <a:spcBef>
                <a:spcPts val="600"/>
              </a:spcBef>
              <a:buNone/>
            </a:pPr>
            <a:r>
              <a:rPr lang="en-GB" sz="1800" b="1" dirty="0">
                <a:solidFill>
                  <a:srgbClr val="993300"/>
                </a:solidFill>
              </a:rPr>
              <a:t>public</a:t>
            </a:r>
            <a:r>
              <a:rPr lang="en-GB" sz="1800" dirty="0"/>
              <a:t>  </a:t>
            </a:r>
            <a:r>
              <a:rPr lang="en-GB" sz="1800" dirty="0" err="1"/>
              <a:t>CartoonStory</a:t>
            </a:r>
            <a:r>
              <a:rPr lang="en-GB" sz="1800" dirty="0"/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GB" sz="1800" dirty="0" err="1"/>
              <a:t>UI.addButton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339933"/>
                </a:solidFill>
              </a:rPr>
              <a:t>“go”</a:t>
            </a:r>
            <a:r>
              <a:rPr lang="en-GB" sz="1800" dirty="0"/>
              <a:t>, this::</a:t>
            </a:r>
            <a:r>
              <a:rPr lang="en-GB" sz="1800" dirty="0" err="1"/>
              <a:t>playStory</a:t>
            </a:r>
            <a:r>
              <a:rPr lang="en-GB" sz="1800" dirty="0"/>
              <a:t>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800" dirty="0"/>
              <a:t>}</a:t>
            </a:r>
          </a:p>
          <a:p>
            <a:pPr lvl="1">
              <a:spcBef>
                <a:spcPts val="600"/>
              </a:spcBef>
              <a:buNone/>
            </a:pPr>
            <a:r>
              <a:rPr lang="en-GB" sz="1800" b="1" dirty="0">
                <a:solidFill>
                  <a:srgbClr val="993300"/>
                </a:solidFill>
              </a:rPr>
              <a:t>public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FF0000"/>
                </a:solidFill>
              </a:rPr>
              <a:t>void</a:t>
            </a:r>
            <a:r>
              <a:rPr lang="en-GB" sz="1800" dirty="0"/>
              <a:t> </a:t>
            </a:r>
            <a:r>
              <a:rPr lang="en-GB" sz="1800" dirty="0" err="1"/>
              <a:t>playStory</a:t>
            </a:r>
            <a:r>
              <a:rPr lang="en-GB" sz="1800" dirty="0"/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GB" sz="1800" dirty="0" err="1">
                <a:solidFill>
                  <a:srgbClr val="FF0000"/>
                </a:solidFill>
              </a:rPr>
              <a:t>CartoonCharacter</a:t>
            </a:r>
            <a:r>
              <a:rPr lang="en-GB" sz="1800" dirty="0"/>
              <a:t> cf1 = </a:t>
            </a:r>
            <a:r>
              <a:rPr lang="en-GB" sz="1800" b="1" dirty="0">
                <a:solidFill>
                  <a:srgbClr val="993300"/>
                </a:solidFill>
              </a:rPr>
              <a:t>new</a:t>
            </a:r>
            <a:r>
              <a:rPr lang="en-GB" sz="1800" dirty="0"/>
              <a:t> </a:t>
            </a:r>
            <a:r>
              <a:rPr lang="en-GB" sz="1800" dirty="0" err="1">
                <a:solidFill>
                  <a:srgbClr val="FF0000"/>
                </a:solidFill>
              </a:rPr>
              <a:t>CartoonCharacter</a:t>
            </a:r>
            <a:r>
              <a:rPr lang="en-GB" sz="1800" dirty="0"/>
              <a:t>(150, 100, </a:t>
            </a:r>
            <a:r>
              <a:rPr lang="en-GB" sz="1800" dirty="0">
                <a:solidFill>
                  <a:srgbClr val="339933"/>
                </a:solidFill>
              </a:rPr>
              <a:t>“green”</a:t>
            </a:r>
            <a:r>
              <a:rPr lang="en-GB" sz="1800" dirty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GB" sz="1800" dirty="0"/>
              <a:t>cf1.lookLeft();         </a:t>
            </a:r>
          </a:p>
          <a:p>
            <a:pPr lvl="2">
              <a:spcBef>
                <a:spcPts val="0"/>
              </a:spcBef>
              <a:buNone/>
            </a:pPr>
            <a:r>
              <a:rPr lang="en-GB" sz="1800" dirty="0"/>
              <a:t>cf1.lookRight();          </a:t>
            </a:r>
          </a:p>
          <a:p>
            <a:pPr lvl="2">
              <a:spcBef>
                <a:spcPts val="0"/>
              </a:spcBef>
              <a:buNone/>
            </a:pPr>
            <a:r>
              <a:rPr lang="en-GB" sz="1800" dirty="0"/>
              <a:t>cf1.frown()</a:t>
            </a:r>
          </a:p>
          <a:p>
            <a:pPr lvl="2">
              <a:spcBef>
                <a:spcPts val="0"/>
              </a:spcBef>
              <a:buNone/>
            </a:pPr>
            <a:r>
              <a:rPr lang="en-GB" sz="1800" dirty="0"/>
              <a:t>cf1.speak("Is anyone here?");</a:t>
            </a:r>
          </a:p>
          <a:p>
            <a:pPr lvl="2">
              <a:spcBef>
                <a:spcPts val="0"/>
              </a:spcBef>
              <a:buNone/>
            </a:pPr>
            <a:r>
              <a:rPr lang="en-GB" sz="1800" dirty="0" err="1">
                <a:solidFill>
                  <a:srgbClr val="FF0000"/>
                </a:solidFill>
              </a:rPr>
              <a:t>CartoonCharacter</a:t>
            </a:r>
            <a:r>
              <a:rPr lang="en-GB" sz="1800" dirty="0"/>
              <a:t> cf2 = </a:t>
            </a:r>
            <a:r>
              <a:rPr lang="en-GB" sz="1800" b="1" dirty="0">
                <a:solidFill>
                  <a:srgbClr val="993300"/>
                </a:solidFill>
              </a:rPr>
              <a:t>new</a:t>
            </a:r>
            <a:r>
              <a:rPr lang="en-GB" sz="1800" dirty="0"/>
              <a:t> </a:t>
            </a:r>
            <a:r>
              <a:rPr lang="en-GB" sz="1800" dirty="0" err="1">
                <a:solidFill>
                  <a:srgbClr val="FF0000"/>
                </a:solidFill>
              </a:rPr>
              <a:t>CartoonCharacter</a:t>
            </a:r>
            <a:r>
              <a:rPr lang="en-GB" sz="1800" dirty="0"/>
              <a:t>(300, 100,</a:t>
            </a:r>
            <a:r>
              <a:rPr lang="en-GB" sz="1800" dirty="0">
                <a:solidFill>
                  <a:srgbClr val="339933"/>
                </a:solidFill>
              </a:rPr>
              <a:t> “blue”</a:t>
            </a:r>
            <a:r>
              <a:rPr lang="en-GB" sz="1800" dirty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GB" sz="1800" dirty="0"/>
              <a:t>cf2.speak("Hello");    </a:t>
            </a:r>
          </a:p>
          <a:p>
            <a:pPr lvl="2">
              <a:spcBef>
                <a:spcPts val="0"/>
              </a:spcBef>
              <a:buNone/>
            </a:pPr>
            <a:r>
              <a:rPr lang="en-GB" sz="1800" dirty="0"/>
              <a:t>cf2.lookLeft() ;        </a:t>
            </a:r>
          </a:p>
          <a:p>
            <a:pPr lvl="2">
              <a:spcBef>
                <a:spcPts val="0"/>
              </a:spcBef>
              <a:buNone/>
            </a:pPr>
            <a:r>
              <a:rPr lang="en-GB" sz="1800" dirty="0"/>
              <a:t>cf1.smile(); </a:t>
            </a:r>
          </a:p>
          <a:p>
            <a:pPr lvl="2">
              <a:spcBef>
                <a:spcPts val="0"/>
              </a:spcBef>
              <a:buNone/>
            </a:pPr>
            <a:r>
              <a:rPr lang="en-GB" sz="1800" dirty="0"/>
              <a:t>cf1.speak(</a:t>
            </a:r>
            <a:r>
              <a:rPr lang="en-GB" sz="1800" dirty="0">
                <a:solidFill>
                  <a:srgbClr val="339933"/>
                </a:solidFill>
              </a:rPr>
              <a:t>"Hi there, I'm Jim"</a:t>
            </a:r>
            <a:r>
              <a:rPr lang="en-GB" sz="1800" dirty="0"/>
              <a:t>);             </a:t>
            </a:r>
          </a:p>
          <a:p>
            <a:pPr lvl="2">
              <a:spcBef>
                <a:spcPts val="0"/>
              </a:spcBef>
              <a:buNone/>
            </a:pPr>
            <a:r>
              <a:rPr lang="en-GB" sz="1800" dirty="0"/>
              <a:t>cf2.speak(</a:t>
            </a:r>
            <a:r>
              <a:rPr lang="en-GB" sz="1800" dirty="0">
                <a:solidFill>
                  <a:srgbClr val="339933"/>
                </a:solidFill>
              </a:rPr>
              <a:t>"I'm Jan"</a:t>
            </a:r>
            <a:r>
              <a:rPr lang="en-GB" sz="1800" dirty="0"/>
              <a:t>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800" dirty="0"/>
              <a:t>}</a:t>
            </a:r>
          </a:p>
          <a:p>
            <a:pPr lvl="1">
              <a:spcBef>
                <a:spcPts val="600"/>
              </a:spcBef>
              <a:buNone/>
            </a:pPr>
            <a:r>
              <a:rPr lang="en-GB" sz="1800" b="1" dirty="0">
                <a:solidFill>
                  <a:srgbClr val="993300"/>
                </a:solidFill>
              </a:rPr>
              <a:t>public static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FF0000"/>
                </a:solidFill>
              </a:rPr>
              <a:t>void</a:t>
            </a:r>
            <a:r>
              <a:rPr lang="en-GB" sz="1800" dirty="0"/>
              <a:t> main(</a:t>
            </a:r>
            <a:r>
              <a:rPr lang="en-GB" sz="1800" dirty="0">
                <a:solidFill>
                  <a:srgbClr val="FF0000"/>
                </a:solidFill>
              </a:rPr>
              <a:t>String[ ]</a:t>
            </a:r>
            <a:r>
              <a:rPr lang="en-GB" sz="1800" dirty="0"/>
              <a:t> </a:t>
            </a:r>
            <a:r>
              <a:rPr lang="en-GB" sz="1800" dirty="0" err="1"/>
              <a:t>args</a:t>
            </a:r>
            <a:r>
              <a:rPr lang="en-GB" sz="1800" dirty="0"/>
              <a:t>){</a:t>
            </a:r>
            <a:endParaRPr lang="en-GB" sz="12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None/>
            </a:pPr>
            <a:r>
              <a:rPr lang="en-GB" sz="1800" dirty="0" err="1">
                <a:solidFill>
                  <a:srgbClr val="FF0000"/>
                </a:solidFill>
              </a:rPr>
              <a:t>CartoonStory</a:t>
            </a:r>
            <a:r>
              <a:rPr lang="en-GB" sz="1800" dirty="0"/>
              <a:t> </a:t>
            </a:r>
            <a:r>
              <a:rPr lang="en-GB" sz="1800" dirty="0" err="1"/>
              <a:t>cs</a:t>
            </a:r>
            <a:r>
              <a:rPr lang="en-GB" sz="1800" dirty="0"/>
              <a:t> = </a:t>
            </a:r>
            <a:r>
              <a:rPr lang="en-GB" sz="1800" b="1" dirty="0">
                <a:solidFill>
                  <a:srgbClr val="993300"/>
                </a:solidFill>
              </a:rPr>
              <a:t>new</a:t>
            </a:r>
            <a:r>
              <a:rPr lang="en-GB" sz="1800" dirty="0"/>
              <a:t> </a:t>
            </a:r>
            <a:r>
              <a:rPr lang="en-GB" sz="1800" dirty="0" err="1">
                <a:solidFill>
                  <a:srgbClr val="FF0000"/>
                </a:solidFill>
              </a:rPr>
              <a:t>CartoonStory</a:t>
            </a:r>
            <a:r>
              <a:rPr lang="en-GB" sz="1800" dirty="0"/>
              <a:t>();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US" sz="1600" dirty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NZ" sz="2000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735960" y="5733256"/>
            <a:ext cx="2808312" cy="864096"/>
          </a:xfrm>
          <a:prstGeom prst="wedgeRoundRectCallout">
            <a:avLst>
              <a:gd name="adj1" fmla="val -65749"/>
              <a:gd name="adj2" fmla="val -25456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>
                <a:latin typeface="Arial" charset="0"/>
              </a:rPr>
              <a:t>Note the main method</a:t>
            </a:r>
          </a:p>
          <a:p>
            <a:pPr algn="l">
              <a:spcBef>
                <a:spcPts val="600"/>
              </a:spcBef>
            </a:pPr>
            <a:r>
              <a:rPr lang="en-NZ" sz="2000" dirty="0">
                <a:latin typeface="Arial" charset="0"/>
              </a:rPr>
              <a:t>⇒ don't need </a:t>
            </a:r>
            <a:r>
              <a:rPr lang="en-NZ" sz="2000" dirty="0" err="1">
                <a:latin typeface="Arial" charset="0"/>
              </a:rPr>
              <a:t>BlueJ</a:t>
            </a:r>
            <a:endParaRPr lang="en-NZ" sz="2000" dirty="0">
              <a:latin typeface="Arial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672064" y="548680"/>
            <a:ext cx="2520280" cy="1296144"/>
          </a:xfrm>
          <a:prstGeom prst="wedgeRoundRectCallout">
            <a:avLst>
              <a:gd name="adj1" fmla="val -187008"/>
              <a:gd name="adj2" fmla="val -3849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>
                <a:latin typeface="Arial" charset="0"/>
              </a:rPr>
              <a:t>Simple class:</a:t>
            </a:r>
          </a:p>
          <a:p>
            <a:pPr algn="l"/>
            <a:r>
              <a:rPr lang="en-NZ" sz="2000" dirty="0">
                <a:latin typeface="Arial" charset="0"/>
              </a:rPr>
              <a:t>- no fields</a:t>
            </a:r>
          </a:p>
          <a:p>
            <a:pPr algn="l"/>
            <a:r>
              <a:rPr lang="en-NZ" sz="2000" dirty="0">
                <a:latin typeface="Arial" charset="0"/>
              </a:rPr>
              <a:t>- constructor for UI</a:t>
            </a:r>
          </a:p>
          <a:p>
            <a:pPr algn="l"/>
            <a:r>
              <a:rPr lang="en-NZ" sz="2000" dirty="0">
                <a:latin typeface="Arial" charset="0"/>
              </a:rPr>
              <a:t>- methods</a:t>
            </a:r>
          </a:p>
        </p:txBody>
      </p:sp>
    </p:spTree>
    <p:extLst>
      <p:ext uri="{BB962C8B-B14F-4D97-AF65-F5344CB8AC3E}">
        <p14:creationId xmlns:p14="http://schemas.microsoft.com/office/powerpoint/2010/main" val="2405286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CartoonCharacter</a:t>
            </a:r>
            <a:r>
              <a:rPr lang="en-NZ" dirty="0"/>
              <a:t>:  fields &amp; constructor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sz="2000" b="1" dirty="0">
                <a:solidFill>
                  <a:srgbClr val="993300"/>
                </a:solidFill>
              </a:rPr>
              <a:t>public</a:t>
            </a:r>
            <a:r>
              <a:rPr lang="en-NZ" sz="2000" dirty="0"/>
              <a:t> </a:t>
            </a:r>
            <a:r>
              <a:rPr lang="en-NZ" sz="2000" b="1" dirty="0">
                <a:solidFill>
                  <a:srgbClr val="993300"/>
                </a:solidFill>
              </a:rPr>
              <a:t>class</a:t>
            </a:r>
            <a:r>
              <a:rPr lang="en-NZ" sz="2000" dirty="0"/>
              <a:t> </a:t>
            </a:r>
            <a:r>
              <a:rPr lang="en-NZ" sz="2000" dirty="0" err="1"/>
              <a:t>CartoonCharacter</a:t>
            </a:r>
            <a:r>
              <a:rPr lang="en-NZ" sz="2000" dirty="0"/>
              <a:t> {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US" dirty="0">
                <a:solidFill>
                  <a:srgbClr val="3333CC"/>
                </a:solidFill>
              </a:rPr>
              <a:t>// fields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figX</a:t>
            </a:r>
            <a:r>
              <a:rPr lang="en-NZ" dirty="0"/>
              <a:t>; 	</a:t>
            </a:r>
            <a:r>
              <a:rPr lang="en-NZ" dirty="0">
                <a:solidFill>
                  <a:srgbClr val="3333CC"/>
                </a:solidFill>
              </a:rPr>
              <a:t>// current position of figure</a:t>
            </a:r>
            <a:endParaRPr lang="en-NZ" dirty="0"/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figY</a:t>
            </a:r>
            <a:r>
              <a:rPr lang="en-NZ" dirty="0"/>
              <a:t>; 	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direction = </a:t>
            </a:r>
            <a:r>
              <a:rPr lang="en-NZ" dirty="0">
                <a:solidFill>
                  <a:srgbClr val="339933"/>
                </a:solidFill>
              </a:rPr>
              <a:t>"right"</a:t>
            </a:r>
            <a:r>
              <a:rPr lang="en-NZ" dirty="0"/>
              <a:t>;	</a:t>
            </a:r>
            <a:r>
              <a:rPr lang="en-NZ" dirty="0">
                <a:solidFill>
                  <a:srgbClr val="3333CC"/>
                </a:solidFill>
              </a:rPr>
              <a:t>// current direction it is facing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emotion = </a:t>
            </a:r>
            <a:r>
              <a:rPr lang="en-NZ" dirty="0">
                <a:solidFill>
                  <a:srgbClr val="339933"/>
                </a:solidFill>
              </a:rPr>
              <a:t>"smile";	</a:t>
            </a:r>
            <a:r>
              <a:rPr lang="en-NZ" dirty="0">
                <a:solidFill>
                  <a:srgbClr val="3333CC"/>
                </a:solidFill>
              </a:rPr>
              <a:t>// current emotion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</a:t>
            </a:r>
            <a:r>
              <a:rPr lang="en-NZ" dirty="0" err="1"/>
              <a:t>imageFolder</a:t>
            </a:r>
            <a:r>
              <a:rPr lang="en-NZ" dirty="0"/>
              <a:t>;</a:t>
            </a:r>
            <a:r>
              <a:rPr lang="en-NZ" dirty="0">
                <a:solidFill>
                  <a:srgbClr val="339933"/>
                </a:solidFill>
              </a:rPr>
              <a:t>	</a:t>
            </a:r>
            <a:r>
              <a:rPr lang="en-NZ" dirty="0">
                <a:solidFill>
                  <a:srgbClr val="3333CC"/>
                </a:solidFill>
              </a:rPr>
              <a:t>// base name of image set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wd = 40;	</a:t>
            </a:r>
            <a:r>
              <a:rPr lang="en-NZ" dirty="0">
                <a:solidFill>
                  <a:srgbClr val="3333CC"/>
                </a:solidFill>
              </a:rPr>
              <a:t>// dimensions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ht=80;</a:t>
            </a:r>
          </a:p>
          <a:p>
            <a:pPr lvl="1">
              <a:spcBef>
                <a:spcPct val="5000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dirty="0">
                <a:solidFill>
                  <a:srgbClr val="3333CC"/>
                </a:solidFill>
              </a:rPr>
              <a:t>// constructor 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 err="1"/>
              <a:t>CartoonCharacter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x,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y,</a:t>
            </a:r>
            <a:r>
              <a:rPr lang="en-NZ" dirty="0">
                <a:solidFill>
                  <a:srgbClr val="FF0000"/>
                </a:solidFill>
              </a:rPr>
              <a:t> String</a:t>
            </a:r>
            <a:r>
              <a:rPr lang="en-NZ" dirty="0"/>
              <a:t> base){</a:t>
            </a:r>
          </a:p>
          <a:p>
            <a:pPr lvl="2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.imageFolder</a:t>
            </a:r>
            <a:r>
              <a:rPr lang="en-NZ" dirty="0"/>
              <a:t> = base;</a:t>
            </a:r>
          </a:p>
          <a:p>
            <a:pPr lvl="2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.figX</a:t>
            </a:r>
            <a:r>
              <a:rPr lang="en-NZ" dirty="0"/>
              <a:t> = x;</a:t>
            </a:r>
          </a:p>
          <a:p>
            <a:pPr lvl="2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.figY</a:t>
            </a:r>
            <a:r>
              <a:rPr lang="en-NZ" dirty="0"/>
              <a:t> = y;</a:t>
            </a:r>
          </a:p>
          <a:p>
            <a:pPr lvl="2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.draw</a:t>
            </a:r>
            <a:r>
              <a:rPr lang="en-US" dirty="0"/>
              <a:t>();</a:t>
            </a:r>
            <a:endParaRPr lang="en-NZ" dirty="0"/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604935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CartoonCharacter</a:t>
            </a:r>
            <a:r>
              <a:rPr lang="en-NZ" dirty="0"/>
              <a:t>: methods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40000"/>
              </a:spcBef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lookLeft</a:t>
            </a:r>
            <a:r>
              <a:rPr lang="en-NZ" dirty="0"/>
              <a:t>() {	</a:t>
            </a: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lookRight</a:t>
            </a:r>
            <a:r>
              <a:rPr lang="en-NZ" dirty="0"/>
              <a:t>() {</a:t>
            </a:r>
          </a:p>
          <a:p>
            <a:pPr lvl="2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.erase</a:t>
            </a:r>
            <a:r>
              <a:rPr lang="en-NZ" dirty="0"/>
              <a:t>();		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.erase</a:t>
            </a:r>
            <a:r>
              <a:rPr lang="en-NZ" dirty="0"/>
              <a:t>();</a:t>
            </a:r>
          </a:p>
          <a:p>
            <a:pPr lvl="2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.direction</a:t>
            </a:r>
            <a:r>
              <a:rPr lang="en-US" dirty="0"/>
              <a:t> = </a:t>
            </a:r>
            <a:r>
              <a:rPr lang="en-US" dirty="0">
                <a:solidFill>
                  <a:srgbClr val="339933"/>
                </a:solidFill>
              </a:rPr>
              <a:t>"left"</a:t>
            </a:r>
            <a:r>
              <a:rPr lang="en-US" dirty="0"/>
              <a:t>; </a:t>
            </a:r>
            <a:r>
              <a:rPr lang="en-NZ" dirty="0">
                <a:solidFill>
                  <a:srgbClr val="3333CC"/>
                </a:solidFill>
              </a:rPr>
              <a:t>	 	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.direction</a:t>
            </a:r>
            <a:r>
              <a:rPr lang="en-US" dirty="0"/>
              <a:t> = </a:t>
            </a:r>
            <a:r>
              <a:rPr lang="en-US" dirty="0">
                <a:solidFill>
                  <a:srgbClr val="339933"/>
                </a:solidFill>
              </a:rPr>
              <a:t>"right"</a:t>
            </a:r>
            <a:r>
              <a:rPr lang="en-US" dirty="0"/>
              <a:t>;</a:t>
            </a:r>
          </a:p>
          <a:p>
            <a:pPr lvl="2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.draw</a:t>
            </a:r>
            <a:r>
              <a:rPr lang="en-NZ" dirty="0"/>
              <a:t>();		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.draw</a:t>
            </a:r>
            <a:r>
              <a:rPr lang="en-NZ" dirty="0"/>
              <a:t>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/>
              <a:t>}		}</a:t>
            </a:r>
          </a:p>
          <a:p>
            <a:pPr lvl="1">
              <a:spcBef>
                <a:spcPct val="40000"/>
              </a:spcBef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frown() {	</a:t>
            </a: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smile() {</a:t>
            </a:r>
          </a:p>
          <a:p>
            <a:pPr lvl="2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.erase</a:t>
            </a:r>
            <a:r>
              <a:rPr lang="en-NZ" dirty="0"/>
              <a:t>(); 		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.erase</a:t>
            </a:r>
            <a:r>
              <a:rPr lang="en-NZ" dirty="0"/>
              <a:t>();</a:t>
            </a:r>
          </a:p>
          <a:p>
            <a:pPr lvl="2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.emotion</a:t>
            </a:r>
            <a:r>
              <a:rPr lang="en-US" dirty="0"/>
              <a:t> = </a:t>
            </a:r>
            <a:r>
              <a:rPr lang="en-US" dirty="0">
                <a:solidFill>
                  <a:srgbClr val="339933"/>
                </a:solidFill>
              </a:rPr>
              <a:t>"frown"</a:t>
            </a:r>
            <a:r>
              <a:rPr lang="en-US" dirty="0"/>
              <a:t>; </a:t>
            </a:r>
            <a:r>
              <a:rPr lang="en-NZ" dirty="0">
                <a:solidFill>
                  <a:srgbClr val="3333CC"/>
                </a:solidFill>
              </a:rPr>
              <a:t>	 	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.emotion</a:t>
            </a:r>
            <a:r>
              <a:rPr lang="en-US" dirty="0"/>
              <a:t> = </a:t>
            </a:r>
            <a:r>
              <a:rPr lang="en-US" dirty="0">
                <a:solidFill>
                  <a:srgbClr val="339933"/>
                </a:solidFill>
              </a:rPr>
              <a:t>"smile"</a:t>
            </a:r>
            <a:r>
              <a:rPr lang="en-US" dirty="0"/>
              <a:t>;</a:t>
            </a:r>
          </a:p>
          <a:p>
            <a:pPr lvl="2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.draw</a:t>
            </a:r>
            <a:r>
              <a:rPr lang="en-NZ" dirty="0"/>
              <a:t>(); 		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.draw</a:t>
            </a:r>
            <a:r>
              <a:rPr lang="en-NZ" dirty="0"/>
              <a:t>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/>
              <a:t>} 		} </a:t>
            </a:r>
          </a:p>
          <a:p>
            <a:pPr lvl="1">
              <a:spcBef>
                <a:spcPct val="30000"/>
              </a:spcBef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walk(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dist) {		</a:t>
            </a:r>
          </a:p>
          <a:p>
            <a:pPr lvl="2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.erase</a:t>
            </a:r>
            <a:r>
              <a:rPr lang="en-NZ" dirty="0"/>
              <a:t>();</a:t>
            </a:r>
            <a:r>
              <a:rPr lang="en-NZ" dirty="0">
                <a:solidFill>
                  <a:srgbClr val="3333CC"/>
                </a:solidFill>
              </a:rPr>
              <a:t> 		</a:t>
            </a:r>
          </a:p>
          <a:p>
            <a:pPr lvl="2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US" b="1" dirty="0">
                <a:solidFill>
                  <a:srgbClr val="993300"/>
                </a:solidFill>
              </a:rPr>
              <a:t>if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dirty="0"/>
              <a:t>(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.direction.equals</a:t>
            </a:r>
            <a:r>
              <a:rPr lang="en-US" dirty="0"/>
              <a:t>(</a:t>
            </a:r>
            <a:r>
              <a:rPr lang="en-US" dirty="0">
                <a:solidFill>
                  <a:srgbClr val="339933"/>
                </a:solidFill>
              </a:rPr>
              <a:t>“right”</a:t>
            </a:r>
            <a:r>
              <a:rPr lang="en-US" dirty="0"/>
              <a:t>) { 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.figX</a:t>
            </a:r>
            <a:r>
              <a:rPr lang="en-US" dirty="0"/>
              <a:t> =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.figX</a:t>
            </a:r>
            <a:r>
              <a:rPr lang="en-US" dirty="0"/>
              <a:t> + dist ; 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US" dirty="0"/>
              <a:t>}</a:t>
            </a:r>
          </a:p>
          <a:p>
            <a:pPr lvl="2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US" b="1" dirty="0">
                <a:solidFill>
                  <a:srgbClr val="993300"/>
                </a:solidFill>
              </a:rPr>
              <a:t>else  </a:t>
            </a:r>
            <a:r>
              <a:rPr lang="en-US" dirty="0"/>
              <a:t>{ </a:t>
            </a:r>
          </a:p>
          <a:p>
            <a:pPr lvl="3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.figX</a:t>
            </a:r>
            <a:r>
              <a:rPr lang="en-US" dirty="0"/>
              <a:t> =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.figX</a:t>
            </a:r>
            <a:r>
              <a:rPr lang="en-US" dirty="0"/>
              <a:t> – dist ; 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US" dirty="0"/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425665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CartoonCharacter</a:t>
            </a:r>
            <a:r>
              <a:rPr lang="en-NZ" dirty="0"/>
              <a:t>: methods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40000"/>
              </a:spcBef>
              <a:buFontTx/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speak(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</a:t>
            </a:r>
            <a:r>
              <a:rPr lang="en-NZ" dirty="0" err="1"/>
              <a:t>msg</a:t>
            </a:r>
            <a:r>
              <a:rPr lang="en-NZ" dirty="0"/>
              <a:t>) {</a:t>
            </a:r>
          </a:p>
          <a:p>
            <a:pPr lvl="2">
              <a:buFontTx/>
              <a:buNone/>
            </a:pP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bubX</a:t>
            </a:r>
            <a:r>
              <a:rPr lang="en-NZ" dirty="0"/>
              <a:t> =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.figX</a:t>
            </a:r>
            <a:r>
              <a:rPr lang="en-NZ" dirty="0"/>
              <a:t> - …;   </a:t>
            </a:r>
            <a:r>
              <a:rPr lang="en-NZ" dirty="0">
                <a:solidFill>
                  <a:srgbClr val="3333CC"/>
                </a:solidFill>
              </a:rPr>
              <a:t>// and </a:t>
            </a:r>
            <a:r>
              <a:rPr lang="en-NZ" dirty="0" err="1">
                <a:solidFill>
                  <a:srgbClr val="3333CC"/>
                </a:solidFill>
              </a:rPr>
              <a:t>bubY</a:t>
            </a:r>
            <a:r>
              <a:rPr lang="en-NZ" dirty="0">
                <a:solidFill>
                  <a:srgbClr val="3333CC"/>
                </a:solidFill>
              </a:rPr>
              <a:t>, </a:t>
            </a:r>
            <a:r>
              <a:rPr lang="en-NZ" dirty="0" err="1">
                <a:solidFill>
                  <a:srgbClr val="3333CC"/>
                </a:solidFill>
              </a:rPr>
              <a:t>bubWd</a:t>
            </a:r>
            <a:r>
              <a:rPr lang="en-NZ" dirty="0">
                <a:solidFill>
                  <a:srgbClr val="3333CC"/>
                </a:solidFill>
              </a:rPr>
              <a:t>, </a:t>
            </a:r>
            <a:r>
              <a:rPr lang="en-NZ" dirty="0" err="1">
                <a:solidFill>
                  <a:srgbClr val="3333CC"/>
                </a:solidFill>
              </a:rPr>
              <a:t>bubHt</a:t>
            </a:r>
            <a:endParaRPr lang="en-NZ" dirty="0">
              <a:solidFill>
                <a:srgbClr val="3333CC"/>
              </a:solidFill>
            </a:endParaRPr>
          </a:p>
          <a:p>
            <a:pPr lvl="2">
              <a:spcBef>
                <a:spcPts val="0"/>
              </a:spcBef>
              <a:buNone/>
            </a:pPr>
            <a:r>
              <a:rPr lang="en-NZ" dirty="0" err="1"/>
              <a:t>UI.drawOval</a:t>
            </a:r>
            <a:r>
              <a:rPr lang="en-NZ" dirty="0"/>
              <a:t>(</a:t>
            </a:r>
            <a:r>
              <a:rPr lang="en-NZ" dirty="0" err="1"/>
              <a:t>bubX</a:t>
            </a:r>
            <a:r>
              <a:rPr lang="en-NZ" dirty="0"/>
              <a:t>, </a:t>
            </a:r>
            <a:r>
              <a:rPr lang="en-NZ" dirty="0" err="1"/>
              <a:t>bubY</a:t>
            </a:r>
            <a:r>
              <a:rPr lang="en-NZ" dirty="0"/>
              <a:t>, </a:t>
            </a:r>
            <a:r>
              <a:rPr lang="en-NZ" dirty="0" err="1"/>
              <a:t>bubWd</a:t>
            </a:r>
            <a:r>
              <a:rPr lang="en-NZ" dirty="0"/>
              <a:t>, </a:t>
            </a:r>
            <a:r>
              <a:rPr lang="en-NZ" dirty="0" err="1"/>
              <a:t>bubHt</a:t>
            </a:r>
            <a:r>
              <a:rPr lang="en-NZ" dirty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 err="1"/>
              <a:t>UI.drawString</a:t>
            </a:r>
            <a:r>
              <a:rPr lang="en-NZ" dirty="0"/>
              <a:t>(</a:t>
            </a:r>
            <a:r>
              <a:rPr lang="en-NZ" dirty="0" err="1"/>
              <a:t>msg</a:t>
            </a:r>
            <a:r>
              <a:rPr lang="en-NZ" dirty="0"/>
              <a:t>, bubX+9, </a:t>
            </a:r>
            <a:r>
              <a:rPr lang="en-NZ" dirty="0" err="1"/>
              <a:t>bubY+bubHt</a:t>
            </a:r>
            <a:r>
              <a:rPr lang="en-NZ" dirty="0"/>
              <a:t>/2+3);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 err="1"/>
              <a:t>UI.sleep</a:t>
            </a:r>
            <a:r>
              <a:rPr lang="en-NZ" dirty="0"/>
              <a:t>(500);  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 err="1"/>
              <a:t>UI.eraseRect</a:t>
            </a:r>
            <a:r>
              <a:rPr lang="en-NZ" dirty="0"/>
              <a:t>(</a:t>
            </a:r>
            <a:r>
              <a:rPr lang="en-NZ" dirty="0" err="1"/>
              <a:t>bubX</a:t>
            </a:r>
            <a:r>
              <a:rPr lang="en-NZ" dirty="0"/>
              <a:t>, </a:t>
            </a:r>
            <a:r>
              <a:rPr lang="en-NZ" dirty="0" err="1"/>
              <a:t>bubY</a:t>
            </a:r>
            <a:r>
              <a:rPr lang="en-NZ" dirty="0"/>
              <a:t>, </a:t>
            </a:r>
            <a:r>
              <a:rPr lang="en-NZ" dirty="0" err="1"/>
              <a:t>bubWd</a:t>
            </a:r>
            <a:r>
              <a:rPr lang="en-NZ" dirty="0"/>
              <a:t>, </a:t>
            </a:r>
            <a:r>
              <a:rPr lang="en-NZ" dirty="0" err="1"/>
              <a:t>bubHt</a:t>
            </a:r>
            <a:r>
              <a:rPr lang="en-NZ" dirty="0"/>
              <a:t>);</a:t>
            </a:r>
          </a:p>
          <a:p>
            <a:pPr lvl="1">
              <a:buFontTx/>
              <a:buNone/>
            </a:pPr>
            <a:r>
              <a:rPr lang="en-NZ" dirty="0"/>
              <a:t>}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40000"/>
              </a:spcBef>
              <a:buFontTx/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erase() {</a:t>
            </a:r>
          </a:p>
          <a:p>
            <a:pPr lvl="2">
              <a:buFontTx/>
              <a:buNone/>
            </a:pPr>
            <a:r>
              <a:rPr lang="en-NZ" dirty="0" err="1"/>
              <a:t>UI.eraseRect</a:t>
            </a:r>
            <a:r>
              <a:rPr lang="en-NZ" dirty="0"/>
              <a:t>(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.figX</a:t>
            </a:r>
            <a:r>
              <a:rPr lang="en-NZ" dirty="0"/>
              <a:t>,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.figY</a:t>
            </a:r>
            <a:r>
              <a:rPr lang="en-NZ" dirty="0"/>
              <a:t>,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.wd</a:t>
            </a:r>
            <a:r>
              <a:rPr lang="en-NZ" dirty="0"/>
              <a:t>,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.ht);</a:t>
            </a:r>
          </a:p>
          <a:p>
            <a:pPr lvl="1">
              <a:buFontTx/>
              <a:buNone/>
            </a:pPr>
            <a:r>
              <a:rPr lang="en-NZ" dirty="0"/>
              <a:t>}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draw() 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filename = </a:t>
            </a:r>
            <a:r>
              <a:rPr lang="en-US" dirty="0">
                <a:solidFill>
                  <a:srgbClr val="993300"/>
                </a:solidFill>
              </a:rPr>
              <a:t>this</a:t>
            </a:r>
            <a:r>
              <a:rPr lang="en-US" dirty="0"/>
              <a:t>.</a:t>
            </a:r>
            <a:r>
              <a:rPr lang="en-NZ" dirty="0"/>
              <a:t> </a:t>
            </a:r>
            <a:r>
              <a:rPr lang="en-NZ" dirty="0" err="1"/>
              <a:t>imageFolder</a:t>
            </a:r>
            <a:r>
              <a:rPr lang="en-NZ" dirty="0"/>
              <a:t> </a:t>
            </a:r>
            <a:r>
              <a:rPr lang="en-US" dirty="0"/>
              <a:t>+</a:t>
            </a:r>
            <a:r>
              <a:rPr lang="en-US" dirty="0">
                <a:solidFill>
                  <a:srgbClr val="339933"/>
                </a:solidFill>
              </a:rPr>
              <a:t>"/"</a:t>
            </a:r>
            <a:r>
              <a:rPr lang="en-US" dirty="0"/>
              <a:t>+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.direction</a:t>
            </a:r>
            <a:r>
              <a:rPr lang="en-US" dirty="0"/>
              <a:t>+</a:t>
            </a:r>
            <a:r>
              <a:rPr lang="en-US" dirty="0">
                <a:solidFill>
                  <a:srgbClr val="339933"/>
                </a:solidFill>
              </a:rPr>
              <a:t>"-"</a:t>
            </a:r>
            <a:r>
              <a:rPr lang="en-US" dirty="0"/>
              <a:t>+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dirty="0"/>
              <a:t>			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.emotion</a:t>
            </a:r>
            <a:r>
              <a:rPr lang="en-US" dirty="0"/>
              <a:t>+</a:t>
            </a:r>
            <a:r>
              <a:rPr lang="en-US" dirty="0">
                <a:solidFill>
                  <a:srgbClr val="339933"/>
                </a:solidFill>
              </a:rPr>
              <a:t>“.</a:t>
            </a:r>
            <a:r>
              <a:rPr lang="en-US" dirty="0" err="1">
                <a:solidFill>
                  <a:srgbClr val="339933"/>
                </a:solidFill>
              </a:rPr>
              <a:t>png</a:t>
            </a:r>
            <a:r>
              <a:rPr lang="en-US" dirty="0">
                <a:solidFill>
                  <a:srgbClr val="339933"/>
                </a:solidFill>
              </a:rPr>
              <a:t>”</a:t>
            </a:r>
            <a:r>
              <a:rPr lang="en-US" dirty="0"/>
              <a:t> ;</a:t>
            </a:r>
            <a:endParaRPr lang="en-NZ" dirty="0"/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 err="1"/>
              <a:t>UI.drawImage</a:t>
            </a:r>
            <a:r>
              <a:rPr lang="en-NZ" dirty="0"/>
              <a:t>(filename,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.figX</a:t>
            </a:r>
            <a:r>
              <a:rPr lang="en-NZ" dirty="0"/>
              <a:t>, 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.figY</a:t>
            </a:r>
            <a:r>
              <a:rPr lang="en-NZ" dirty="0"/>
              <a:t>, </a:t>
            </a:r>
            <a:r>
              <a:rPr lang="en-US" dirty="0">
                <a:solidFill>
                  <a:srgbClr val="993300"/>
                </a:solidFill>
              </a:rPr>
              <a:t>this</a:t>
            </a:r>
            <a:r>
              <a:rPr lang="en-US" dirty="0"/>
              <a:t>.</a:t>
            </a:r>
            <a:r>
              <a:rPr lang="en-NZ" dirty="0"/>
              <a:t>wd, </a:t>
            </a:r>
            <a:r>
              <a:rPr lang="en-US" dirty="0">
                <a:solidFill>
                  <a:srgbClr val="993300"/>
                </a:solidFill>
              </a:rPr>
              <a:t>this</a:t>
            </a:r>
            <a:r>
              <a:rPr lang="en-US" dirty="0"/>
              <a:t>.</a:t>
            </a:r>
            <a:r>
              <a:rPr lang="en-NZ" dirty="0"/>
              <a:t>ht);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 err="1"/>
              <a:t>UI.sleep</a:t>
            </a:r>
            <a:r>
              <a:rPr lang="en-NZ" dirty="0"/>
              <a:t>(500);   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/>
              <a:t>}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4560415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Running the program: main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GB" dirty="0"/>
              <a:t>&gt; java </a:t>
            </a:r>
            <a:r>
              <a:rPr lang="en-GB" dirty="0" err="1"/>
              <a:t>CartoonStory</a:t>
            </a:r>
            <a:r>
              <a:rPr lang="en-GB" dirty="0"/>
              <a:t>                     or call main on the class from </a:t>
            </a:r>
            <a:r>
              <a:rPr lang="en-GB" dirty="0" err="1"/>
              <a:t>BlueJ</a:t>
            </a:r>
            <a:endParaRPr lang="en-GB" dirty="0"/>
          </a:p>
          <a:p>
            <a:pPr lvl="1">
              <a:buFontTx/>
              <a:buNone/>
            </a:pPr>
            <a:endParaRPr lang="en-GB" b="1" dirty="0">
              <a:solidFill>
                <a:srgbClr val="993300"/>
              </a:solidFill>
            </a:endParaRPr>
          </a:p>
          <a:p>
            <a:pPr lvl="1">
              <a:buFontTx/>
              <a:buNone/>
            </a:pPr>
            <a:endParaRPr lang="en-GB" b="1" dirty="0">
              <a:solidFill>
                <a:srgbClr val="993300"/>
              </a:solidFill>
            </a:endParaRPr>
          </a:p>
          <a:p>
            <a:pPr lvl="1">
              <a:buFontTx/>
              <a:buNone/>
            </a:pPr>
            <a:r>
              <a:rPr lang="en-GB" b="1" dirty="0">
                <a:solidFill>
                  <a:srgbClr val="993300"/>
                </a:solidFill>
              </a:rPr>
              <a:t>public static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void</a:t>
            </a:r>
            <a:r>
              <a:rPr lang="en-GB" dirty="0"/>
              <a:t> main(String[ ] </a:t>
            </a:r>
            <a:r>
              <a:rPr lang="en-GB" dirty="0" err="1"/>
              <a:t>args</a:t>
            </a:r>
            <a:r>
              <a:rPr lang="en-GB" dirty="0"/>
              <a:t>){</a:t>
            </a:r>
          </a:p>
          <a:p>
            <a:pPr lvl="2">
              <a:spcBef>
                <a:spcPct val="0"/>
              </a:spcBef>
              <a:buFontTx/>
              <a:buNone/>
            </a:pPr>
            <a:endParaRPr lang="en-GB" sz="1400" dirty="0">
              <a:solidFill>
                <a:srgbClr val="FF0000"/>
              </a:solidFill>
            </a:endParaRPr>
          </a:p>
          <a:p>
            <a:pPr lvl="2">
              <a:spcBef>
                <a:spcPct val="40000"/>
              </a:spcBef>
              <a:buFontTx/>
              <a:buNone/>
            </a:pPr>
            <a:r>
              <a:rPr lang="en-GB" dirty="0" err="1">
                <a:solidFill>
                  <a:srgbClr val="FF0000"/>
                </a:solidFill>
              </a:rPr>
              <a:t>CartoonStory</a:t>
            </a:r>
            <a:r>
              <a:rPr lang="en-GB" dirty="0"/>
              <a:t> </a:t>
            </a:r>
            <a:r>
              <a:rPr lang="en-GB" dirty="0" err="1"/>
              <a:t>cs</a:t>
            </a:r>
            <a:r>
              <a:rPr lang="en-GB" dirty="0"/>
              <a:t> = </a:t>
            </a:r>
            <a:r>
              <a:rPr lang="en-GB" b="1" dirty="0">
                <a:solidFill>
                  <a:srgbClr val="993300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CartoonStory</a:t>
            </a:r>
            <a:r>
              <a:rPr lang="en-GB" dirty="0"/>
              <a:t>();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GB" dirty="0"/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FontTx/>
              <a:buNone/>
            </a:pPr>
            <a:endParaRPr lang="en-NZ" sz="2000" dirty="0"/>
          </a:p>
        </p:txBody>
      </p:sp>
      <p:sp>
        <p:nvSpPr>
          <p:cNvPr id="11268" name="Rectangle 17"/>
          <p:cNvSpPr>
            <a:spLocks noChangeArrowheads="1"/>
          </p:cNvSpPr>
          <p:nvPr/>
        </p:nvSpPr>
        <p:spPr bwMode="auto">
          <a:xfrm>
            <a:off x="6879195" y="2810024"/>
            <a:ext cx="1859993" cy="3571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1800" dirty="0" err="1"/>
              <a:t>cs</a:t>
            </a:r>
            <a:r>
              <a:rPr lang="en-NZ" sz="1800" dirty="0"/>
              <a:t>:       CartoonStory-3 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649440" y="1988840"/>
            <a:ext cx="8429625" cy="472628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270" name="Straight Connector 9"/>
          <p:cNvCxnSpPr>
            <a:cxnSpLocks noChangeShapeType="1"/>
          </p:cNvCxnSpPr>
          <p:nvPr/>
        </p:nvCxnSpPr>
        <p:spPr bwMode="auto">
          <a:xfrm>
            <a:off x="688929" y="2636912"/>
            <a:ext cx="84296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465579" y="2852937"/>
            <a:ext cx="142875" cy="214313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NZ"/>
              <a:t>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240431" y="3768235"/>
            <a:ext cx="2231851" cy="78483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1438275" algn="r"/>
              </a:tabLst>
            </a:pPr>
            <a:r>
              <a:rPr lang="en-US" sz="1800" b="1" u="sng" dirty="0"/>
              <a:t>CartoonStory-3</a:t>
            </a:r>
          </a:p>
          <a:p>
            <a:pPr algn="l">
              <a:spcBef>
                <a:spcPct val="50000"/>
              </a:spcBef>
              <a:tabLst>
                <a:tab pos="1438275" algn="r"/>
              </a:tabLst>
            </a:pPr>
            <a:r>
              <a:rPr lang="en-NZ" sz="1800" dirty="0"/>
              <a:t>	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6709898" y="4697420"/>
            <a:ext cx="2592288" cy="1008112"/>
          </a:xfrm>
          <a:prstGeom prst="wedgeRoundRectCallout">
            <a:avLst>
              <a:gd name="adj1" fmla="val 72620"/>
              <a:gd name="adj2" fmla="val -43518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1800" dirty="0">
                <a:latin typeface="Arial" charset="0"/>
              </a:rPr>
              <a:t>Very simple object!</a:t>
            </a:r>
          </a:p>
          <a:p>
            <a:pPr algn="l"/>
            <a:r>
              <a:rPr lang="en-NZ" sz="1800" dirty="0">
                <a:latin typeface="Arial" charset="0"/>
              </a:rPr>
              <a:t>- no fields</a:t>
            </a:r>
          </a:p>
          <a:p>
            <a:pPr algn="l"/>
            <a:r>
              <a:rPr lang="en-NZ" sz="1800" dirty="0">
                <a:latin typeface="Arial" charset="0"/>
              </a:rPr>
              <a:t>- no constructor</a:t>
            </a:r>
          </a:p>
        </p:txBody>
      </p:sp>
    </p:spTree>
    <p:extLst>
      <p:ext uri="{BB962C8B-B14F-4D97-AF65-F5344CB8AC3E}">
        <p14:creationId xmlns:p14="http://schemas.microsoft.com/office/powerpoint/2010/main" val="885284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8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CartoonStory Program: playStory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981075"/>
            <a:ext cx="11700933" cy="5876925"/>
          </a:xfrm>
        </p:spPr>
        <p:txBody>
          <a:bodyPr/>
          <a:lstStyle/>
          <a:p>
            <a:pPr lvl="1">
              <a:buFontTx/>
              <a:buNone/>
            </a:pPr>
            <a:r>
              <a:rPr lang="en-GB" b="1" dirty="0">
                <a:solidFill>
                  <a:srgbClr val="99330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void</a:t>
            </a:r>
            <a:r>
              <a:rPr lang="en-GB" dirty="0"/>
              <a:t> </a:t>
            </a:r>
            <a:r>
              <a:rPr lang="en-GB" dirty="0" err="1"/>
              <a:t>playStory</a:t>
            </a:r>
            <a:r>
              <a:rPr lang="en-GB" dirty="0"/>
              <a:t>(){</a:t>
            </a:r>
          </a:p>
          <a:p>
            <a:pPr lvl="2">
              <a:spcBef>
                <a:spcPct val="0"/>
              </a:spcBef>
              <a:buFontTx/>
              <a:buNone/>
            </a:pPr>
            <a:endParaRPr lang="en-GB" sz="1400" dirty="0">
              <a:solidFill>
                <a:srgbClr val="FF0000"/>
              </a:solidFill>
            </a:endParaRPr>
          </a:p>
          <a:p>
            <a:pPr lvl="2">
              <a:spcBef>
                <a:spcPct val="40000"/>
              </a:spcBef>
              <a:buFontTx/>
              <a:buNone/>
            </a:pPr>
            <a:r>
              <a:rPr lang="en-GB" dirty="0" err="1">
                <a:solidFill>
                  <a:srgbClr val="FF0000"/>
                </a:solidFill>
              </a:rPr>
              <a:t>CartoonCharacter</a:t>
            </a:r>
            <a:r>
              <a:rPr lang="en-GB" dirty="0"/>
              <a:t> cf1 = </a:t>
            </a:r>
            <a:r>
              <a:rPr lang="en-GB" b="1" dirty="0">
                <a:solidFill>
                  <a:srgbClr val="993300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CartoonCharacter</a:t>
            </a:r>
            <a:r>
              <a:rPr lang="en-GB" dirty="0"/>
              <a:t>(150, 100, </a:t>
            </a:r>
            <a:r>
              <a:rPr lang="en-GB" dirty="0">
                <a:solidFill>
                  <a:srgbClr val="339933"/>
                </a:solidFill>
              </a:rPr>
              <a:t>“green”</a:t>
            </a:r>
            <a:r>
              <a:rPr lang="en-GB" dirty="0"/>
              <a:t>);</a:t>
            </a:r>
          </a:p>
          <a:p>
            <a:pPr lvl="2">
              <a:spcBef>
                <a:spcPct val="40000"/>
              </a:spcBef>
              <a:buFontTx/>
              <a:buNone/>
            </a:pPr>
            <a:r>
              <a:rPr lang="en-GB" dirty="0"/>
              <a:t>cf1.lookLeft();     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GB" dirty="0"/>
              <a:t>cf1.lookRight();         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GB" dirty="0"/>
              <a:t>cf1.frown()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GB" dirty="0"/>
              <a:t>cf1.speak("Is anyone here?");</a:t>
            </a:r>
          </a:p>
          <a:p>
            <a:pPr lvl="2">
              <a:spcBef>
                <a:spcPct val="40000"/>
              </a:spcBef>
              <a:buFontTx/>
              <a:buNone/>
            </a:pPr>
            <a:r>
              <a:rPr lang="en-GB" dirty="0" err="1">
                <a:solidFill>
                  <a:srgbClr val="FF0000"/>
                </a:solidFill>
              </a:rPr>
              <a:t>CartoonCharacter</a:t>
            </a:r>
            <a:r>
              <a:rPr lang="en-GB" dirty="0"/>
              <a:t> cf2 = </a:t>
            </a:r>
            <a:r>
              <a:rPr lang="en-GB" b="1" dirty="0">
                <a:solidFill>
                  <a:srgbClr val="993300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CartoonCharacter</a:t>
            </a:r>
            <a:r>
              <a:rPr lang="en-GB" dirty="0"/>
              <a:t>(300, 100,</a:t>
            </a:r>
            <a:r>
              <a:rPr lang="en-GB" dirty="0">
                <a:solidFill>
                  <a:srgbClr val="339933"/>
                </a:solidFill>
              </a:rPr>
              <a:t> “blue”</a:t>
            </a:r>
            <a:r>
              <a:rPr lang="en-GB" dirty="0"/>
              <a:t>);</a:t>
            </a:r>
          </a:p>
          <a:p>
            <a:pPr lvl="2">
              <a:spcBef>
                <a:spcPts val="300"/>
              </a:spcBef>
              <a:buNone/>
            </a:pPr>
            <a:r>
              <a:rPr lang="en-GB" dirty="0"/>
              <a:t>cf2.speak("Hello");</a:t>
            </a:r>
          </a:p>
          <a:p>
            <a:pPr lvl="2">
              <a:spcBef>
                <a:spcPts val="300"/>
              </a:spcBef>
              <a:buNone/>
            </a:pPr>
            <a:r>
              <a:rPr lang="en-GB" dirty="0"/>
              <a:t>cf2.lookLeft() ;    </a:t>
            </a:r>
          </a:p>
          <a:p>
            <a:pPr lvl="2">
              <a:spcBef>
                <a:spcPts val="300"/>
              </a:spcBef>
              <a:buNone/>
            </a:pPr>
            <a:r>
              <a:rPr lang="en-GB" dirty="0"/>
              <a:t>cf1.smile(); </a:t>
            </a:r>
          </a:p>
          <a:p>
            <a:pPr lvl="2">
              <a:spcBef>
                <a:spcPts val="300"/>
              </a:spcBef>
              <a:buNone/>
            </a:pPr>
            <a:r>
              <a:rPr lang="en-GB" dirty="0"/>
              <a:t>cf1.speak(</a:t>
            </a:r>
            <a:r>
              <a:rPr lang="en-GB" dirty="0">
                <a:solidFill>
                  <a:srgbClr val="339933"/>
                </a:solidFill>
              </a:rPr>
              <a:t>"Hi there, I'm Jim"</a:t>
            </a:r>
            <a:r>
              <a:rPr lang="en-GB" dirty="0"/>
              <a:t>);</a:t>
            </a:r>
          </a:p>
          <a:p>
            <a:pPr lvl="2">
              <a:spcBef>
                <a:spcPts val="300"/>
              </a:spcBef>
              <a:buNone/>
            </a:pPr>
            <a:r>
              <a:rPr lang="en-GB" dirty="0"/>
              <a:t>cf2.speak(</a:t>
            </a:r>
            <a:r>
              <a:rPr lang="en-GB" dirty="0">
                <a:solidFill>
                  <a:srgbClr val="339933"/>
                </a:solidFill>
              </a:rPr>
              <a:t>"I'm Jan"</a:t>
            </a:r>
            <a:r>
              <a:rPr lang="en-GB" dirty="0"/>
              <a:t>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FontTx/>
              <a:buNone/>
            </a:pPr>
            <a:endParaRPr lang="en-NZ" sz="2000" dirty="0"/>
          </a:p>
        </p:txBody>
      </p:sp>
      <p:sp>
        <p:nvSpPr>
          <p:cNvPr id="13316" name="Rectangle 17"/>
          <p:cNvSpPr>
            <a:spLocks noChangeArrowheads="1"/>
          </p:cNvSpPr>
          <p:nvPr/>
        </p:nvSpPr>
        <p:spPr bwMode="auto">
          <a:xfrm>
            <a:off x="5337112" y="2060849"/>
            <a:ext cx="2428875" cy="3571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1800" dirty="0"/>
              <a:t>cf1:       CartoonCharacter-24 </a:t>
            </a:r>
          </a:p>
        </p:txBody>
      </p:sp>
      <p:sp>
        <p:nvSpPr>
          <p:cNvPr id="13317" name="Rectangle 18"/>
          <p:cNvSpPr>
            <a:spLocks noChangeArrowheads="1"/>
          </p:cNvSpPr>
          <p:nvPr/>
        </p:nvSpPr>
        <p:spPr bwMode="auto">
          <a:xfrm>
            <a:off x="9267900" y="1553309"/>
            <a:ext cx="2357438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1800" dirty="0"/>
              <a:t>cf2:        </a:t>
            </a:r>
            <a:r>
              <a:rPr lang="en-NZ" sz="1800" dirty="0" err="1"/>
              <a:t>CartoonCharacter</a:t>
            </a:r>
            <a:r>
              <a:rPr lang="en-NZ" sz="1800" dirty="0"/>
              <a:t>-            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91224" y="2132857"/>
            <a:ext cx="314845" cy="224011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NZ"/>
              <a:t> </a:t>
            </a:r>
          </a:p>
        </p:txBody>
      </p:sp>
      <p:cxnSp>
        <p:nvCxnSpPr>
          <p:cNvPr id="13320" name="Straight Connector 9"/>
          <p:cNvCxnSpPr>
            <a:cxnSpLocks noChangeShapeType="1"/>
          </p:cNvCxnSpPr>
          <p:nvPr/>
        </p:nvCxnSpPr>
        <p:spPr bwMode="auto">
          <a:xfrm>
            <a:off x="224544" y="1500188"/>
            <a:ext cx="84296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5725230" y="1068388"/>
            <a:ext cx="1714500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1600" dirty="0"/>
              <a:t>this:   CartoonStory-3  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631239" y="1447800"/>
            <a:ext cx="3455987" cy="2708434"/>
            <a:chOff x="611188" y="1916882"/>
            <a:chExt cx="3455987" cy="2708434"/>
          </a:xfrm>
        </p:grpSpPr>
        <p:sp>
          <p:nvSpPr>
            <p:cNvPr id="13336" name="Text Box 5"/>
            <p:cNvSpPr txBox="1">
              <a:spLocks noChangeArrowheads="1"/>
            </p:cNvSpPr>
            <p:nvPr/>
          </p:nvSpPr>
          <p:spPr bwMode="auto">
            <a:xfrm>
              <a:off x="611188" y="1916882"/>
              <a:ext cx="3455987" cy="270843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US" sz="2000" b="1" u="sng" dirty="0"/>
                <a:t>CartoonCharacter-24</a:t>
              </a:r>
            </a:p>
            <a:p>
              <a:pPr algn="l">
                <a:spcBef>
                  <a:spcPct val="50000"/>
                </a:spcBef>
                <a:tabLst>
                  <a:tab pos="631825" algn="r"/>
                  <a:tab pos="2057400" algn="l"/>
                </a:tabLst>
              </a:pPr>
              <a:r>
                <a:rPr lang="en-NZ" sz="2000" dirty="0"/>
                <a:t>	</a:t>
              </a:r>
              <a:r>
                <a:rPr lang="en-NZ" sz="2000" dirty="0" err="1"/>
                <a:t>figX</a:t>
              </a:r>
              <a:r>
                <a:rPr lang="en-NZ" sz="2000" dirty="0"/>
                <a:t>:	</a:t>
              </a:r>
              <a:r>
                <a:rPr lang="en-NZ" sz="2000" dirty="0" err="1"/>
                <a:t>wd</a:t>
              </a:r>
              <a:r>
                <a:rPr lang="en-NZ" sz="2000" dirty="0"/>
                <a:t>: </a:t>
              </a:r>
            </a:p>
            <a:p>
              <a:pPr algn="l">
                <a:spcBef>
                  <a:spcPct val="50000"/>
                </a:spcBef>
                <a:tabLst>
                  <a:tab pos="631825" algn="r"/>
                  <a:tab pos="2057400" algn="l"/>
                </a:tabLst>
              </a:pPr>
              <a:r>
                <a:rPr lang="en-NZ" sz="2000" dirty="0"/>
                <a:t>	</a:t>
              </a:r>
              <a:r>
                <a:rPr lang="en-NZ" sz="2000" dirty="0" err="1"/>
                <a:t>figY</a:t>
              </a:r>
              <a:r>
                <a:rPr lang="en-NZ" sz="2000" dirty="0"/>
                <a:t>:	</a:t>
              </a:r>
              <a:r>
                <a:rPr lang="en-NZ" sz="2000" dirty="0" err="1"/>
                <a:t>ht</a:t>
              </a:r>
              <a:r>
                <a:rPr lang="en-NZ" sz="2000" dirty="0"/>
                <a:t>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	emotion: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	direction: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	 </a:t>
              </a:r>
              <a:r>
                <a:rPr lang="en-NZ" sz="2000" dirty="0" err="1"/>
                <a:t>imageFolder</a:t>
              </a:r>
              <a:r>
                <a:rPr lang="en-NZ" sz="2000" dirty="0"/>
                <a:t> :</a:t>
              </a:r>
            </a:p>
          </p:txBody>
        </p:sp>
        <p:sp>
          <p:nvSpPr>
            <p:cNvPr id="13337" name="Rectangle 6"/>
            <p:cNvSpPr>
              <a:spLocks noChangeArrowheads="1"/>
            </p:cNvSpPr>
            <p:nvPr/>
          </p:nvSpPr>
          <p:spPr bwMode="auto">
            <a:xfrm>
              <a:off x="1474887" y="2420938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dirty="0">
                  <a:solidFill>
                    <a:srgbClr val="3333CC"/>
                  </a:solidFill>
                </a:rPr>
                <a:t>150</a:t>
              </a:r>
              <a:r>
                <a:rPr lang="en-NZ" sz="2400" dirty="0"/>
                <a:t>.</a:t>
              </a:r>
            </a:p>
          </p:txBody>
        </p:sp>
        <p:sp>
          <p:nvSpPr>
            <p:cNvPr id="13338" name="Rectangle 7"/>
            <p:cNvSpPr>
              <a:spLocks noChangeArrowheads="1"/>
            </p:cNvSpPr>
            <p:nvPr/>
          </p:nvSpPr>
          <p:spPr bwMode="auto">
            <a:xfrm>
              <a:off x="1476078" y="2852738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>
                  <a:solidFill>
                    <a:srgbClr val="3333CC"/>
                  </a:solidFill>
                </a:rPr>
                <a:t>100</a:t>
              </a:r>
              <a:r>
                <a:rPr lang="en-NZ" sz="2400"/>
                <a:t>.</a:t>
              </a:r>
            </a:p>
          </p:txBody>
        </p:sp>
        <p:sp>
          <p:nvSpPr>
            <p:cNvPr id="13339" name="Rectangle 8"/>
            <p:cNvSpPr>
              <a:spLocks noChangeArrowheads="1"/>
            </p:cNvSpPr>
            <p:nvPr/>
          </p:nvSpPr>
          <p:spPr bwMode="auto">
            <a:xfrm>
              <a:off x="3274888" y="2420938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/>
                <a:t> </a:t>
              </a:r>
              <a:r>
                <a:rPr lang="en-NZ" dirty="0">
                  <a:solidFill>
                    <a:srgbClr val="3333CC"/>
                  </a:solidFill>
                </a:rPr>
                <a:t>40</a:t>
              </a:r>
              <a:r>
                <a:rPr lang="en-NZ" sz="2400" dirty="0"/>
                <a:t>.</a:t>
              </a:r>
            </a:p>
          </p:txBody>
        </p:sp>
        <p:sp>
          <p:nvSpPr>
            <p:cNvPr id="13340" name="Rectangle 9"/>
            <p:cNvSpPr>
              <a:spLocks noChangeArrowheads="1"/>
            </p:cNvSpPr>
            <p:nvPr/>
          </p:nvSpPr>
          <p:spPr bwMode="auto">
            <a:xfrm>
              <a:off x="3274888" y="2852738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/>
                <a:t> </a:t>
              </a:r>
              <a:r>
                <a:rPr lang="en-NZ">
                  <a:solidFill>
                    <a:srgbClr val="3333CC"/>
                  </a:solidFill>
                </a:rPr>
                <a:t>80</a:t>
              </a:r>
              <a:r>
                <a:rPr lang="en-NZ" sz="2400"/>
                <a:t>.</a:t>
              </a:r>
            </a:p>
          </p:txBody>
        </p:sp>
        <p:sp>
          <p:nvSpPr>
            <p:cNvPr id="13341" name="Rectangle 10"/>
            <p:cNvSpPr>
              <a:spLocks noChangeArrowheads="1"/>
            </p:cNvSpPr>
            <p:nvPr/>
          </p:nvSpPr>
          <p:spPr bwMode="auto">
            <a:xfrm>
              <a:off x="2339975" y="3355975"/>
              <a:ext cx="1439863" cy="3603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>
                  <a:latin typeface="Arial Unicode MS" pitchFamily="34" charset="-128"/>
                </a:rPr>
                <a:t>“</a:t>
              </a:r>
              <a:r>
                <a:rPr lang="en-NZ" sz="2400"/>
                <a:t> </a:t>
              </a:r>
              <a:r>
                <a:rPr lang="en-NZ" sz="2400">
                  <a:solidFill>
                    <a:srgbClr val="339933"/>
                  </a:solidFill>
                </a:rPr>
                <a:t> </a:t>
              </a:r>
              <a:r>
                <a:rPr lang="en-NZ">
                  <a:solidFill>
                    <a:srgbClr val="339933"/>
                  </a:solidFill>
                </a:rPr>
                <a:t>smile</a:t>
              </a:r>
              <a:r>
                <a:rPr lang="en-NZ" sz="2400"/>
                <a:t>    </a:t>
              </a:r>
              <a:r>
                <a:rPr lang="en-NZ" sz="2400">
                  <a:latin typeface="Arial Unicode MS" pitchFamily="34" charset="-128"/>
                </a:rPr>
                <a:t>”</a:t>
              </a:r>
              <a:endParaRPr lang="en-NZ" sz="2400"/>
            </a:p>
          </p:txBody>
        </p:sp>
        <p:sp>
          <p:nvSpPr>
            <p:cNvPr id="13342" name="Rectangle 11"/>
            <p:cNvSpPr>
              <a:spLocks noChangeArrowheads="1"/>
            </p:cNvSpPr>
            <p:nvPr/>
          </p:nvSpPr>
          <p:spPr bwMode="auto">
            <a:xfrm>
              <a:off x="2339975" y="3789363"/>
              <a:ext cx="14398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>
                  <a:latin typeface="Arial Unicode MS" pitchFamily="34" charset="-128"/>
                </a:rPr>
                <a:t>“</a:t>
              </a:r>
              <a:r>
                <a:rPr lang="en-NZ" sz="2400" dirty="0"/>
                <a:t>   </a:t>
              </a:r>
              <a:r>
                <a:rPr lang="en-NZ" dirty="0">
                  <a:solidFill>
                    <a:srgbClr val="339933"/>
                  </a:solidFill>
                </a:rPr>
                <a:t>right     </a:t>
              </a:r>
              <a:r>
                <a:rPr lang="en-NZ" sz="2400" dirty="0"/>
                <a:t> </a:t>
              </a:r>
              <a:r>
                <a:rPr lang="en-NZ" sz="2400" dirty="0">
                  <a:latin typeface="Arial Unicode MS" pitchFamily="34" charset="-128"/>
                </a:rPr>
                <a:t>”</a:t>
              </a:r>
              <a:endParaRPr lang="en-NZ" sz="2400" dirty="0"/>
            </a:p>
          </p:txBody>
        </p:sp>
        <p:sp>
          <p:nvSpPr>
            <p:cNvPr id="13343" name="Rectangle 12"/>
            <p:cNvSpPr>
              <a:spLocks noChangeArrowheads="1"/>
            </p:cNvSpPr>
            <p:nvPr/>
          </p:nvSpPr>
          <p:spPr bwMode="auto">
            <a:xfrm>
              <a:off x="2339975" y="4220369"/>
              <a:ext cx="1439863" cy="3603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>
                  <a:latin typeface="Arial Unicode MS" pitchFamily="34" charset="-128"/>
                </a:rPr>
                <a:t>“</a:t>
              </a:r>
              <a:r>
                <a:rPr lang="en-NZ" sz="2400" dirty="0"/>
                <a:t>   </a:t>
              </a:r>
              <a:r>
                <a:rPr lang="en-NZ" dirty="0">
                  <a:solidFill>
                    <a:srgbClr val="339933"/>
                  </a:solidFill>
                </a:rPr>
                <a:t>green   </a:t>
              </a:r>
              <a:r>
                <a:rPr lang="en-NZ" sz="2400" dirty="0"/>
                <a:t> </a:t>
              </a:r>
              <a:r>
                <a:rPr lang="en-NZ" sz="2400" dirty="0">
                  <a:latin typeface="Arial Unicode MS" pitchFamily="34" charset="-128"/>
                </a:rPr>
                <a:t>”</a:t>
              </a:r>
              <a:endParaRPr lang="en-NZ" sz="2400" dirty="0"/>
            </a:p>
          </p:txBody>
        </p:sp>
      </p:grpSp>
      <p:sp>
        <p:nvSpPr>
          <p:cNvPr id="13326" name="Rectangle 7"/>
          <p:cNvSpPr>
            <a:spLocks noChangeArrowheads="1"/>
          </p:cNvSpPr>
          <p:nvPr/>
        </p:nvSpPr>
        <p:spPr bwMode="auto">
          <a:xfrm>
            <a:off x="224544" y="1000125"/>
            <a:ext cx="8429625" cy="57150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33" name="Right Arrow 34"/>
          <p:cNvSpPr>
            <a:spLocks noChangeArrowheads="1"/>
          </p:cNvSpPr>
          <p:nvPr/>
        </p:nvSpPr>
        <p:spPr bwMode="auto">
          <a:xfrm>
            <a:off x="367419" y="3286126"/>
            <a:ext cx="357187" cy="1428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4" name="Picture 33" descr="right-sm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2104" y="5582370"/>
            <a:ext cx="647700" cy="942975"/>
          </a:xfrm>
          <a:prstGeom prst="rect">
            <a:avLst/>
          </a:prstGeom>
        </p:spPr>
      </p:pic>
      <p:pic>
        <p:nvPicPr>
          <p:cNvPr id="35" name="Picture 34" descr="left-smi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2104" y="5582370"/>
            <a:ext cx="647700" cy="942975"/>
          </a:xfrm>
          <a:prstGeom prst="rect">
            <a:avLst/>
          </a:prstGeom>
        </p:spPr>
      </p:pic>
      <p:pic>
        <p:nvPicPr>
          <p:cNvPr id="36" name="Picture 35" descr="right-sm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2476" y="5582370"/>
            <a:ext cx="647700" cy="942975"/>
          </a:xfrm>
          <a:prstGeom prst="rect">
            <a:avLst/>
          </a:prstGeom>
        </p:spPr>
      </p:pic>
      <p:pic>
        <p:nvPicPr>
          <p:cNvPr id="37" name="Picture 36" descr="right-frow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2104" y="5582370"/>
            <a:ext cx="647700" cy="942975"/>
          </a:xfrm>
          <a:prstGeom prst="rect">
            <a:avLst/>
          </a:prstGeom>
        </p:spPr>
      </p:pic>
      <p:sp>
        <p:nvSpPr>
          <p:cNvPr id="38" name="Rounded Rectangular Callout 37"/>
          <p:cNvSpPr/>
          <p:nvPr/>
        </p:nvSpPr>
        <p:spPr bwMode="auto">
          <a:xfrm>
            <a:off x="1848208" y="5445224"/>
            <a:ext cx="2016224" cy="360040"/>
          </a:xfrm>
          <a:prstGeom prst="wedgeRoundRectCallout">
            <a:avLst>
              <a:gd name="adj1" fmla="val -61473"/>
              <a:gd name="adj2" fmla="val 79934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sz="1600" dirty="0">
                <a:latin typeface="Arial" charset="0"/>
              </a:rPr>
              <a:t>Is anyone here?</a:t>
            </a:r>
          </a:p>
        </p:txBody>
      </p:sp>
    </p:spTree>
    <p:extLst>
      <p:ext uri="{BB962C8B-B14F-4D97-AF65-F5344CB8AC3E}">
        <p14:creationId xmlns:p14="http://schemas.microsoft.com/office/powerpoint/2010/main" val="2527071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Boolean expressions	</a:t>
            </a:r>
            <a:r>
              <a:rPr lang="en-NZ" sz="3200" dirty="0"/>
              <a:t>LDC 4.1</a:t>
            </a:r>
            <a:endParaRPr lang="en-NZ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tabLst>
                <a:tab pos="3495675" algn="l"/>
              </a:tabLst>
            </a:pPr>
            <a:r>
              <a:rPr lang="en-NZ" dirty="0"/>
              <a:t>What can go in the condition of an  </a:t>
            </a:r>
            <a:r>
              <a:rPr lang="en-NZ" b="1" dirty="0">
                <a:solidFill>
                  <a:srgbClr val="993300"/>
                </a:solidFill>
              </a:rPr>
              <a:t>if</a:t>
            </a:r>
            <a:r>
              <a:rPr lang="en-NZ" b="1" dirty="0"/>
              <a:t> </a:t>
            </a:r>
            <a:r>
              <a:rPr lang="en-NZ" dirty="0"/>
              <a:t> statement?</a:t>
            </a:r>
          </a:p>
          <a:p>
            <a:pPr>
              <a:tabLst>
                <a:tab pos="3495675" algn="l"/>
              </a:tabLst>
            </a:pPr>
            <a:r>
              <a:rPr lang="en-NZ" dirty="0"/>
              <a:t>A Boolean value – a value that is either true or false.</a:t>
            </a:r>
          </a:p>
          <a:p>
            <a:pPr>
              <a:spcBef>
                <a:spcPts val="1200"/>
              </a:spcBef>
              <a:tabLst>
                <a:tab pos="3495675" algn="l"/>
              </a:tabLst>
            </a:pPr>
            <a:r>
              <a:rPr lang="en-NZ" dirty="0"/>
              <a:t>Boolean expressions:</a:t>
            </a:r>
          </a:p>
          <a:p>
            <a:pPr lvl="1">
              <a:spcBef>
                <a:spcPct val="50000"/>
              </a:spcBef>
              <a:tabLst>
                <a:tab pos="3495675" algn="l"/>
              </a:tabLst>
            </a:pPr>
            <a:r>
              <a:rPr lang="en-NZ" dirty="0"/>
              <a:t>constant values:	true,  false</a:t>
            </a:r>
          </a:p>
          <a:p>
            <a:pPr lvl="1">
              <a:spcBef>
                <a:spcPct val="40000"/>
              </a:spcBef>
              <a:tabLst>
                <a:tab pos="3495675" algn="l"/>
              </a:tabLst>
            </a:pPr>
            <a:r>
              <a:rPr lang="en-NZ" dirty="0"/>
              <a:t>numeric comparisons:	(x &gt; 0)    (day &lt;= 7),   </a:t>
            </a:r>
            <a:br>
              <a:rPr lang="en-NZ" dirty="0"/>
            </a:br>
            <a:r>
              <a:rPr lang="en-NZ" dirty="0"/>
              <a:t>	(x == y),    (day != 7)</a:t>
            </a:r>
          </a:p>
          <a:p>
            <a:pPr lvl="1">
              <a:spcBef>
                <a:spcPct val="40000"/>
              </a:spcBef>
              <a:tabLst>
                <a:tab pos="3495675" algn="l"/>
              </a:tabLst>
            </a:pPr>
            <a:r>
              <a:rPr lang="en-NZ" dirty="0" err="1"/>
              <a:t>boolean</a:t>
            </a:r>
            <a:r>
              <a:rPr lang="en-NZ" dirty="0"/>
              <a:t> method calls:	</a:t>
            </a:r>
            <a:r>
              <a:rPr lang="en-NZ" dirty="0" err="1"/>
              <a:t>month.</a:t>
            </a:r>
            <a:r>
              <a:rPr lang="en-NZ" u="sng" dirty="0" err="1"/>
              <a:t>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"July"</a:t>
            </a:r>
            <a:r>
              <a:rPr lang="en-NZ" dirty="0"/>
              <a:t>)  </a:t>
            </a:r>
            <a:br>
              <a:rPr lang="en-NZ" dirty="0"/>
            </a:br>
            <a:r>
              <a:rPr lang="en-NZ" dirty="0"/>
              <a:t> 	</a:t>
            </a:r>
            <a:r>
              <a:rPr lang="en-NZ" dirty="0" err="1"/>
              <a:t>word.contains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dirty="0" err="1">
                <a:solidFill>
                  <a:srgbClr val="339933"/>
                </a:solidFill>
              </a:rPr>
              <a:t>th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dirty="0"/>
              <a:t>)</a:t>
            </a:r>
          </a:p>
          <a:p>
            <a:pPr lvl="1">
              <a:spcBef>
                <a:spcPct val="40000"/>
              </a:spcBef>
              <a:tabLst>
                <a:tab pos="3495675" algn="l"/>
              </a:tabLst>
            </a:pPr>
            <a:r>
              <a:rPr lang="en-NZ" dirty="0" err="1"/>
              <a:t>boolean</a:t>
            </a:r>
            <a:r>
              <a:rPr lang="en-NZ" dirty="0"/>
              <a:t> variables:	</a:t>
            </a:r>
            <a:r>
              <a:rPr lang="en-NZ" dirty="0" err="1"/>
              <a:t>outlineOnly</a:t>
            </a:r>
            <a:r>
              <a:rPr lang="en-NZ" dirty="0"/>
              <a:t>         </a:t>
            </a:r>
            <a:br>
              <a:rPr lang="en-NZ" dirty="0"/>
            </a:br>
            <a:r>
              <a:rPr lang="en-NZ" dirty="0"/>
              <a:t>      [ if declared  </a:t>
            </a:r>
            <a:r>
              <a:rPr lang="en-NZ" dirty="0" err="1">
                <a:solidFill>
                  <a:srgbClr val="FF0000"/>
                </a:solidFill>
              </a:rPr>
              <a:t>boolean</a:t>
            </a:r>
            <a:r>
              <a:rPr lang="en-NZ" dirty="0"/>
              <a:t> </a:t>
            </a:r>
            <a:r>
              <a:rPr lang="en-NZ" dirty="0" err="1"/>
              <a:t>outlineOnly</a:t>
            </a:r>
            <a:r>
              <a:rPr lang="en-NZ" dirty="0"/>
              <a:t>; ]</a:t>
            </a:r>
          </a:p>
          <a:p>
            <a:pPr lvl="1">
              <a:spcBef>
                <a:spcPct val="70000"/>
              </a:spcBef>
              <a:tabLst>
                <a:tab pos="3495675" algn="l"/>
              </a:tabLst>
            </a:pPr>
            <a:r>
              <a:rPr lang="en-NZ" dirty="0"/>
              <a:t>logical operators:	!,  &amp;&amp;,   ||    (not, and, or)</a:t>
            </a:r>
          </a:p>
          <a:p>
            <a:pPr lvl="2">
              <a:spcBef>
                <a:spcPct val="30000"/>
              </a:spcBef>
              <a:buNone/>
              <a:tabLst>
                <a:tab pos="3495675" algn="l"/>
              </a:tabLst>
            </a:pPr>
            <a:r>
              <a:rPr lang="en-NZ" dirty="0"/>
              <a:t>	( x &gt; 0  &amp;&amp;  x &lt; 7  &amp;&amp; </a:t>
            </a:r>
            <a:r>
              <a:rPr lang="en-NZ" dirty="0" err="1"/>
              <a:t>outlineOnly</a:t>
            </a:r>
            <a:r>
              <a:rPr lang="en-NZ" dirty="0"/>
              <a:t> )</a:t>
            </a:r>
          </a:p>
          <a:p>
            <a:pPr lvl="2">
              <a:spcBef>
                <a:spcPct val="10000"/>
              </a:spcBef>
              <a:buNone/>
              <a:tabLst>
                <a:tab pos="3495675" algn="l"/>
              </a:tabLst>
            </a:pPr>
            <a:r>
              <a:rPr lang="en-NZ" dirty="0"/>
              <a:t>	( </a:t>
            </a:r>
            <a:r>
              <a:rPr lang="en-NZ" dirty="0" err="1"/>
              <a:t>month.</a:t>
            </a:r>
            <a:r>
              <a:rPr lang="en-NZ" u="sng" dirty="0" err="1"/>
              <a:t>startsWith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dirty="0" err="1">
                <a:solidFill>
                  <a:srgbClr val="339933"/>
                </a:solidFill>
              </a:rPr>
              <a:t>Ju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dirty="0"/>
              <a:t>) || </a:t>
            </a:r>
            <a:r>
              <a:rPr lang="en-NZ" dirty="0" err="1"/>
              <a:t>month.</a:t>
            </a:r>
            <a:r>
              <a:rPr lang="en-NZ" u="sng" dirty="0" err="1"/>
              <a:t>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"May"</a:t>
            </a:r>
            <a:r>
              <a:rPr lang="en-NZ" dirty="0"/>
              <a:t>) ) </a:t>
            </a:r>
          </a:p>
          <a:p>
            <a:pPr lvl="2">
              <a:buNone/>
              <a:tabLst>
                <a:tab pos="3495675" algn="l"/>
              </a:tabLst>
            </a:pPr>
            <a:r>
              <a:rPr lang="en-NZ" dirty="0"/>
              <a:t>	( ! </a:t>
            </a:r>
            <a:r>
              <a:rPr lang="en-NZ" dirty="0" err="1"/>
              <a:t>fileModified</a:t>
            </a:r>
            <a:r>
              <a:rPr lang="en-NZ" dirty="0"/>
              <a:t> ||  ! (</a:t>
            </a:r>
            <a:r>
              <a:rPr lang="en-NZ" dirty="0" err="1"/>
              <a:t>cmd.equals</a:t>
            </a:r>
            <a:r>
              <a:rPr lang="en-NZ" dirty="0"/>
              <a:t>("exit")) )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8256240" y="1703105"/>
            <a:ext cx="2978901" cy="1331040"/>
          </a:xfrm>
          <a:prstGeom prst="wedgeRoundRectCallout">
            <a:avLst>
              <a:gd name="adj1" fmla="val -96038"/>
              <a:gd name="adj2" fmla="val 113118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tIns="0" rIns="0" bIns="0"/>
          <a:lstStyle/>
          <a:p>
            <a:pPr marL="6350" lvl="1" algn="l"/>
            <a:r>
              <a:rPr lang="en-NZ" sz="1800" i="1" dirty="0"/>
              <a:t>more methods on String</a:t>
            </a:r>
          </a:p>
          <a:p>
            <a:pPr marL="6350" lvl="1" algn="l"/>
            <a:r>
              <a:rPr lang="en-NZ" sz="1800" u="sng" dirty="0" err="1"/>
              <a:t>equalsIgnoreCase</a:t>
            </a:r>
            <a:r>
              <a:rPr lang="en-NZ" sz="1800" dirty="0"/>
              <a:t>(</a:t>
            </a:r>
            <a:r>
              <a:rPr lang="en-NZ" sz="1800" dirty="0">
                <a:solidFill>
                  <a:srgbClr val="339933"/>
                </a:solidFill>
              </a:rPr>
              <a:t>"John”</a:t>
            </a:r>
            <a:r>
              <a:rPr lang="en-NZ" sz="1800" dirty="0"/>
              <a:t>)</a:t>
            </a:r>
          </a:p>
          <a:p>
            <a:pPr marL="6350" lvl="1" algn="l"/>
            <a:r>
              <a:rPr lang="en-NZ" sz="1800" dirty="0" err="1"/>
              <a:t>startsWith</a:t>
            </a:r>
            <a:r>
              <a:rPr lang="en-NZ" sz="1800" dirty="0"/>
              <a:t>(</a:t>
            </a:r>
            <a:r>
              <a:rPr lang="en-NZ" sz="1800" dirty="0">
                <a:solidFill>
                  <a:srgbClr val="339933"/>
                </a:solidFill>
              </a:rPr>
              <a:t>“</a:t>
            </a:r>
            <a:r>
              <a:rPr lang="en-NZ" sz="1800" dirty="0" err="1">
                <a:solidFill>
                  <a:srgbClr val="339933"/>
                </a:solidFill>
              </a:rPr>
              <a:t>Ab</a:t>
            </a:r>
            <a:r>
              <a:rPr lang="en-NZ" sz="1800" dirty="0">
                <a:solidFill>
                  <a:srgbClr val="339933"/>
                </a:solidFill>
              </a:rPr>
              <a:t>”</a:t>
            </a:r>
            <a:r>
              <a:rPr lang="en-NZ" sz="1800" dirty="0"/>
              <a:t>)</a:t>
            </a:r>
          </a:p>
          <a:p>
            <a:pPr marL="6350" lvl="1" algn="l"/>
            <a:r>
              <a:rPr lang="en-NZ" sz="1800" dirty="0" err="1"/>
              <a:t>endsWith</a:t>
            </a:r>
            <a:r>
              <a:rPr lang="en-NZ" sz="1800" dirty="0"/>
              <a:t>(</a:t>
            </a:r>
            <a:r>
              <a:rPr lang="en-NZ" sz="1800" dirty="0">
                <a:solidFill>
                  <a:srgbClr val="339933"/>
                </a:solidFill>
              </a:rPr>
              <a:t>“</a:t>
            </a:r>
            <a:r>
              <a:rPr lang="en-NZ" sz="1800" dirty="0" err="1">
                <a:solidFill>
                  <a:srgbClr val="339933"/>
                </a:solidFill>
              </a:rPr>
              <a:t>ies</a:t>
            </a:r>
            <a:r>
              <a:rPr lang="en-NZ" sz="1800" dirty="0">
                <a:solidFill>
                  <a:srgbClr val="339933"/>
                </a:solidFill>
              </a:rPr>
              <a:t>”</a:t>
            </a:r>
            <a:r>
              <a:rPr lang="en-NZ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16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CartoonStory Program: playStory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981075"/>
            <a:ext cx="11365061" cy="5876925"/>
          </a:xfrm>
        </p:spPr>
        <p:txBody>
          <a:bodyPr/>
          <a:lstStyle/>
          <a:p>
            <a:pPr lvl="1">
              <a:buFontTx/>
              <a:buNone/>
            </a:pPr>
            <a:r>
              <a:rPr lang="en-GB" b="1" dirty="0">
                <a:solidFill>
                  <a:srgbClr val="99330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void</a:t>
            </a:r>
            <a:r>
              <a:rPr lang="en-GB" dirty="0"/>
              <a:t> </a:t>
            </a:r>
            <a:r>
              <a:rPr lang="en-GB" dirty="0" err="1"/>
              <a:t>playStory</a:t>
            </a:r>
            <a:r>
              <a:rPr lang="en-GB" dirty="0"/>
              <a:t>(){</a:t>
            </a:r>
          </a:p>
          <a:p>
            <a:pPr lvl="2">
              <a:spcBef>
                <a:spcPct val="0"/>
              </a:spcBef>
              <a:buFontTx/>
              <a:buNone/>
            </a:pPr>
            <a:endParaRPr lang="en-GB" sz="1400" dirty="0">
              <a:solidFill>
                <a:srgbClr val="FF0000"/>
              </a:solidFill>
            </a:endParaRPr>
          </a:p>
          <a:p>
            <a:pPr lvl="2">
              <a:spcBef>
                <a:spcPct val="40000"/>
              </a:spcBef>
              <a:buFontTx/>
              <a:buNone/>
            </a:pPr>
            <a:r>
              <a:rPr lang="en-GB" dirty="0" err="1">
                <a:solidFill>
                  <a:srgbClr val="FF0000"/>
                </a:solidFill>
              </a:rPr>
              <a:t>CartoonCharacter</a:t>
            </a:r>
            <a:r>
              <a:rPr lang="en-GB" dirty="0"/>
              <a:t> cf1 = </a:t>
            </a:r>
            <a:r>
              <a:rPr lang="en-GB" b="1" dirty="0">
                <a:solidFill>
                  <a:srgbClr val="993300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CartoonCharacter</a:t>
            </a:r>
            <a:r>
              <a:rPr lang="en-GB" dirty="0"/>
              <a:t>(150, 100, </a:t>
            </a:r>
            <a:r>
              <a:rPr lang="en-GB" dirty="0">
                <a:solidFill>
                  <a:srgbClr val="339933"/>
                </a:solidFill>
              </a:rPr>
              <a:t>“green”</a:t>
            </a:r>
            <a:r>
              <a:rPr lang="en-GB" dirty="0"/>
              <a:t>);</a:t>
            </a:r>
          </a:p>
          <a:p>
            <a:pPr lvl="2">
              <a:spcBef>
                <a:spcPct val="40000"/>
              </a:spcBef>
              <a:buFontTx/>
              <a:buNone/>
            </a:pPr>
            <a:r>
              <a:rPr lang="en-GB" dirty="0"/>
              <a:t>cf1.lookLeft();     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GB" dirty="0"/>
              <a:t>cf1.lookRight();         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GB" dirty="0"/>
              <a:t>cf1.frown()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GB" dirty="0"/>
              <a:t>cf1.speak("Is anyone here?");</a:t>
            </a:r>
          </a:p>
          <a:p>
            <a:pPr lvl="2">
              <a:spcBef>
                <a:spcPct val="40000"/>
              </a:spcBef>
              <a:buFontTx/>
              <a:buNone/>
            </a:pPr>
            <a:r>
              <a:rPr lang="en-GB" dirty="0" err="1">
                <a:solidFill>
                  <a:srgbClr val="FF0000"/>
                </a:solidFill>
              </a:rPr>
              <a:t>CartoonCharacter</a:t>
            </a:r>
            <a:r>
              <a:rPr lang="en-GB" dirty="0"/>
              <a:t> cf2 = </a:t>
            </a:r>
            <a:r>
              <a:rPr lang="en-GB" b="1" dirty="0">
                <a:solidFill>
                  <a:srgbClr val="993300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CartoonCharacter</a:t>
            </a:r>
            <a:r>
              <a:rPr lang="en-GB" dirty="0"/>
              <a:t>(300, 100,</a:t>
            </a:r>
            <a:r>
              <a:rPr lang="en-GB" dirty="0">
                <a:solidFill>
                  <a:srgbClr val="339933"/>
                </a:solidFill>
              </a:rPr>
              <a:t> “blue”</a:t>
            </a:r>
            <a:r>
              <a:rPr lang="en-GB" dirty="0"/>
              <a:t>);</a:t>
            </a:r>
          </a:p>
          <a:p>
            <a:pPr lvl="2">
              <a:spcBef>
                <a:spcPts val="300"/>
              </a:spcBef>
              <a:buNone/>
            </a:pPr>
            <a:r>
              <a:rPr lang="en-GB" dirty="0"/>
              <a:t>cf2.speak("Hello");</a:t>
            </a:r>
          </a:p>
          <a:p>
            <a:pPr lvl="2">
              <a:spcBef>
                <a:spcPts val="300"/>
              </a:spcBef>
              <a:buNone/>
            </a:pPr>
            <a:r>
              <a:rPr lang="en-GB" dirty="0"/>
              <a:t>cf2.lookLeft() ;</a:t>
            </a:r>
          </a:p>
          <a:p>
            <a:pPr lvl="2">
              <a:spcBef>
                <a:spcPts val="300"/>
              </a:spcBef>
              <a:buNone/>
            </a:pPr>
            <a:r>
              <a:rPr lang="en-GB" dirty="0"/>
              <a:t>cf1.smile(); </a:t>
            </a:r>
          </a:p>
          <a:p>
            <a:pPr lvl="2">
              <a:spcBef>
                <a:spcPts val="300"/>
              </a:spcBef>
              <a:buNone/>
            </a:pPr>
            <a:r>
              <a:rPr lang="en-GB" dirty="0"/>
              <a:t>cf1.speak(</a:t>
            </a:r>
            <a:r>
              <a:rPr lang="en-GB" dirty="0">
                <a:solidFill>
                  <a:srgbClr val="339933"/>
                </a:solidFill>
              </a:rPr>
              <a:t>"Hi there, I'm Jim"</a:t>
            </a:r>
            <a:r>
              <a:rPr lang="en-GB" dirty="0"/>
              <a:t>);</a:t>
            </a:r>
          </a:p>
          <a:p>
            <a:pPr lvl="2">
              <a:spcBef>
                <a:spcPts val="300"/>
              </a:spcBef>
              <a:buNone/>
            </a:pPr>
            <a:r>
              <a:rPr lang="en-GB" dirty="0"/>
              <a:t>cf2.speak(</a:t>
            </a:r>
            <a:r>
              <a:rPr lang="en-GB" dirty="0">
                <a:solidFill>
                  <a:srgbClr val="339933"/>
                </a:solidFill>
              </a:rPr>
              <a:t>"I'm Jan"</a:t>
            </a:r>
            <a:r>
              <a:rPr lang="en-GB" dirty="0"/>
              <a:t>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FontTx/>
              <a:buNone/>
            </a:pPr>
            <a:endParaRPr lang="en-NZ" sz="2000" dirty="0"/>
          </a:p>
        </p:txBody>
      </p:sp>
      <p:sp>
        <p:nvSpPr>
          <p:cNvPr id="13316" name="Rectangle 17"/>
          <p:cNvSpPr>
            <a:spLocks noChangeArrowheads="1"/>
          </p:cNvSpPr>
          <p:nvPr/>
        </p:nvSpPr>
        <p:spPr bwMode="auto">
          <a:xfrm>
            <a:off x="6312026" y="2060849"/>
            <a:ext cx="2531689" cy="3571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1800" dirty="0"/>
              <a:t>cf1:       CartoonCharacter-24    </a:t>
            </a:r>
          </a:p>
        </p:txBody>
      </p:sp>
      <p:sp>
        <p:nvSpPr>
          <p:cNvPr id="13317" name="Rectangle 18"/>
          <p:cNvSpPr>
            <a:spLocks noChangeArrowheads="1"/>
          </p:cNvSpPr>
          <p:nvPr/>
        </p:nvSpPr>
        <p:spPr bwMode="auto">
          <a:xfrm>
            <a:off x="6312024" y="3060973"/>
            <a:ext cx="2459881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1800" dirty="0"/>
              <a:t>cf2:      CartoonCharacter-27  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669587" y="3120138"/>
            <a:ext cx="314845" cy="224011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3320" name="Straight Connector 9"/>
          <p:cNvCxnSpPr>
            <a:cxnSpLocks noChangeShapeType="1"/>
          </p:cNvCxnSpPr>
          <p:nvPr/>
        </p:nvCxnSpPr>
        <p:spPr bwMode="auto">
          <a:xfrm flipV="1">
            <a:off x="658335" y="1484784"/>
            <a:ext cx="8678025" cy="15404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6312025" y="1068388"/>
            <a:ext cx="1714500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1800" dirty="0"/>
              <a:t>this:   CartoonStory-3</a:t>
            </a:r>
          </a:p>
        </p:txBody>
      </p:sp>
      <p:sp>
        <p:nvSpPr>
          <p:cNvPr id="13326" name="Rectangle 7"/>
          <p:cNvSpPr>
            <a:spLocks noChangeArrowheads="1"/>
          </p:cNvSpPr>
          <p:nvPr/>
        </p:nvSpPr>
        <p:spPr bwMode="auto">
          <a:xfrm>
            <a:off x="658335" y="1000125"/>
            <a:ext cx="8678025" cy="57150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8328248" y="3933056"/>
            <a:ext cx="3528392" cy="2708434"/>
            <a:chOff x="1901824" y="1916114"/>
            <a:chExt cx="3528394" cy="2708434"/>
          </a:xfrm>
        </p:grpSpPr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1901824" y="1916114"/>
              <a:ext cx="3528394" cy="270843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US" sz="2000" b="1" u="sng" dirty="0"/>
                <a:t>CartoonCharacter-27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     </a:t>
              </a:r>
              <a:r>
                <a:rPr lang="en-NZ" sz="2000" dirty="0" err="1"/>
                <a:t>figX</a:t>
              </a:r>
              <a:r>
                <a:rPr lang="en-NZ" sz="2000" dirty="0"/>
                <a:t>: 		      wd: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     </a:t>
              </a:r>
              <a:r>
                <a:rPr lang="en-NZ" sz="2000" dirty="0" err="1"/>
                <a:t>figY</a:t>
              </a:r>
              <a:r>
                <a:rPr lang="en-NZ" sz="2000" dirty="0"/>
                <a:t>:		       ht: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	emotion: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	direction: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	 </a:t>
              </a:r>
              <a:r>
                <a:rPr lang="en-NZ" sz="2000" dirty="0" err="1"/>
                <a:t>imageFolder</a:t>
              </a:r>
              <a:r>
                <a:rPr lang="en-NZ" sz="2000" dirty="0"/>
                <a:t> :</a:t>
              </a:r>
            </a:p>
          </p:txBody>
        </p:sp>
        <p:sp>
          <p:nvSpPr>
            <p:cNvPr id="13328" name="Rectangle 18"/>
            <p:cNvSpPr>
              <a:spLocks noChangeArrowheads="1"/>
            </p:cNvSpPr>
            <p:nvPr/>
          </p:nvSpPr>
          <p:spPr bwMode="auto">
            <a:xfrm>
              <a:off x="2910333" y="2420938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dirty="0">
                  <a:solidFill>
                    <a:srgbClr val="3333CC"/>
                  </a:solidFill>
                </a:rPr>
                <a:t>300</a:t>
              </a:r>
              <a:r>
                <a:rPr lang="en-NZ" sz="2400" dirty="0"/>
                <a:t>.</a:t>
              </a:r>
            </a:p>
          </p:txBody>
        </p:sp>
        <p:sp>
          <p:nvSpPr>
            <p:cNvPr id="13329" name="Rectangle 19"/>
            <p:cNvSpPr>
              <a:spLocks noChangeArrowheads="1"/>
            </p:cNvSpPr>
            <p:nvPr/>
          </p:nvSpPr>
          <p:spPr bwMode="auto">
            <a:xfrm>
              <a:off x="2910333" y="2852738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>
                  <a:solidFill>
                    <a:srgbClr val="3333CC"/>
                  </a:solidFill>
                </a:rPr>
                <a:t>100</a:t>
              </a:r>
              <a:r>
                <a:rPr lang="en-NZ" sz="2400"/>
                <a:t>.</a:t>
              </a:r>
            </a:p>
          </p:txBody>
        </p:sp>
        <p:sp>
          <p:nvSpPr>
            <p:cNvPr id="13330" name="Rectangle 20"/>
            <p:cNvSpPr>
              <a:spLocks noChangeArrowheads="1"/>
            </p:cNvSpPr>
            <p:nvPr/>
          </p:nvSpPr>
          <p:spPr bwMode="auto">
            <a:xfrm>
              <a:off x="4638130" y="2408294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/>
                <a:t> </a:t>
              </a:r>
              <a:r>
                <a:rPr lang="en-NZ" dirty="0">
                  <a:solidFill>
                    <a:srgbClr val="3333CC"/>
                  </a:solidFill>
                </a:rPr>
                <a:t>40</a:t>
              </a:r>
              <a:r>
                <a:rPr lang="en-NZ" sz="2400" dirty="0"/>
                <a:t>.</a:t>
              </a:r>
            </a:p>
          </p:txBody>
        </p:sp>
        <p:sp>
          <p:nvSpPr>
            <p:cNvPr id="13331" name="Rectangle 21"/>
            <p:cNvSpPr>
              <a:spLocks noChangeArrowheads="1"/>
            </p:cNvSpPr>
            <p:nvPr/>
          </p:nvSpPr>
          <p:spPr bwMode="auto">
            <a:xfrm>
              <a:off x="4638130" y="2840094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/>
                <a:t> </a:t>
              </a:r>
              <a:r>
                <a:rPr lang="en-NZ" dirty="0">
                  <a:solidFill>
                    <a:srgbClr val="3333CC"/>
                  </a:solidFill>
                </a:rPr>
                <a:t>80</a:t>
              </a:r>
              <a:r>
                <a:rPr lang="en-NZ" sz="2400" dirty="0"/>
                <a:t>.</a:t>
              </a:r>
            </a:p>
          </p:txBody>
        </p:sp>
        <p:sp>
          <p:nvSpPr>
            <p:cNvPr id="13332" name="Rectangle 22"/>
            <p:cNvSpPr>
              <a:spLocks noChangeArrowheads="1"/>
            </p:cNvSpPr>
            <p:nvPr/>
          </p:nvSpPr>
          <p:spPr bwMode="auto">
            <a:xfrm>
              <a:off x="3630613" y="3355975"/>
              <a:ext cx="1439863" cy="3603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>
                  <a:latin typeface="Arial Unicode MS" pitchFamily="34" charset="-128"/>
                </a:rPr>
                <a:t>“</a:t>
              </a:r>
              <a:r>
                <a:rPr lang="en-NZ" sz="2400"/>
                <a:t>  </a:t>
              </a:r>
              <a:r>
                <a:rPr lang="en-NZ">
                  <a:solidFill>
                    <a:srgbClr val="339933"/>
                  </a:solidFill>
                </a:rPr>
                <a:t>smile  </a:t>
              </a:r>
              <a:r>
                <a:rPr lang="en-NZ" sz="2400"/>
                <a:t> </a:t>
              </a:r>
              <a:r>
                <a:rPr lang="en-NZ" sz="2400">
                  <a:latin typeface="Arial Unicode MS" pitchFamily="34" charset="-128"/>
                </a:rPr>
                <a:t>”</a:t>
              </a:r>
              <a:endParaRPr lang="en-NZ" sz="2400"/>
            </a:p>
          </p:txBody>
        </p:sp>
        <p:sp>
          <p:nvSpPr>
            <p:cNvPr id="13333" name="Rectangle 23"/>
            <p:cNvSpPr>
              <a:spLocks noChangeArrowheads="1"/>
            </p:cNvSpPr>
            <p:nvPr/>
          </p:nvSpPr>
          <p:spPr bwMode="auto">
            <a:xfrm>
              <a:off x="3630613" y="3789363"/>
              <a:ext cx="14398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>
                  <a:latin typeface="Arial Unicode MS" pitchFamily="34" charset="-128"/>
                </a:rPr>
                <a:t>“</a:t>
              </a:r>
              <a:r>
                <a:rPr lang="en-NZ" sz="2400"/>
                <a:t>  </a:t>
              </a:r>
              <a:r>
                <a:rPr lang="en-NZ">
                  <a:solidFill>
                    <a:srgbClr val="339933"/>
                  </a:solidFill>
                </a:rPr>
                <a:t>right    </a:t>
              </a:r>
              <a:r>
                <a:rPr lang="en-NZ" sz="2400"/>
                <a:t> </a:t>
              </a:r>
              <a:r>
                <a:rPr lang="en-NZ" sz="2400">
                  <a:latin typeface="Arial Unicode MS" pitchFamily="34" charset="-128"/>
                </a:rPr>
                <a:t>”</a:t>
              </a:r>
              <a:endParaRPr lang="en-NZ" sz="2400"/>
            </a:p>
          </p:txBody>
        </p:sp>
        <p:sp>
          <p:nvSpPr>
            <p:cNvPr id="13334" name="Rectangle 24"/>
            <p:cNvSpPr>
              <a:spLocks noChangeArrowheads="1"/>
            </p:cNvSpPr>
            <p:nvPr/>
          </p:nvSpPr>
          <p:spPr bwMode="auto">
            <a:xfrm>
              <a:off x="3630613" y="4220369"/>
              <a:ext cx="1439863" cy="3603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>
                  <a:latin typeface="Arial Unicode MS" pitchFamily="34" charset="-128"/>
                </a:rPr>
                <a:t>“</a:t>
              </a:r>
              <a:r>
                <a:rPr lang="en-NZ" sz="2400" dirty="0"/>
                <a:t>   </a:t>
              </a:r>
              <a:r>
                <a:rPr lang="en-NZ" dirty="0">
                  <a:solidFill>
                    <a:srgbClr val="339933"/>
                  </a:solidFill>
                </a:rPr>
                <a:t>blue    </a:t>
              </a:r>
              <a:r>
                <a:rPr lang="en-NZ" sz="2400" dirty="0"/>
                <a:t> </a:t>
              </a:r>
              <a:r>
                <a:rPr lang="en-NZ" sz="2400" dirty="0">
                  <a:latin typeface="Arial Unicode MS" pitchFamily="34" charset="-128"/>
                </a:rPr>
                <a:t>”</a:t>
              </a:r>
              <a:endParaRPr lang="en-NZ" sz="2400" dirty="0"/>
            </a:p>
          </p:txBody>
        </p:sp>
      </p:grpSp>
      <p:pic>
        <p:nvPicPr>
          <p:cNvPr id="29" name="Picture 28" descr="right-sm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9976" y="5589241"/>
            <a:ext cx="647700" cy="942975"/>
          </a:xfrm>
          <a:prstGeom prst="rect">
            <a:avLst/>
          </a:prstGeom>
        </p:spPr>
      </p:pic>
      <p:pic>
        <p:nvPicPr>
          <p:cNvPr id="30" name="Picture 29" descr="right-frow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1624" y="5582370"/>
            <a:ext cx="647700" cy="942975"/>
          </a:xfrm>
          <a:prstGeom prst="rect">
            <a:avLst/>
          </a:prstGeom>
        </p:spPr>
      </p:pic>
      <p:sp>
        <p:nvSpPr>
          <p:cNvPr id="21" name="Right Arrow 34"/>
          <p:cNvSpPr>
            <a:spLocks noChangeArrowheads="1"/>
          </p:cNvSpPr>
          <p:nvPr/>
        </p:nvSpPr>
        <p:spPr bwMode="auto">
          <a:xfrm>
            <a:off x="2166939" y="3501009"/>
            <a:ext cx="357187" cy="1428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4871864" y="5445224"/>
            <a:ext cx="792088" cy="360040"/>
          </a:xfrm>
          <a:prstGeom prst="wedgeRoundRectCallout">
            <a:avLst>
              <a:gd name="adj1" fmla="val 68009"/>
              <a:gd name="adj2" fmla="val 100526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sz="1600" dirty="0">
                <a:latin typeface="Arial" charset="0"/>
              </a:rPr>
              <a:t>Hello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61567" y="3777164"/>
            <a:ext cx="1944216" cy="648072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92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3.33333E-6 L 3.05556E-6 0.0527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278 L 0.00069 0.1025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Keeping track of Multiple objects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1">
              <a:spcBef>
                <a:spcPct val="50000"/>
              </a:spcBef>
              <a:buNone/>
              <a:tabLst>
                <a:tab pos="2781300" algn="l"/>
              </a:tabLst>
            </a:pPr>
            <a:r>
              <a:rPr lang="en-NZ" dirty="0"/>
              <a:t>  </a:t>
            </a:r>
          </a:p>
          <a:p>
            <a:pPr lvl="1">
              <a:spcBef>
                <a:spcPts val="3000"/>
              </a:spcBef>
              <a:buNone/>
              <a:tabLst>
                <a:tab pos="2781300" algn="l"/>
              </a:tabLst>
            </a:pPr>
            <a:r>
              <a:rPr lang="en-NZ" dirty="0"/>
              <a:t>       :    </a:t>
            </a:r>
          </a:p>
          <a:p>
            <a:pPr lvl="1">
              <a:spcBef>
                <a:spcPts val="300"/>
              </a:spcBef>
              <a:buNone/>
            </a:pPr>
            <a:r>
              <a:rPr lang="en-GB" dirty="0"/>
              <a:t>    cf2.lookLeft() ;</a:t>
            </a:r>
          </a:p>
          <a:p>
            <a:pPr lvl="1">
              <a:spcBef>
                <a:spcPts val="300"/>
              </a:spcBef>
              <a:buNone/>
            </a:pPr>
            <a:r>
              <a:rPr lang="en-GB" dirty="0"/>
              <a:t>    cf1.smile();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/>
              <a:t>       :</a:t>
            </a:r>
            <a:endParaRPr lang="en-NZ" b="1" dirty="0">
              <a:solidFill>
                <a:srgbClr val="993300"/>
              </a:solidFill>
            </a:endParaRPr>
          </a:p>
          <a:p>
            <a:pPr lvl="1">
              <a:spcBef>
                <a:spcPts val="3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lookLeft</a:t>
            </a:r>
            <a:r>
              <a:rPr lang="en-NZ" dirty="0"/>
              <a:t>() {</a:t>
            </a:r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endParaRPr lang="en-US" dirty="0">
              <a:solidFill>
                <a:srgbClr val="993300"/>
              </a:solidFill>
            </a:endParaRPr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.erase</a:t>
            </a:r>
            <a:r>
              <a:rPr lang="en-US" dirty="0"/>
              <a:t>() ;</a:t>
            </a:r>
            <a:endParaRPr lang="en-NZ" dirty="0"/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.direction</a:t>
            </a:r>
            <a:r>
              <a:rPr lang="en-US" dirty="0"/>
              <a:t> = </a:t>
            </a:r>
            <a:r>
              <a:rPr lang="en-US" dirty="0">
                <a:solidFill>
                  <a:srgbClr val="339933"/>
                </a:solidFill>
              </a:rPr>
              <a:t>“left”</a:t>
            </a:r>
            <a:r>
              <a:rPr lang="en-US" dirty="0"/>
              <a:t>;</a:t>
            </a:r>
            <a:endParaRPr lang="en-NZ" dirty="0"/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.draw</a:t>
            </a:r>
            <a:r>
              <a:rPr lang="en-US" dirty="0"/>
              <a:t>() ;</a:t>
            </a:r>
            <a:endParaRPr lang="en-NZ" dirty="0"/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/>
              <a:t>}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95599" y="4797252"/>
            <a:ext cx="7920682" cy="2016125"/>
            <a:chOff x="539751" y="4797251"/>
            <a:chExt cx="7920682" cy="2016125"/>
          </a:xfrm>
        </p:grpSpPr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5651500" y="4940126"/>
              <a:ext cx="2304876" cy="3603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NZ" sz="1600" dirty="0"/>
                <a:t>this:   </a:t>
              </a:r>
              <a:r>
                <a:rPr lang="en-NZ" sz="1600" dirty="0" err="1"/>
                <a:t>CartoonCharacter</a:t>
              </a:r>
              <a:r>
                <a:rPr lang="en-NZ" sz="1600" dirty="0"/>
                <a:t>-        </a:t>
              </a:r>
            </a:p>
          </p:txBody>
        </p:sp>
        <p:sp>
          <p:nvSpPr>
            <p:cNvPr id="16389" name="Line 6"/>
            <p:cNvSpPr>
              <a:spLocks noChangeShapeType="1"/>
            </p:cNvSpPr>
            <p:nvPr/>
          </p:nvSpPr>
          <p:spPr bwMode="auto">
            <a:xfrm>
              <a:off x="611188" y="5373514"/>
              <a:ext cx="784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NZ"/>
            </a:p>
          </p:txBody>
        </p:sp>
        <p:sp>
          <p:nvSpPr>
            <p:cNvPr id="16390" name="Rectangle 7"/>
            <p:cNvSpPr>
              <a:spLocks noChangeArrowheads="1"/>
            </p:cNvSpPr>
            <p:nvPr/>
          </p:nvSpPr>
          <p:spPr bwMode="auto">
            <a:xfrm>
              <a:off x="539751" y="4797251"/>
              <a:ext cx="7920682" cy="201612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32"/>
          <p:cNvGrpSpPr>
            <a:grpSpLocks/>
          </p:cNvGrpSpPr>
          <p:nvPr/>
        </p:nvGrpSpPr>
        <p:grpSpPr bwMode="auto">
          <a:xfrm>
            <a:off x="1775520" y="792574"/>
            <a:ext cx="3528392" cy="2708434"/>
            <a:chOff x="1901824" y="1916114"/>
            <a:chExt cx="3528394" cy="2708434"/>
          </a:xfrm>
        </p:grpSpPr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901824" y="1916114"/>
              <a:ext cx="3528394" cy="270843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US" sz="2000" b="1" u="sng" dirty="0"/>
                <a:t>CartoonCharacter-24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     </a:t>
              </a:r>
              <a:r>
                <a:rPr lang="en-NZ" sz="2000" dirty="0" err="1"/>
                <a:t>figX</a:t>
              </a:r>
              <a:r>
                <a:rPr lang="en-NZ" sz="2000" dirty="0"/>
                <a:t>: 		      wd: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     </a:t>
              </a:r>
              <a:r>
                <a:rPr lang="en-NZ" sz="2000" dirty="0" err="1"/>
                <a:t>figY</a:t>
              </a:r>
              <a:r>
                <a:rPr lang="en-NZ" sz="2000" dirty="0"/>
                <a:t>:		       ht: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	emotion: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	direction: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	 </a:t>
              </a:r>
              <a:r>
                <a:rPr lang="en-NZ" sz="2000" dirty="0" err="1"/>
                <a:t>imageFolder</a:t>
              </a:r>
              <a:r>
                <a:rPr lang="en-NZ" sz="2000" dirty="0"/>
                <a:t> :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910333" y="2420938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dirty="0">
                  <a:solidFill>
                    <a:srgbClr val="3333CC"/>
                  </a:solidFill>
                </a:rPr>
                <a:t>150</a:t>
              </a:r>
              <a:r>
                <a:rPr lang="en-NZ" sz="2400" dirty="0"/>
                <a:t>.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910333" y="2852738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>
                  <a:solidFill>
                    <a:srgbClr val="3333CC"/>
                  </a:solidFill>
                </a:rPr>
                <a:t>100</a:t>
              </a:r>
              <a:r>
                <a:rPr lang="en-NZ" sz="2400"/>
                <a:t>.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638130" y="2408294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/>
                <a:t> </a:t>
              </a:r>
              <a:r>
                <a:rPr lang="en-NZ" dirty="0">
                  <a:solidFill>
                    <a:srgbClr val="3333CC"/>
                  </a:solidFill>
                </a:rPr>
                <a:t>40</a:t>
              </a:r>
              <a:r>
                <a:rPr lang="en-NZ" sz="2400" dirty="0"/>
                <a:t>.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638130" y="2840094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/>
                <a:t> </a:t>
              </a:r>
              <a:r>
                <a:rPr lang="en-NZ" dirty="0">
                  <a:solidFill>
                    <a:srgbClr val="3333CC"/>
                  </a:solidFill>
                </a:rPr>
                <a:t>80</a:t>
              </a:r>
              <a:r>
                <a:rPr lang="en-NZ" sz="2400" dirty="0"/>
                <a:t>.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630613" y="3355975"/>
              <a:ext cx="1439863" cy="3603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>
                  <a:latin typeface="Arial Unicode MS" pitchFamily="34" charset="-128"/>
                </a:rPr>
                <a:t>“</a:t>
              </a:r>
              <a:r>
                <a:rPr lang="en-NZ" sz="2400" dirty="0"/>
                <a:t>  </a:t>
              </a:r>
              <a:r>
                <a:rPr lang="en-NZ" dirty="0">
                  <a:solidFill>
                    <a:srgbClr val="339933"/>
                  </a:solidFill>
                </a:rPr>
                <a:t>frown  </a:t>
              </a:r>
              <a:r>
                <a:rPr lang="en-NZ" sz="2400" dirty="0"/>
                <a:t> </a:t>
              </a:r>
              <a:r>
                <a:rPr lang="en-NZ" sz="2400" dirty="0">
                  <a:latin typeface="Arial Unicode MS" pitchFamily="34" charset="-128"/>
                </a:rPr>
                <a:t>”</a:t>
              </a:r>
              <a:endParaRPr lang="en-NZ" sz="2400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630613" y="3789363"/>
              <a:ext cx="14398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>
                  <a:latin typeface="Arial Unicode MS" pitchFamily="34" charset="-128"/>
                </a:rPr>
                <a:t>“</a:t>
              </a:r>
              <a:r>
                <a:rPr lang="en-NZ" sz="2400" dirty="0"/>
                <a:t>  </a:t>
              </a:r>
              <a:r>
                <a:rPr lang="en-NZ" dirty="0">
                  <a:solidFill>
                    <a:srgbClr val="339933"/>
                  </a:solidFill>
                </a:rPr>
                <a:t>right    </a:t>
              </a:r>
              <a:r>
                <a:rPr lang="en-NZ" sz="2400" dirty="0"/>
                <a:t> </a:t>
              </a:r>
              <a:r>
                <a:rPr lang="en-NZ" sz="2400" dirty="0">
                  <a:latin typeface="Arial Unicode MS" pitchFamily="34" charset="-128"/>
                </a:rPr>
                <a:t>”</a:t>
              </a:r>
              <a:endParaRPr lang="en-NZ" sz="2400" dirty="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630613" y="4220369"/>
              <a:ext cx="1439863" cy="3603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>
                  <a:latin typeface="Arial Unicode MS" pitchFamily="34" charset="-128"/>
                </a:rPr>
                <a:t>“</a:t>
              </a:r>
              <a:r>
                <a:rPr lang="en-NZ" sz="2400" dirty="0"/>
                <a:t>   </a:t>
              </a:r>
              <a:r>
                <a:rPr lang="en-NZ" dirty="0">
                  <a:solidFill>
                    <a:srgbClr val="339933"/>
                  </a:solidFill>
                </a:rPr>
                <a:t>blue    </a:t>
              </a:r>
              <a:r>
                <a:rPr lang="en-NZ" sz="2400" dirty="0"/>
                <a:t> </a:t>
              </a:r>
              <a:r>
                <a:rPr lang="en-NZ" sz="2400" dirty="0">
                  <a:latin typeface="Arial Unicode MS" pitchFamily="34" charset="-128"/>
                </a:rPr>
                <a:t>”</a:t>
              </a:r>
              <a:endParaRPr lang="en-NZ" sz="2400" dirty="0"/>
            </a:p>
          </p:txBody>
        </p:sp>
      </p:grpSp>
      <p:grpSp>
        <p:nvGrpSpPr>
          <p:cNvPr id="26" name="Group 32"/>
          <p:cNvGrpSpPr>
            <a:grpSpLocks/>
          </p:cNvGrpSpPr>
          <p:nvPr/>
        </p:nvGrpSpPr>
        <p:grpSpPr bwMode="auto">
          <a:xfrm>
            <a:off x="7248128" y="792574"/>
            <a:ext cx="3528392" cy="2708434"/>
            <a:chOff x="1901824" y="1916114"/>
            <a:chExt cx="3528394" cy="2708434"/>
          </a:xfrm>
        </p:grpSpPr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1901824" y="1916114"/>
              <a:ext cx="3528394" cy="270843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US" sz="2000" b="1" u="sng" dirty="0"/>
                <a:t>CartoonCharacter-27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     </a:t>
              </a:r>
              <a:r>
                <a:rPr lang="en-NZ" sz="2000" dirty="0" err="1"/>
                <a:t>figX</a:t>
              </a:r>
              <a:r>
                <a:rPr lang="en-NZ" sz="2000" dirty="0"/>
                <a:t>: 		      wd: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     </a:t>
              </a:r>
              <a:r>
                <a:rPr lang="en-NZ" sz="2000" dirty="0" err="1"/>
                <a:t>figY</a:t>
              </a:r>
              <a:r>
                <a:rPr lang="en-NZ" sz="2000" dirty="0"/>
                <a:t>:		       ht: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	emotion: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	direction: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sz="2000" dirty="0"/>
                <a:t>	 </a:t>
              </a:r>
              <a:r>
                <a:rPr lang="en-NZ" sz="2000" dirty="0" err="1"/>
                <a:t>imageFolder</a:t>
              </a:r>
              <a:r>
                <a:rPr lang="en-NZ" sz="2000" dirty="0"/>
                <a:t> :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910333" y="2420938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dirty="0">
                  <a:solidFill>
                    <a:srgbClr val="3333CC"/>
                  </a:solidFill>
                </a:rPr>
                <a:t>300</a:t>
              </a:r>
              <a:r>
                <a:rPr lang="en-NZ" sz="2400" dirty="0"/>
                <a:t>.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910333" y="2852738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>
                  <a:solidFill>
                    <a:srgbClr val="3333CC"/>
                  </a:solidFill>
                </a:rPr>
                <a:t>100</a:t>
              </a:r>
              <a:r>
                <a:rPr lang="en-NZ" sz="2400"/>
                <a:t>.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38130" y="2408294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/>
                <a:t> </a:t>
              </a:r>
              <a:r>
                <a:rPr lang="en-NZ" dirty="0">
                  <a:solidFill>
                    <a:srgbClr val="3333CC"/>
                  </a:solidFill>
                </a:rPr>
                <a:t>40</a:t>
              </a:r>
              <a:r>
                <a:rPr lang="en-NZ" sz="2400" dirty="0"/>
                <a:t>.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638130" y="2840094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/>
                <a:t> </a:t>
              </a:r>
              <a:r>
                <a:rPr lang="en-NZ" dirty="0">
                  <a:solidFill>
                    <a:srgbClr val="3333CC"/>
                  </a:solidFill>
                </a:rPr>
                <a:t>80</a:t>
              </a:r>
              <a:r>
                <a:rPr lang="en-NZ" sz="2400" dirty="0"/>
                <a:t>.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630613" y="3355975"/>
              <a:ext cx="1439863" cy="3603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>
                  <a:latin typeface="Arial Unicode MS" pitchFamily="34" charset="-128"/>
                </a:rPr>
                <a:t>“</a:t>
              </a:r>
              <a:r>
                <a:rPr lang="en-NZ" sz="2400"/>
                <a:t>  </a:t>
              </a:r>
              <a:r>
                <a:rPr lang="en-NZ">
                  <a:solidFill>
                    <a:srgbClr val="339933"/>
                  </a:solidFill>
                </a:rPr>
                <a:t>smile  </a:t>
              </a:r>
              <a:r>
                <a:rPr lang="en-NZ" sz="2400"/>
                <a:t> </a:t>
              </a:r>
              <a:r>
                <a:rPr lang="en-NZ" sz="2400">
                  <a:latin typeface="Arial Unicode MS" pitchFamily="34" charset="-128"/>
                </a:rPr>
                <a:t>”</a:t>
              </a:r>
              <a:endParaRPr lang="en-NZ" sz="240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630613" y="3789363"/>
              <a:ext cx="14398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>
                  <a:latin typeface="Arial Unicode MS" pitchFamily="34" charset="-128"/>
                </a:rPr>
                <a:t>“</a:t>
              </a:r>
              <a:r>
                <a:rPr lang="en-NZ" sz="2400"/>
                <a:t>  </a:t>
              </a:r>
              <a:r>
                <a:rPr lang="en-NZ">
                  <a:solidFill>
                    <a:srgbClr val="339933"/>
                  </a:solidFill>
                </a:rPr>
                <a:t>right    </a:t>
              </a:r>
              <a:r>
                <a:rPr lang="en-NZ" sz="2400"/>
                <a:t> </a:t>
              </a:r>
              <a:r>
                <a:rPr lang="en-NZ" sz="2400">
                  <a:latin typeface="Arial Unicode MS" pitchFamily="34" charset="-128"/>
                </a:rPr>
                <a:t>”</a:t>
              </a:r>
              <a:endParaRPr lang="en-NZ" sz="2400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630613" y="4220369"/>
              <a:ext cx="1439863" cy="3603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>
                  <a:latin typeface="Arial Unicode MS" pitchFamily="34" charset="-128"/>
                </a:rPr>
                <a:t>“</a:t>
              </a:r>
              <a:r>
                <a:rPr lang="en-NZ" sz="2400" dirty="0"/>
                <a:t>   </a:t>
              </a:r>
              <a:r>
                <a:rPr lang="en-NZ" dirty="0">
                  <a:solidFill>
                    <a:srgbClr val="339933"/>
                  </a:solidFill>
                </a:rPr>
                <a:t>blue    </a:t>
              </a:r>
              <a:r>
                <a:rPr lang="en-NZ" sz="2400" dirty="0"/>
                <a:t> </a:t>
              </a:r>
              <a:r>
                <a:rPr lang="en-NZ" sz="2400" dirty="0">
                  <a:latin typeface="Arial Unicode MS" pitchFamily="34" charset="-128"/>
                </a:rPr>
                <a:t>”</a:t>
              </a:r>
              <a:endParaRPr lang="en-NZ" sz="2400" dirty="0"/>
            </a:p>
          </p:txBody>
        </p:sp>
      </p:grp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3683832" y="3890716"/>
            <a:ext cx="2232246" cy="3571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1800" dirty="0"/>
              <a:t>cf1:  CartoonCharacter-24</a:t>
            </a: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835675" y="3896049"/>
            <a:ext cx="2232844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1800" dirty="0"/>
              <a:t>cf2:   CartoonCharacter-27</a:t>
            </a: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227856" y="3573016"/>
            <a:ext cx="9036496" cy="0"/>
          </a:xfrm>
          <a:prstGeom prst="line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839416" y="3861048"/>
            <a:ext cx="1944216" cy="648072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39" name="Right Arrow 34"/>
          <p:cNvSpPr>
            <a:spLocks noChangeArrowheads="1"/>
          </p:cNvSpPr>
          <p:nvPr/>
        </p:nvSpPr>
        <p:spPr bwMode="auto">
          <a:xfrm>
            <a:off x="407369" y="3933057"/>
            <a:ext cx="357187" cy="1428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42280" y="386104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NZ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7560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2.22222E-6 L 3.125E-6 0.0527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Keeping track of Multiple objects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2">
              <a:buNone/>
              <a:tabLst>
                <a:tab pos="2781300" algn="l"/>
              </a:tabLst>
            </a:pPr>
            <a:endParaRPr lang="en-NZ" sz="2400" dirty="0">
              <a:sym typeface="Symbol" pitchFamily="18" charset="2"/>
            </a:endParaRPr>
          </a:p>
          <a:p>
            <a:pPr lvl="1">
              <a:spcBef>
                <a:spcPct val="50000"/>
              </a:spcBef>
              <a:buNone/>
              <a:tabLst>
                <a:tab pos="2781300" algn="l"/>
              </a:tabLst>
            </a:pPr>
            <a:r>
              <a:rPr lang="en-NZ" dirty="0"/>
              <a:t>  </a:t>
            </a:r>
          </a:p>
          <a:p>
            <a:pPr lvl="1">
              <a:spcBef>
                <a:spcPts val="3000"/>
              </a:spcBef>
              <a:buNone/>
              <a:tabLst>
                <a:tab pos="2781300" algn="l"/>
              </a:tabLst>
            </a:pPr>
            <a:r>
              <a:rPr lang="en-NZ" dirty="0"/>
              <a:t>       :    </a:t>
            </a:r>
          </a:p>
          <a:p>
            <a:pPr lvl="1">
              <a:spcBef>
                <a:spcPts val="300"/>
              </a:spcBef>
              <a:buNone/>
            </a:pPr>
            <a:r>
              <a:rPr lang="en-GB" dirty="0"/>
              <a:t>    cf2.lookLeft() ;</a:t>
            </a:r>
          </a:p>
          <a:p>
            <a:pPr lvl="1">
              <a:spcBef>
                <a:spcPts val="300"/>
              </a:spcBef>
              <a:buNone/>
            </a:pPr>
            <a:r>
              <a:rPr lang="en-GB" dirty="0"/>
              <a:t>    cf1.smile();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/>
              <a:t>       :</a:t>
            </a:r>
            <a:endParaRPr lang="en-NZ" b="1" dirty="0">
              <a:solidFill>
                <a:srgbClr val="993300"/>
              </a:solidFill>
            </a:endParaRPr>
          </a:p>
          <a:p>
            <a:pPr lvl="1">
              <a:spcBef>
                <a:spcPts val="3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smile() {</a:t>
            </a:r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endParaRPr lang="en-US" dirty="0">
              <a:solidFill>
                <a:srgbClr val="993300"/>
              </a:solidFill>
            </a:endParaRPr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.erase</a:t>
            </a:r>
            <a:r>
              <a:rPr lang="en-US" dirty="0"/>
              <a:t>() ;</a:t>
            </a:r>
            <a:endParaRPr lang="en-NZ" dirty="0"/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.emotion</a:t>
            </a:r>
            <a:r>
              <a:rPr lang="en-US" dirty="0"/>
              <a:t> = </a:t>
            </a:r>
            <a:r>
              <a:rPr lang="en-US" dirty="0">
                <a:solidFill>
                  <a:srgbClr val="339933"/>
                </a:solidFill>
              </a:rPr>
              <a:t>“smile”</a:t>
            </a:r>
            <a:r>
              <a:rPr lang="en-US" dirty="0"/>
              <a:t>;</a:t>
            </a:r>
            <a:endParaRPr lang="en-NZ" dirty="0"/>
          </a:p>
          <a:p>
            <a:pPr lvl="2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.draw</a:t>
            </a:r>
            <a:r>
              <a:rPr lang="en-US" dirty="0"/>
              <a:t>() ;</a:t>
            </a:r>
            <a:endParaRPr lang="en-NZ" dirty="0"/>
          </a:p>
          <a:p>
            <a:pPr lvl="1">
              <a:spcBef>
                <a:spcPct val="0"/>
              </a:spcBef>
              <a:buNone/>
              <a:tabLst>
                <a:tab pos="2781300" algn="l"/>
              </a:tabLst>
            </a:pPr>
            <a:r>
              <a:rPr lang="en-US" dirty="0"/>
              <a:t>}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51582" y="4797252"/>
            <a:ext cx="7920682" cy="2016125"/>
            <a:chOff x="539751" y="4797251"/>
            <a:chExt cx="7920682" cy="2016125"/>
          </a:xfrm>
        </p:grpSpPr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5651500" y="4940126"/>
              <a:ext cx="2232868" cy="3603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NZ" sz="1600" dirty="0"/>
                <a:t>this:   </a:t>
              </a:r>
              <a:r>
                <a:rPr lang="en-NZ" sz="1600" dirty="0" err="1"/>
                <a:t>CartoonCharacter</a:t>
              </a:r>
              <a:r>
                <a:rPr lang="en-NZ" sz="1600" dirty="0"/>
                <a:t>-      </a:t>
              </a:r>
            </a:p>
          </p:txBody>
        </p:sp>
        <p:sp>
          <p:nvSpPr>
            <p:cNvPr id="16389" name="Line 6"/>
            <p:cNvSpPr>
              <a:spLocks noChangeShapeType="1"/>
            </p:cNvSpPr>
            <p:nvPr/>
          </p:nvSpPr>
          <p:spPr bwMode="auto">
            <a:xfrm>
              <a:off x="611188" y="5373514"/>
              <a:ext cx="784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NZ"/>
            </a:p>
          </p:txBody>
        </p:sp>
        <p:sp>
          <p:nvSpPr>
            <p:cNvPr id="16390" name="Rectangle 7"/>
            <p:cNvSpPr>
              <a:spLocks noChangeArrowheads="1"/>
            </p:cNvSpPr>
            <p:nvPr/>
          </p:nvSpPr>
          <p:spPr bwMode="auto">
            <a:xfrm>
              <a:off x="539751" y="4797251"/>
              <a:ext cx="7920682" cy="201612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143672" y="792574"/>
            <a:ext cx="3528392" cy="2708434"/>
            <a:chOff x="1901824" y="1916114"/>
            <a:chExt cx="3528394" cy="2708434"/>
          </a:xfrm>
        </p:grpSpPr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901824" y="1916114"/>
              <a:ext cx="3528394" cy="270843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US" b="1" u="sng" dirty="0"/>
                <a:t>CartoonCharacter-24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dirty="0"/>
                <a:t>     </a:t>
              </a:r>
              <a:r>
                <a:rPr lang="en-NZ" dirty="0" err="1"/>
                <a:t>figX</a:t>
              </a:r>
              <a:r>
                <a:rPr lang="en-NZ" dirty="0"/>
                <a:t>: 		      wd: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dirty="0"/>
                <a:t>     </a:t>
              </a:r>
              <a:r>
                <a:rPr lang="en-NZ" dirty="0" err="1"/>
                <a:t>figY</a:t>
              </a:r>
              <a:r>
                <a:rPr lang="en-NZ" dirty="0"/>
                <a:t>:		       ht: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dirty="0"/>
                <a:t>	emotion: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dirty="0"/>
                <a:t>	direction: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dirty="0"/>
                <a:t>	 </a:t>
              </a:r>
              <a:r>
                <a:rPr lang="en-NZ" dirty="0" err="1"/>
                <a:t>imageFolder</a:t>
              </a:r>
              <a:r>
                <a:rPr lang="en-NZ" dirty="0"/>
                <a:t> :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910333" y="2420938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dirty="0">
                  <a:solidFill>
                    <a:srgbClr val="3333CC"/>
                  </a:solidFill>
                </a:rPr>
                <a:t>150</a:t>
              </a:r>
              <a:r>
                <a:rPr lang="en-NZ" sz="2400" dirty="0"/>
                <a:t>.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910333" y="2852738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>
                  <a:solidFill>
                    <a:srgbClr val="3333CC"/>
                  </a:solidFill>
                </a:rPr>
                <a:t>100</a:t>
              </a:r>
              <a:r>
                <a:rPr lang="en-NZ" sz="2400"/>
                <a:t>.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638130" y="2408294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/>
                <a:t> </a:t>
              </a:r>
              <a:r>
                <a:rPr lang="en-NZ" dirty="0">
                  <a:solidFill>
                    <a:srgbClr val="3333CC"/>
                  </a:solidFill>
                </a:rPr>
                <a:t>40</a:t>
              </a:r>
              <a:r>
                <a:rPr lang="en-NZ" sz="2400" dirty="0"/>
                <a:t>.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638130" y="2840094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/>
                <a:t> </a:t>
              </a:r>
              <a:r>
                <a:rPr lang="en-NZ" dirty="0">
                  <a:solidFill>
                    <a:srgbClr val="3333CC"/>
                  </a:solidFill>
                </a:rPr>
                <a:t>80</a:t>
              </a:r>
              <a:r>
                <a:rPr lang="en-NZ" sz="2400" dirty="0"/>
                <a:t>.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630613" y="3355975"/>
              <a:ext cx="1439863" cy="3603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>
                  <a:latin typeface="Arial Unicode MS" pitchFamily="34" charset="-128"/>
                </a:rPr>
                <a:t>“</a:t>
              </a:r>
              <a:r>
                <a:rPr lang="en-NZ" sz="2400" dirty="0"/>
                <a:t>  </a:t>
              </a:r>
              <a:r>
                <a:rPr lang="en-NZ" dirty="0">
                  <a:solidFill>
                    <a:srgbClr val="339933"/>
                  </a:solidFill>
                </a:rPr>
                <a:t>frown  </a:t>
              </a:r>
              <a:r>
                <a:rPr lang="en-NZ" sz="2400" dirty="0"/>
                <a:t> </a:t>
              </a:r>
              <a:r>
                <a:rPr lang="en-NZ" sz="2400" dirty="0">
                  <a:latin typeface="Arial Unicode MS" pitchFamily="34" charset="-128"/>
                </a:rPr>
                <a:t>”</a:t>
              </a:r>
              <a:endParaRPr lang="en-NZ" sz="2400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630613" y="3789363"/>
              <a:ext cx="14398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>
                  <a:latin typeface="Arial Unicode MS" pitchFamily="34" charset="-128"/>
                </a:rPr>
                <a:t>“</a:t>
              </a:r>
              <a:r>
                <a:rPr lang="en-NZ" sz="2400" dirty="0"/>
                <a:t>  </a:t>
              </a:r>
              <a:r>
                <a:rPr lang="en-NZ" dirty="0">
                  <a:solidFill>
                    <a:srgbClr val="339933"/>
                  </a:solidFill>
                </a:rPr>
                <a:t>right    </a:t>
              </a:r>
              <a:r>
                <a:rPr lang="en-NZ" sz="2400" dirty="0"/>
                <a:t> </a:t>
              </a:r>
              <a:r>
                <a:rPr lang="en-NZ" sz="2400" dirty="0">
                  <a:latin typeface="Arial Unicode MS" pitchFamily="34" charset="-128"/>
                </a:rPr>
                <a:t>”</a:t>
              </a:r>
              <a:endParaRPr lang="en-NZ" sz="2400" dirty="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630613" y="4220369"/>
              <a:ext cx="1439863" cy="3603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>
                  <a:latin typeface="Arial Unicode MS" pitchFamily="34" charset="-128"/>
                </a:rPr>
                <a:t>“</a:t>
              </a:r>
              <a:r>
                <a:rPr lang="en-NZ" sz="2400" dirty="0"/>
                <a:t>   </a:t>
              </a:r>
              <a:r>
                <a:rPr lang="en-NZ" dirty="0">
                  <a:solidFill>
                    <a:srgbClr val="339933"/>
                  </a:solidFill>
                </a:rPr>
                <a:t>blue    </a:t>
              </a:r>
              <a:r>
                <a:rPr lang="en-NZ" sz="2400" dirty="0"/>
                <a:t> </a:t>
              </a:r>
              <a:r>
                <a:rPr lang="en-NZ" sz="2400" dirty="0">
                  <a:latin typeface="Arial Unicode MS" pitchFamily="34" charset="-128"/>
                </a:rPr>
                <a:t>”</a:t>
              </a:r>
              <a:endParaRPr lang="en-NZ" sz="2400" dirty="0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888088" y="792574"/>
            <a:ext cx="3528392" cy="2708434"/>
            <a:chOff x="1901824" y="1916114"/>
            <a:chExt cx="3528394" cy="2708434"/>
          </a:xfrm>
        </p:grpSpPr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1901824" y="1916114"/>
              <a:ext cx="3528394" cy="270843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US" b="1" u="sng" dirty="0"/>
                <a:t>CartoonCharacter-27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dirty="0"/>
                <a:t>     </a:t>
              </a:r>
              <a:r>
                <a:rPr lang="en-NZ" dirty="0" err="1"/>
                <a:t>figX</a:t>
              </a:r>
              <a:r>
                <a:rPr lang="en-NZ" dirty="0"/>
                <a:t>: 		      wd: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dirty="0"/>
                <a:t>     </a:t>
              </a:r>
              <a:r>
                <a:rPr lang="en-NZ" dirty="0" err="1"/>
                <a:t>figY</a:t>
              </a:r>
              <a:r>
                <a:rPr lang="en-NZ" dirty="0"/>
                <a:t>:		       ht: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dirty="0"/>
                <a:t>	emotion: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dirty="0"/>
                <a:t>	direction:</a:t>
              </a:r>
            </a:p>
            <a:p>
              <a:pPr algn="l">
                <a:spcBef>
                  <a:spcPct val="50000"/>
                </a:spcBef>
                <a:tabLst>
                  <a:tab pos="1438275" algn="r"/>
                </a:tabLst>
              </a:pPr>
              <a:r>
                <a:rPr lang="en-NZ" dirty="0"/>
                <a:t>	 </a:t>
              </a:r>
              <a:r>
                <a:rPr lang="en-NZ" dirty="0" err="1"/>
                <a:t>imageFolder</a:t>
              </a:r>
              <a:r>
                <a:rPr lang="en-NZ" dirty="0"/>
                <a:t> :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910333" y="2420938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dirty="0">
                  <a:solidFill>
                    <a:srgbClr val="3333CC"/>
                  </a:solidFill>
                </a:rPr>
                <a:t>300</a:t>
              </a:r>
              <a:r>
                <a:rPr lang="en-NZ" sz="2400" dirty="0"/>
                <a:t>.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910333" y="2852738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>
                  <a:solidFill>
                    <a:srgbClr val="3333CC"/>
                  </a:solidFill>
                </a:rPr>
                <a:t>100</a:t>
              </a:r>
              <a:r>
                <a:rPr lang="en-NZ" sz="2400"/>
                <a:t>.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38130" y="2408294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/>
                <a:t> </a:t>
              </a:r>
              <a:r>
                <a:rPr lang="en-NZ" dirty="0">
                  <a:solidFill>
                    <a:srgbClr val="3333CC"/>
                  </a:solidFill>
                </a:rPr>
                <a:t>40</a:t>
              </a:r>
              <a:r>
                <a:rPr lang="en-NZ" sz="2400" dirty="0"/>
                <a:t>.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638130" y="2840094"/>
              <a:ext cx="5762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/>
                <a:t> </a:t>
              </a:r>
              <a:r>
                <a:rPr lang="en-NZ" dirty="0">
                  <a:solidFill>
                    <a:srgbClr val="3333CC"/>
                  </a:solidFill>
                </a:rPr>
                <a:t>80</a:t>
              </a:r>
              <a:r>
                <a:rPr lang="en-NZ" sz="2400" dirty="0"/>
                <a:t>.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630613" y="3355975"/>
              <a:ext cx="1439863" cy="3603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>
                  <a:latin typeface="Arial Unicode MS" pitchFamily="34" charset="-128"/>
                </a:rPr>
                <a:t>“</a:t>
              </a:r>
              <a:r>
                <a:rPr lang="en-NZ" sz="2400"/>
                <a:t>  </a:t>
              </a:r>
              <a:r>
                <a:rPr lang="en-NZ">
                  <a:solidFill>
                    <a:srgbClr val="339933"/>
                  </a:solidFill>
                </a:rPr>
                <a:t>smile  </a:t>
              </a:r>
              <a:r>
                <a:rPr lang="en-NZ" sz="2400"/>
                <a:t> </a:t>
              </a:r>
              <a:r>
                <a:rPr lang="en-NZ" sz="2400">
                  <a:latin typeface="Arial Unicode MS" pitchFamily="34" charset="-128"/>
                </a:rPr>
                <a:t>”</a:t>
              </a:r>
              <a:endParaRPr lang="en-NZ" sz="240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630613" y="3789363"/>
              <a:ext cx="1439863" cy="36036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>
                  <a:latin typeface="Arial Unicode MS" pitchFamily="34" charset="-128"/>
                </a:rPr>
                <a:t>“</a:t>
              </a:r>
              <a:r>
                <a:rPr lang="en-NZ" sz="2400" dirty="0"/>
                <a:t>  </a:t>
              </a:r>
              <a:r>
                <a:rPr lang="en-NZ" dirty="0">
                  <a:solidFill>
                    <a:srgbClr val="339933"/>
                  </a:solidFill>
                </a:rPr>
                <a:t>left    </a:t>
              </a:r>
              <a:r>
                <a:rPr lang="en-NZ" sz="2400" dirty="0"/>
                <a:t> </a:t>
              </a:r>
              <a:r>
                <a:rPr lang="en-NZ" sz="2400" dirty="0">
                  <a:latin typeface="Arial Unicode MS" pitchFamily="34" charset="-128"/>
                </a:rPr>
                <a:t>”</a:t>
              </a:r>
              <a:endParaRPr lang="en-NZ" sz="2400" dirty="0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630613" y="4220369"/>
              <a:ext cx="1439863" cy="3603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NZ" sz="2400" dirty="0">
                  <a:latin typeface="Arial Unicode MS" pitchFamily="34" charset="-128"/>
                </a:rPr>
                <a:t>“</a:t>
              </a:r>
              <a:r>
                <a:rPr lang="en-NZ" sz="2400" dirty="0"/>
                <a:t>   </a:t>
              </a:r>
              <a:r>
                <a:rPr lang="en-NZ" dirty="0">
                  <a:solidFill>
                    <a:srgbClr val="339933"/>
                  </a:solidFill>
                </a:rPr>
                <a:t>blue    </a:t>
              </a:r>
              <a:r>
                <a:rPr lang="en-NZ" sz="2400" dirty="0"/>
                <a:t> </a:t>
              </a:r>
              <a:r>
                <a:rPr lang="en-NZ" sz="2400" dirty="0">
                  <a:latin typeface="Arial Unicode MS" pitchFamily="34" charset="-128"/>
                </a:rPr>
                <a:t>”</a:t>
              </a:r>
              <a:endParaRPr lang="en-NZ" sz="24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14287" y="386104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NZ" dirty="0">
                <a:solidFill>
                  <a:schemeClr val="accent2"/>
                </a:solidFill>
              </a:rPr>
              <a:t> </a:t>
            </a: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596008" y="3573016"/>
            <a:ext cx="9036496" cy="0"/>
          </a:xfrm>
          <a:prstGeom prst="line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5159896" y="3860727"/>
            <a:ext cx="2232249" cy="3571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1800" dirty="0"/>
              <a:t>cf1:  CartoonCharacter-24</a:t>
            </a: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8112224" y="3860726"/>
            <a:ext cx="2304256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NZ" sz="1800" dirty="0"/>
              <a:t>cf2:   CartoonCharacter-27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839415" y="3861048"/>
            <a:ext cx="1944216" cy="648072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36" name="Right Arrow 34"/>
          <p:cNvSpPr>
            <a:spLocks noChangeArrowheads="1"/>
          </p:cNvSpPr>
          <p:nvPr/>
        </p:nvSpPr>
        <p:spPr bwMode="auto">
          <a:xfrm>
            <a:off x="479376" y="4294238"/>
            <a:ext cx="357187" cy="1428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Menu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NZ" dirty="0"/>
              <a:t>Another example of defining objects</a:t>
            </a:r>
          </a:p>
          <a:p>
            <a:pPr>
              <a:spcBef>
                <a:spcPct val="45000"/>
              </a:spcBef>
            </a:pPr>
            <a:r>
              <a:rPr lang="en-NZ" dirty="0"/>
              <a:t>Scope, Extent, Visibility</a:t>
            </a:r>
          </a:p>
          <a:p>
            <a:pPr>
              <a:spcBef>
                <a:spcPct val="45000"/>
              </a:spcBef>
            </a:pPr>
            <a:r>
              <a:rPr lang="en-US" dirty="0"/>
              <a:t>E</a:t>
            </a:r>
            <a:r>
              <a:rPr lang="en-NZ" dirty="0"/>
              <a:t>vent-Driven Input</a:t>
            </a:r>
          </a:p>
          <a:p>
            <a:pPr>
              <a:spcBef>
                <a:spcPct val="45000"/>
              </a:spcBef>
            </a:pPr>
            <a:endParaRPr lang="en-NZ" dirty="0"/>
          </a:p>
          <a:p>
            <a:pPr>
              <a:spcBef>
                <a:spcPct val="45000"/>
              </a:spcBef>
              <a:buFontTx/>
              <a:buNone/>
            </a:pPr>
            <a:r>
              <a:rPr lang="en-NZ" dirty="0"/>
              <a:t>Admin</a:t>
            </a:r>
          </a:p>
          <a:p>
            <a:pPr>
              <a:spcBef>
                <a:spcPct val="45000"/>
              </a:spcBef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NZ" dirty="0" err="1"/>
              <a:t>est</a:t>
            </a:r>
            <a:r>
              <a:rPr lang="en-NZ" dirty="0"/>
              <a:t> marks</a:t>
            </a:r>
          </a:p>
          <a:p>
            <a:pPr>
              <a:spcBef>
                <a:spcPct val="45000"/>
              </a:spcBef>
              <a:buFont typeface="Arial" panose="020B0604020202020204" pitchFamily="34" charset="0"/>
              <a:buChar char="•"/>
            </a:pPr>
            <a:r>
              <a:rPr lang="en-NZ" dirty="0"/>
              <a:t>Beijing Summer School on mobile apps development</a:t>
            </a:r>
          </a:p>
          <a:p>
            <a:pPr lvl="1">
              <a:spcBef>
                <a:spcPct val="45000"/>
              </a:spcBef>
              <a:buFontTx/>
              <a:buChar char="-"/>
            </a:pPr>
            <a:r>
              <a:rPr lang="en-NZ" dirty="0"/>
              <a:t>July 3 -14</a:t>
            </a:r>
          </a:p>
          <a:p>
            <a:pPr lvl="1">
              <a:spcBef>
                <a:spcPct val="45000"/>
              </a:spcBef>
              <a:buFontTx/>
              <a:buChar char="-"/>
            </a:pPr>
            <a:r>
              <a:rPr lang="en-NZ" dirty="0"/>
              <a:t>T</a:t>
            </a:r>
            <a:r>
              <a:rPr lang="en-US" dirty="0"/>
              <a:t>wo students will be sent</a:t>
            </a:r>
          </a:p>
          <a:p>
            <a:pPr lvl="1">
              <a:spcBef>
                <a:spcPct val="45000"/>
              </a:spcBef>
              <a:buFontTx/>
              <a:buChar char="-"/>
            </a:pPr>
            <a:r>
              <a:rPr lang="en-US" dirty="0"/>
              <a:t>See the </a:t>
            </a:r>
            <a:r>
              <a:rPr lang="en-US"/>
              <a:t>forum message</a:t>
            </a:r>
            <a:endParaRPr lang="en-US" dirty="0"/>
          </a:p>
          <a:p>
            <a:pPr lvl="1">
              <a:spcBef>
                <a:spcPct val="45000"/>
              </a:spcBef>
              <a:buFontTx/>
              <a:buChar char="-"/>
            </a:pPr>
            <a:r>
              <a:rPr lang="en-US" dirty="0"/>
              <a:t>Email Ian Welch if you are interested</a:t>
            </a:r>
          </a:p>
          <a:p>
            <a:pPr lvl="1">
              <a:spcBef>
                <a:spcPct val="45000"/>
              </a:spcBef>
              <a:buFontTx/>
              <a:buChar char="-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9183835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NZ" dirty="0" err="1"/>
              <a:t>ouncing</a:t>
            </a:r>
            <a:r>
              <a:rPr lang="en-NZ" dirty="0"/>
              <a:t> Balls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NZ" dirty="0"/>
              <a:t>Two classes:  Bouncer    and  </a:t>
            </a:r>
            <a:r>
              <a:rPr lang="en-NZ" dirty="0" err="1"/>
              <a:t>BouncingBall</a:t>
            </a:r>
            <a:endParaRPr lang="en-NZ" dirty="0"/>
          </a:p>
          <a:p>
            <a:pPr>
              <a:spcBef>
                <a:spcPts val="1800"/>
              </a:spcBef>
            </a:pP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96" y="2131716"/>
            <a:ext cx="5313671" cy="38747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88894" y="2244164"/>
            <a:ext cx="5014259" cy="40161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  <p:sp>
        <p:nvSpPr>
          <p:cNvPr id="7" name="Oval 6"/>
          <p:cNvSpPr/>
          <p:nvPr/>
        </p:nvSpPr>
        <p:spPr bwMode="auto">
          <a:xfrm>
            <a:off x="1518024" y="4004235"/>
            <a:ext cx="496047" cy="49604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  <p:sp>
        <p:nvSpPr>
          <p:cNvPr id="10" name="Oval 9"/>
          <p:cNvSpPr/>
          <p:nvPr/>
        </p:nvSpPr>
        <p:spPr bwMode="auto">
          <a:xfrm>
            <a:off x="2967316" y="5088961"/>
            <a:ext cx="496047" cy="496047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944282" y="5862918"/>
            <a:ext cx="4667624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932036" y="2653553"/>
            <a:ext cx="0" cy="32093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4011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Bouncer  (“top level” class)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user interaction work?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buttons, 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constructor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the methods?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743542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 </a:t>
            </a:r>
            <a:r>
              <a:rPr lang="en-US" dirty="0" err="1"/>
              <a:t>BouncingBall</a:t>
            </a:r>
            <a:r>
              <a:rPr lang="en-US" dirty="0"/>
              <a:t> class</a:t>
            </a:r>
            <a:endParaRPr lang="en-NZ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dirty="0"/>
              <a:t>What fields does it need?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methods should it have?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should happen when it is first created?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40744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BouncingBall</a:t>
            </a:r>
            <a:r>
              <a:rPr lang="en-NZ" dirty="0"/>
              <a:t>:  fields &amp; constructor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sz="2000" b="1" dirty="0">
                <a:solidFill>
                  <a:srgbClr val="993300"/>
                </a:solidFill>
              </a:rPr>
              <a:t>public</a:t>
            </a:r>
            <a:r>
              <a:rPr lang="en-NZ" sz="2000" dirty="0"/>
              <a:t> </a:t>
            </a:r>
            <a:r>
              <a:rPr lang="en-NZ" sz="2000" b="1" dirty="0">
                <a:solidFill>
                  <a:srgbClr val="993300"/>
                </a:solidFill>
              </a:rPr>
              <a:t>class</a:t>
            </a:r>
            <a:r>
              <a:rPr lang="en-NZ" sz="2000" dirty="0"/>
              <a:t> </a:t>
            </a:r>
            <a:r>
              <a:rPr lang="en-NZ" sz="2000" b="1" dirty="0" err="1">
                <a:solidFill>
                  <a:srgbClr val="FF0000"/>
                </a:solidFill>
              </a:rPr>
              <a:t>BouncingBall</a:t>
            </a:r>
            <a:r>
              <a:rPr lang="en-NZ" sz="2000" dirty="0"/>
              <a:t> {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US" dirty="0">
                <a:solidFill>
                  <a:srgbClr val="3333CC"/>
                </a:solidFill>
              </a:rPr>
              <a:t>// fields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xPos</a:t>
            </a:r>
            <a:r>
              <a:rPr lang="en-NZ" dirty="0"/>
              <a:t>; 	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height; 	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xSpeed</a:t>
            </a:r>
            <a:r>
              <a:rPr lang="en-NZ" dirty="0"/>
              <a:t>; 	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ySpeed</a:t>
            </a:r>
            <a:r>
              <a:rPr lang="en-NZ" dirty="0"/>
              <a:t>; 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Color</a:t>
            </a:r>
            <a:r>
              <a:rPr lang="en-NZ" dirty="0"/>
              <a:t> col;	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dirty="0"/>
              <a:t>	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5000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5000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dirty="0">
                <a:solidFill>
                  <a:srgbClr val="3333CC"/>
                </a:solidFill>
              </a:rPr>
              <a:t>// constructor 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 err="1"/>
              <a:t>BouncingBall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x,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y,</a:t>
            </a:r>
            <a:r>
              <a:rPr lang="en-NZ" dirty="0">
                <a:solidFill>
                  <a:srgbClr val="FF0000"/>
                </a:solidFill>
              </a:rPr>
              <a:t> double</a:t>
            </a:r>
            <a:r>
              <a:rPr lang="en-NZ" dirty="0"/>
              <a:t> </a:t>
            </a:r>
            <a:r>
              <a:rPr lang="en-NZ" dirty="0" err="1"/>
              <a:t>sp</a:t>
            </a:r>
            <a:r>
              <a:rPr lang="en-NZ" dirty="0"/>
              <a:t> ){</a:t>
            </a:r>
          </a:p>
          <a:p>
            <a:pPr lvl="1">
              <a:spcBef>
                <a:spcPct val="0"/>
              </a:spcBef>
              <a:buNone/>
              <a:tabLst>
                <a:tab pos="361950" algn="l"/>
                <a:tab pos="895350" algn="l"/>
                <a:tab pos="4572000" algn="l"/>
              </a:tabLst>
            </a:pPr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530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BouncingBall</a:t>
            </a:r>
            <a:r>
              <a:rPr lang="en-NZ" dirty="0"/>
              <a:t>: methods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40000"/>
              </a:spcBef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draw () {</a:t>
            </a:r>
          </a:p>
          <a:p>
            <a:pPr lvl="1">
              <a:spcBef>
                <a:spcPct val="4000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/>
              <a:t>	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endParaRPr lang="en-NZ" dirty="0"/>
          </a:p>
          <a:p>
            <a:pPr lvl="1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/>
              <a:t>}		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endParaRPr lang="en-NZ" b="1" dirty="0">
              <a:solidFill>
                <a:srgbClr val="993300"/>
              </a:solidFill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move()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endParaRPr lang="en-NZ" dirty="0"/>
          </a:p>
          <a:p>
            <a:pPr lvl="1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endParaRPr lang="en-NZ" dirty="0"/>
          </a:p>
          <a:p>
            <a:pPr lvl="1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endParaRPr lang="en-NZ" dirty="0"/>
          </a:p>
          <a:p>
            <a:pPr lvl="1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dirty="0"/>
              <a:t>} 		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endParaRPr lang="en-NZ" b="1" dirty="0">
              <a:solidFill>
                <a:srgbClr val="993300"/>
              </a:solidFill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getX</a:t>
            </a:r>
            <a:r>
              <a:rPr lang="en-NZ" dirty="0"/>
              <a:t>() {		</a:t>
            </a:r>
          </a:p>
          <a:p>
            <a:pPr lvl="1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endParaRPr lang="en-US" dirty="0"/>
          </a:p>
          <a:p>
            <a:pPr lvl="1">
              <a:spcBef>
                <a:spcPct val="0"/>
              </a:spcBef>
              <a:buNone/>
              <a:tabLst>
                <a:tab pos="4848225" algn="l"/>
                <a:tab pos="5381625" algn="l"/>
              </a:tabLst>
            </a:pPr>
            <a:r>
              <a:rPr lang="en-US" dirty="0"/>
              <a:t>}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0051790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Places:  variables  </a:t>
            </a:r>
            <a:r>
              <a:rPr lang="en-NZ" i="1" dirty="0"/>
              <a:t>vs</a:t>
            </a:r>
            <a:r>
              <a:rPr lang="en-NZ" dirty="0"/>
              <a:t>   fields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Two kinds of places to store information:</a:t>
            </a:r>
          </a:p>
          <a:p>
            <a:r>
              <a:rPr lang="en-NZ" dirty="0"/>
              <a:t>Variables  </a:t>
            </a:r>
            <a:r>
              <a:rPr lang="en-NZ" sz="2000" dirty="0"/>
              <a:t>(including parameters)</a:t>
            </a:r>
          </a:p>
          <a:p>
            <a:pPr lvl="1"/>
            <a:r>
              <a:rPr lang="en-NZ" dirty="0"/>
              <a:t>defined inside a method</a:t>
            </a:r>
          </a:p>
          <a:p>
            <a:pPr lvl="1"/>
            <a:r>
              <a:rPr lang="en-NZ" dirty="0"/>
              <a:t>specify places on a worksheet</a:t>
            </a:r>
          </a:p>
          <a:p>
            <a:pPr lvl="1"/>
            <a:r>
              <a:rPr lang="en-NZ" dirty="0"/>
              <a:t>temporary – information is lost when worksheet is finished</a:t>
            </a:r>
          </a:p>
          <a:p>
            <a:pPr lvl="1"/>
            <a:r>
              <a:rPr lang="en-NZ" dirty="0"/>
              <a:t>new place created every time method is called (each worksheet)</a:t>
            </a:r>
          </a:p>
          <a:p>
            <a:pPr lvl="1"/>
            <a:r>
              <a:rPr lang="en-NZ" dirty="0"/>
              <a:t>only accessible from inside the method.</a:t>
            </a:r>
          </a:p>
          <a:p>
            <a:pPr lvl="1"/>
            <a:endParaRPr lang="en-NZ" dirty="0"/>
          </a:p>
          <a:p>
            <a:r>
              <a:rPr lang="en-NZ" dirty="0"/>
              <a:t>Fields</a:t>
            </a:r>
          </a:p>
          <a:p>
            <a:pPr lvl="1"/>
            <a:r>
              <a:rPr lang="en-NZ" dirty="0"/>
              <a:t>defined inside a class, but not inside a method</a:t>
            </a:r>
          </a:p>
          <a:p>
            <a:pPr lvl="1"/>
            <a:r>
              <a:rPr lang="en-NZ" dirty="0"/>
              <a:t>specify places in an object </a:t>
            </a:r>
          </a:p>
          <a:p>
            <a:pPr lvl="1"/>
            <a:r>
              <a:rPr lang="en-NZ" dirty="0"/>
              <a:t>long term – information lasts as long as the object</a:t>
            </a:r>
          </a:p>
          <a:p>
            <a:pPr lvl="1"/>
            <a:r>
              <a:rPr lang="en-NZ" dirty="0"/>
              <a:t>new place created for each object</a:t>
            </a:r>
          </a:p>
          <a:p>
            <a:pPr lvl="1"/>
            <a:r>
              <a:rPr lang="en-NZ" dirty="0"/>
              <a:t>accessible from all methods in the class, and from constructor.</a:t>
            </a:r>
          </a:p>
        </p:txBody>
      </p:sp>
    </p:spTree>
    <p:extLst>
      <p:ext uri="{BB962C8B-B14F-4D97-AF65-F5344CB8AC3E}">
        <p14:creationId xmlns:p14="http://schemas.microsoft.com/office/powerpoint/2010/main" val="231591461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Writing Boolean expressions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tabLst>
                <a:tab pos="4848225" algn="l"/>
              </a:tabLst>
            </a:pPr>
            <a:r>
              <a:rPr lang="en-NZ" dirty="0"/>
              <a:t>Mostly, </a:t>
            </a:r>
            <a:r>
              <a:rPr lang="en-NZ" dirty="0" err="1"/>
              <a:t>boolean</a:t>
            </a:r>
            <a:r>
              <a:rPr lang="en-NZ" dirty="0"/>
              <a:t> expressions are straightforward,</a:t>
            </a:r>
            <a:br>
              <a:rPr lang="en-NZ" dirty="0"/>
            </a:br>
            <a:r>
              <a:rPr lang="en-NZ" sz="2000" dirty="0"/>
              <a:t>There are just a few traps:</a:t>
            </a:r>
          </a:p>
          <a:p>
            <a:pPr>
              <a:spcBef>
                <a:spcPct val="90000"/>
              </a:spcBef>
              <a:tabLst>
                <a:tab pos="4848225" algn="l"/>
              </a:tabLst>
            </a:pPr>
            <a:r>
              <a:rPr lang="en-NZ" dirty="0"/>
              <a:t>==  is the "equals"  operator for simple values,      </a:t>
            </a:r>
            <a:br>
              <a:rPr lang="en-NZ" dirty="0"/>
            </a:br>
            <a:r>
              <a:rPr lang="en-NZ" dirty="0"/>
              <a:t>=    is assignment</a:t>
            </a:r>
          </a:p>
          <a:p>
            <a:pPr marL="446088" lvl="1" indent="0">
              <a:buNone/>
              <a:tabLst>
                <a:tab pos="1793875" algn="l"/>
              </a:tabLst>
            </a:pPr>
            <a:r>
              <a:rPr lang="en-NZ" dirty="0"/>
              <a:t>	(age == 15)           </a:t>
            </a:r>
            <a:r>
              <a:rPr lang="en-NZ" i="1" dirty="0"/>
              <a:t>vs</a:t>
            </a:r>
            <a:r>
              <a:rPr lang="en-NZ" dirty="0"/>
              <a:t>         (age = 15 );</a:t>
            </a:r>
          </a:p>
          <a:p>
            <a:pPr lvl="1">
              <a:tabLst>
                <a:tab pos="4848225" algn="l"/>
              </a:tabLst>
            </a:pPr>
            <a:r>
              <a:rPr lang="en-NZ" dirty="0"/>
              <a:t>But only use == for numbers     (or characters, or references)</a:t>
            </a:r>
          </a:p>
          <a:p>
            <a:pPr>
              <a:spcBef>
                <a:spcPct val="90000"/>
              </a:spcBef>
              <a:tabLst>
                <a:tab pos="4848225" algn="l"/>
              </a:tabLst>
            </a:pPr>
            <a:r>
              <a:rPr lang="en-NZ" dirty="0"/>
              <a:t>Use  the </a:t>
            </a:r>
            <a:r>
              <a:rPr lang="en-NZ" u="sng" dirty="0"/>
              <a:t>equals</a:t>
            </a:r>
            <a:r>
              <a:rPr lang="en-NZ" dirty="0"/>
              <a:t> method for Strings,  not    ==         </a:t>
            </a:r>
            <a:br>
              <a:rPr lang="en-NZ" dirty="0"/>
            </a:br>
            <a:r>
              <a:rPr lang="en-NZ" sz="2000" dirty="0"/>
              <a:t>(occasionally  ==  will give the right answer by chance!)</a:t>
            </a:r>
            <a:endParaRPr lang="en-NZ" dirty="0"/>
          </a:p>
          <a:p>
            <a:pPr lvl="3">
              <a:spcBef>
                <a:spcPct val="50000"/>
              </a:spcBef>
              <a:buNone/>
              <a:tabLst>
                <a:tab pos="4848225" algn="l"/>
              </a:tabLst>
            </a:pPr>
            <a:r>
              <a:rPr lang="en-NZ" dirty="0" err="1"/>
              <a:t>cur.equals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"US"</a:t>
            </a:r>
            <a:r>
              <a:rPr lang="en-NZ" dirty="0"/>
              <a:t>)       </a:t>
            </a:r>
            <a:r>
              <a:rPr lang="en-NZ" i="1" dirty="0" err="1"/>
              <a:t>vs</a:t>
            </a:r>
            <a:r>
              <a:rPr lang="en-NZ" dirty="0"/>
              <a:t>         cur == </a:t>
            </a:r>
            <a:r>
              <a:rPr lang="en-NZ" dirty="0">
                <a:solidFill>
                  <a:srgbClr val="339933"/>
                </a:solidFill>
              </a:rPr>
              <a:t>"US"</a:t>
            </a:r>
            <a:endParaRPr lang="en-NZ" dirty="0"/>
          </a:p>
          <a:p>
            <a:pPr>
              <a:tabLst>
                <a:tab pos="4848225" algn="l"/>
              </a:tabLst>
            </a:pPr>
            <a:r>
              <a:rPr lang="en-NZ" dirty="0"/>
              <a:t>String equality is case sensitive:</a:t>
            </a:r>
          </a:p>
          <a:p>
            <a:pPr lvl="3">
              <a:buNone/>
              <a:tabLst>
                <a:tab pos="4848225" algn="l"/>
              </a:tabLst>
            </a:pPr>
            <a:r>
              <a:rPr lang="en-NZ" dirty="0">
                <a:solidFill>
                  <a:srgbClr val="339933"/>
                </a:solidFill>
              </a:rPr>
              <a:t>“</a:t>
            </a:r>
            <a:r>
              <a:rPr lang="en-NZ" dirty="0" err="1">
                <a:solidFill>
                  <a:srgbClr val="339933"/>
                </a:solidFill>
              </a:rPr>
              <a:t>NZ"</a:t>
            </a:r>
            <a:r>
              <a:rPr lang="en-NZ" dirty="0" err="1"/>
              <a:t>.equals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“</a:t>
            </a:r>
            <a:r>
              <a:rPr lang="en-NZ" dirty="0" err="1">
                <a:solidFill>
                  <a:srgbClr val="339933"/>
                </a:solidFill>
              </a:rPr>
              <a:t>nz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dirty="0"/>
              <a:t>)         	→ false</a:t>
            </a:r>
          </a:p>
          <a:p>
            <a:pPr lvl="3">
              <a:buNone/>
              <a:tabLst>
                <a:tab pos="4848225" algn="l"/>
              </a:tabLst>
            </a:pPr>
            <a:r>
              <a:rPr lang="en-NZ" dirty="0">
                <a:solidFill>
                  <a:srgbClr val="339933"/>
                </a:solidFill>
              </a:rPr>
              <a:t>“NZ"</a:t>
            </a:r>
            <a:r>
              <a:rPr lang="en-NZ" dirty="0"/>
              <a:t>.</a:t>
            </a:r>
            <a:r>
              <a:rPr lang="en-NZ" dirty="0" err="1"/>
              <a:t>equalsIgnoreCase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“</a:t>
            </a:r>
            <a:r>
              <a:rPr lang="en-NZ" dirty="0" err="1">
                <a:solidFill>
                  <a:srgbClr val="339933"/>
                </a:solidFill>
              </a:rPr>
              <a:t>nz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dirty="0"/>
              <a:t>)	→ true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799856" y="4562475"/>
            <a:ext cx="1295400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4799856" y="4562475"/>
            <a:ext cx="1295400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088632" y="2740835"/>
            <a:ext cx="1295400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5088632" y="2740835"/>
            <a:ext cx="1295400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775152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Extent and scope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/>
              <a:t>A place with a value must be accessible to some code at some time.</a:t>
            </a:r>
          </a:p>
          <a:p>
            <a:pPr>
              <a:spcBef>
                <a:spcPct val="60000"/>
              </a:spcBef>
            </a:pPr>
            <a:r>
              <a:rPr lang="en-NZ" b="1"/>
              <a:t>Extent</a:t>
            </a:r>
            <a:r>
              <a:rPr lang="en-NZ"/>
              <a:t>: how long it will be accessible</a:t>
            </a:r>
          </a:p>
          <a:p>
            <a:pPr lvl="1">
              <a:spcBef>
                <a:spcPct val="60000"/>
              </a:spcBef>
            </a:pPr>
            <a:r>
              <a:rPr lang="en-NZ" u="sng"/>
              <a:t>local variables</a:t>
            </a:r>
            <a:r>
              <a:rPr lang="en-NZ"/>
              <a:t> (and parameters) in methods have a limited extent</a:t>
            </a:r>
            <a:br>
              <a:rPr lang="en-NZ"/>
            </a:br>
            <a:r>
              <a:rPr lang="en-NZ" sz="2400"/>
              <a:t>⇒</a:t>
            </a:r>
            <a:r>
              <a:rPr lang="en-NZ"/>
              <a:t> only until the end of the current invocation of the method</a:t>
            </a:r>
          </a:p>
          <a:p>
            <a:pPr lvl="1">
              <a:spcBef>
                <a:spcPts val="1200"/>
              </a:spcBef>
            </a:pPr>
            <a:r>
              <a:rPr lang="en-NZ" u="sng"/>
              <a:t>fields</a:t>
            </a:r>
            <a:r>
              <a:rPr lang="en-NZ"/>
              <a:t> have indefinite extent </a:t>
            </a:r>
            <a:br>
              <a:rPr lang="en-NZ"/>
            </a:br>
            <a:r>
              <a:rPr lang="en-NZ" sz="2400"/>
              <a:t>⇒</a:t>
            </a:r>
            <a:r>
              <a:rPr lang="en-NZ"/>
              <a:t> as long as the object exists</a:t>
            </a:r>
          </a:p>
          <a:p>
            <a:pPr>
              <a:spcBef>
                <a:spcPct val="60000"/>
              </a:spcBef>
            </a:pPr>
            <a:r>
              <a:rPr lang="en-NZ" b="1"/>
              <a:t>Scope</a:t>
            </a:r>
            <a:r>
              <a:rPr lang="en-NZ"/>
              <a:t>: what parts of the code can access it</a:t>
            </a:r>
          </a:p>
          <a:p>
            <a:pPr lvl="1">
              <a:spcBef>
                <a:spcPct val="60000"/>
              </a:spcBef>
            </a:pPr>
            <a:r>
              <a:rPr lang="en-NZ"/>
              <a:t>Full scope rules are complicated!!!</a:t>
            </a:r>
          </a:p>
          <a:p>
            <a:pPr lvl="1">
              <a:spcBef>
                <a:spcPts val="1200"/>
              </a:spcBef>
            </a:pPr>
            <a:r>
              <a:rPr lang="en-NZ"/>
              <a:t>local variables:  accessible only to statements</a:t>
            </a:r>
          </a:p>
          <a:p>
            <a:pPr lvl="2"/>
            <a:r>
              <a:rPr lang="en-NZ"/>
              <a:t>inside the block  { … } containing the declaration</a:t>
            </a:r>
          </a:p>
          <a:p>
            <a:pPr lvl="2"/>
            <a:r>
              <a:rPr lang="en-NZ"/>
              <a:t>after the declaration</a:t>
            </a:r>
          </a:p>
          <a:p>
            <a:pPr lvl="1"/>
            <a:r>
              <a:rPr lang="en-NZ"/>
              <a:t>fields:  at least visible to the containing class; maybe further.</a:t>
            </a:r>
            <a:endParaRPr lang="en-NZ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10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95379" y="2482848"/>
            <a:ext cx="590189" cy="248355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113323" y="3684701"/>
            <a:ext cx="590189" cy="248355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893681" y="2492897"/>
            <a:ext cx="785542" cy="248355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94450" y="3706871"/>
            <a:ext cx="785542" cy="248355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Scope of variables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39184" y="981076"/>
            <a:ext cx="5172107" cy="5876925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3333CC"/>
                </a:solidFill>
              </a:rPr>
              <a:t>//read info from file and display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993300"/>
                </a:solidFill>
              </a:rPr>
              <a:t>while</a:t>
            </a:r>
            <a:r>
              <a:rPr lang="en-US" sz="2000" dirty="0"/>
              <a:t> (</a:t>
            </a:r>
            <a:r>
              <a:rPr lang="en-US" sz="2000" dirty="0" err="1"/>
              <a:t>scan.hasNext</a:t>
            </a:r>
            <a:r>
              <a:rPr lang="en-US" sz="2000" dirty="0"/>
              <a:t>() ){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scan.next</a:t>
            </a:r>
            <a:r>
              <a:rPr lang="en-US" dirty="0"/>
              <a:t>();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993300"/>
                </a:solidFill>
              </a:rPr>
              <a:t>if</a:t>
            </a:r>
            <a:r>
              <a:rPr lang="en-US" dirty="0"/>
              <a:t> ( </a:t>
            </a:r>
            <a:r>
              <a:rPr lang="en-US" dirty="0" err="1"/>
              <a:t>ans.equals</a:t>
            </a:r>
            <a:r>
              <a:rPr lang="en-US" dirty="0"/>
              <a:t>("flower") ) 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Color</a:t>
            </a:r>
            <a:r>
              <a:rPr lang="en-US" dirty="0"/>
              <a:t>  center = </a:t>
            </a:r>
            <a:r>
              <a:rPr lang="en-US" dirty="0" err="1"/>
              <a:t>Color.red</a:t>
            </a:r>
            <a:r>
              <a:rPr lang="en-US" dirty="0"/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= 30;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/>
              <a:t>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993300"/>
                </a:solidFill>
              </a:rPr>
              <a:t>else if </a:t>
            </a:r>
            <a:r>
              <a:rPr lang="en-US" dirty="0"/>
              <a:t>(</a:t>
            </a:r>
            <a:r>
              <a:rPr lang="en-US" dirty="0" err="1"/>
              <a:t>ans.equals</a:t>
            </a:r>
            <a:r>
              <a:rPr lang="en-US" dirty="0"/>
              <a:t>("bud") ) 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Color</a:t>
            </a:r>
            <a:r>
              <a:rPr lang="en-US" dirty="0"/>
              <a:t>  center = </a:t>
            </a:r>
            <a:r>
              <a:rPr lang="en-US" dirty="0" err="1"/>
              <a:t>Color.green</a:t>
            </a:r>
            <a:r>
              <a:rPr lang="en-US" dirty="0"/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= 15;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/>
              <a:t>}</a:t>
            </a:r>
          </a:p>
          <a:p>
            <a:pPr lvl="1">
              <a:buFontTx/>
              <a:buNone/>
            </a:pPr>
            <a:r>
              <a:rPr lang="en-US" dirty="0"/>
              <a:t>  :</a:t>
            </a:r>
          </a:p>
          <a:p>
            <a:pPr lvl="1">
              <a:buFontTx/>
              <a:buNone/>
            </a:pPr>
            <a:r>
              <a:rPr lang="en-US" dirty="0" err="1"/>
              <a:t>UI.setColor</a:t>
            </a:r>
            <a:r>
              <a:rPr lang="en-US" dirty="0"/>
              <a:t>(center);</a:t>
            </a:r>
          </a:p>
          <a:p>
            <a:pPr lvl="1">
              <a:buFontTx/>
              <a:buNone/>
            </a:pPr>
            <a:r>
              <a:rPr lang="en-US" dirty="0" err="1"/>
              <a:t>UI.fillOval</a:t>
            </a:r>
            <a:r>
              <a:rPr lang="en-US" dirty="0"/>
              <a:t>(x, y,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);</a:t>
            </a:r>
          </a:p>
          <a:p>
            <a:pPr lvl="1">
              <a:buFontTx/>
              <a:buNone/>
            </a:pPr>
            <a:r>
              <a:rPr lang="en-US" dirty="0"/>
              <a:t>  :</a:t>
            </a:r>
          </a:p>
          <a:p>
            <a:pPr>
              <a:buFontTx/>
              <a:buNone/>
            </a:pPr>
            <a:r>
              <a:rPr lang="en-US" sz="2000" dirty="0"/>
              <a:t>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698120" y="975266"/>
            <a:ext cx="5870488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/>
            <a:endParaRPr lang="en-US" sz="2000" b="1" dirty="0">
              <a:solidFill>
                <a:srgbClr val="993300"/>
              </a:solidFill>
            </a:endParaRPr>
          </a:p>
          <a:p>
            <a:pPr algn="l"/>
            <a:r>
              <a:rPr lang="en-US" sz="2000" b="1" dirty="0">
                <a:solidFill>
                  <a:srgbClr val="993300"/>
                </a:solidFill>
              </a:rPr>
              <a:t>while</a:t>
            </a:r>
            <a:r>
              <a:rPr lang="en-US" sz="2000" dirty="0"/>
              <a:t> (</a:t>
            </a:r>
            <a:r>
              <a:rPr lang="en-US" sz="2000" dirty="0" err="1"/>
              <a:t>scan.hasNext</a:t>
            </a:r>
            <a:r>
              <a:rPr lang="en-US" sz="2000" dirty="0"/>
              <a:t>() ){</a:t>
            </a:r>
          </a:p>
          <a:p>
            <a:pPr lvl="1" algn="l"/>
            <a:r>
              <a:rPr lang="en-US" sz="2000" dirty="0">
                <a:solidFill>
                  <a:srgbClr val="FF0000"/>
                </a:solidFill>
              </a:rPr>
              <a:t>String</a:t>
            </a:r>
            <a:r>
              <a:rPr lang="en-US" sz="2000" dirty="0"/>
              <a:t> </a:t>
            </a:r>
            <a:r>
              <a:rPr lang="en-US" sz="2000" dirty="0" err="1"/>
              <a:t>ans</a:t>
            </a:r>
            <a:r>
              <a:rPr lang="en-US" sz="2000" dirty="0"/>
              <a:t> = </a:t>
            </a:r>
            <a:r>
              <a:rPr lang="en-US" sz="2000" dirty="0" err="1"/>
              <a:t>scan.next</a:t>
            </a:r>
            <a:r>
              <a:rPr lang="en-US" sz="2000" dirty="0"/>
              <a:t>();</a:t>
            </a:r>
          </a:p>
          <a:p>
            <a:pPr lvl="1" algn="l"/>
            <a:r>
              <a:rPr lang="en-US" sz="2000" dirty="0">
                <a:solidFill>
                  <a:srgbClr val="FF0000"/>
                </a:solidFill>
              </a:rPr>
              <a:t>Color</a:t>
            </a:r>
            <a:r>
              <a:rPr lang="en-US" sz="2000" dirty="0"/>
              <a:t> center  = null;</a:t>
            </a:r>
          </a:p>
          <a:p>
            <a:pPr lvl="1" algn="l"/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diam</a:t>
            </a:r>
            <a:r>
              <a:rPr lang="en-US" sz="2000" dirty="0"/>
              <a:t> = 0;</a:t>
            </a:r>
          </a:p>
          <a:p>
            <a:pPr lvl="1" algn="l"/>
            <a:r>
              <a:rPr lang="en-US" sz="2000" b="1" dirty="0">
                <a:solidFill>
                  <a:srgbClr val="993300"/>
                </a:solidFill>
              </a:rPr>
              <a:t>if</a:t>
            </a:r>
            <a:r>
              <a:rPr lang="en-US" sz="2000" dirty="0"/>
              <a:t> ( </a:t>
            </a:r>
            <a:r>
              <a:rPr lang="en-US" sz="2000" dirty="0" err="1"/>
              <a:t>ans.equals</a:t>
            </a:r>
            <a:r>
              <a:rPr lang="en-US" sz="2000" dirty="0"/>
              <a:t>("flower") ) {</a:t>
            </a:r>
          </a:p>
          <a:p>
            <a:pPr lvl="2" algn="l"/>
            <a:r>
              <a:rPr lang="en-US" sz="2000" dirty="0"/>
              <a:t>center = </a:t>
            </a:r>
            <a:r>
              <a:rPr lang="en-US" sz="2000" dirty="0" err="1"/>
              <a:t>Color.red</a:t>
            </a:r>
            <a:r>
              <a:rPr lang="en-US" sz="2000" dirty="0"/>
              <a:t>;</a:t>
            </a:r>
          </a:p>
          <a:p>
            <a:pPr lvl="2" algn="l"/>
            <a:r>
              <a:rPr lang="en-US" sz="2000" dirty="0" err="1"/>
              <a:t>diam</a:t>
            </a:r>
            <a:r>
              <a:rPr lang="en-US" sz="2000" dirty="0"/>
              <a:t> = 15;</a:t>
            </a:r>
          </a:p>
          <a:p>
            <a:pPr lvl="1" algn="l"/>
            <a:r>
              <a:rPr lang="en-US" sz="2000" dirty="0"/>
              <a:t>}</a:t>
            </a:r>
          </a:p>
          <a:p>
            <a:pPr lvl="1" algn="l"/>
            <a:r>
              <a:rPr lang="en-US" sz="2000" b="1" dirty="0">
                <a:solidFill>
                  <a:srgbClr val="993300"/>
                </a:solidFill>
              </a:rPr>
              <a:t>else if </a:t>
            </a:r>
            <a:r>
              <a:rPr lang="en-US" sz="2000" dirty="0"/>
              <a:t>(</a:t>
            </a:r>
            <a:r>
              <a:rPr lang="en-US" sz="2000" dirty="0" err="1"/>
              <a:t>ans.equals</a:t>
            </a:r>
            <a:r>
              <a:rPr lang="en-US" sz="2000" dirty="0"/>
              <a:t>("bud") ) {</a:t>
            </a:r>
          </a:p>
          <a:p>
            <a:pPr lvl="2" algn="l"/>
            <a:r>
              <a:rPr lang="en-US" sz="2000" dirty="0"/>
              <a:t>center = </a:t>
            </a:r>
            <a:r>
              <a:rPr lang="en-US" sz="2000" dirty="0" err="1"/>
              <a:t>Color.blue</a:t>
            </a:r>
            <a:r>
              <a:rPr lang="en-US" sz="2000" dirty="0"/>
              <a:t>;</a:t>
            </a:r>
          </a:p>
          <a:p>
            <a:pPr lvl="2" algn="l"/>
            <a:r>
              <a:rPr lang="en-US" sz="2000" dirty="0" err="1"/>
              <a:t>diam</a:t>
            </a:r>
            <a:r>
              <a:rPr lang="en-US" sz="2000" dirty="0"/>
              <a:t> = 30;</a:t>
            </a:r>
          </a:p>
          <a:p>
            <a:pPr lvl="1" algn="l"/>
            <a:r>
              <a:rPr lang="en-US" sz="2000" dirty="0"/>
              <a:t>}</a:t>
            </a:r>
          </a:p>
          <a:p>
            <a:pPr lvl="1" algn="l"/>
            <a:r>
              <a:rPr lang="en-US" sz="2000" dirty="0"/>
              <a:t>  :</a:t>
            </a:r>
          </a:p>
          <a:p>
            <a:pPr lvl="1" algn="l"/>
            <a:r>
              <a:rPr lang="en-US" sz="2000" dirty="0" err="1"/>
              <a:t>UI.setColor</a:t>
            </a:r>
            <a:r>
              <a:rPr lang="en-US" sz="2000" dirty="0"/>
              <a:t>(center);</a:t>
            </a:r>
          </a:p>
          <a:p>
            <a:pPr lvl="1" algn="l"/>
            <a:r>
              <a:rPr lang="en-US" sz="2000" dirty="0" err="1"/>
              <a:t>UI.fillOval</a:t>
            </a:r>
            <a:r>
              <a:rPr lang="en-US" sz="2000" dirty="0"/>
              <a:t>(x, y, </a:t>
            </a:r>
            <a:r>
              <a:rPr lang="en-US" sz="2000" dirty="0" err="1"/>
              <a:t>diam</a:t>
            </a:r>
            <a:r>
              <a:rPr lang="en-US" sz="2000" dirty="0"/>
              <a:t>, </a:t>
            </a:r>
            <a:r>
              <a:rPr lang="en-US" sz="2000" dirty="0" err="1"/>
              <a:t>diam</a:t>
            </a:r>
            <a:r>
              <a:rPr lang="en-US" sz="2000" dirty="0"/>
              <a:t>);</a:t>
            </a:r>
          </a:p>
          <a:p>
            <a:pPr lvl="1" algn="l"/>
            <a:r>
              <a:rPr lang="en-US" sz="2000" dirty="0"/>
              <a:t>  :</a:t>
            </a:r>
          </a:p>
          <a:p>
            <a:pPr algn="l"/>
            <a:r>
              <a:rPr lang="en-US" sz="2000" dirty="0"/>
              <a:t>}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19573" y="4459282"/>
            <a:ext cx="1857375" cy="357187"/>
          </a:xfrm>
          <a:prstGeom prst="wedgeRoundRectCallout">
            <a:avLst>
              <a:gd name="adj1" fmla="val -54779"/>
              <a:gd name="adj2" fmla="val 107914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NZ" dirty="0"/>
              <a:t>Out of scope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8657022" y="4653136"/>
            <a:ext cx="2664296" cy="426914"/>
          </a:xfrm>
          <a:prstGeom prst="wedgeRoundRectCallout">
            <a:avLst>
              <a:gd name="adj1" fmla="val -68392"/>
              <a:gd name="adj2" fmla="val 114679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NZ" dirty="0"/>
              <a:t>may not be </a:t>
            </a:r>
            <a:r>
              <a:rPr lang="en-NZ" dirty="0" err="1"/>
              <a:t>intialised</a:t>
            </a:r>
            <a:endParaRPr lang="en-NZ" dirty="0"/>
          </a:p>
        </p:txBody>
      </p:sp>
      <p:cxnSp>
        <p:nvCxnSpPr>
          <p:cNvPr id="9223" name="Straight Connector 8"/>
          <p:cNvCxnSpPr>
            <a:cxnSpLocks noChangeShapeType="1"/>
          </p:cNvCxnSpPr>
          <p:nvPr/>
        </p:nvCxnSpPr>
        <p:spPr bwMode="auto">
          <a:xfrm rot="5400000">
            <a:off x="2806452" y="3786188"/>
            <a:ext cx="57150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2619573" y="4459282"/>
            <a:ext cx="1857375" cy="357187"/>
          </a:xfrm>
          <a:prstGeom prst="wedgeRoundRectCallout">
            <a:avLst>
              <a:gd name="adj1" fmla="val 1065"/>
              <a:gd name="adj2" fmla="val 191974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l"/>
            <a:r>
              <a:rPr lang="en-NZ" sz="2000" dirty="0"/>
              <a:t>Out of scope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8657022" y="4653136"/>
            <a:ext cx="2664296" cy="426914"/>
          </a:xfrm>
          <a:prstGeom prst="wedgeRoundRectCallout">
            <a:avLst>
              <a:gd name="adj1" fmla="val -50396"/>
              <a:gd name="adj2" fmla="val 193444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l"/>
            <a:r>
              <a:rPr lang="en-NZ" sz="2000" dirty="0"/>
              <a:t>may not be </a:t>
            </a:r>
            <a:r>
              <a:rPr lang="en-NZ" sz="2000" dirty="0" err="1"/>
              <a:t>intialised</a:t>
            </a:r>
            <a:endParaRPr lang="en-NZ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672986" y="1936170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NZ" sz="2000" dirty="0"/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59153" y="2225983"/>
            <a:ext cx="73154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NZ" sz="2000" dirty="0"/>
              <a:t>;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464152" y="6165304"/>
            <a:ext cx="2376264" cy="694408"/>
          </a:xfrm>
          <a:prstGeom prst="wedgeRoundRectCallout">
            <a:avLst>
              <a:gd name="adj1" fmla="val -18323"/>
              <a:gd name="adj2" fmla="val 13836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>
                <a:latin typeface="Arial" charset="0"/>
              </a:rPr>
              <a:t>How do you fix it?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051620" y="2778383"/>
            <a:ext cx="1425327" cy="612648"/>
          </a:xfrm>
          <a:prstGeom prst="wedgeRoundRectCallout">
            <a:avLst>
              <a:gd name="adj1" fmla="val -60712"/>
              <a:gd name="adj2" fmla="val -3834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AU" dirty="0">
                <a:latin typeface="Arial" charset="0"/>
              </a:rPr>
              <a:t>different variables!</a:t>
            </a:r>
            <a:endParaRPr lang="en-NZ" dirty="0">
              <a:latin typeface="Arial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051619" y="2778383"/>
            <a:ext cx="1425327" cy="612648"/>
          </a:xfrm>
          <a:prstGeom prst="wedgeRoundRectCallout">
            <a:avLst>
              <a:gd name="adj1" fmla="val -62446"/>
              <a:gd name="adj2" fmla="val 40314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2000" dirty="0">
                <a:latin typeface="Arial" charset="0"/>
              </a:rPr>
              <a:t>different variables!</a:t>
            </a:r>
            <a:endParaRPr lang="en-NZ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5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" grpId="0" animBg="1"/>
      <p:bldP spid="16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" grpId="0" animBg="1"/>
      <p:bldP spid="3" grpId="0" animBg="1"/>
      <p:bldP spid="1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Fields: scope, visibility, encapsulation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Fields are accessible to all code in all the (ordinary) methods in the class.</a:t>
            </a:r>
          </a:p>
          <a:p>
            <a:r>
              <a:rPr lang="en-NZ" dirty="0"/>
              <a:t>Should they be accessible to methods in other classes?</a:t>
            </a:r>
          </a:p>
          <a:p>
            <a:pPr lvl="1"/>
            <a:r>
              <a:rPr lang="en-NZ" sz="2400" dirty="0"/>
              <a:t>⇒</a:t>
            </a:r>
            <a:r>
              <a:rPr lang="en-NZ" dirty="0"/>
              <a:t> </a:t>
            </a:r>
            <a:r>
              <a:rPr lang="en-NZ" b="1" dirty="0"/>
              <a:t>visibility</a:t>
            </a:r>
            <a:r>
              <a:rPr lang="en-NZ" dirty="0"/>
              <a:t>:   </a:t>
            </a: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 or  </a:t>
            </a:r>
            <a:r>
              <a:rPr lang="en-NZ" b="1" dirty="0">
                <a:solidFill>
                  <a:srgbClr val="993300"/>
                </a:solidFill>
              </a:rPr>
              <a:t>private</a:t>
            </a:r>
          </a:p>
          <a:p>
            <a:pPr lvl="1"/>
            <a:r>
              <a:rPr lang="en-NZ" b="1" dirty="0">
                <a:solidFill>
                  <a:srgbClr val="993300"/>
                </a:solidFill>
              </a:rPr>
              <a:t>public </a:t>
            </a:r>
            <a:r>
              <a:rPr lang="en-NZ" dirty="0"/>
              <a:t>means that methods in other classes can access the fields</a:t>
            </a:r>
          </a:p>
          <a:p>
            <a:pPr lvl="1">
              <a:buFontTx/>
              <a:buNone/>
            </a:pPr>
            <a:r>
              <a:rPr lang="en-NZ" dirty="0"/>
              <a:t>		cfg1.figX = 30    in the </a:t>
            </a:r>
            <a:r>
              <a:rPr lang="en-NZ" dirty="0" err="1">
                <a:solidFill>
                  <a:srgbClr val="FF0000"/>
                </a:solidFill>
              </a:rPr>
              <a:t>CartoonStory</a:t>
            </a:r>
            <a:r>
              <a:rPr lang="en-NZ" dirty="0"/>
              <a:t> class would be OK</a:t>
            </a:r>
          </a:p>
          <a:p>
            <a:pPr lvl="1"/>
            <a:r>
              <a:rPr lang="en-NZ" b="1" dirty="0">
                <a:solidFill>
                  <a:srgbClr val="993300"/>
                </a:solidFill>
              </a:rPr>
              <a:t>private </a:t>
            </a:r>
            <a:r>
              <a:rPr lang="en-NZ" dirty="0"/>
              <a:t>means that methods in other classes </a:t>
            </a:r>
            <a:r>
              <a:rPr lang="en-NZ" b="1" dirty="0"/>
              <a:t>cannot</a:t>
            </a:r>
            <a:r>
              <a:rPr lang="en-NZ" dirty="0"/>
              <a:t> access the fields</a:t>
            </a:r>
          </a:p>
          <a:p>
            <a:pPr lvl="1">
              <a:buFontTx/>
              <a:buNone/>
            </a:pPr>
            <a:r>
              <a:rPr lang="en-NZ" dirty="0"/>
              <a:t>		cfg1.</a:t>
            </a:r>
            <a:r>
              <a:rPr lang="en-NZ" u="sng" dirty="0"/>
              <a:t>figX = 30</a:t>
            </a:r>
            <a:r>
              <a:rPr lang="en-NZ" dirty="0"/>
              <a:t>    in the </a:t>
            </a:r>
            <a:r>
              <a:rPr lang="en-NZ" dirty="0" err="1">
                <a:solidFill>
                  <a:srgbClr val="FF0000"/>
                </a:solidFill>
              </a:rPr>
              <a:t>CartoonStory</a:t>
            </a:r>
            <a:r>
              <a:rPr lang="en-NZ" dirty="0"/>
              <a:t> class would be an error.</a:t>
            </a:r>
          </a:p>
          <a:p>
            <a:pPr lvl="1">
              <a:buFontTx/>
              <a:buNone/>
            </a:pPr>
            <a:endParaRPr lang="en-NZ" dirty="0"/>
          </a:p>
          <a:p>
            <a:pPr>
              <a:buFontTx/>
              <a:buNone/>
            </a:pPr>
            <a:r>
              <a:rPr lang="en-NZ" dirty="0"/>
              <a:t>The principle of encapsulation says</a:t>
            </a:r>
          </a:p>
          <a:p>
            <a:r>
              <a:rPr lang="en-NZ" dirty="0"/>
              <a:t>Keep fields private.</a:t>
            </a:r>
          </a:p>
          <a:p>
            <a:r>
              <a:rPr lang="en-NZ" dirty="0"/>
              <a:t>Provide methods to access and modify the </a:t>
            </a:r>
            <a:br>
              <a:rPr lang="en-NZ" dirty="0"/>
            </a:br>
            <a:r>
              <a:rPr lang="en-NZ" dirty="0"/>
              <a:t>fields, if necessary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NZ" dirty="0"/>
              <a:t>⇒ LDC 5.3</a:t>
            </a:r>
          </a:p>
        </p:txBody>
      </p:sp>
    </p:spTree>
    <p:extLst>
      <p:ext uri="{BB962C8B-B14F-4D97-AF65-F5344CB8AC3E}">
        <p14:creationId xmlns:p14="http://schemas.microsoft.com/office/powerpoint/2010/main" val="1808002964"/>
      </p:ext>
    </p:extLst>
  </p:cSld>
  <p:clrMapOvr>
    <a:masterClrMapping/>
  </p:clrMapOvr>
  <p:transition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Final:  fields that don’t vary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981076"/>
            <a:ext cx="11833480" cy="5876925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3048000" algn="l"/>
              </a:tabLst>
            </a:pPr>
            <a:r>
              <a:rPr lang="en-NZ" dirty="0"/>
              <a:t>If a field will hold a value that should not change (a “constant”):</a:t>
            </a:r>
          </a:p>
          <a:p>
            <a:pPr lvl="1">
              <a:tabLst>
                <a:tab pos="3048000" algn="l"/>
              </a:tabLst>
            </a:pPr>
            <a:r>
              <a:rPr lang="en-NZ" dirty="0"/>
              <a:t>signal it to reader</a:t>
            </a:r>
          </a:p>
          <a:p>
            <a:pPr lvl="1">
              <a:tabLst>
                <a:tab pos="3048000" algn="l"/>
              </a:tabLst>
            </a:pPr>
            <a:r>
              <a:rPr lang="en-NZ" dirty="0"/>
              <a:t>ensure that no code changes it by mistake</a:t>
            </a:r>
          </a:p>
          <a:p>
            <a:pPr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final</a:t>
            </a:r>
            <a:r>
              <a:rPr lang="en-NZ" dirty="0"/>
              <a:t> is a modifier on field (or variable) declarations</a:t>
            </a:r>
          </a:p>
          <a:p>
            <a:pPr lvl="1">
              <a:tabLst>
                <a:tab pos="3048000" algn="l"/>
              </a:tabLst>
            </a:pPr>
            <a:r>
              <a:rPr lang="en-NZ" dirty="0"/>
              <a:t>means that it can only be assigned to once.</a:t>
            </a:r>
            <a:endParaRPr lang="en-NZ" sz="1800" b="1" dirty="0">
              <a:solidFill>
                <a:srgbClr val="993300"/>
              </a:solidFill>
            </a:endParaRPr>
          </a:p>
          <a:p>
            <a:pPr lvl="1">
              <a:spcBef>
                <a:spcPts val="1200"/>
              </a:spcBef>
              <a:buNone/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b="1" dirty="0">
                <a:solidFill>
                  <a:srgbClr val="993300"/>
                </a:solidFill>
              </a:rPr>
              <a:t>class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CartoonFigure</a:t>
            </a:r>
            <a:r>
              <a:rPr lang="en-NZ" dirty="0"/>
              <a:t> {</a:t>
            </a:r>
          </a:p>
          <a:p>
            <a:pPr lvl="2">
              <a:spcBef>
                <a:spcPct val="0"/>
              </a:spcBef>
              <a:buNone/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figX</a:t>
            </a:r>
            <a:r>
              <a:rPr lang="en-NZ" dirty="0"/>
              <a:t>,  </a:t>
            </a:r>
            <a:r>
              <a:rPr lang="en-NZ" dirty="0" err="1"/>
              <a:t>figY</a:t>
            </a:r>
            <a:r>
              <a:rPr lang="en-NZ" dirty="0"/>
              <a:t>; 	</a:t>
            </a:r>
            <a:endParaRPr lang="en-NZ" dirty="0">
              <a:solidFill>
                <a:srgbClr val="3333CC"/>
              </a:solidFill>
            </a:endParaRPr>
          </a:p>
          <a:p>
            <a:pPr lvl="2">
              <a:spcBef>
                <a:spcPct val="0"/>
              </a:spcBef>
              <a:buNone/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direction = </a:t>
            </a:r>
            <a:r>
              <a:rPr lang="en-NZ" dirty="0">
                <a:solidFill>
                  <a:srgbClr val="339933"/>
                </a:solidFill>
              </a:rPr>
              <a:t>"right"</a:t>
            </a:r>
            <a:r>
              <a:rPr lang="en-NZ" dirty="0"/>
              <a:t>;	</a:t>
            </a:r>
            <a:endParaRPr lang="en-NZ" dirty="0">
              <a:solidFill>
                <a:srgbClr val="3333CC"/>
              </a:solidFill>
            </a:endParaRPr>
          </a:p>
          <a:p>
            <a:pPr lvl="2">
              <a:spcBef>
                <a:spcPct val="0"/>
              </a:spcBef>
              <a:buNone/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emotion = </a:t>
            </a:r>
            <a:r>
              <a:rPr lang="en-NZ" dirty="0">
                <a:solidFill>
                  <a:srgbClr val="339933"/>
                </a:solidFill>
              </a:rPr>
              <a:t>"smiling";	</a:t>
            </a:r>
            <a:endParaRPr lang="en-NZ" dirty="0">
              <a:solidFill>
                <a:srgbClr val="3333CC"/>
              </a:solidFill>
            </a:endParaRPr>
          </a:p>
          <a:p>
            <a:pPr lvl="2">
              <a:spcBef>
                <a:spcPct val="0"/>
              </a:spcBef>
              <a:buNone/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 final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</a:t>
            </a:r>
            <a:r>
              <a:rPr lang="en-NZ" dirty="0" err="1"/>
              <a:t>ImageFolder</a:t>
            </a:r>
            <a:r>
              <a:rPr lang="en-NZ" dirty="0"/>
              <a:t>;</a:t>
            </a:r>
            <a:r>
              <a:rPr lang="en-NZ" dirty="0">
                <a:solidFill>
                  <a:srgbClr val="339933"/>
                </a:solidFill>
              </a:rPr>
              <a:t>	</a:t>
            </a:r>
            <a:r>
              <a:rPr lang="en-NZ" dirty="0"/>
              <a:t>	</a:t>
            </a:r>
            <a:endParaRPr lang="en-NZ" dirty="0">
              <a:solidFill>
                <a:srgbClr val="3333CC"/>
              </a:solidFill>
            </a:endParaRPr>
          </a:p>
          <a:p>
            <a:pPr lvl="2">
              <a:spcBef>
                <a:spcPct val="0"/>
              </a:spcBef>
              <a:buNone/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 final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wd = 40</a:t>
            </a:r>
          </a:p>
          <a:p>
            <a:pPr lvl="2">
              <a:spcBef>
                <a:spcPct val="0"/>
              </a:spcBef>
              <a:buNone/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 final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 ht = 80;</a:t>
            </a:r>
          </a:p>
          <a:p>
            <a:pPr lvl="2">
              <a:spcBef>
                <a:spcPct val="70000"/>
              </a:spcBef>
              <a:buNone/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sz="2400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x,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y,</a:t>
            </a:r>
            <a:r>
              <a:rPr lang="en-NZ" dirty="0">
                <a:solidFill>
                  <a:srgbClr val="FF0000"/>
                </a:solidFill>
              </a:rPr>
              <a:t> String </a:t>
            </a:r>
            <a:r>
              <a:rPr lang="en-NZ" dirty="0"/>
              <a:t>folder ){</a:t>
            </a:r>
          </a:p>
          <a:p>
            <a:pPr lvl="3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.ImageFolder</a:t>
            </a:r>
            <a:r>
              <a:rPr lang="en-NZ" dirty="0"/>
              <a:t> = </a:t>
            </a:r>
            <a:r>
              <a:rPr lang="en-NZ" dirty="0" err="1"/>
              <a:t>img</a:t>
            </a:r>
            <a:r>
              <a:rPr lang="en-NZ" dirty="0"/>
              <a:t>   </a:t>
            </a:r>
            <a:r>
              <a:rPr lang="en-NZ" dirty="0">
                <a:solidFill>
                  <a:srgbClr val="3333CC"/>
                </a:solidFill>
              </a:rPr>
              <a:t>// fine – this is the first assignment</a:t>
            </a:r>
            <a:endParaRPr lang="en-NZ" dirty="0"/>
          </a:p>
          <a:p>
            <a:pPr lvl="3">
              <a:spcBef>
                <a:spcPct val="0"/>
              </a:spcBef>
              <a:buNone/>
              <a:tabLst>
                <a:tab pos="3048000" algn="l"/>
              </a:tabLst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.wd</a:t>
            </a:r>
            <a:r>
              <a:rPr lang="en-NZ" dirty="0"/>
              <a:t> = 50;                   </a:t>
            </a:r>
            <a:r>
              <a:rPr lang="en-NZ" dirty="0">
                <a:solidFill>
                  <a:srgbClr val="3333CC"/>
                </a:solidFill>
              </a:rPr>
              <a:t>// NO!!! Can't change the previous value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415480" y="6165304"/>
            <a:ext cx="1800200" cy="288032"/>
          </a:xfrm>
          <a:prstGeom prst="line">
            <a:avLst/>
          </a:prstGeom>
          <a:solidFill>
            <a:srgbClr val="FFFFCC"/>
          </a:solidFill>
          <a:ln w="28575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415480" y="6165304"/>
            <a:ext cx="1800200" cy="288032"/>
          </a:xfrm>
          <a:prstGeom prst="line">
            <a:avLst/>
          </a:prstGeom>
          <a:solidFill>
            <a:srgbClr val="FFFFCC"/>
          </a:solidFill>
          <a:ln w="28575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46457434"/>
      </p:ext>
    </p:extLst>
  </p:cSld>
  <p:clrMapOvr>
    <a:masterClrMapping/>
  </p:clrMapOvr>
  <p:transition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public static final:  class wide constants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981076"/>
            <a:ext cx="10428816" cy="5876925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3048000" algn="l"/>
              </a:tabLst>
            </a:pPr>
            <a:r>
              <a:rPr lang="en-NZ" dirty="0"/>
              <a:t>If a constant has the same value for every object </a:t>
            </a:r>
          </a:p>
          <a:p>
            <a:pPr lvl="1">
              <a:tabLst>
                <a:tab pos="3048000" algn="l"/>
              </a:tabLst>
            </a:pPr>
            <a:r>
              <a:rPr lang="en-NZ" dirty="0"/>
              <a:t>signal that to reader</a:t>
            </a:r>
          </a:p>
          <a:p>
            <a:pPr lvl="1">
              <a:tabLst>
                <a:tab pos="3048000" algn="l"/>
              </a:tabLst>
            </a:pPr>
            <a:r>
              <a:rPr lang="en-NZ" dirty="0"/>
              <a:t>don’t make every object have its own copy</a:t>
            </a:r>
          </a:p>
          <a:p>
            <a:pPr lvl="1"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static</a:t>
            </a:r>
            <a:r>
              <a:rPr lang="en-NZ" dirty="0"/>
              <a:t> is a modifier on field declarations</a:t>
            </a:r>
          </a:p>
          <a:p>
            <a:pPr lvl="1">
              <a:tabLst>
                <a:tab pos="3048000" algn="l"/>
              </a:tabLst>
            </a:pPr>
            <a:r>
              <a:rPr lang="en-NZ" dirty="0"/>
              <a:t>means that it belongs to the class as a whole, not to each object</a:t>
            </a:r>
          </a:p>
          <a:p>
            <a:pPr>
              <a:tabLst>
                <a:tab pos="3048000" algn="l"/>
              </a:tabLst>
            </a:pPr>
            <a:endParaRPr lang="en-NZ" sz="2000" b="1" dirty="0">
              <a:solidFill>
                <a:srgbClr val="993300"/>
              </a:solidFill>
            </a:endParaRPr>
          </a:p>
          <a:p>
            <a:pPr>
              <a:spcBef>
                <a:spcPct val="0"/>
              </a:spcBef>
              <a:buNone/>
              <a:tabLst>
                <a:tab pos="3048000" algn="l"/>
              </a:tabLst>
            </a:pPr>
            <a:r>
              <a:rPr lang="en-NZ" sz="2000" b="1" dirty="0">
                <a:solidFill>
                  <a:srgbClr val="993300"/>
                </a:solidFill>
              </a:rPr>
              <a:t>public</a:t>
            </a:r>
            <a:r>
              <a:rPr lang="en-NZ" sz="2000" dirty="0"/>
              <a:t> </a:t>
            </a:r>
            <a:r>
              <a:rPr lang="en-NZ" sz="2000" b="1" dirty="0">
                <a:solidFill>
                  <a:srgbClr val="993300"/>
                </a:solidFill>
              </a:rPr>
              <a:t>class</a:t>
            </a:r>
            <a:r>
              <a:rPr lang="en-NZ" sz="2000" dirty="0"/>
              <a:t> </a:t>
            </a:r>
            <a:r>
              <a:rPr lang="en-NZ" sz="2000" dirty="0" err="1">
                <a:solidFill>
                  <a:srgbClr val="FF0000"/>
                </a:solidFill>
              </a:rPr>
              <a:t>CartoonFigure</a:t>
            </a:r>
            <a:r>
              <a:rPr lang="en-NZ" sz="2000" dirty="0"/>
              <a:t> {</a:t>
            </a:r>
          </a:p>
          <a:p>
            <a:pPr lvl="1">
              <a:spcBef>
                <a:spcPct val="0"/>
              </a:spcBef>
              <a:buNone/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figX</a:t>
            </a:r>
            <a:r>
              <a:rPr lang="en-NZ" dirty="0"/>
              <a:t>;       </a:t>
            </a:r>
          </a:p>
          <a:p>
            <a:pPr lvl="1">
              <a:spcBef>
                <a:spcPct val="0"/>
              </a:spcBef>
              <a:buNone/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 </a:t>
            </a:r>
            <a:r>
              <a:rPr lang="en-NZ" dirty="0" err="1"/>
              <a:t>figY</a:t>
            </a:r>
            <a:r>
              <a:rPr lang="en-NZ" dirty="0"/>
              <a:t>; 	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0"/>
              </a:spcBef>
              <a:buNone/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direction = </a:t>
            </a:r>
            <a:r>
              <a:rPr lang="en-NZ" dirty="0">
                <a:solidFill>
                  <a:srgbClr val="339933"/>
                </a:solidFill>
              </a:rPr>
              <a:t>"right"</a:t>
            </a:r>
            <a:r>
              <a:rPr lang="en-NZ" dirty="0"/>
              <a:t>;	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0"/>
              </a:spcBef>
              <a:buNone/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emotion = </a:t>
            </a:r>
            <a:r>
              <a:rPr lang="en-NZ" dirty="0">
                <a:solidFill>
                  <a:srgbClr val="339933"/>
                </a:solidFill>
              </a:rPr>
              <a:t>"smiling";	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0"/>
              </a:spcBef>
              <a:buNone/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private final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</a:t>
            </a:r>
            <a:r>
              <a:rPr lang="en-NZ" dirty="0" err="1"/>
              <a:t>baseImgNm</a:t>
            </a:r>
            <a:r>
              <a:rPr lang="en-NZ" dirty="0"/>
              <a:t>;</a:t>
            </a:r>
            <a:r>
              <a:rPr lang="en-NZ" dirty="0">
                <a:solidFill>
                  <a:srgbClr val="339933"/>
                </a:solidFill>
              </a:rPr>
              <a:t>	</a:t>
            </a:r>
            <a:r>
              <a:rPr lang="en-NZ" dirty="0"/>
              <a:t>	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30000"/>
              </a:spcBef>
              <a:buNone/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 static final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WD = 40</a:t>
            </a:r>
          </a:p>
          <a:p>
            <a:pPr lvl="1">
              <a:spcBef>
                <a:spcPct val="30000"/>
              </a:spcBef>
              <a:buNone/>
              <a:tabLst>
                <a:tab pos="304800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 static final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HT=80;</a:t>
            </a:r>
          </a:p>
          <a:p>
            <a:pPr lvl="1">
              <a:spcBef>
                <a:spcPct val="0"/>
              </a:spcBef>
              <a:buNone/>
              <a:tabLst>
                <a:tab pos="3048000" algn="l"/>
              </a:tabLst>
            </a:pPr>
            <a:endParaRPr lang="en-NZ" dirty="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960096" y="3284539"/>
            <a:ext cx="3240087" cy="2769989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1162050" algn="r"/>
              </a:tabLst>
            </a:pPr>
            <a:r>
              <a:rPr lang="en-US" b="1" u="sng" dirty="0"/>
              <a:t>CartoonFigure-24</a:t>
            </a:r>
          </a:p>
          <a:p>
            <a:pPr algn="l">
              <a:spcBef>
                <a:spcPct val="50000"/>
              </a:spcBef>
              <a:tabLst>
                <a:tab pos="1528763" algn="r"/>
              </a:tabLst>
            </a:pPr>
            <a:r>
              <a:rPr lang="en-NZ" dirty="0"/>
              <a:t>	</a:t>
            </a:r>
            <a:r>
              <a:rPr lang="en-NZ" dirty="0" err="1"/>
              <a:t>figX</a:t>
            </a:r>
            <a:r>
              <a:rPr lang="en-NZ" dirty="0"/>
              <a:t>: </a:t>
            </a:r>
          </a:p>
          <a:p>
            <a:pPr algn="l">
              <a:spcBef>
                <a:spcPct val="50000"/>
              </a:spcBef>
              <a:tabLst>
                <a:tab pos="1528763" algn="r"/>
              </a:tabLst>
            </a:pPr>
            <a:r>
              <a:rPr lang="en-NZ" dirty="0"/>
              <a:t>	</a:t>
            </a:r>
            <a:r>
              <a:rPr lang="en-NZ" dirty="0" err="1"/>
              <a:t>figY</a:t>
            </a:r>
            <a:r>
              <a:rPr lang="en-NZ" dirty="0"/>
              <a:t>:</a:t>
            </a:r>
          </a:p>
          <a:p>
            <a:pPr algn="l">
              <a:spcBef>
                <a:spcPct val="50000"/>
              </a:spcBef>
              <a:tabLst>
                <a:tab pos="1528763" algn="r"/>
              </a:tabLst>
            </a:pPr>
            <a:r>
              <a:rPr lang="en-NZ" dirty="0"/>
              <a:t>	emotion:</a:t>
            </a:r>
          </a:p>
          <a:p>
            <a:pPr algn="l">
              <a:spcBef>
                <a:spcPct val="50000"/>
              </a:spcBef>
              <a:tabLst>
                <a:tab pos="1528763" algn="r"/>
              </a:tabLst>
            </a:pPr>
            <a:r>
              <a:rPr lang="en-NZ" dirty="0"/>
              <a:t>	direction:</a:t>
            </a:r>
          </a:p>
          <a:p>
            <a:pPr algn="l">
              <a:spcBef>
                <a:spcPct val="50000"/>
              </a:spcBef>
              <a:tabLst>
                <a:tab pos="1528763" algn="r"/>
              </a:tabLst>
            </a:pPr>
            <a:r>
              <a:rPr lang="en-NZ" dirty="0"/>
              <a:t>	 </a:t>
            </a:r>
            <a:r>
              <a:rPr lang="en-NZ" dirty="0" err="1"/>
              <a:t>baseImgNm</a:t>
            </a:r>
            <a:r>
              <a:rPr lang="en-NZ" dirty="0"/>
              <a:t>:	</a:t>
            </a:r>
          </a:p>
          <a:p>
            <a:pPr algn="l">
              <a:lnSpc>
                <a:spcPct val="20000"/>
              </a:lnSpc>
              <a:tabLst>
                <a:tab pos="1162050" algn="r"/>
              </a:tabLst>
            </a:pPr>
            <a:endParaRPr lang="en-NZ" dirty="0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8616328" y="3789363"/>
            <a:ext cx="576262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 sz="2400"/>
              <a:t>    .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8616328" y="4221163"/>
            <a:ext cx="576262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>
                <a:solidFill>
                  <a:srgbClr val="3333CC"/>
                </a:solidFill>
              </a:rPr>
              <a:t>     </a:t>
            </a:r>
            <a:r>
              <a:rPr lang="en-NZ" sz="2400"/>
              <a:t>.</a:t>
            </a: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8616328" y="4724400"/>
            <a:ext cx="1439862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 sz="2400">
                <a:latin typeface="Arial Unicode MS" pitchFamily="34" charset="-128"/>
              </a:rPr>
              <a:t>“</a:t>
            </a:r>
            <a:r>
              <a:rPr lang="en-NZ" sz="2400"/>
              <a:t> </a:t>
            </a:r>
            <a:r>
              <a:rPr lang="en-NZ" sz="2400">
                <a:solidFill>
                  <a:srgbClr val="339933"/>
                </a:solidFill>
              </a:rPr>
              <a:t> </a:t>
            </a:r>
            <a:r>
              <a:rPr lang="en-NZ">
                <a:solidFill>
                  <a:srgbClr val="339933"/>
                </a:solidFill>
              </a:rPr>
              <a:t>         </a:t>
            </a:r>
            <a:r>
              <a:rPr lang="en-NZ" sz="2400"/>
              <a:t>    </a:t>
            </a:r>
            <a:r>
              <a:rPr lang="en-NZ" sz="2400">
                <a:latin typeface="Arial Unicode MS" pitchFamily="34" charset="-128"/>
              </a:rPr>
              <a:t>”</a:t>
            </a:r>
            <a:endParaRPr lang="en-NZ" sz="2400"/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8616328" y="5157788"/>
            <a:ext cx="1439862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 sz="2400">
                <a:latin typeface="Arial Unicode MS" pitchFamily="34" charset="-128"/>
              </a:rPr>
              <a:t>“</a:t>
            </a:r>
            <a:r>
              <a:rPr lang="en-NZ" sz="2400"/>
              <a:t>    </a:t>
            </a:r>
            <a:r>
              <a:rPr lang="en-NZ">
                <a:solidFill>
                  <a:srgbClr val="339933"/>
                </a:solidFill>
              </a:rPr>
              <a:t>          </a:t>
            </a:r>
            <a:r>
              <a:rPr lang="en-NZ" sz="2400"/>
              <a:t> </a:t>
            </a:r>
            <a:r>
              <a:rPr lang="en-NZ" sz="2400">
                <a:latin typeface="Arial Unicode MS" pitchFamily="34" charset="-128"/>
              </a:rPr>
              <a:t>”</a:t>
            </a:r>
            <a:endParaRPr lang="en-NZ" sz="2400"/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8616328" y="5589588"/>
            <a:ext cx="1439862" cy="3603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 sz="2400">
                <a:latin typeface="Arial Unicode MS" pitchFamily="34" charset="-128"/>
              </a:rPr>
              <a:t>“</a:t>
            </a:r>
            <a:r>
              <a:rPr lang="en-NZ" sz="2400"/>
              <a:t>              </a:t>
            </a:r>
            <a:r>
              <a:rPr lang="en-NZ" sz="2400">
                <a:latin typeface="Arial Unicode MS" pitchFamily="34" charset="-128"/>
              </a:rPr>
              <a:t>”</a:t>
            </a:r>
            <a:endParaRPr lang="en-NZ" sz="2400"/>
          </a:p>
        </p:txBody>
      </p:sp>
    </p:spTree>
    <p:extLst>
      <p:ext uri="{BB962C8B-B14F-4D97-AF65-F5344CB8AC3E}">
        <p14:creationId xmlns:p14="http://schemas.microsoft.com/office/powerpoint/2010/main" val="1996746662"/>
      </p:ext>
    </p:extLst>
  </p:cSld>
  <p:clrMapOvr>
    <a:masterClrMapping/>
  </p:clrMapOvr>
  <p:transition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D0F6-5B05-4529-8377-0C6B434040DE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239185" y="1196974"/>
            <a:ext cx="11713633" cy="375485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KM begins on Slide 167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on Wed 11/12/17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(8:20am – 9:05am)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9:15am – 10:00am Lab work</a:t>
            </a:r>
            <a:endParaRPr lang="en-N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6921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Menu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NZ" dirty="0"/>
              <a:t>GUI’s</a:t>
            </a:r>
          </a:p>
          <a:p>
            <a:pPr lvl="1">
              <a:spcBef>
                <a:spcPct val="45000"/>
              </a:spcBef>
            </a:pPr>
            <a:r>
              <a:rPr lang="en-NZ" dirty="0"/>
              <a:t>Buttons</a:t>
            </a:r>
          </a:p>
          <a:p>
            <a:pPr lvl="1">
              <a:spcBef>
                <a:spcPct val="45000"/>
              </a:spcBef>
            </a:pPr>
            <a:r>
              <a:rPr lang="en-NZ" dirty="0"/>
              <a:t>Mouse</a:t>
            </a:r>
          </a:p>
          <a:p>
            <a:pPr lvl="1">
              <a:spcBef>
                <a:spcPct val="45000"/>
              </a:spcBef>
            </a:pPr>
            <a:r>
              <a:rPr lang="en-NZ" dirty="0"/>
              <a:t>Text Fields and Sliders</a:t>
            </a:r>
          </a:p>
          <a:p>
            <a:pPr lvl="1">
              <a:spcBef>
                <a:spcPct val="45000"/>
              </a:spcBef>
            </a:pPr>
            <a:r>
              <a:rPr lang="en-NZ" dirty="0" err="1"/>
              <a:t>PuppetMaster</a:t>
            </a:r>
            <a:r>
              <a:rPr lang="en-NZ" dirty="0"/>
              <a:t> program</a:t>
            </a:r>
          </a:p>
          <a:p>
            <a:pPr>
              <a:spcBef>
                <a:spcPct val="80000"/>
              </a:spcBef>
              <a:buFontTx/>
              <a:buNone/>
            </a:pPr>
            <a:endParaRPr lang="en-NZ" dirty="0"/>
          </a:p>
          <a:p>
            <a:pPr>
              <a:spcBef>
                <a:spcPct val="80000"/>
              </a:spcBef>
              <a:buFontTx/>
              <a:buNone/>
            </a:pPr>
            <a:endParaRPr lang="en-NZ" dirty="0"/>
          </a:p>
          <a:p>
            <a:pPr>
              <a:spcBef>
                <a:spcPct val="80000"/>
              </a:spcBef>
              <a:buFontTx/>
              <a:buNone/>
            </a:pPr>
            <a:r>
              <a:rPr lang="en-NZ" dirty="0"/>
              <a:t>Admin:</a:t>
            </a:r>
          </a:p>
          <a:p>
            <a:pPr lvl="1">
              <a:spcBef>
                <a:spcPct val="80000"/>
              </a:spcBef>
              <a:buFontTx/>
              <a:buNone/>
            </a:pPr>
            <a:r>
              <a:rPr lang="en-NZ" dirty="0"/>
              <a:t>Test: pick up after lecture today, or at School Office (CO 358),	</a:t>
            </a:r>
          </a:p>
          <a:p>
            <a:pPr lvl="1">
              <a:spcBef>
                <a:spcPct val="80000"/>
              </a:spcBef>
              <a:buFontTx/>
              <a:buNone/>
            </a:pPr>
            <a:r>
              <a:rPr lang="en-NZ" dirty="0"/>
              <a:t> </a:t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7156878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GUI’s and Event driven input	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In a GUI, the interaction is controlled by the user, </a:t>
            </a:r>
            <a:br>
              <a:rPr lang="en-NZ" dirty="0"/>
            </a:br>
            <a:r>
              <a:rPr lang="en-NZ" dirty="0"/>
              <a:t>not by the program</a:t>
            </a:r>
          </a:p>
          <a:p>
            <a:endParaRPr lang="en-NZ" dirty="0"/>
          </a:p>
          <a:p>
            <a:r>
              <a:rPr lang="en-NZ" dirty="0"/>
              <a:t>User initiates "events"</a:t>
            </a:r>
          </a:p>
          <a:p>
            <a:pPr lvl="1"/>
            <a:r>
              <a:rPr lang="en-US" dirty="0"/>
              <a:t>b</a:t>
            </a:r>
            <a:r>
              <a:rPr lang="en-NZ" dirty="0" err="1"/>
              <a:t>uttons</a:t>
            </a:r>
            <a:endParaRPr lang="en-NZ" dirty="0"/>
          </a:p>
          <a:p>
            <a:pPr lvl="1"/>
            <a:r>
              <a:rPr lang="en-US" dirty="0"/>
              <a:t>m</a:t>
            </a:r>
            <a:r>
              <a:rPr lang="en-NZ" dirty="0" err="1"/>
              <a:t>enus</a:t>
            </a:r>
            <a:endParaRPr lang="en-NZ" dirty="0"/>
          </a:p>
          <a:p>
            <a:pPr lvl="1"/>
            <a:r>
              <a:rPr lang="en-US" dirty="0"/>
              <a:t>mouse press/release/drag</a:t>
            </a:r>
          </a:p>
          <a:p>
            <a:pPr lvl="1"/>
            <a:r>
              <a:rPr lang="en-US" dirty="0"/>
              <a:t>t</a:t>
            </a:r>
            <a:r>
              <a:rPr lang="en-NZ" dirty="0" err="1"/>
              <a:t>ext</a:t>
            </a:r>
            <a:r>
              <a:rPr lang="en-NZ" dirty="0"/>
              <a:t> fields</a:t>
            </a:r>
          </a:p>
          <a:p>
            <a:pPr lvl="1"/>
            <a:r>
              <a:rPr lang="en-US" dirty="0"/>
              <a:t>s</a:t>
            </a:r>
            <a:r>
              <a:rPr lang="en-NZ" dirty="0" err="1"/>
              <a:t>liders</a:t>
            </a:r>
            <a:endParaRPr lang="en-NZ" dirty="0"/>
          </a:p>
          <a:p>
            <a:pPr lvl="1"/>
            <a:r>
              <a:rPr lang="en-US" dirty="0"/>
              <a:t>keys</a:t>
            </a:r>
          </a:p>
          <a:p>
            <a:pPr lvl="1"/>
            <a:endParaRPr lang="en-NZ" dirty="0"/>
          </a:p>
          <a:p>
            <a:r>
              <a:rPr lang="en-NZ" dirty="0"/>
              <a:t>Program responds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2400" y="2924176"/>
            <a:ext cx="5124450" cy="336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1003603"/>
      </p:ext>
    </p:extLst>
  </p:cSld>
  <p:clrMapOvr>
    <a:masterClrMapping/>
  </p:clrMapOvr>
  <p:transition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PuppetMaster</a:t>
            </a:r>
            <a:endParaRPr lang="en-NZ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pPr>
              <a:spcBef>
                <a:spcPts val="0"/>
              </a:spcBef>
            </a:pPr>
            <a:r>
              <a:rPr lang="en-NZ" dirty="0"/>
              <a:t>How does Java respond to buttons </a:t>
            </a:r>
            <a:r>
              <a:rPr lang="en-NZ" dirty="0" err="1"/>
              <a:t>etc</a:t>
            </a:r>
            <a:r>
              <a:rPr lang="en-NZ" dirty="0"/>
              <a:t>?</a:t>
            </a:r>
          </a:p>
          <a:p>
            <a:pPr lvl="1"/>
            <a:r>
              <a:rPr lang="en-NZ" dirty="0"/>
              <a:t>When a button pressed / text entered in box / slider changed / mouse clicked:</a:t>
            </a:r>
          </a:p>
          <a:p>
            <a:pPr lvl="2"/>
            <a:r>
              <a:rPr lang="en-NZ" dirty="0"/>
              <a:t>Java looks up the object &amp; method attached to the button/box/</a:t>
            </a:r>
            <a:r>
              <a:rPr lang="en-NZ" dirty="0" err="1"/>
              <a:t>etc</a:t>
            </a:r>
            <a:endParaRPr lang="en-NZ" dirty="0"/>
          </a:p>
          <a:p>
            <a:pPr lvl="2"/>
            <a:r>
              <a:rPr lang="en-NZ" dirty="0"/>
              <a:t>Calls the method </a:t>
            </a:r>
          </a:p>
          <a:p>
            <a:pPr lvl="3"/>
            <a:r>
              <a:rPr lang="en-NZ" dirty="0"/>
              <a:t>passing the value for box or slider.</a:t>
            </a:r>
          </a:p>
          <a:p>
            <a:pPr lvl="3"/>
            <a:r>
              <a:rPr lang="en-NZ" dirty="0"/>
              <a:t>passing kind of action and position (x and y) for mouse.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40559" y="900449"/>
            <a:ext cx="6402858" cy="3031616"/>
            <a:chOff x="833438" y="908720"/>
            <a:chExt cx="6769100" cy="3319648"/>
          </a:xfrm>
        </p:grpSpPr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833438" y="915255"/>
              <a:ext cx="6769100" cy="3313113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8" name="AutoShape 6"/>
            <p:cNvSpPr>
              <a:spLocks noChangeArrowheads="1"/>
            </p:cNvSpPr>
            <p:nvPr/>
          </p:nvSpPr>
          <p:spPr bwMode="auto">
            <a:xfrm>
              <a:off x="1042988" y="1052265"/>
              <a:ext cx="792162" cy="36036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dirty="0"/>
                <a:t>Smile</a:t>
              </a:r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1043608" y="1484784"/>
              <a:ext cx="792163" cy="36036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/>
                <a:t>Frown</a:t>
              </a: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1043608" y="2348880"/>
              <a:ext cx="792162" cy="36036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dirty="0"/>
                <a:t>Right</a:t>
              </a:r>
            </a:p>
          </p:txBody>
        </p:sp>
        <p:sp>
          <p:nvSpPr>
            <p:cNvPr id="13321" name="AutoShape 9"/>
            <p:cNvSpPr>
              <a:spLocks noChangeArrowheads="1"/>
            </p:cNvSpPr>
            <p:nvPr/>
          </p:nvSpPr>
          <p:spPr bwMode="auto">
            <a:xfrm>
              <a:off x="1043608" y="2780928"/>
              <a:ext cx="792163" cy="36036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dirty="0"/>
                <a:t>Walk</a:t>
              </a:r>
            </a:p>
          </p:txBody>
        </p:sp>
        <p:pic>
          <p:nvPicPr>
            <p:cNvPr id="13325" name="Picture 13" descr="right-smil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8196" y="2276227"/>
              <a:ext cx="64770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6" name="Rectangle 16"/>
            <p:cNvSpPr>
              <a:spLocks noChangeArrowheads="1"/>
            </p:cNvSpPr>
            <p:nvPr/>
          </p:nvSpPr>
          <p:spPr bwMode="auto">
            <a:xfrm>
              <a:off x="2051720" y="908720"/>
              <a:ext cx="5506368" cy="324075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025731" y="3429000"/>
              <a:ext cx="792088" cy="288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NZ" dirty="0">
                  <a:latin typeface="Arial" charset="0"/>
                </a:rPr>
                <a:t>Speak</a:t>
              </a:r>
            </a:p>
            <a:p>
              <a:endParaRPr lang="en-NZ" dirty="0">
                <a:latin typeface="Arial" charset="0"/>
              </a:endParaRPr>
            </a:p>
            <a:p>
              <a:endParaRPr lang="en-NZ" dirty="0">
                <a:latin typeface="Arial" charset="0"/>
              </a:endParaRPr>
            </a:p>
          </p:txBody>
        </p:sp>
        <p:grpSp>
          <p:nvGrpSpPr>
            <p:cNvPr id="2" name="Group 22"/>
            <p:cNvGrpSpPr/>
            <p:nvPr/>
          </p:nvGrpSpPr>
          <p:grpSpPr>
            <a:xfrm>
              <a:off x="953723" y="3717032"/>
              <a:ext cx="932422" cy="432048"/>
              <a:chOff x="971600" y="3212976"/>
              <a:chExt cx="932422" cy="432048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971600" y="3212976"/>
                <a:ext cx="932422" cy="337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/>
                  <a:t>Distance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 bwMode="auto">
              <a:xfrm>
                <a:off x="1043608" y="3573016"/>
                <a:ext cx="72008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6" name="Rounded Rectangle 25"/>
              <p:cNvSpPr/>
              <p:nvPr/>
            </p:nvSpPr>
            <p:spPr bwMode="auto">
              <a:xfrm>
                <a:off x="1331640" y="3501008"/>
                <a:ext cx="72008" cy="144016"/>
              </a:xfrm>
              <a:prstGeom prst="round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Arial" charset="0"/>
                </a:endParaRPr>
              </a:p>
            </p:txBody>
          </p:sp>
        </p:grp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1043608" y="1916832"/>
              <a:ext cx="792162" cy="36036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dirty="0"/>
                <a:t>Left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297020"/>
      </p:ext>
    </p:extLst>
  </p:cSld>
  <p:clrMapOvr>
    <a:masterClrMapping/>
  </p:clrMapOvr>
  <p:transition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event-driven input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Setting up the GUI:</a:t>
            </a:r>
          </a:p>
          <a:p>
            <a:pPr lvl="1">
              <a:spcBef>
                <a:spcPct val="40000"/>
              </a:spcBef>
            </a:pPr>
            <a:r>
              <a:rPr lang="en-NZ" dirty="0"/>
              <a:t>To add a button to the UI:</a:t>
            </a:r>
          </a:p>
          <a:p>
            <a:pPr lvl="2">
              <a:spcBef>
                <a:spcPts val="400"/>
              </a:spcBef>
            </a:pPr>
            <a:r>
              <a:rPr lang="en-NZ" dirty="0"/>
              <a:t>specify name of button and method to call</a:t>
            </a:r>
            <a:br>
              <a:rPr lang="en-NZ" dirty="0"/>
            </a:br>
            <a:r>
              <a:rPr lang="en-NZ" dirty="0"/>
              <a:t>(</a:t>
            </a:r>
            <a:r>
              <a:rPr lang="en-NZ" i="1" dirty="0"/>
              <a:t>object </a:t>
            </a:r>
            <a:r>
              <a:rPr lang="en-NZ" dirty="0"/>
              <a:t>::</a:t>
            </a:r>
            <a:r>
              <a:rPr lang="en-NZ" i="1" dirty="0"/>
              <a:t>method</a:t>
            </a:r>
            <a:r>
              <a:rPr lang="en-NZ" dirty="0"/>
              <a:t>    or    </a:t>
            </a:r>
            <a:r>
              <a:rPr lang="en-NZ" i="1" dirty="0"/>
              <a:t>class </a:t>
            </a:r>
            <a:r>
              <a:rPr lang="en-NZ" dirty="0"/>
              <a:t>::</a:t>
            </a:r>
            <a:r>
              <a:rPr lang="en-NZ" i="1" dirty="0"/>
              <a:t>method</a:t>
            </a:r>
            <a:r>
              <a:rPr lang="en-NZ" dirty="0"/>
              <a:t>)</a:t>
            </a:r>
            <a:br>
              <a:rPr lang="en-NZ" dirty="0"/>
            </a:br>
            <a:r>
              <a:rPr lang="en-NZ" dirty="0"/>
              <a:t>(must be a method with no parameters)</a:t>
            </a:r>
          </a:p>
          <a:p>
            <a:pPr marL="819150" lvl="2" indent="0">
              <a:spcBef>
                <a:spcPts val="400"/>
              </a:spcBef>
              <a:buNone/>
            </a:pPr>
            <a:r>
              <a:rPr lang="en-NZ" dirty="0" err="1"/>
              <a:t>eg</a:t>
            </a:r>
            <a:r>
              <a:rPr lang="en-NZ" dirty="0"/>
              <a:t>:  </a:t>
            </a: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"go"</a:t>
            </a:r>
            <a:r>
              <a:rPr lang="en-NZ" dirty="0"/>
              <a:t>, this::</a:t>
            </a:r>
            <a:r>
              <a:rPr lang="en-NZ" dirty="0" err="1"/>
              <a:t>startGame</a:t>
            </a:r>
            <a:r>
              <a:rPr lang="en-NZ" dirty="0"/>
              <a:t>);</a:t>
            </a:r>
            <a:br>
              <a:rPr lang="en-NZ" dirty="0"/>
            </a:br>
            <a:r>
              <a:rPr lang="en-NZ" dirty="0"/>
              <a:t>       </a:t>
            </a: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"end"</a:t>
            </a:r>
            <a:r>
              <a:rPr lang="en-NZ" dirty="0"/>
              <a:t>, UI::quit);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To add a </a:t>
            </a:r>
            <a:r>
              <a:rPr lang="en-US" dirty="0" err="1"/>
              <a:t>textfield</a:t>
            </a:r>
            <a:r>
              <a:rPr lang="en-US" dirty="0"/>
              <a:t> to the UI:</a:t>
            </a:r>
          </a:p>
          <a:p>
            <a:pPr lvl="2">
              <a:spcBef>
                <a:spcPts val="0"/>
              </a:spcBef>
            </a:pPr>
            <a:r>
              <a:rPr lang="en-US" dirty="0"/>
              <a:t>Specify name of </a:t>
            </a:r>
            <a:r>
              <a:rPr lang="en-US" dirty="0" err="1"/>
              <a:t>textfield</a:t>
            </a:r>
            <a:r>
              <a:rPr lang="en-US" dirty="0"/>
              <a:t> and method to call </a:t>
            </a:r>
          </a:p>
          <a:p>
            <a:pPr marL="819150" lvl="2" indent="0">
              <a:spcBef>
                <a:spcPts val="0"/>
              </a:spcBef>
              <a:buNone/>
            </a:pPr>
            <a:r>
              <a:rPr lang="en-US" dirty="0"/>
              <a:t>    (must be a method with one String parameter)</a:t>
            </a:r>
          </a:p>
          <a:p>
            <a:pPr marL="819150" lvl="2" indent="0">
              <a:spcBef>
                <a:spcPts val="600"/>
              </a:spcBef>
              <a:buNone/>
            </a:pPr>
            <a:r>
              <a:rPr lang="en-US" dirty="0" err="1"/>
              <a:t>eg</a:t>
            </a:r>
            <a:r>
              <a:rPr lang="en-NZ" dirty="0"/>
              <a:t>   </a:t>
            </a:r>
            <a:r>
              <a:rPr lang="en-NZ" dirty="0" err="1"/>
              <a:t>UI.addTextField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"name"</a:t>
            </a:r>
            <a:r>
              <a:rPr lang="en-NZ" dirty="0"/>
              <a:t>, this::</a:t>
            </a:r>
            <a:r>
              <a:rPr lang="en-NZ" dirty="0" err="1"/>
              <a:t>setName</a:t>
            </a:r>
            <a:r>
              <a:rPr lang="en-NZ" dirty="0"/>
              <a:t>);</a:t>
            </a: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To add a slider to the UI:</a:t>
            </a:r>
          </a:p>
          <a:p>
            <a:pPr lvl="2">
              <a:spcBef>
                <a:spcPts val="0"/>
              </a:spcBef>
            </a:pPr>
            <a:r>
              <a:rPr lang="en-US" dirty="0"/>
              <a:t>Specify name of slider, min, max, initial values, and method to call </a:t>
            </a:r>
          </a:p>
          <a:p>
            <a:pPr marL="819150" lvl="2" indent="0">
              <a:spcBef>
                <a:spcPts val="0"/>
              </a:spcBef>
              <a:buNone/>
            </a:pPr>
            <a:r>
              <a:rPr lang="en-US" dirty="0"/>
              <a:t>    (must be a method with one double parameter)</a:t>
            </a:r>
          </a:p>
          <a:p>
            <a:pPr marL="819150" lvl="2" indent="0">
              <a:spcBef>
                <a:spcPts val="600"/>
              </a:spcBef>
              <a:buNone/>
            </a:pPr>
            <a:r>
              <a:rPr lang="en-US" dirty="0" err="1"/>
              <a:t>eg</a:t>
            </a:r>
            <a:r>
              <a:rPr lang="en-NZ" dirty="0"/>
              <a:t>   </a:t>
            </a:r>
            <a:r>
              <a:rPr lang="en-NZ" dirty="0" err="1"/>
              <a:t>UI.addSlider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"speed"</a:t>
            </a:r>
            <a:r>
              <a:rPr lang="en-NZ" dirty="0"/>
              <a:t>, 10, 50, 20, this::</a:t>
            </a:r>
            <a:r>
              <a:rPr lang="en-NZ" dirty="0" err="1"/>
              <a:t>setSpeed</a:t>
            </a:r>
            <a:r>
              <a:rPr lang="en-NZ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62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Boolean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A </a:t>
            </a:r>
            <a:r>
              <a:rPr lang="en-NZ" dirty="0" err="1"/>
              <a:t>boolean</a:t>
            </a:r>
            <a:r>
              <a:rPr lang="en-NZ" dirty="0"/>
              <a:t> value is a value!</a:t>
            </a:r>
          </a:p>
          <a:p>
            <a:pPr>
              <a:buFontTx/>
              <a:buNone/>
            </a:pPr>
            <a:r>
              <a:rPr lang="en-NZ" dirty="0"/>
              <a:t>	⇒ it can be stored in a variable.</a:t>
            </a:r>
          </a:p>
          <a:p>
            <a:pPr>
              <a:spcBef>
                <a:spcPct val="60000"/>
              </a:spcBef>
            </a:pPr>
            <a:r>
              <a:rPr lang="en-NZ" dirty="0"/>
              <a:t>Useful if the program needs to remember some option. </a:t>
            </a:r>
          </a:p>
          <a:p>
            <a:r>
              <a:rPr lang="en-NZ" dirty="0"/>
              <a:t>Must declare the variable, and assign to it, before using it</a:t>
            </a:r>
          </a:p>
          <a:p>
            <a:pPr lvl="1">
              <a:spcBef>
                <a:spcPct val="80000"/>
              </a:spcBef>
              <a:buFontTx/>
              <a:buNone/>
            </a:pPr>
            <a:r>
              <a:rPr lang="en-NZ" dirty="0"/>
              <a:t>	</a:t>
            </a:r>
            <a:r>
              <a:rPr lang="en-NZ" dirty="0" err="1">
                <a:solidFill>
                  <a:srgbClr val="FF0000"/>
                </a:solidFill>
              </a:rPr>
              <a:t>boolean</a:t>
            </a:r>
            <a:r>
              <a:rPr lang="en-NZ" dirty="0"/>
              <a:t> </a:t>
            </a:r>
            <a:r>
              <a:rPr lang="en-NZ" dirty="0" err="1"/>
              <a:t>printSteps</a:t>
            </a:r>
            <a:r>
              <a:rPr lang="en-NZ" dirty="0"/>
              <a:t> = </a:t>
            </a:r>
            <a:r>
              <a:rPr lang="en-NZ" dirty="0" err="1"/>
              <a:t>UI.askBoolean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"Print all steps?"</a:t>
            </a:r>
            <a:r>
              <a:rPr lang="en-NZ" dirty="0"/>
              <a:t>);</a:t>
            </a:r>
          </a:p>
          <a:p>
            <a:pPr lvl="1">
              <a:spcBef>
                <a:spcPts val="1800"/>
              </a:spcBef>
              <a:buNone/>
            </a:pPr>
            <a:r>
              <a:rPr lang="en-NZ" dirty="0"/>
              <a:t>	:</a:t>
            </a:r>
          </a:p>
          <a:p>
            <a:pPr lvl="1">
              <a:spcBef>
                <a:spcPts val="1800"/>
              </a:spcBef>
              <a:buNone/>
            </a:pPr>
            <a:r>
              <a:rPr lang="en-NZ" dirty="0"/>
              <a:t>	</a:t>
            </a:r>
            <a:r>
              <a:rPr lang="en-NZ" b="1" dirty="0">
                <a:solidFill>
                  <a:srgbClr val="993300"/>
                </a:solidFill>
              </a:rPr>
              <a:t>if</a:t>
            </a:r>
            <a:r>
              <a:rPr lang="en-NZ" dirty="0"/>
              <a:t> ( </a:t>
            </a:r>
            <a:r>
              <a:rPr lang="en-NZ" dirty="0" err="1"/>
              <a:t>printSteps</a:t>
            </a:r>
            <a:r>
              <a:rPr lang="en-NZ" dirty="0"/>
              <a:t> )</a:t>
            </a:r>
          </a:p>
          <a:p>
            <a:pPr lvl="1">
              <a:buFontTx/>
              <a:buNone/>
            </a:pPr>
            <a:r>
              <a:rPr lang="en-NZ" dirty="0"/>
              <a:t>		</a:t>
            </a:r>
            <a:r>
              <a:rPr lang="en-NZ" dirty="0" err="1"/>
              <a:t>UI.println</a:t>
            </a:r>
            <a:r>
              <a:rPr lang="en-NZ" dirty="0"/>
              <a:t>("Processed input");</a:t>
            </a:r>
          </a:p>
          <a:p>
            <a:pPr lvl="1">
              <a:spcBef>
                <a:spcPts val="1800"/>
              </a:spcBef>
              <a:buNone/>
            </a:pPr>
            <a:r>
              <a:rPr lang="en-NZ" dirty="0"/>
              <a:t>	:</a:t>
            </a:r>
          </a:p>
          <a:p>
            <a:pPr lvl="1">
              <a:spcBef>
                <a:spcPts val="1800"/>
              </a:spcBef>
              <a:buNone/>
            </a:pPr>
            <a:r>
              <a:rPr lang="en-NZ" dirty="0"/>
              <a:t>	</a:t>
            </a:r>
            <a:r>
              <a:rPr lang="en-NZ" b="1" dirty="0">
                <a:solidFill>
                  <a:srgbClr val="993300"/>
                </a:solidFill>
              </a:rPr>
              <a:t>if</a:t>
            </a:r>
            <a:r>
              <a:rPr lang="en-NZ" dirty="0"/>
              <a:t> ( </a:t>
            </a:r>
            <a:r>
              <a:rPr lang="en-NZ" dirty="0" err="1"/>
              <a:t>printSteps</a:t>
            </a:r>
            <a:r>
              <a:rPr lang="en-NZ" dirty="0"/>
              <a:t> )</a:t>
            </a:r>
          </a:p>
          <a:p>
            <a:pPr lvl="1">
              <a:buFontTx/>
              <a:buNone/>
            </a:pPr>
            <a:r>
              <a:rPr lang="en-NZ" dirty="0"/>
              <a:t>		</a:t>
            </a:r>
            <a:r>
              <a:rPr lang="en-NZ" dirty="0" err="1"/>
              <a:t>UI.println</a:t>
            </a:r>
            <a:r>
              <a:rPr lang="en-NZ" dirty="0"/>
              <a:t>("Computed Statistics");</a:t>
            </a:r>
          </a:p>
          <a:p>
            <a:pPr lvl="1">
              <a:buFontTx/>
              <a:buNone/>
            </a:pPr>
            <a:r>
              <a:rPr lang="en-NZ" dirty="0"/>
              <a:t>	:		</a:t>
            </a:r>
          </a:p>
        </p:txBody>
      </p:sp>
    </p:spTree>
    <p:extLst>
      <p:ext uri="{BB962C8B-B14F-4D97-AF65-F5344CB8AC3E}">
        <p14:creationId xmlns:p14="http://schemas.microsoft.com/office/powerpoint/2010/main" val="86206255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 input and fields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event will make a new method call.</a:t>
            </a:r>
          </a:p>
          <a:p>
            <a:r>
              <a:rPr lang="en-US" dirty="0">
                <a:sym typeface="Symbol" panose="05050102010706020507" pitchFamily="18" charset="2"/>
              </a:rPr>
              <a:t> can't remember anything between events in local variables in the methods.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Typically, need fields in the main object to remember information between events.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eg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dirty="0" err="1">
                <a:sym typeface="Symbol" panose="05050102010706020507" pitchFamily="18" charset="2"/>
              </a:rPr>
              <a:t>PuppetMaster</a:t>
            </a:r>
            <a:r>
              <a:rPr lang="en-US" dirty="0">
                <a:sym typeface="Symbol" panose="05050102010706020507" pitchFamily="18" charset="2"/>
              </a:rPr>
              <a:t>  has to remember the </a:t>
            </a:r>
            <a:r>
              <a:rPr lang="en-US" dirty="0" err="1">
                <a:sym typeface="Symbol" panose="05050102010706020507" pitchFamily="18" charset="2"/>
              </a:rPr>
              <a:t>CartoonCharacter</a:t>
            </a:r>
            <a:r>
              <a:rPr lang="en-US" dirty="0">
                <a:sym typeface="Symbol" panose="05050102010706020507" pitchFamily="18" charset="2"/>
              </a:rPr>
              <a:t> object in a field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1718333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PuppetMaster</a:t>
            </a:r>
            <a:r>
              <a:rPr lang="en-US" dirty="0"/>
              <a:t>: Design</a:t>
            </a:r>
            <a:endParaRPr lang="en-NZ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NZ" dirty="0"/>
              <a:t>Structure of the </a:t>
            </a:r>
            <a:r>
              <a:rPr lang="en-NZ" dirty="0" err="1"/>
              <a:t>PuppetMaster</a:t>
            </a:r>
            <a:r>
              <a:rPr lang="en-NZ" dirty="0"/>
              <a:t> class:</a:t>
            </a:r>
            <a:endParaRPr lang="en-NZ" sz="2000" dirty="0"/>
          </a:p>
          <a:p>
            <a:pPr>
              <a:buFontTx/>
              <a:buNone/>
            </a:pPr>
            <a:endParaRPr lang="en-NZ" sz="2000" b="1" dirty="0">
              <a:solidFill>
                <a:srgbClr val="993300"/>
              </a:solidFill>
            </a:endParaRPr>
          </a:p>
          <a:p>
            <a:pPr lvl="1">
              <a:buFontTx/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b="1" dirty="0">
                <a:solidFill>
                  <a:srgbClr val="993300"/>
                </a:solidFill>
              </a:rPr>
              <a:t>class</a:t>
            </a:r>
            <a:r>
              <a:rPr lang="en-NZ" dirty="0"/>
              <a:t> </a:t>
            </a:r>
            <a:r>
              <a:rPr lang="en-NZ" dirty="0" err="1"/>
              <a:t>PuppetMaster</a:t>
            </a:r>
            <a:r>
              <a:rPr lang="en-NZ" dirty="0"/>
              <a:t>   </a:t>
            </a:r>
            <a:r>
              <a:rPr lang="en-NZ" dirty="0">
                <a:solidFill>
                  <a:srgbClr val="3333CC"/>
                </a:solidFill>
              </a:rPr>
              <a:t>…</a:t>
            </a:r>
            <a:r>
              <a:rPr lang="en-NZ" dirty="0"/>
              <a:t>  </a:t>
            </a:r>
            <a:r>
              <a:rPr lang="en-NZ" dirty="0">
                <a:solidFill>
                  <a:srgbClr val="3333CC"/>
                </a:solidFill>
              </a:rPr>
              <a:t> </a:t>
            </a:r>
            <a:r>
              <a:rPr lang="en-NZ" dirty="0"/>
              <a:t>{ </a:t>
            </a:r>
            <a:endParaRPr lang="en-NZ" sz="1600" dirty="0"/>
          </a:p>
          <a:p>
            <a:pPr lvl="2">
              <a:spcBef>
                <a:spcPts val="1200"/>
              </a:spcBef>
              <a:buNone/>
            </a:pPr>
            <a:r>
              <a:rPr lang="en-NZ" dirty="0">
                <a:solidFill>
                  <a:srgbClr val="3333CC"/>
                </a:solidFill>
              </a:rPr>
              <a:t>// fields to store values between events/method calls</a:t>
            </a:r>
          </a:p>
          <a:p>
            <a:pPr lvl="2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….</a:t>
            </a:r>
          </a:p>
          <a:p>
            <a:pPr lvl="2">
              <a:spcBef>
                <a:spcPts val="180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 </a:t>
            </a:r>
            <a:r>
              <a:rPr lang="en-NZ" dirty="0">
                <a:solidFill>
                  <a:srgbClr val="3333CC"/>
                </a:solidFill>
              </a:rPr>
              <a:t>// Constructor  </a:t>
            </a:r>
          </a:p>
          <a:p>
            <a:pPr lvl="2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 </a:t>
            </a:r>
            <a:r>
              <a:rPr lang="en-NZ" dirty="0" err="1"/>
              <a:t>PuppetMaster</a:t>
            </a:r>
            <a:r>
              <a:rPr lang="en-NZ" dirty="0"/>
              <a:t>(){</a:t>
            </a:r>
          </a:p>
          <a:p>
            <a:pPr lvl="3">
              <a:spcBef>
                <a:spcPts val="600"/>
              </a:spcBef>
              <a:buNone/>
            </a:pPr>
            <a:r>
              <a:rPr lang="en-US" dirty="0">
                <a:solidFill>
                  <a:srgbClr val="3333CC"/>
                </a:solidFill>
              </a:rPr>
              <a:t>// set up the buttons, slider, </a:t>
            </a:r>
            <a:r>
              <a:rPr lang="en-US" dirty="0" err="1">
                <a:solidFill>
                  <a:srgbClr val="3333CC"/>
                </a:solidFill>
              </a:rPr>
              <a:t>textField</a:t>
            </a:r>
            <a:endParaRPr lang="en-US" dirty="0">
              <a:solidFill>
                <a:srgbClr val="3333CC"/>
              </a:solidFill>
            </a:endParaRPr>
          </a:p>
          <a:p>
            <a:pPr lvl="3">
              <a:spcBef>
                <a:spcPts val="600"/>
              </a:spcBef>
              <a:buNone/>
            </a:pPr>
            <a:r>
              <a:rPr lang="en-US" dirty="0">
                <a:solidFill>
                  <a:srgbClr val="3333CC"/>
                </a:solidFill>
              </a:rPr>
              <a:t>// </a:t>
            </a:r>
            <a:r>
              <a:rPr lang="en-US" dirty="0" err="1">
                <a:solidFill>
                  <a:srgbClr val="3333CC"/>
                </a:solidFill>
              </a:rPr>
              <a:t>initialise</a:t>
            </a:r>
            <a:r>
              <a:rPr lang="en-US" dirty="0">
                <a:solidFill>
                  <a:srgbClr val="3333CC"/>
                </a:solidFill>
              </a:rPr>
              <a:t> fields</a:t>
            </a:r>
          </a:p>
          <a:p>
            <a:pPr lvl="2">
              <a:spcBef>
                <a:spcPts val="600"/>
              </a:spcBef>
              <a:buNone/>
            </a:pPr>
            <a:r>
              <a:rPr lang="en-NZ" dirty="0"/>
              <a:t>}</a:t>
            </a:r>
          </a:p>
          <a:p>
            <a:pPr lvl="2">
              <a:spcBef>
                <a:spcPts val="1800"/>
              </a:spcBef>
              <a:buNone/>
            </a:pPr>
            <a:r>
              <a:rPr lang="en-NZ" dirty="0">
                <a:solidFill>
                  <a:srgbClr val="3333CC"/>
                </a:solidFill>
              </a:rPr>
              <a:t>// methods to respond to the buttons, </a:t>
            </a:r>
            <a:r>
              <a:rPr lang="en-US" dirty="0">
                <a:solidFill>
                  <a:srgbClr val="3333CC"/>
                </a:solidFill>
              </a:rPr>
              <a:t> slider, </a:t>
            </a:r>
            <a:r>
              <a:rPr lang="en-US" dirty="0" err="1">
                <a:solidFill>
                  <a:srgbClr val="3333CC"/>
                </a:solidFill>
              </a:rPr>
              <a:t>textField</a:t>
            </a:r>
            <a:endParaRPr lang="en-US" dirty="0">
              <a:solidFill>
                <a:srgbClr val="3333CC"/>
              </a:solidFill>
            </a:endParaRPr>
          </a:p>
          <a:p>
            <a:pPr lvl="2">
              <a:spcBef>
                <a:spcPts val="6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…</a:t>
            </a:r>
            <a:endParaRPr lang="en-US" dirty="0">
              <a:solidFill>
                <a:srgbClr val="3333CC"/>
              </a:solidFill>
            </a:endParaRPr>
          </a:p>
          <a:p>
            <a:pPr lvl="1">
              <a:spcBef>
                <a:spcPts val="1800"/>
              </a:spcBef>
              <a:buNone/>
            </a:pPr>
            <a:r>
              <a:rPr lang="en-US" dirty="0"/>
              <a:t>}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0798400"/>
      </p:ext>
    </p:extLst>
  </p:cSld>
  <p:clrMapOvr>
    <a:masterClrMapping/>
  </p:clrMapOvr>
  <p:transition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PuppetMaster</a:t>
            </a:r>
            <a:r>
              <a:rPr lang="en-US" dirty="0"/>
              <a:t>: setting up Buttons etc</a:t>
            </a:r>
            <a:endParaRPr lang="en-NZ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NZ" sz="2000" b="1" dirty="0">
                <a:solidFill>
                  <a:srgbClr val="993300"/>
                </a:solidFill>
              </a:rPr>
              <a:t>public</a:t>
            </a:r>
            <a:r>
              <a:rPr lang="en-NZ" sz="2000" dirty="0"/>
              <a:t> </a:t>
            </a:r>
            <a:r>
              <a:rPr lang="en-NZ" sz="2000" b="1" dirty="0">
                <a:solidFill>
                  <a:srgbClr val="993300"/>
                </a:solidFill>
              </a:rPr>
              <a:t>class</a:t>
            </a:r>
            <a:r>
              <a:rPr lang="en-NZ" sz="2000" dirty="0"/>
              <a:t> </a:t>
            </a:r>
            <a:r>
              <a:rPr lang="en-NZ" sz="2000" dirty="0" err="1"/>
              <a:t>PuppetMaster</a:t>
            </a:r>
            <a:r>
              <a:rPr lang="en-NZ" sz="2000" dirty="0"/>
              <a:t>   </a:t>
            </a:r>
            <a:r>
              <a:rPr lang="en-NZ" sz="2000" dirty="0">
                <a:solidFill>
                  <a:srgbClr val="3333CC"/>
                </a:solidFill>
              </a:rPr>
              <a:t>…</a:t>
            </a:r>
            <a:r>
              <a:rPr lang="en-NZ" sz="2000" dirty="0"/>
              <a:t>  </a:t>
            </a:r>
            <a:r>
              <a:rPr lang="en-NZ" sz="2000" dirty="0">
                <a:solidFill>
                  <a:srgbClr val="3333CC"/>
                </a:solidFill>
              </a:rPr>
              <a:t> </a:t>
            </a:r>
            <a:r>
              <a:rPr lang="en-NZ" sz="2000" dirty="0"/>
              <a:t>{ </a:t>
            </a:r>
          </a:p>
          <a:p>
            <a:pPr marL="447675" lvl="1">
              <a:spcBef>
                <a:spcPts val="600"/>
              </a:spcBef>
              <a:buNone/>
            </a:pPr>
            <a:r>
              <a:rPr lang="en-NZ" dirty="0">
                <a:solidFill>
                  <a:srgbClr val="3333CC"/>
                </a:solidFill>
              </a:rPr>
              <a:t>// fields </a:t>
            </a:r>
          </a:p>
          <a:p>
            <a:pPr marL="447675" lvl="1">
              <a:spcBef>
                <a:spcPts val="1200"/>
              </a:spcBef>
              <a:buNone/>
            </a:pPr>
            <a:r>
              <a:rPr lang="en-NZ" dirty="0">
                <a:solidFill>
                  <a:srgbClr val="3333CC"/>
                </a:solidFill>
              </a:rPr>
              <a:t>// constructor  </a:t>
            </a:r>
          </a:p>
          <a:p>
            <a:pPr marL="447675" lvl="1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 err="1"/>
              <a:t>PuppetMaster</a:t>
            </a:r>
            <a:r>
              <a:rPr lang="en-NZ" dirty="0"/>
              <a:t>(){</a:t>
            </a:r>
          </a:p>
          <a:p>
            <a:pPr lvl="1">
              <a:spcBef>
                <a:spcPts val="60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 "Smile"</a:t>
            </a:r>
            <a:r>
              <a:rPr lang="en-NZ" dirty="0"/>
              <a:t>, this::</a:t>
            </a:r>
            <a:r>
              <a:rPr lang="en-NZ" dirty="0" err="1"/>
              <a:t>doSmile</a:t>
            </a:r>
            <a:r>
              <a:rPr lang="en-NZ" dirty="0"/>
              <a:t>);</a:t>
            </a:r>
          </a:p>
          <a:p>
            <a:pPr lvl="1">
              <a:spcBef>
                <a:spcPts val="60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 </a:t>
            </a:r>
            <a:r>
              <a:rPr lang="en-NZ" dirty="0">
                <a:solidFill>
                  <a:srgbClr val="339933"/>
                </a:solidFill>
              </a:rPr>
              <a:t>"Frown"</a:t>
            </a:r>
            <a:r>
              <a:rPr lang="en-NZ" dirty="0"/>
              <a:t>, this::</a:t>
            </a:r>
            <a:r>
              <a:rPr lang="en-NZ" dirty="0" err="1"/>
              <a:t>doFrown</a:t>
            </a:r>
            <a:r>
              <a:rPr lang="en-NZ" dirty="0"/>
              <a:t>);</a:t>
            </a:r>
          </a:p>
          <a:p>
            <a:pPr lvl="1">
              <a:spcBef>
                <a:spcPts val="60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 "Left"</a:t>
            </a:r>
            <a:r>
              <a:rPr lang="en-NZ" dirty="0"/>
              <a:t>,</a:t>
            </a:r>
            <a:r>
              <a:rPr lang="en-NZ" dirty="0">
                <a:solidFill>
                  <a:srgbClr val="339933"/>
                </a:solidFill>
              </a:rPr>
              <a:t> </a:t>
            </a:r>
            <a:r>
              <a:rPr lang="en-NZ" dirty="0"/>
              <a:t>this::</a:t>
            </a:r>
            <a:r>
              <a:rPr lang="en-NZ" dirty="0" err="1"/>
              <a:t>doLeft</a:t>
            </a:r>
            <a:r>
              <a:rPr lang="en-NZ" dirty="0"/>
              <a:t>);</a:t>
            </a:r>
          </a:p>
          <a:p>
            <a:pPr lvl="1">
              <a:spcBef>
                <a:spcPts val="60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 "Right"</a:t>
            </a:r>
            <a:r>
              <a:rPr lang="en-NZ" dirty="0"/>
              <a:t>,</a:t>
            </a:r>
            <a:r>
              <a:rPr lang="en-NZ" dirty="0">
                <a:solidFill>
                  <a:srgbClr val="339933"/>
                </a:solidFill>
              </a:rPr>
              <a:t> </a:t>
            </a:r>
            <a:r>
              <a:rPr lang="en-NZ" dirty="0"/>
              <a:t>this::</a:t>
            </a:r>
            <a:r>
              <a:rPr lang="en-NZ" dirty="0" err="1"/>
              <a:t>doRight</a:t>
            </a:r>
            <a:r>
              <a:rPr lang="en-NZ" dirty="0"/>
              <a:t>);</a:t>
            </a:r>
          </a:p>
          <a:p>
            <a:pPr lvl="1">
              <a:spcBef>
                <a:spcPts val="600"/>
              </a:spcBef>
              <a:buNone/>
            </a:pPr>
            <a:r>
              <a:rPr lang="en-NZ" dirty="0" err="1"/>
              <a:t>UI.addTextField</a:t>
            </a:r>
            <a:r>
              <a:rPr lang="en-NZ" dirty="0"/>
              <a:t>( </a:t>
            </a:r>
            <a:r>
              <a:rPr lang="en-NZ" dirty="0">
                <a:solidFill>
                  <a:srgbClr val="339933"/>
                </a:solidFill>
              </a:rPr>
              <a:t>"Say"</a:t>
            </a:r>
            <a:r>
              <a:rPr lang="en-NZ" dirty="0"/>
              <a:t>,</a:t>
            </a:r>
            <a:r>
              <a:rPr lang="en-NZ" dirty="0">
                <a:solidFill>
                  <a:srgbClr val="339933"/>
                </a:solidFill>
              </a:rPr>
              <a:t> </a:t>
            </a:r>
            <a:r>
              <a:rPr lang="en-NZ" dirty="0"/>
              <a:t>this::</a:t>
            </a:r>
            <a:r>
              <a:rPr lang="en-NZ" dirty="0" err="1"/>
              <a:t>doSpeak</a:t>
            </a:r>
            <a:r>
              <a:rPr lang="en-NZ" dirty="0"/>
              <a:t>);</a:t>
            </a:r>
            <a:endParaRPr lang="en-NZ" sz="1800" dirty="0">
              <a:solidFill>
                <a:srgbClr val="993300"/>
              </a:solidFill>
            </a:endParaRPr>
          </a:p>
          <a:p>
            <a:pPr lvl="1">
              <a:spcBef>
                <a:spcPts val="60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 </a:t>
            </a:r>
            <a:r>
              <a:rPr lang="en-NZ" dirty="0">
                <a:solidFill>
                  <a:srgbClr val="339933"/>
                </a:solidFill>
              </a:rPr>
              <a:t>"Walk"</a:t>
            </a:r>
            <a:r>
              <a:rPr lang="en-NZ" dirty="0"/>
              <a:t>,</a:t>
            </a:r>
            <a:r>
              <a:rPr lang="en-NZ" dirty="0">
                <a:solidFill>
                  <a:srgbClr val="339933"/>
                </a:solidFill>
              </a:rPr>
              <a:t> </a:t>
            </a:r>
            <a:r>
              <a:rPr lang="en-NZ" dirty="0"/>
              <a:t>this::</a:t>
            </a:r>
            <a:r>
              <a:rPr lang="en-NZ" dirty="0" err="1"/>
              <a:t>doWalk</a:t>
            </a:r>
            <a:r>
              <a:rPr lang="en-NZ" dirty="0"/>
              <a:t>);</a:t>
            </a:r>
          </a:p>
          <a:p>
            <a:pPr lvl="1">
              <a:spcBef>
                <a:spcPts val="600"/>
              </a:spcBef>
              <a:buNone/>
            </a:pPr>
            <a:r>
              <a:rPr lang="en-NZ" dirty="0" err="1"/>
              <a:t>UI.addSlider</a:t>
            </a:r>
            <a:r>
              <a:rPr lang="en-NZ" dirty="0"/>
              <a:t>( </a:t>
            </a:r>
            <a:r>
              <a:rPr lang="en-NZ" dirty="0">
                <a:solidFill>
                  <a:srgbClr val="339933"/>
                </a:solidFill>
              </a:rPr>
              <a:t>"Distance"</a:t>
            </a:r>
            <a:r>
              <a:rPr lang="en-NZ" dirty="0"/>
              <a:t>, 1, 100, 20, this::</a:t>
            </a:r>
            <a:r>
              <a:rPr lang="en-NZ" dirty="0" err="1"/>
              <a:t>setDist</a:t>
            </a:r>
            <a:r>
              <a:rPr lang="en-NZ" dirty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/>
              <a:t>…</a:t>
            </a:r>
          </a:p>
          <a:p>
            <a:pPr marL="447675" lvl="1"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marL="447675" lvl="1">
              <a:spcBef>
                <a:spcPts val="600"/>
              </a:spcBef>
              <a:buNone/>
            </a:pPr>
            <a:r>
              <a:rPr lang="en-NZ" dirty="0">
                <a:solidFill>
                  <a:srgbClr val="3333CC"/>
                </a:solidFill>
              </a:rPr>
              <a:t>// methods to respond</a:t>
            </a:r>
            <a:endParaRPr lang="en-US" dirty="0">
              <a:solidFill>
                <a:srgbClr val="3333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}</a:t>
            </a:r>
            <a:endParaRPr lang="en-NZ" dirty="0"/>
          </a:p>
        </p:txBody>
      </p:sp>
      <p:grpSp>
        <p:nvGrpSpPr>
          <p:cNvPr id="57" name="Group 56"/>
          <p:cNvGrpSpPr/>
          <p:nvPr/>
        </p:nvGrpSpPr>
        <p:grpSpPr>
          <a:xfrm>
            <a:off x="8472264" y="1124746"/>
            <a:ext cx="2016224" cy="3672407"/>
            <a:chOff x="1979712" y="1124745"/>
            <a:chExt cx="2016224" cy="3672407"/>
          </a:xfrm>
        </p:grpSpPr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979712" y="1124745"/>
              <a:ext cx="2016224" cy="144016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979712" y="1269206"/>
              <a:ext cx="2016224" cy="352794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>
              <a:off x="2088430" y="1482601"/>
              <a:ext cx="792163" cy="36036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/>
                <a:t>Smile</a:t>
              </a:r>
            </a:p>
          </p:txBody>
        </p:sp>
        <p:sp>
          <p:nvSpPr>
            <p:cNvPr id="61" name="AutoShape 8"/>
            <p:cNvSpPr>
              <a:spLocks noChangeArrowheads="1"/>
            </p:cNvSpPr>
            <p:nvPr/>
          </p:nvSpPr>
          <p:spPr bwMode="auto">
            <a:xfrm>
              <a:off x="2088158" y="1916832"/>
              <a:ext cx="792162" cy="36036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dirty="0"/>
                <a:t>Frown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1184" y="3354809"/>
              <a:ext cx="792088" cy="288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NZ" dirty="0">
                  <a:latin typeface="Arial" charset="0"/>
                </a:rPr>
                <a:t>Say</a:t>
              </a:r>
            </a:p>
            <a:p>
              <a:endParaRPr lang="en-NZ" dirty="0">
                <a:latin typeface="Arial" charset="0"/>
              </a:endParaRPr>
            </a:p>
            <a:p>
              <a:endParaRPr lang="en-NZ" dirty="0">
                <a:latin typeface="Arial" charset="0"/>
              </a:endParaRPr>
            </a:p>
          </p:txBody>
        </p:sp>
        <p:sp>
          <p:nvSpPr>
            <p:cNvPr id="63" name="AutoShape 8"/>
            <p:cNvSpPr>
              <a:spLocks noChangeArrowheads="1"/>
            </p:cNvSpPr>
            <p:nvPr/>
          </p:nvSpPr>
          <p:spPr bwMode="auto">
            <a:xfrm>
              <a:off x="2088232" y="2348557"/>
              <a:ext cx="792162" cy="36036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dirty="0"/>
                <a:t>Left</a:t>
              </a:r>
            </a:p>
          </p:txBody>
        </p:sp>
        <p:sp>
          <p:nvSpPr>
            <p:cNvPr id="64" name="AutoShape 8"/>
            <p:cNvSpPr>
              <a:spLocks noChangeArrowheads="1"/>
            </p:cNvSpPr>
            <p:nvPr/>
          </p:nvSpPr>
          <p:spPr bwMode="auto">
            <a:xfrm>
              <a:off x="2088232" y="2780928"/>
              <a:ext cx="792162" cy="36036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dirty="0"/>
                <a:t>Right</a:t>
              </a:r>
            </a:p>
          </p:txBody>
        </p:sp>
        <p:sp>
          <p:nvSpPr>
            <p:cNvPr id="65" name="AutoShape 8"/>
            <p:cNvSpPr>
              <a:spLocks noChangeArrowheads="1"/>
            </p:cNvSpPr>
            <p:nvPr/>
          </p:nvSpPr>
          <p:spPr bwMode="auto">
            <a:xfrm>
              <a:off x="2101184" y="3739355"/>
              <a:ext cx="792162" cy="36036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Walk</a:t>
              </a:r>
              <a:endParaRPr lang="en-NZ" dirty="0"/>
            </a:p>
          </p:txBody>
        </p:sp>
        <p:grpSp>
          <p:nvGrpSpPr>
            <p:cNvPr id="66" name="Group 18"/>
            <p:cNvGrpSpPr/>
            <p:nvPr/>
          </p:nvGrpSpPr>
          <p:grpSpPr>
            <a:xfrm>
              <a:off x="2016224" y="4077072"/>
              <a:ext cx="902950" cy="544706"/>
              <a:chOff x="2016224" y="4077072"/>
              <a:chExt cx="902950" cy="54470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016224" y="4077072"/>
                <a:ext cx="8819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/>
                  <a:t>Distance</a:t>
                </a:r>
              </a:p>
            </p:txBody>
          </p:sp>
          <p:cxnSp>
            <p:nvCxnSpPr>
              <p:cNvPr id="69" name="Straight Connector 10"/>
              <p:cNvCxnSpPr/>
              <p:nvPr/>
            </p:nvCxnSpPr>
            <p:spPr bwMode="auto">
              <a:xfrm>
                <a:off x="2088232" y="4437112"/>
                <a:ext cx="72008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0" name="Rounded Rectangle 69"/>
              <p:cNvSpPr/>
              <p:nvPr/>
            </p:nvSpPr>
            <p:spPr bwMode="auto">
              <a:xfrm>
                <a:off x="2246293" y="4365104"/>
                <a:ext cx="57761" cy="144016"/>
              </a:xfrm>
              <a:prstGeom prst="round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Arial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016224" y="4437112"/>
                <a:ext cx="849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1200" dirty="0">
                    <a:solidFill>
                      <a:schemeClr val="accent2"/>
                    </a:solidFill>
                  </a:rPr>
                  <a:t>1</a:t>
                </a:r>
                <a:endParaRPr lang="en-NZ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64296" y="4437112"/>
                <a:ext cx="2548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1200" dirty="0">
                    <a:solidFill>
                      <a:schemeClr val="accent2"/>
                    </a:solidFill>
                  </a:rPr>
                  <a:t>100</a:t>
                </a:r>
                <a:endParaRPr lang="en-NZ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67" name="Straight Connector 66"/>
            <p:cNvCxnSpPr/>
            <p:nvPr/>
          </p:nvCxnSpPr>
          <p:spPr bwMode="auto">
            <a:xfrm rot="5400000">
              <a:off x="1332148" y="3032956"/>
              <a:ext cx="3528392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04654726"/>
      </p:ext>
    </p:extLst>
  </p:cSld>
  <p:clrMapOvr>
    <a:masterClrMapping/>
  </p:clrMapOvr>
  <p:transition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702191" y="4297680"/>
            <a:ext cx="2518117" cy="302455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713911" y="5258972"/>
            <a:ext cx="2518117" cy="302455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725631" y="6220264"/>
            <a:ext cx="2518117" cy="302455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buttons and </a:t>
            </a:r>
            <a:r>
              <a:rPr lang="en-US" dirty="0" err="1"/>
              <a:t>textFields</a:t>
            </a:r>
            <a:endParaRPr lang="en-NZ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981076"/>
            <a:ext cx="11761472" cy="5876925"/>
          </a:xfrm>
        </p:spPr>
        <p:txBody>
          <a:bodyPr/>
          <a:lstStyle/>
          <a:p>
            <a:pPr>
              <a:buFontTx/>
              <a:buNone/>
            </a:pPr>
            <a:r>
              <a:rPr lang="en-NZ" sz="2000" b="1" dirty="0">
                <a:solidFill>
                  <a:srgbClr val="993300"/>
                </a:solidFill>
              </a:rPr>
              <a:t>public</a:t>
            </a:r>
            <a:r>
              <a:rPr lang="en-NZ" sz="2000" dirty="0"/>
              <a:t> </a:t>
            </a:r>
            <a:r>
              <a:rPr lang="en-NZ" sz="2000" b="1" dirty="0">
                <a:solidFill>
                  <a:srgbClr val="993300"/>
                </a:solidFill>
              </a:rPr>
              <a:t>class</a:t>
            </a:r>
            <a:r>
              <a:rPr lang="en-NZ" sz="2000" dirty="0"/>
              <a:t> </a:t>
            </a:r>
            <a:r>
              <a:rPr lang="en-NZ" sz="2000" dirty="0" err="1"/>
              <a:t>PuppetMaster</a:t>
            </a:r>
            <a:r>
              <a:rPr lang="en-NZ" sz="2000" dirty="0"/>
              <a:t> {</a:t>
            </a:r>
          </a:p>
          <a:p>
            <a:pPr lvl="1">
              <a:spcBef>
                <a:spcPts val="200"/>
              </a:spcBef>
              <a:buNone/>
            </a:pPr>
            <a:r>
              <a:rPr lang="en-NZ" dirty="0">
                <a:solidFill>
                  <a:srgbClr val="3333CC"/>
                </a:solidFill>
              </a:rPr>
              <a:t>// fields </a:t>
            </a:r>
          </a:p>
          <a:p>
            <a:pPr lvl="1">
              <a:spcBef>
                <a:spcPct val="40000"/>
              </a:spcBef>
              <a:buNone/>
            </a:pPr>
            <a:r>
              <a:rPr lang="en-NZ" dirty="0">
                <a:solidFill>
                  <a:srgbClr val="3333CC"/>
                </a:solidFill>
              </a:rPr>
              <a:t>// constructor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 err="1"/>
              <a:t>PuppetMaster</a:t>
            </a:r>
            <a:r>
              <a:rPr lang="en-NZ" dirty="0"/>
              <a:t>(){</a:t>
            </a:r>
            <a:endParaRPr lang="en-US" dirty="0"/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"Smile"</a:t>
            </a:r>
            <a:r>
              <a:rPr lang="en-NZ" dirty="0"/>
              <a:t>,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doSmile</a:t>
            </a:r>
            <a:r>
              <a:rPr lang="en-NZ" dirty="0"/>
              <a:t>); 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"Frown"</a:t>
            </a:r>
            <a:r>
              <a:rPr lang="en-NZ" dirty="0"/>
              <a:t>,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doFrown</a:t>
            </a:r>
            <a:r>
              <a:rPr lang="en-NZ" dirty="0"/>
              <a:t>); 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dirty="0"/>
              <a:t>	⋮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dirty="0" err="1"/>
              <a:t>UI.addTextField</a:t>
            </a:r>
            <a:r>
              <a:rPr lang="en-US" dirty="0"/>
              <a:t>(</a:t>
            </a:r>
            <a:r>
              <a:rPr lang="en-NZ" dirty="0">
                <a:solidFill>
                  <a:srgbClr val="339933"/>
                </a:solidFill>
              </a:rPr>
              <a:t>“Say"</a:t>
            </a:r>
            <a:r>
              <a:rPr lang="en-NZ" dirty="0"/>
              <a:t>,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doSpeak</a:t>
            </a:r>
            <a:r>
              <a:rPr lang="en-NZ" dirty="0"/>
              <a:t>);  </a:t>
            </a:r>
            <a:endParaRPr lang="en-US" dirty="0"/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/>
              <a:t>}</a:t>
            </a:r>
            <a:endParaRPr lang="en-NZ" dirty="0"/>
          </a:p>
          <a:p>
            <a:pPr lvl="1">
              <a:spcBef>
                <a:spcPts val="4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doSmile</a:t>
            </a:r>
            <a:r>
              <a:rPr lang="en-NZ" dirty="0"/>
              <a:t>(){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>
                <a:solidFill>
                  <a:srgbClr val="3333CC"/>
                </a:solidFill>
              </a:rPr>
              <a:t>// tell the </a:t>
            </a:r>
            <a:r>
              <a:rPr lang="en-NZ" dirty="0" err="1">
                <a:solidFill>
                  <a:srgbClr val="3333CC"/>
                </a:solidFill>
              </a:rPr>
              <a:t>CartoonCharacter</a:t>
            </a:r>
            <a:r>
              <a:rPr lang="en-NZ" dirty="0">
                <a:solidFill>
                  <a:srgbClr val="3333CC"/>
                </a:solidFill>
              </a:rPr>
              <a:t> to smile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dirty="0"/>
              <a:t>}</a:t>
            </a:r>
          </a:p>
          <a:p>
            <a:pPr lvl="1">
              <a:spcBef>
                <a:spcPts val="4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doFrown</a:t>
            </a:r>
            <a:r>
              <a:rPr lang="en-NZ" dirty="0"/>
              <a:t>(){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>
                <a:solidFill>
                  <a:srgbClr val="3333CC"/>
                </a:solidFill>
              </a:rPr>
              <a:t>// tell the </a:t>
            </a:r>
            <a:r>
              <a:rPr lang="en-NZ" dirty="0" err="1">
                <a:solidFill>
                  <a:srgbClr val="3333CC"/>
                </a:solidFill>
              </a:rPr>
              <a:t>CartoonCharacter</a:t>
            </a:r>
            <a:r>
              <a:rPr lang="en-NZ" dirty="0">
                <a:solidFill>
                  <a:srgbClr val="3333CC"/>
                </a:solidFill>
              </a:rPr>
              <a:t> to frown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dirty="0"/>
              <a:t>}</a:t>
            </a:r>
          </a:p>
          <a:p>
            <a:pPr lvl="1">
              <a:spcBef>
                <a:spcPts val="4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doSpeak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words){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>
                <a:solidFill>
                  <a:srgbClr val="3333CC"/>
                </a:solidFill>
              </a:rPr>
              <a:t>// tell the </a:t>
            </a:r>
            <a:r>
              <a:rPr lang="en-NZ" dirty="0" err="1">
                <a:solidFill>
                  <a:srgbClr val="3333CC"/>
                </a:solidFill>
              </a:rPr>
              <a:t>CartoonCharacter</a:t>
            </a:r>
            <a:r>
              <a:rPr lang="en-NZ" dirty="0">
                <a:solidFill>
                  <a:srgbClr val="3333CC"/>
                </a:solidFill>
              </a:rPr>
              <a:t> to say the words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dirty="0"/>
              <a:t>}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888088" y="4005064"/>
            <a:ext cx="3240360" cy="720080"/>
          </a:xfrm>
          <a:prstGeom prst="wedgeRoundRectCallout">
            <a:avLst>
              <a:gd name="adj1" fmla="val -92262"/>
              <a:gd name="adj2" fmla="val -33874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sz="1800" dirty="0">
                <a:latin typeface="Arial" charset="0"/>
              </a:rPr>
              <a:t>A method called by a button</a:t>
            </a:r>
          </a:p>
          <a:p>
            <a:r>
              <a:rPr lang="en-NZ" sz="1800" dirty="0">
                <a:latin typeface="Arial" charset="0"/>
              </a:rPr>
              <a:t>must have no parameters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888088" y="4005064"/>
            <a:ext cx="3240360" cy="720080"/>
          </a:xfrm>
          <a:prstGeom prst="wedgeRoundRectCallout">
            <a:avLst>
              <a:gd name="adj1" fmla="val -88147"/>
              <a:gd name="adj2" fmla="val 71948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>
                <a:latin typeface="Arial" charset="0"/>
              </a:rPr>
              <a:t>Methods called by buttons</a:t>
            </a:r>
          </a:p>
          <a:p>
            <a:pPr algn="l"/>
            <a:r>
              <a:rPr lang="en-NZ" sz="2000" dirty="0">
                <a:latin typeface="Arial" charset="0"/>
              </a:rPr>
              <a:t>must have no parameters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34411" y="5085184"/>
            <a:ext cx="3793054" cy="720080"/>
          </a:xfrm>
          <a:prstGeom prst="wedgeRoundRectCallout">
            <a:avLst>
              <a:gd name="adj1" fmla="val -73596"/>
              <a:gd name="adj2" fmla="val 56075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>
                <a:latin typeface="Arial" charset="0"/>
              </a:rPr>
              <a:t>Methods called by a </a:t>
            </a:r>
            <a:r>
              <a:rPr lang="en-NZ" sz="2000" dirty="0" err="1">
                <a:latin typeface="Arial" charset="0"/>
              </a:rPr>
              <a:t>textField</a:t>
            </a:r>
            <a:endParaRPr lang="en-NZ" sz="2000" dirty="0">
              <a:latin typeface="Arial" charset="0"/>
            </a:endParaRPr>
          </a:p>
          <a:p>
            <a:pPr algn="l"/>
            <a:r>
              <a:rPr lang="en-NZ" sz="2000" dirty="0">
                <a:latin typeface="Arial" charset="0"/>
              </a:rPr>
              <a:t>must have one String parameter</a:t>
            </a:r>
          </a:p>
        </p:txBody>
      </p:sp>
    </p:spTree>
    <p:extLst>
      <p:ext uri="{BB962C8B-B14F-4D97-AF65-F5344CB8AC3E}">
        <p14:creationId xmlns:p14="http://schemas.microsoft.com/office/powerpoint/2010/main" val="4132317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4" grpId="0" animBg="1"/>
      <p:bldP spid="5" grpId="0" animBg="1"/>
      <p:bldP spid="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207568" y="2848347"/>
            <a:ext cx="7632848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57749" y="5858222"/>
            <a:ext cx="1248406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67274" y="5013176"/>
            <a:ext cx="1248406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dirty="0">
              <a:latin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PuppetMaster</a:t>
            </a:r>
            <a:r>
              <a:rPr lang="en-US" dirty="0"/>
              <a:t>: Using Fields</a:t>
            </a:r>
            <a:endParaRPr lang="en-NZ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NZ" sz="2000" dirty="0"/>
              <a:t>Actions on the </a:t>
            </a:r>
            <a:r>
              <a:rPr lang="en-NZ" sz="2000" dirty="0" err="1"/>
              <a:t>CartoonCharacter</a:t>
            </a:r>
            <a:r>
              <a:rPr lang="en-NZ" sz="2000" dirty="0"/>
              <a:t> happen in response to different events</a:t>
            </a:r>
          </a:p>
          <a:p>
            <a:pPr lvl="1">
              <a:spcBef>
                <a:spcPts val="300"/>
              </a:spcBef>
              <a:buNone/>
            </a:pPr>
            <a:r>
              <a:rPr lang="en-NZ" dirty="0"/>
              <a:t>⇒ will be in different method calls </a:t>
            </a:r>
          </a:p>
          <a:p>
            <a:pPr lvl="1">
              <a:spcBef>
                <a:spcPts val="300"/>
              </a:spcBef>
              <a:buNone/>
            </a:pPr>
            <a:r>
              <a:rPr lang="en-NZ" dirty="0"/>
              <a:t>⇒</a:t>
            </a:r>
            <a:r>
              <a:rPr lang="en-NZ" dirty="0">
                <a:solidFill>
                  <a:srgbClr val="000000"/>
                </a:solidFill>
              </a:rPr>
              <a:t> need to store character in a field, not a local variable. </a:t>
            </a:r>
            <a:endParaRPr lang="en-NZ" b="1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en-NZ" sz="2000" b="1" dirty="0">
                <a:solidFill>
                  <a:srgbClr val="993300"/>
                </a:solidFill>
              </a:rPr>
              <a:t>public</a:t>
            </a:r>
            <a:r>
              <a:rPr lang="en-NZ" sz="2000" dirty="0"/>
              <a:t>  </a:t>
            </a:r>
            <a:r>
              <a:rPr lang="en-NZ" sz="2000" b="1" dirty="0">
                <a:solidFill>
                  <a:srgbClr val="993300"/>
                </a:solidFill>
              </a:rPr>
              <a:t>class</a:t>
            </a:r>
            <a:r>
              <a:rPr lang="en-NZ" sz="2000" dirty="0"/>
              <a:t>  </a:t>
            </a:r>
            <a:r>
              <a:rPr lang="en-NZ" sz="2000" dirty="0" err="1"/>
              <a:t>PuppetMaster</a:t>
            </a:r>
            <a:r>
              <a:rPr lang="en-NZ" sz="2000" dirty="0"/>
              <a:t>{</a:t>
            </a:r>
            <a:endParaRPr lang="en-NZ" dirty="0"/>
          </a:p>
          <a:p>
            <a:pPr lvl="1">
              <a:spcBef>
                <a:spcPts val="200"/>
              </a:spcBef>
              <a:buNone/>
            </a:pPr>
            <a:r>
              <a:rPr lang="en-NZ" dirty="0">
                <a:solidFill>
                  <a:srgbClr val="3333CC"/>
                </a:solidFill>
              </a:rPr>
              <a:t>// fields 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 cc = 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(200, 100, </a:t>
            </a:r>
            <a:r>
              <a:rPr lang="en-NZ" dirty="0">
                <a:solidFill>
                  <a:srgbClr val="339933"/>
                </a:solidFill>
              </a:rPr>
              <a:t>"blue"</a:t>
            </a:r>
            <a:r>
              <a:rPr lang="en-NZ" dirty="0"/>
              <a:t>);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ts val="600"/>
              </a:spcBef>
              <a:buNone/>
            </a:pPr>
            <a:r>
              <a:rPr lang="en-NZ" dirty="0">
                <a:solidFill>
                  <a:srgbClr val="3333CC"/>
                </a:solidFill>
              </a:rPr>
              <a:t>// constructor</a:t>
            </a:r>
            <a:endParaRPr lang="en-NZ" b="1" dirty="0">
              <a:solidFill>
                <a:srgbClr val="993300"/>
              </a:solidFill>
            </a:endParaRPr>
          </a:p>
          <a:p>
            <a:pPr lvl="1">
              <a:spcBef>
                <a:spcPts val="2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 </a:t>
            </a:r>
            <a:r>
              <a:rPr lang="en-NZ" dirty="0" err="1"/>
              <a:t>PuppetMaster</a:t>
            </a:r>
            <a:r>
              <a:rPr lang="en-NZ" dirty="0"/>
              <a:t>(){</a:t>
            </a:r>
          </a:p>
          <a:p>
            <a:pPr lvl="2">
              <a:spcBef>
                <a:spcPts val="20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"Smile"</a:t>
            </a:r>
            <a:r>
              <a:rPr lang="en-NZ" dirty="0"/>
              <a:t>,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doSmile</a:t>
            </a:r>
            <a:r>
              <a:rPr lang="en-NZ" dirty="0"/>
              <a:t>);    </a:t>
            </a:r>
            <a:r>
              <a:rPr lang="en-NZ" dirty="0">
                <a:solidFill>
                  <a:srgbClr val="3333CC"/>
                </a:solidFill>
              </a:rPr>
              <a:t>// call </a:t>
            </a:r>
            <a:r>
              <a:rPr lang="en-NZ" dirty="0" err="1">
                <a:solidFill>
                  <a:srgbClr val="3333CC"/>
                </a:solidFill>
              </a:rPr>
              <a:t>doSmile</a:t>
            </a:r>
            <a:r>
              <a:rPr lang="en-NZ" dirty="0">
                <a:solidFill>
                  <a:srgbClr val="3333CC"/>
                </a:solidFill>
              </a:rPr>
              <a:t> on </a:t>
            </a:r>
            <a:r>
              <a:rPr lang="en-NZ" i="1" dirty="0">
                <a:solidFill>
                  <a:srgbClr val="3333CC"/>
                </a:solidFill>
              </a:rPr>
              <a:t>this</a:t>
            </a:r>
            <a:endParaRPr lang="en-NZ" i="1" dirty="0"/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"Frown"</a:t>
            </a:r>
            <a:r>
              <a:rPr lang="en-NZ" dirty="0"/>
              <a:t>,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doFrown</a:t>
            </a:r>
            <a:r>
              <a:rPr lang="en-NZ" dirty="0"/>
              <a:t>); 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dirty="0"/>
              <a:t>: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doSmile</a:t>
            </a:r>
            <a:r>
              <a:rPr lang="en-NZ" dirty="0"/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.cc.smile</a:t>
            </a:r>
            <a:r>
              <a:rPr lang="en-NZ" dirty="0"/>
              <a:t>();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doFrown</a:t>
            </a:r>
            <a:r>
              <a:rPr lang="en-NZ" dirty="0"/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.cc.frown</a:t>
            </a:r>
            <a:r>
              <a:rPr lang="en-NZ" dirty="0"/>
              <a:t>();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20897081"/>
      </p:ext>
    </p:extLst>
  </p:cSld>
  <p:clrMapOvr>
    <a:masterClrMapping/>
  </p:clrMapOvr>
  <p:transition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086821" y="5229200"/>
            <a:ext cx="1031741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dirty="0">
              <a:latin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PuppetMaster</a:t>
            </a:r>
            <a:r>
              <a:rPr lang="en-US" dirty="0"/>
              <a:t>: </a:t>
            </a:r>
            <a:r>
              <a:rPr lang="en-US" dirty="0" err="1"/>
              <a:t>TextFields</a:t>
            </a:r>
            <a:r>
              <a:rPr lang="en-US" dirty="0"/>
              <a:t> (boxes)</a:t>
            </a:r>
            <a:endParaRPr lang="en-NZ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NZ" sz="2000" b="1" dirty="0">
                <a:solidFill>
                  <a:srgbClr val="993300"/>
                </a:solidFill>
              </a:rPr>
              <a:t>public</a:t>
            </a:r>
            <a:r>
              <a:rPr lang="en-NZ" sz="2000" dirty="0"/>
              <a:t>  </a:t>
            </a:r>
            <a:r>
              <a:rPr lang="en-NZ" sz="2000" b="1" dirty="0">
                <a:solidFill>
                  <a:srgbClr val="993300"/>
                </a:solidFill>
              </a:rPr>
              <a:t>class</a:t>
            </a:r>
            <a:r>
              <a:rPr lang="en-NZ" sz="2000" dirty="0"/>
              <a:t>  </a:t>
            </a:r>
            <a:r>
              <a:rPr lang="en-NZ" sz="2000" dirty="0" err="1"/>
              <a:t>PuppetMaster</a:t>
            </a:r>
            <a:r>
              <a:rPr lang="en-NZ" sz="2000" dirty="0"/>
              <a:t>{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 cc = 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(200, 100, </a:t>
            </a:r>
            <a:r>
              <a:rPr lang="en-NZ" dirty="0">
                <a:solidFill>
                  <a:srgbClr val="339933"/>
                </a:solidFill>
              </a:rPr>
              <a:t>"blue"</a:t>
            </a:r>
            <a:r>
              <a:rPr lang="en-NZ" dirty="0"/>
              <a:t>);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ts val="200"/>
              </a:spcBef>
              <a:buNone/>
            </a:pPr>
            <a:endParaRPr lang="en-NZ" b="1" dirty="0">
              <a:solidFill>
                <a:srgbClr val="993300"/>
              </a:solidFill>
            </a:endParaRPr>
          </a:p>
          <a:p>
            <a:pPr lvl="1">
              <a:spcBef>
                <a:spcPts val="2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 </a:t>
            </a:r>
            <a:r>
              <a:rPr lang="en-NZ" dirty="0" err="1"/>
              <a:t>PuppetMaster</a:t>
            </a:r>
            <a:r>
              <a:rPr lang="en-NZ" dirty="0"/>
              <a:t>(){</a:t>
            </a:r>
          </a:p>
          <a:p>
            <a:pPr lvl="2">
              <a:spcBef>
                <a:spcPts val="20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"Smile"</a:t>
            </a:r>
            <a:r>
              <a:rPr lang="en-NZ" dirty="0"/>
              <a:t>,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doSmile</a:t>
            </a:r>
            <a:r>
              <a:rPr lang="en-NZ" dirty="0"/>
              <a:t>);  </a:t>
            </a:r>
            <a:r>
              <a:rPr lang="en-NZ" dirty="0">
                <a:solidFill>
                  <a:srgbClr val="3333CC"/>
                </a:solidFill>
              </a:rPr>
              <a:t>// call </a:t>
            </a:r>
            <a:r>
              <a:rPr lang="en-NZ" dirty="0" err="1">
                <a:solidFill>
                  <a:srgbClr val="3333CC"/>
                </a:solidFill>
              </a:rPr>
              <a:t>doSmile</a:t>
            </a:r>
            <a:r>
              <a:rPr lang="en-NZ" dirty="0">
                <a:solidFill>
                  <a:srgbClr val="3333CC"/>
                </a:solidFill>
              </a:rPr>
              <a:t> on </a:t>
            </a:r>
            <a:r>
              <a:rPr lang="en-NZ" i="1" dirty="0">
                <a:solidFill>
                  <a:srgbClr val="3333CC"/>
                </a:solidFill>
              </a:rPr>
              <a:t>this</a:t>
            </a:r>
            <a:endParaRPr lang="en-NZ" i="1" dirty="0"/>
          </a:p>
          <a:p>
            <a:pPr lvl="2">
              <a:spcBef>
                <a:spcPts val="60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"Frown"</a:t>
            </a:r>
            <a:r>
              <a:rPr lang="en-NZ" dirty="0"/>
              <a:t>,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doFrown</a:t>
            </a:r>
            <a:r>
              <a:rPr lang="en-NZ" dirty="0"/>
              <a:t>); </a:t>
            </a:r>
          </a:p>
          <a:p>
            <a:pPr lvl="2">
              <a:spcBef>
                <a:spcPts val="600"/>
              </a:spcBef>
              <a:buNone/>
            </a:pPr>
            <a:r>
              <a:rPr lang="en-US" dirty="0" err="1"/>
              <a:t>UI.addTextField</a:t>
            </a:r>
            <a:r>
              <a:rPr lang="en-US" dirty="0"/>
              <a:t>(</a:t>
            </a:r>
            <a:r>
              <a:rPr lang="en-NZ" dirty="0">
                <a:solidFill>
                  <a:srgbClr val="339933"/>
                </a:solidFill>
              </a:rPr>
              <a:t>“Say"</a:t>
            </a:r>
            <a:r>
              <a:rPr lang="en-NZ" dirty="0"/>
              <a:t>,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doSpeak</a:t>
            </a:r>
            <a:r>
              <a:rPr lang="en-NZ" dirty="0"/>
              <a:t>);  </a:t>
            </a:r>
            <a:endParaRPr lang="en-US" dirty="0"/>
          </a:p>
          <a:p>
            <a:pPr lvl="3">
              <a:spcBef>
                <a:spcPct val="0"/>
              </a:spcBef>
              <a:buFontTx/>
              <a:buNone/>
            </a:pPr>
            <a:r>
              <a:rPr lang="en-US" dirty="0"/>
              <a:t>: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doSmile</a:t>
            </a:r>
            <a:r>
              <a:rPr lang="en-NZ" dirty="0"/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.cc.smile</a:t>
            </a:r>
            <a:r>
              <a:rPr lang="en-NZ" dirty="0"/>
              <a:t>();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	        :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doSpeak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words){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.cc.speak</a:t>
            </a:r>
            <a:r>
              <a:rPr lang="en-NZ" dirty="0"/>
              <a:t>(words);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06997378"/>
      </p:ext>
    </p:extLst>
  </p:cSld>
  <p:clrMapOvr>
    <a:masterClrMapping/>
  </p:clrMapOvr>
  <p:transition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127448" y="6051401"/>
            <a:ext cx="1458912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dirty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07568" y="1816249"/>
            <a:ext cx="3240360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dirty="0"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27648" y="5013176"/>
            <a:ext cx="1368152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dirty="0"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PuppetMaster</a:t>
            </a:r>
            <a:r>
              <a:rPr lang="en-US" dirty="0"/>
              <a:t>: Sliders</a:t>
            </a:r>
            <a:endParaRPr lang="en-NZ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981076"/>
            <a:ext cx="11833480" cy="58769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NZ" sz="2000" b="1" dirty="0">
                <a:solidFill>
                  <a:srgbClr val="993300"/>
                </a:solidFill>
              </a:rPr>
              <a:t>public </a:t>
            </a:r>
            <a:r>
              <a:rPr lang="en-NZ" sz="2000" dirty="0"/>
              <a:t> </a:t>
            </a:r>
            <a:r>
              <a:rPr lang="en-NZ" sz="2000" b="1" dirty="0">
                <a:solidFill>
                  <a:srgbClr val="993300"/>
                </a:solidFill>
              </a:rPr>
              <a:t>class</a:t>
            </a:r>
            <a:r>
              <a:rPr lang="en-NZ" sz="2000" dirty="0"/>
              <a:t>  </a:t>
            </a:r>
            <a:r>
              <a:rPr lang="en-NZ" sz="2000" dirty="0" err="1"/>
              <a:t>PuppetMaster</a:t>
            </a:r>
            <a:r>
              <a:rPr lang="en-NZ" sz="2000" dirty="0"/>
              <a:t> {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 cc = 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(200, 100, </a:t>
            </a:r>
            <a:r>
              <a:rPr lang="en-NZ" dirty="0">
                <a:solidFill>
                  <a:srgbClr val="339933"/>
                </a:solidFill>
              </a:rPr>
              <a:t>"blue"</a:t>
            </a:r>
            <a:r>
              <a:rPr lang="en-NZ" dirty="0"/>
              <a:t>);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walkDist</a:t>
            </a:r>
            <a:r>
              <a:rPr lang="en-NZ" dirty="0"/>
              <a:t> = 20 ;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 err="1"/>
              <a:t>PuppetMaster</a:t>
            </a:r>
            <a:r>
              <a:rPr lang="en-NZ" dirty="0"/>
              <a:t>(){</a:t>
            </a:r>
            <a:endParaRPr lang="en-US" dirty="0"/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"Smile"</a:t>
            </a:r>
            <a:r>
              <a:rPr lang="en-NZ" dirty="0"/>
              <a:t>,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doSmile</a:t>
            </a:r>
            <a:r>
              <a:rPr lang="en-NZ" dirty="0"/>
              <a:t>);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NZ" dirty="0"/>
              <a:t>: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“Walk"</a:t>
            </a:r>
            <a:r>
              <a:rPr lang="en-NZ" dirty="0"/>
              <a:t>,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doWalk</a:t>
            </a:r>
            <a:r>
              <a:rPr lang="en-NZ" dirty="0"/>
              <a:t>); </a:t>
            </a:r>
          </a:p>
          <a:p>
            <a:pPr lvl="2">
              <a:spcBef>
                <a:spcPts val="600"/>
              </a:spcBef>
              <a:buNone/>
            </a:pPr>
            <a:r>
              <a:rPr lang="en-NZ" dirty="0" err="1"/>
              <a:t>UI.addSlider</a:t>
            </a:r>
            <a:r>
              <a:rPr lang="en-NZ" dirty="0"/>
              <a:t>( </a:t>
            </a:r>
            <a:r>
              <a:rPr lang="en-NZ" dirty="0">
                <a:solidFill>
                  <a:srgbClr val="339933"/>
                </a:solidFill>
              </a:rPr>
              <a:t>"Distance"</a:t>
            </a:r>
            <a:r>
              <a:rPr lang="en-NZ" dirty="0"/>
              <a:t>, 1, 100, 20, this::</a:t>
            </a:r>
            <a:r>
              <a:rPr lang="en-NZ" dirty="0" err="1"/>
              <a:t>setDist</a:t>
            </a:r>
            <a:r>
              <a:rPr lang="en-NZ" dirty="0"/>
              <a:t>);</a:t>
            </a:r>
            <a:endParaRPr lang="en-US" dirty="0"/>
          </a:p>
          <a:p>
            <a:pPr lvl="1">
              <a:spcBef>
                <a:spcPct val="0"/>
              </a:spcBef>
              <a:buNone/>
            </a:pPr>
            <a:r>
              <a:rPr lang="en-US" dirty="0"/>
              <a:t>}</a:t>
            </a:r>
          </a:p>
          <a:p>
            <a:pPr lvl="3">
              <a:spcBef>
                <a:spcPct val="0"/>
              </a:spcBef>
              <a:buNone/>
            </a:pPr>
            <a:r>
              <a:rPr lang="en-US" dirty="0"/>
              <a:t>:</a:t>
            </a:r>
            <a:endParaRPr lang="en-NZ" dirty="0"/>
          </a:p>
          <a:p>
            <a:pPr lvl="1">
              <a:spcBef>
                <a:spcPct val="0"/>
              </a:spcBef>
              <a:buFontTx/>
              <a:buNone/>
            </a:pPr>
            <a:endParaRPr lang="en-NZ" dirty="0"/>
          </a:p>
          <a:p>
            <a:pPr lvl="1">
              <a:spcBef>
                <a:spcPct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doWalk</a:t>
            </a:r>
            <a:r>
              <a:rPr lang="en-NZ" dirty="0"/>
              <a:t>()</a:t>
            </a:r>
            <a:r>
              <a:rPr lang="en-NZ" dirty="0">
                <a:solidFill>
                  <a:srgbClr val="339933"/>
                </a:solidFill>
              </a:rPr>
              <a:t> </a:t>
            </a:r>
            <a:r>
              <a:rPr lang="en-NZ" dirty="0"/>
              <a:t>{ </a:t>
            </a:r>
          </a:p>
          <a:p>
            <a:pPr lvl="2">
              <a:spcBef>
                <a:spcPct val="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.cc.walk</a:t>
            </a:r>
            <a:r>
              <a:rPr lang="en-NZ" dirty="0"/>
              <a:t>(</a:t>
            </a:r>
            <a:r>
              <a:rPr lang="en-US" dirty="0" err="1">
                <a:solidFill>
                  <a:srgbClr val="993300"/>
                </a:solidFill>
              </a:rPr>
              <a:t>this</a:t>
            </a:r>
            <a:r>
              <a:rPr lang="en-US" dirty="0" err="1"/>
              <a:t>.walkDist</a:t>
            </a:r>
            <a:r>
              <a:rPr lang="en-NZ" dirty="0"/>
              <a:t>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dirty="0"/>
              <a:t>}</a:t>
            </a:r>
            <a:r>
              <a:rPr lang="en-NZ" b="1" dirty="0">
                <a:solidFill>
                  <a:srgbClr val="993300"/>
                </a:solidFill>
              </a:rPr>
              <a:t> 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setDist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value){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 err="1">
                <a:solidFill>
                  <a:srgbClr val="993300"/>
                </a:solidFill>
              </a:rPr>
              <a:t>this.</a:t>
            </a:r>
            <a:r>
              <a:rPr lang="en-NZ" dirty="0" err="1"/>
              <a:t>walkDist</a:t>
            </a:r>
            <a:r>
              <a:rPr lang="en-NZ" dirty="0"/>
              <a:t> = value;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dirty="0"/>
              <a:t>}</a:t>
            </a:r>
          </a:p>
          <a:p>
            <a:pPr lvl="1">
              <a:spcBef>
                <a:spcPct val="0"/>
              </a:spcBef>
              <a:buNone/>
            </a:pPr>
            <a:endParaRPr lang="en-NZ" dirty="0"/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7104111" y="1736811"/>
            <a:ext cx="4009365" cy="1780111"/>
          </a:xfrm>
          <a:prstGeom prst="wedgeRoundRectCallout">
            <a:avLst>
              <a:gd name="adj1" fmla="val -77501"/>
              <a:gd name="adj2" fmla="val -35375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400" dirty="0"/>
              <a:t>Typical design:  </a:t>
            </a:r>
          </a:p>
          <a:p>
            <a:pPr algn="l"/>
            <a:r>
              <a:rPr lang="en-NZ" sz="2400" dirty="0"/>
              <a:t>   field to store value </a:t>
            </a:r>
          </a:p>
          <a:p>
            <a:pPr algn="l"/>
            <a:r>
              <a:rPr lang="en-NZ" sz="2400" dirty="0"/>
              <a:t>   from one event,  </a:t>
            </a:r>
          </a:p>
          <a:p>
            <a:pPr algn="l"/>
            <a:r>
              <a:rPr lang="en-NZ" sz="2400" dirty="0"/>
              <a:t>   for use by another event</a:t>
            </a:r>
            <a:endParaRPr lang="en-US" sz="2400" dirty="0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600056" y="5634504"/>
            <a:ext cx="2448272" cy="988200"/>
          </a:xfrm>
          <a:prstGeom prst="wedgeRoundRectCallout">
            <a:avLst>
              <a:gd name="adj1" fmla="val -73752"/>
              <a:gd name="adj2" fmla="val -23475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1800" dirty="0">
                <a:latin typeface="Arial" charset="0"/>
              </a:rPr>
              <a:t>A method called by </a:t>
            </a:r>
          </a:p>
          <a:p>
            <a:pPr algn="l"/>
            <a:r>
              <a:rPr lang="en-NZ" sz="1800" dirty="0">
                <a:latin typeface="Arial" charset="0"/>
              </a:rPr>
              <a:t>a slider  must have </a:t>
            </a:r>
          </a:p>
          <a:p>
            <a:pPr algn="l"/>
            <a:r>
              <a:rPr lang="en-NZ" sz="1800" dirty="0">
                <a:latin typeface="Arial" charset="0"/>
              </a:rPr>
              <a:t>one double parameter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99232" y="3179229"/>
              <a:ext cx="180" cy="1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6892" y="3176889"/>
                <a:ext cx="4860" cy="48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992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GUI:  Mouse input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Just like buttons, except don’t have to put anything on screen</a:t>
            </a:r>
          </a:p>
          <a:p>
            <a:pPr lvl="1">
              <a:spcBef>
                <a:spcPct val="50000"/>
              </a:spcBef>
            </a:pPr>
            <a:r>
              <a:rPr lang="en-NZ" dirty="0"/>
              <a:t>Each press / release / click on the graphics pane will be an event</a:t>
            </a:r>
          </a:p>
          <a:p>
            <a:pPr lvl="1">
              <a:spcBef>
                <a:spcPct val="50000"/>
              </a:spcBef>
            </a:pPr>
            <a:r>
              <a:rPr lang="en-NZ" dirty="0"/>
              <a:t>Must tell UI object::method to call when a mouse event occurs</a:t>
            </a:r>
          </a:p>
          <a:p>
            <a:pPr lvl="2">
              <a:spcBef>
                <a:spcPts val="600"/>
              </a:spcBef>
              <a:buNone/>
            </a:pPr>
            <a:r>
              <a:rPr lang="en-NZ" dirty="0" err="1"/>
              <a:t>UI.setMouseListener</a:t>
            </a:r>
            <a:r>
              <a:rPr lang="en-NZ" dirty="0"/>
              <a:t>(</a:t>
            </a:r>
            <a:r>
              <a:rPr lang="en-NZ" dirty="0">
                <a:solidFill>
                  <a:srgbClr val="990000"/>
                </a:solidFill>
              </a:rPr>
              <a:t>this </a:t>
            </a:r>
            <a:r>
              <a:rPr lang="en-NZ" dirty="0"/>
              <a:t>:: </a:t>
            </a:r>
            <a:r>
              <a:rPr lang="en-NZ" dirty="0" err="1"/>
              <a:t>doMouse</a:t>
            </a:r>
            <a:r>
              <a:rPr lang="en-NZ" dirty="0"/>
              <a:t>);</a:t>
            </a:r>
          </a:p>
          <a:p>
            <a:pPr lvl="1">
              <a:spcBef>
                <a:spcPct val="50000"/>
              </a:spcBef>
            </a:pPr>
            <a:r>
              <a:rPr lang="en-NZ" dirty="0"/>
              <a:t>Must define method to say how to respond to the mouse</a:t>
            </a:r>
            <a:br>
              <a:rPr lang="en-NZ" dirty="0"/>
            </a:br>
            <a:r>
              <a:rPr lang="en-NZ" dirty="0"/>
              <a:t>parameters:  kind of mouse event and position of mouse event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b="1" dirty="0">
                <a:solidFill>
                  <a:srgbClr val="9933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doMouse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action, </a:t>
            </a:r>
            <a:r>
              <a:rPr lang="en-NZ" dirty="0">
                <a:solidFill>
                  <a:srgbClr val="FF0000"/>
                </a:solidFill>
              </a:rPr>
              <a:t>double </a:t>
            </a:r>
            <a:r>
              <a:rPr lang="en-NZ" dirty="0"/>
              <a:t>x,</a:t>
            </a:r>
            <a:r>
              <a:rPr lang="en-NZ" dirty="0">
                <a:solidFill>
                  <a:srgbClr val="FF0000"/>
                </a:solidFill>
              </a:rPr>
              <a:t> double</a:t>
            </a:r>
            <a:r>
              <a:rPr lang="en-NZ" dirty="0"/>
              <a:t> y) {</a:t>
            </a:r>
          </a:p>
          <a:p>
            <a:pPr lvl="3">
              <a:spcBef>
                <a:spcPts val="6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if</a:t>
            </a:r>
            <a:r>
              <a:rPr lang="en-NZ" dirty="0"/>
              <a:t> (</a:t>
            </a:r>
            <a:r>
              <a:rPr lang="en-NZ" dirty="0" err="1"/>
              <a:t>action.equals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"pressed"</a:t>
            </a:r>
            <a:r>
              <a:rPr lang="en-NZ" dirty="0"/>
              <a:t>) ) {</a:t>
            </a:r>
          </a:p>
          <a:p>
            <a:pPr lvl="4">
              <a:spcBef>
                <a:spcPts val="0"/>
              </a:spcBef>
              <a:buNone/>
            </a:pPr>
            <a:r>
              <a:rPr lang="en-NZ" dirty="0">
                <a:solidFill>
                  <a:srgbClr val="3333CC"/>
                </a:solidFill>
              </a:rPr>
              <a:t>// what to do if mouse button is pressed</a:t>
            </a:r>
          </a:p>
          <a:p>
            <a:pPr lvl="3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  <a:r>
              <a:rPr lang="en-NZ" b="1" dirty="0">
                <a:solidFill>
                  <a:srgbClr val="993300"/>
                </a:solidFill>
              </a:rPr>
              <a:t> </a:t>
            </a:r>
          </a:p>
          <a:p>
            <a:pPr lvl="3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else if</a:t>
            </a:r>
            <a:r>
              <a:rPr lang="en-NZ" dirty="0"/>
              <a:t> (</a:t>
            </a:r>
            <a:r>
              <a:rPr lang="en-NZ" dirty="0" err="1"/>
              <a:t>action.equals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"released"</a:t>
            </a:r>
            <a:r>
              <a:rPr lang="en-NZ" dirty="0"/>
              <a:t>) ) {</a:t>
            </a:r>
          </a:p>
          <a:p>
            <a:pPr lvl="4">
              <a:spcBef>
                <a:spcPts val="0"/>
              </a:spcBef>
              <a:buNone/>
            </a:pPr>
            <a:r>
              <a:rPr lang="en-NZ" dirty="0">
                <a:solidFill>
                  <a:srgbClr val="3333CC"/>
                </a:solidFill>
              </a:rPr>
              <a:t>// what to do if mouse button is released</a:t>
            </a:r>
            <a:endParaRPr lang="en-NZ" dirty="0"/>
          </a:p>
          <a:p>
            <a:pPr lvl="3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3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else if</a:t>
            </a:r>
            <a:r>
              <a:rPr lang="en-NZ" dirty="0"/>
              <a:t> (</a:t>
            </a:r>
            <a:r>
              <a:rPr lang="en-NZ" dirty="0" err="1"/>
              <a:t>action.equals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"clicked"</a:t>
            </a:r>
            <a:r>
              <a:rPr lang="en-NZ" dirty="0"/>
              <a:t>) ) {</a:t>
            </a:r>
          </a:p>
          <a:p>
            <a:pPr lvl="4">
              <a:spcBef>
                <a:spcPts val="0"/>
              </a:spcBef>
              <a:buNone/>
            </a:pPr>
            <a:r>
              <a:rPr lang="en-NZ" dirty="0">
                <a:solidFill>
                  <a:srgbClr val="3333CC"/>
                </a:solidFill>
              </a:rPr>
              <a:t>// what to do if mouse button is clicked</a:t>
            </a:r>
          </a:p>
          <a:p>
            <a:pPr lvl="3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7104112" y="4653136"/>
            <a:ext cx="1661752" cy="648072"/>
          </a:xfrm>
          <a:prstGeom prst="wedgeRoundRectCallout">
            <a:avLst>
              <a:gd name="adj1" fmla="val -54062"/>
              <a:gd name="adj2" fmla="val -160180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NZ" sz="2000" dirty="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7104112" y="4653136"/>
            <a:ext cx="1661752" cy="648072"/>
          </a:xfrm>
          <a:prstGeom prst="wedgeRoundRectCallout">
            <a:avLst>
              <a:gd name="adj1" fmla="val -112891"/>
              <a:gd name="adj2" fmla="val -155771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/>
              <a:t>where action </a:t>
            </a:r>
          </a:p>
          <a:p>
            <a:pPr algn="l"/>
            <a:r>
              <a:rPr lang="en-NZ" sz="2000" dirty="0"/>
              <a:t>occurred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7248128" y="5949280"/>
            <a:ext cx="1867570" cy="648072"/>
          </a:xfrm>
          <a:prstGeom prst="wedgeRoundRectCallout">
            <a:avLst>
              <a:gd name="adj1" fmla="val -95834"/>
              <a:gd name="adj2" fmla="val -29373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lang="en-NZ" sz="2000" dirty="0"/>
              <a:t>press-release</a:t>
            </a:r>
          </a:p>
          <a:p>
            <a:pPr algn="l"/>
            <a:r>
              <a:rPr lang="en-NZ" sz="2000" dirty="0"/>
              <a:t>in same place</a:t>
            </a:r>
          </a:p>
        </p:txBody>
      </p:sp>
    </p:spTree>
    <p:extLst>
      <p:ext uri="{BB962C8B-B14F-4D97-AF65-F5344CB8AC3E}">
        <p14:creationId xmlns:p14="http://schemas.microsoft.com/office/powerpoint/2010/main" val="198233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  <p:bldP spid="4" grpId="0" animBg="1"/>
      <p:bldP spid="5" grpId="0" animBg="1"/>
      <p:bldP spid="6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the mouse.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Want to let user specify input with the mouse, </a:t>
            </a:r>
          </a:p>
          <a:p>
            <a:pPr lvl="1"/>
            <a:r>
              <a:rPr lang="en-NZ" dirty="0" err="1"/>
              <a:t>eg</a:t>
            </a:r>
            <a:r>
              <a:rPr lang="en-NZ" dirty="0"/>
              <a:t>: drawing lines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r>
              <a:rPr lang="en-NZ" dirty="0"/>
              <a:t>Typical pattern:</a:t>
            </a:r>
          </a:p>
          <a:p>
            <a:pPr lvl="1"/>
            <a:r>
              <a:rPr lang="en-NZ" dirty="0"/>
              <a:t>On "pressed", </a:t>
            </a:r>
          </a:p>
          <a:p>
            <a:pPr lvl="2"/>
            <a:r>
              <a:rPr lang="en-NZ" dirty="0"/>
              <a:t>just remember the position</a:t>
            </a:r>
          </a:p>
          <a:p>
            <a:pPr lvl="1">
              <a:spcBef>
                <a:spcPts val="1800"/>
              </a:spcBef>
            </a:pPr>
            <a:r>
              <a:rPr lang="en-NZ" dirty="0"/>
              <a:t>On "released", </a:t>
            </a:r>
          </a:p>
          <a:p>
            <a:pPr lvl="2"/>
            <a:r>
              <a:rPr lang="en-NZ" dirty="0"/>
              <a:t>do something with remembered position and new position</a:t>
            </a:r>
          </a:p>
          <a:p>
            <a:pPr lvl="1"/>
            <a:endParaRPr lang="en-NZ" dirty="0"/>
          </a:p>
        </p:txBody>
      </p:sp>
      <p:sp>
        <p:nvSpPr>
          <p:cNvPr id="4" name="Down Arrow 3"/>
          <p:cNvSpPr/>
          <p:nvPr/>
        </p:nvSpPr>
        <p:spPr bwMode="auto">
          <a:xfrm>
            <a:off x="3647728" y="2708920"/>
            <a:ext cx="288032" cy="432048"/>
          </a:xfrm>
          <a:prstGeom prst="downArrow">
            <a:avLst/>
          </a:prstGeom>
          <a:solidFill>
            <a:srgbClr val="FF99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NZ" sz="1600" dirty="0">
                <a:latin typeface="Arial" charset="0"/>
              </a:rPr>
              <a:t>1</a:t>
            </a:r>
            <a:endParaRPr lang="en-NZ" dirty="0">
              <a:latin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56040" y="3356992"/>
            <a:ext cx="288032" cy="432048"/>
            <a:chOff x="3995936" y="2861320"/>
            <a:chExt cx="288032" cy="432048"/>
          </a:xfrm>
        </p:grpSpPr>
        <p:sp>
          <p:nvSpPr>
            <p:cNvPr id="8" name="Down Arrow 7"/>
            <p:cNvSpPr/>
            <p:nvPr/>
          </p:nvSpPr>
          <p:spPr bwMode="auto">
            <a:xfrm flipV="1">
              <a:off x="3995936" y="2861320"/>
              <a:ext cx="288032" cy="432048"/>
            </a:xfrm>
            <a:prstGeom prst="downArrow">
              <a:avLst/>
            </a:prstGeom>
            <a:solidFill>
              <a:srgbClr val="FF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NZ" dirty="0"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9292" y="2946614"/>
              <a:ext cx="72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/>
                <a:t>2</a:t>
              </a:r>
            </a:p>
          </p:txBody>
        </p:sp>
      </p:grpSp>
      <p:cxnSp>
        <p:nvCxnSpPr>
          <p:cNvPr id="12" name="Straight Connector 11"/>
          <p:cNvCxnSpPr>
            <a:stCxn id="4" idx="2"/>
            <a:endCxn id="8" idx="2"/>
          </p:cNvCxnSpPr>
          <p:nvPr/>
        </p:nvCxnSpPr>
        <p:spPr bwMode="auto">
          <a:xfrm rot="16200000" flipH="1">
            <a:off x="5087888" y="1844824"/>
            <a:ext cx="216024" cy="280831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999657" y="312122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(100,80)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2232" y="299695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(260,90)</a:t>
            </a:r>
          </a:p>
        </p:txBody>
      </p:sp>
    </p:spTree>
    <p:extLst>
      <p:ext uri="{BB962C8B-B14F-4D97-AF65-F5344CB8AC3E}">
        <p14:creationId xmlns:p14="http://schemas.microsoft.com/office/powerpoint/2010/main" val="402737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Mouse Input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NZ" sz="2000" dirty="0">
                <a:solidFill>
                  <a:srgbClr val="3333CC"/>
                </a:solidFill>
              </a:rPr>
              <a:t>/**Let user draw lines on graphics pane with the mouse. */</a:t>
            </a:r>
            <a:endParaRPr lang="en-NZ" sz="2000" dirty="0">
              <a:solidFill>
                <a:srgbClr val="990000"/>
              </a:solidFill>
            </a:endParaRPr>
          </a:p>
          <a:p>
            <a:pPr>
              <a:spcBef>
                <a:spcPct val="30000"/>
              </a:spcBef>
              <a:buFontTx/>
              <a:buNone/>
            </a:pPr>
            <a:r>
              <a:rPr lang="en-NZ" sz="2000" b="1" dirty="0">
                <a:solidFill>
                  <a:srgbClr val="990000"/>
                </a:solidFill>
              </a:rPr>
              <a:t>public class</a:t>
            </a:r>
            <a:r>
              <a:rPr lang="en-NZ" sz="2000" dirty="0"/>
              <a:t> </a:t>
            </a:r>
            <a:r>
              <a:rPr lang="en-NZ" sz="2000" dirty="0" err="1"/>
              <a:t>LineDrawer</a:t>
            </a:r>
            <a:r>
              <a:rPr lang="en-NZ" sz="2000" dirty="0"/>
              <a:t> {</a:t>
            </a:r>
          </a:p>
          <a:p>
            <a:pPr lvl="1">
              <a:spcBef>
                <a:spcPts val="1000"/>
              </a:spcBef>
              <a:buNone/>
            </a:pPr>
            <a:r>
              <a:rPr lang="en-NZ" b="1" dirty="0">
                <a:solidFill>
                  <a:srgbClr val="990000"/>
                </a:solidFill>
              </a:rPr>
              <a:t>private </a:t>
            </a:r>
            <a:r>
              <a:rPr lang="en-NZ" dirty="0">
                <a:solidFill>
                  <a:srgbClr val="FF0000"/>
                </a:solidFill>
              </a:rPr>
              <a:t>double </a:t>
            </a:r>
            <a:r>
              <a:rPr lang="en-NZ" dirty="0" err="1"/>
              <a:t>startX</a:t>
            </a:r>
            <a:r>
              <a:rPr lang="en-NZ" dirty="0"/>
              <a:t>, </a:t>
            </a:r>
            <a:r>
              <a:rPr lang="en-NZ" dirty="0" err="1"/>
              <a:t>startY</a:t>
            </a:r>
            <a:r>
              <a:rPr lang="en-NZ" dirty="0"/>
              <a:t>;  </a:t>
            </a:r>
            <a:r>
              <a:rPr lang="en-NZ" dirty="0">
                <a:solidFill>
                  <a:srgbClr val="3333CC"/>
                </a:solidFill>
              </a:rPr>
              <a:t>// fields to remember “pressed” position</a:t>
            </a:r>
          </a:p>
          <a:p>
            <a:pPr lvl="1">
              <a:spcBef>
                <a:spcPts val="1000"/>
              </a:spcBef>
              <a:buNone/>
            </a:pPr>
            <a:r>
              <a:rPr lang="en-NZ" b="1" dirty="0">
                <a:solidFill>
                  <a:srgbClr val="9900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 err="1"/>
              <a:t>LineDrawer</a:t>
            </a:r>
            <a:r>
              <a:rPr lang="en-NZ" dirty="0"/>
              <a:t>(){</a:t>
            </a:r>
          </a:p>
          <a:p>
            <a:pPr lvl="2">
              <a:buFontTx/>
              <a:buNone/>
            </a:pPr>
            <a:r>
              <a:rPr lang="en-NZ" dirty="0" err="1"/>
              <a:t>UI.setLineWidth</a:t>
            </a:r>
            <a:r>
              <a:rPr lang="en-NZ" dirty="0"/>
              <a:t>(10);</a:t>
            </a:r>
          </a:p>
          <a:p>
            <a:pPr lvl="2">
              <a:buFontTx/>
              <a:buNone/>
            </a:pPr>
            <a:r>
              <a:rPr lang="en-NZ" dirty="0" err="1"/>
              <a:t>UI.setMouseListener</a:t>
            </a:r>
            <a:r>
              <a:rPr lang="en-NZ" dirty="0"/>
              <a:t>(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doMouse</a:t>
            </a:r>
            <a:r>
              <a:rPr lang="en-NZ" dirty="0"/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12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b="1" dirty="0">
                <a:solidFill>
                  <a:srgbClr val="9933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doMouse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action, </a:t>
            </a:r>
            <a:r>
              <a:rPr lang="en-NZ" dirty="0">
                <a:solidFill>
                  <a:srgbClr val="FF0000"/>
                </a:solidFill>
              </a:rPr>
              <a:t>double </a:t>
            </a:r>
            <a:r>
              <a:rPr lang="en-NZ" dirty="0"/>
              <a:t>x,</a:t>
            </a:r>
            <a:r>
              <a:rPr lang="en-NZ" dirty="0">
                <a:solidFill>
                  <a:srgbClr val="FF0000"/>
                </a:solidFill>
              </a:rPr>
              <a:t> double</a:t>
            </a:r>
            <a:r>
              <a:rPr lang="en-NZ" dirty="0"/>
              <a:t> y) {</a:t>
            </a:r>
          </a:p>
          <a:p>
            <a:pPr lvl="2">
              <a:spcBef>
                <a:spcPts val="4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if</a:t>
            </a:r>
            <a:r>
              <a:rPr lang="en-NZ" dirty="0"/>
              <a:t> (</a:t>
            </a:r>
            <a:r>
              <a:rPr lang="en-NZ" dirty="0" err="1"/>
              <a:t>action.equals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"pressed"</a:t>
            </a:r>
            <a:r>
              <a:rPr lang="en-NZ" dirty="0"/>
              <a:t>) ) {</a:t>
            </a:r>
          </a:p>
          <a:p>
            <a:pPr lvl="3">
              <a:spcBef>
                <a:spcPts val="40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.startX</a:t>
            </a:r>
            <a:r>
              <a:rPr lang="en-NZ" dirty="0"/>
              <a:t> = x;</a:t>
            </a:r>
          </a:p>
          <a:p>
            <a:pPr lvl="3">
              <a:spcBef>
                <a:spcPts val="40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.startY</a:t>
            </a:r>
            <a:r>
              <a:rPr lang="en-NZ" dirty="0"/>
              <a:t> = y;</a:t>
            </a:r>
            <a:endParaRPr lang="en-NZ" dirty="0">
              <a:solidFill>
                <a:srgbClr val="3333CC"/>
              </a:solidFill>
            </a:endParaRPr>
          </a:p>
          <a:p>
            <a:pPr lvl="2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  <a:r>
              <a:rPr lang="en-NZ" b="1" dirty="0">
                <a:solidFill>
                  <a:srgbClr val="993300"/>
                </a:solidFill>
              </a:rPr>
              <a:t> </a:t>
            </a:r>
          </a:p>
          <a:p>
            <a:pPr lvl="2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else if</a:t>
            </a:r>
            <a:r>
              <a:rPr lang="en-NZ" dirty="0"/>
              <a:t> (</a:t>
            </a:r>
            <a:r>
              <a:rPr lang="en-NZ" dirty="0" err="1"/>
              <a:t>action.equals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"released"</a:t>
            </a:r>
            <a:r>
              <a:rPr lang="en-NZ" dirty="0"/>
              <a:t>) ) {</a:t>
            </a:r>
          </a:p>
          <a:p>
            <a:pPr lvl="3">
              <a:spcBef>
                <a:spcPts val="400"/>
              </a:spcBef>
              <a:buNone/>
            </a:pPr>
            <a:r>
              <a:rPr lang="en-NZ" dirty="0" err="1"/>
              <a:t>UI.drawLine</a:t>
            </a:r>
            <a:r>
              <a:rPr lang="en-NZ" dirty="0"/>
              <a:t>(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.startX</a:t>
            </a:r>
            <a:r>
              <a:rPr lang="en-NZ" dirty="0"/>
              <a:t>,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.startY</a:t>
            </a:r>
            <a:r>
              <a:rPr lang="en-NZ" dirty="0"/>
              <a:t>,  x,  y);</a:t>
            </a:r>
          </a:p>
          <a:p>
            <a:pPr lvl="2">
              <a:lnSpc>
                <a:spcPct val="80000"/>
              </a:lnSpc>
              <a:spcBef>
                <a:spcPts val="400"/>
              </a:spcBef>
              <a:buNone/>
            </a:pPr>
            <a:r>
              <a:rPr lang="en-NZ" dirty="0"/>
              <a:t>}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NZ" sz="2000" dirty="0"/>
              <a:t>}</a:t>
            </a:r>
            <a:endParaRPr lang="en-NZ" sz="2000" b="1" dirty="0">
              <a:solidFill>
                <a:srgbClr val="993300"/>
              </a:solidFill>
            </a:endParaRPr>
          </a:p>
          <a:p>
            <a:pPr lvl="2">
              <a:lnSpc>
                <a:spcPct val="80000"/>
              </a:lnSpc>
              <a:spcBef>
                <a:spcPts val="0"/>
              </a:spcBef>
              <a:buNone/>
            </a:pPr>
            <a:endParaRPr lang="en-NZ" dirty="0"/>
          </a:p>
          <a:p>
            <a:pPr lvl="1">
              <a:buFontTx/>
              <a:buNone/>
            </a:pPr>
            <a:endParaRPr lang="en-NZ" dirty="0"/>
          </a:p>
          <a:p>
            <a:pPr lvl="1">
              <a:buFontTx/>
              <a:buNone/>
            </a:pPr>
            <a:endParaRPr lang="en-NZ" dirty="0"/>
          </a:p>
          <a:p>
            <a:pPr lvl="1">
              <a:buFontTx/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8960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Compound Boolean expressions: operators	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tabLst>
                <a:tab pos="3495675" algn="l"/>
              </a:tabLst>
            </a:pPr>
            <a:r>
              <a:rPr lang="en-NZ" dirty="0"/>
              <a:t>Using logical operators:	</a:t>
            </a:r>
          </a:p>
          <a:p>
            <a:pPr lvl="1">
              <a:buNone/>
              <a:tabLst>
                <a:tab pos="1974850" algn="l"/>
                <a:tab pos="3495675" algn="l"/>
              </a:tabLst>
            </a:pPr>
            <a:r>
              <a:rPr lang="en-NZ" dirty="0"/>
              <a:t>Not:     </a:t>
            </a:r>
            <a:r>
              <a:rPr lang="en-NZ" b="1" dirty="0"/>
              <a:t>!</a:t>
            </a:r>
            <a:r>
              <a:rPr lang="en-NZ" dirty="0"/>
              <a:t>	</a:t>
            </a:r>
            <a:r>
              <a:rPr lang="en-NZ" dirty="0" err="1"/>
              <a:t>eg</a:t>
            </a:r>
            <a:r>
              <a:rPr lang="en-NZ" dirty="0"/>
              <a:t>   ( ! </a:t>
            </a:r>
            <a:r>
              <a:rPr lang="en-NZ" dirty="0" err="1"/>
              <a:t>currency.equalsIgnoreCase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“US"</a:t>
            </a:r>
            <a:r>
              <a:rPr lang="en-NZ" dirty="0"/>
              <a:t>) )</a:t>
            </a:r>
          </a:p>
          <a:p>
            <a:pPr lvl="1">
              <a:buNone/>
              <a:tabLst>
                <a:tab pos="1974850" algn="l"/>
                <a:tab pos="3495675" algn="l"/>
              </a:tabLst>
            </a:pPr>
            <a:r>
              <a:rPr lang="en-NZ" dirty="0"/>
              <a:t>	</a:t>
            </a:r>
          </a:p>
          <a:p>
            <a:pPr marL="446088" lvl="1" indent="0">
              <a:spcBef>
                <a:spcPct val="30000"/>
              </a:spcBef>
              <a:buNone/>
              <a:tabLst>
                <a:tab pos="1974850" algn="l"/>
                <a:tab pos="3495675" algn="l"/>
              </a:tabLst>
            </a:pPr>
            <a:r>
              <a:rPr lang="en-NZ" dirty="0"/>
              <a:t>And:   </a:t>
            </a:r>
            <a:r>
              <a:rPr lang="en-NZ" b="1" dirty="0"/>
              <a:t>&amp;&amp;</a:t>
            </a:r>
            <a:r>
              <a:rPr lang="en-NZ" dirty="0"/>
              <a:t>	</a:t>
            </a:r>
            <a:r>
              <a:rPr lang="en-NZ" dirty="0" err="1"/>
              <a:t>eg</a:t>
            </a:r>
            <a:r>
              <a:rPr lang="en-NZ" dirty="0"/>
              <a:t>  ( x &gt; 0  &amp;&amp;  x &lt; 7  &amp;&amp;  </a:t>
            </a:r>
            <a:r>
              <a:rPr lang="en-NZ" dirty="0" err="1"/>
              <a:t>outlineOnly</a:t>
            </a:r>
            <a:r>
              <a:rPr lang="en-NZ" dirty="0"/>
              <a:t> )</a:t>
            </a:r>
          </a:p>
          <a:p>
            <a:pPr lvl="2">
              <a:spcBef>
                <a:spcPts val="600"/>
              </a:spcBef>
              <a:buNone/>
              <a:tabLst>
                <a:tab pos="1974850" algn="l"/>
                <a:tab pos="3495675" algn="l"/>
              </a:tabLst>
            </a:pPr>
            <a:r>
              <a:rPr lang="en-US" dirty="0"/>
              <a:t>  Evaluates each conjunct in turn.  </a:t>
            </a:r>
            <a:br>
              <a:rPr lang="en-US" dirty="0"/>
            </a:br>
            <a:r>
              <a:rPr lang="en-US" dirty="0"/>
              <a:t>If any conjunct false, then value of whole expression is false</a:t>
            </a:r>
            <a:br>
              <a:rPr lang="en-US" dirty="0"/>
            </a:br>
            <a:r>
              <a:rPr lang="en-US" dirty="0"/>
              <a:t>If all conjuncts true, then value of whole expression is true</a:t>
            </a:r>
          </a:p>
          <a:p>
            <a:pPr lvl="2">
              <a:spcBef>
                <a:spcPct val="10000"/>
              </a:spcBef>
              <a:buNone/>
              <a:tabLst>
                <a:tab pos="1974850" algn="l"/>
                <a:tab pos="3495675" algn="l"/>
              </a:tabLst>
            </a:pPr>
            <a:endParaRPr lang="en-US" dirty="0"/>
          </a:p>
          <a:p>
            <a:pPr marL="446088" lvl="1" indent="0">
              <a:spcBef>
                <a:spcPct val="30000"/>
              </a:spcBef>
              <a:buNone/>
              <a:tabLst>
                <a:tab pos="1974850" algn="l"/>
                <a:tab pos="3495675" algn="l"/>
              </a:tabLst>
            </a:pPr>
            <a:r>
              <a:rPr lang="en-NZ" dirty="0"/>
              <a:t>Or:     </a:t>
            </a:r>
            <a:r>
              <a:rPr lang="en-NZ" b="1" dirty="0"/>
              <a:t>||</a:t>
            </a:r>
            <a:r>
              <a:rPr lang="en-NZ" dirty="0"/>
              <a:t>	</a:t>
            </a:r>
            <a:r>
              <a:rPr lang="en-NZ" dirty="0" err="1"/>
              <a:t>eg</a:t>
            </a:r>
            <a:r>
              <a:rPr lang="en-NZ" dirty="0"/>
              <a:t> ( </a:t>
            </a:r>
            <a:r>
              <a:rPr lang="en-NZ" dirty="0" err="1"/>
              <a:t>month.</a:t>
            </a:r>
            <a:r>
              <a:rPr lang="en-NZ" u="sng" dirty="0" err="1"/>
              <a:t>startsWith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dirty="0" err="1">
                <a:solidFill>
                  <a:srgbClr val="339933"/>
                </a:solidFill>
              </a:rPr>
              <a:t>Ju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dirty="0"/>
              <a:t>)  ||  </a:t>
            </a:r>
            <a:r>
              <a:rPr lang="en-NZ" dirty="0" err="1"/>
              <a:t>month.</a:t>
            </a:r>
            <a:r>
              <a:rPr lang="en-NZ" u="sng" dirty="0" err="1"/>
              <a:t>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"May"</a:t>
            </a:r>
            <a:r>
              <a:rPr lang="en-NZ" dirty="0"/>
              <a:t>) )</a:t>
            </a:r>
          </a:p>
          <a:p>
            <a:pPr lvl="2">
              <a:spcBef>
                <a:spcPts val="600"/>
              </a:spcBef>
              <a:buNone/>
              <a:tabLst>
                <a:tab pos="1974850" algn="l"/>
                <a:tab pos="3495675" algn="l"/>
              </a:tabLst>
            </a:pPr>
            <a:r>
              <a:rPr lang="en-US" dirty="0"/>
              <a:t>  Evaluates each </a:t>
            </a:r>
            <a:r>
              <a:rPr lang="en-US" dirty="0" err="1"/>
              <a:t>disjunct</a:t>
            </a:r>
            <a:r>
              <a:rPr lang="en-US" dirty="0"/>
              <a:t> in turn.  </a:t>
            </a:r>
            <a:br>
              <a:rPr lang="en-US" dirty="0"/>
            </a:br>
            <a:r>
              <a:rPr lang="en-US" dirty="0"/>
              <a:t>If any </a:t>
            </a:r>
            <a:r>
              <a:rPr lang="en-US" dirty="0" err="1"/>
              <a:t>disjunct</a:t>
            </a:r>
            <a:r>
              <a:rPr lang="en-US" dirty="0"/>
              <a:t> true, then value of whole expression is true</a:t>
            </a:r>
            <a:br>
              <a:rPr lang="en-US" dirty="0"/>
            </a:br>
            <a:r>
              <a:rPr lang="en-US" dirty="0"/>
              <a:t>If all </a:t>
            </a:r>
            <a:r>
              <a:rPr lang="en-US" dirty="0" err="1"/>
              <a:t>disjuncts</a:t>
            </a:r>
            <a:r>
              <a:rPr lang="en-US" dirty="0"/>
              <a:t> false, then value of whole expression is false</a:t>
            </a:r>
          </a:p>
          <a:p>
            <a:pPr lvl="1">
              <a:spcBef>
                <a:spcPct val="10000"/>
              </a:spcBef>
              <a:buNone/>
              <a:tabLst>
                <a:tab pos="3495675" algn="l"/>
              </a:tabLst>
            </a:pPr>
            <a:endParaRPr lang="en-US" dirty="0"/>
          </a:p>
          <a:p>
            <a:pPr lvl="1">
              <a:spcBef>
                <a:spcPct val="10000"/>
              </a:spcBef>
              <a:buNone/>
              <a:tabLst>
                <a:tab pos="3495675" algn="l"/>
              </a:tabLst>
            </a:pPr>
            <a:r>
              <a:rPr lang="en-US" dirty="0"/>
              <a:t>Can combine into complicated expressions: </a:t>
            </a:r>
          </a:p>
          <a:p>
            <a:pPr lvl="2">
              <a:buNone/>
              <a:tabLst>
                <a:tab pos="3495675" algn="l"/>
              </a:tabLst>
            </a:pPr>
            <a:r>
              <a:rPr lang="en-NZ" dirty="0"/>
              <a:t>	( ! </a:t>
            </a:r>
            <a:r>
              <a:rPr lang="en-NZ" dirty="0" err="1"/>
              <a:t>fileModified</a:t>
            </a:r>
            <a:r>
              <a:rPr lang="en-NZ" dirty="0"/>
              <a:t>   ||  (  </a:t>
            </a:r>
            <a:r>
              <a:rPr lang="en-NZ" dirty="0" err="1"/>
              <a:t>cmd.equals</a:t>
            </a:r>
            <a:r>
              <a:rPr lang="en-NZ" dirty="0"/>
              <a:t>("exit")  &amp;&amp;   </a:t>
            </a:r>
            <a:r>
              <a:rPr lang="en-NZ" dirty="0" err="1"/>
              <a:t>lastSaveTime</a:t>
            </a:r>
            <a:r>
              <a:rPr lang="en-NZ" dirty="0"/>
              <a:t> &gt; 5000) ) </a:t>
            </a:r>
          </a:p>
          <a:p>
            <a:pPr lvl="2">
              <a:spcBef>
                <a:spcPts val="1200"/>
              </a:spcBef>
              <a:buNone/>
              <a:tabLst>
                <a:tab pos="3495675" algn="l"/>
              </a:tabLst>
            </a:pPr>
            <a:r>
              <a:rPr lang="en-US" dirty="0"/>
              <a:t>safest to use lots of (…)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8047498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23392" y="1805583"/>
            <a:ext cx="4680520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27448" y="2891036"/>
            <a:ext cx="5040560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82298" y="5229200"/>
            <a:ext cx="9926486" cy="864096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Selecting </a:t>
            </a:r>
            <a:r>
              <a:rPr lang="en-NZ" dirty="0" err="1"/>
              <a:t>Colors</a:t>
            </a:r>
            <a:r>
              <a:rPr lang="en-NZ" dirty="0"/>
              <a:t>: </a:t>
            </a:r>
            <a:r>
              <a:rPr lang="en-NZ" dirty="0" err="1"/>
              <a:t>JColorChooser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NZ" sz="2000" b="1" dirty="0">
                <a:solidFill>
                  <a:srgbClr val="990000"/>
                </a:solidFill>
              </a:rPr>
              <a:t>public class</a:t>
            </a:r>
            <a:r>
              <a:rPr lang="en-NZ" sz="2000" dirty="0"/>
              <a:t> </a:t>
            </a:r>
            <a:r>
              <a:rPr lang="en-NZ" sz="2000" dirty="0" err="1"/>
              <a:t>LineDrawer</a:t>
            </a:r>
            <a:r>
              <a:rPr lang="en-NZ" sz="2000" dirty="0"/>
              <a:t> {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0000"/>
                </a:solidFill>
              </a:rPr>
              <a:t>private </a:t>
            </a:r>
            <a:r>
              <a:rPr lang="en-NZ" dirty="0">
                <a:solidFill>
                  <a:srgbClr val="FF0000"/>
                </a:solidFill>
              </a:rPr>
              <a:t>double </a:t>
            </a:r>
            <a:r>
              <a:rPr lang="en-NZ" dirty="0" err="1"/>
              <a:t>startX</a:t>
            </a:r>
            <a:r>
              <a:rPr lang="en-NZ" dirty="0"/>
              <a:t>, </a:t>
            </a:r>
            <a:r>
              <a:rPr lang="en-NZ" dirty="0" err="1"/>
              <a:t>startY</a:t>
            </a:r>
            <a:r>
              <a:rPr lang="en-NZ" dirty="0"/>
              <a:t>;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0000"/>
                </a:solidFill>
              </a:rPr>
              <a:t>private </a:t>
            </a:r>
            <a:r>
              <a:rPr lang="en-NZ" dirty="0" err="1">
                <a:solidFill>
                  <a:srgbClr val="FF0000"/>
                </a:solidFill>
              </a:rPr>
              <a:t>Color</a:t>
            </a:r>
            <a:r>
              <a:rPr lang="en-NZ" dirty="0">
                <a:solidFill>
                  <a:srgbClr val="FF0000"/>
                </a:solidFill>
              </a:rPr>
              <a:t> </a:t>
            </a:r>
            <a:r>
              <a:rPr lang="en-NZ" dirty="0" err="1"/>
              <a:t>currentColor</a:t>
            </a:r>
            <a:r>
              <a:rPr lang="en-NZ" dirty="0"/>
              <a:t> = </a:t>
            </a:r>
            <a:r>
              <a:rPr lang="en-NZ" dirty="0" err="1"/>
              <a:t>Color.black</a:t>
            </a:r>
            <a:r>
              <a:rPr lang="en-NZ" dirty="0"/>
              <a:t>; </a:t>
            </a:r>
          </a:p>
          <a:p>
            <a:pPr lvl="1">
              <a:spcBef>
                <a:spcPts val="1200"/>
              </a:spcBef>
              <a:buNone/>
            </a:pPr>
            <a:r>
              <a:rPr lang="en-NZ" b="1" dirty="0">
                <a:solidFill>
                  <a:srgbClr val="9900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 err="1"/>
              <a:t>LineDrawer</a:t>
            </a:r>
            <a:r>
              <a:rPr lang="en-NZ" dirty="0"/>
              <a:t> (){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 err="1"/>
              <a:t>UI.setMouseListener</a:t>
            </a:r>
            <a:r>
              <a:rPr lang="en-NZ" dirty="0"/>
              <a:t>(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doMouse</a:t>
            </a:r>
            <a:r>
              <a:rPr lang="en-NZ" dirty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("</a:t>
            </a:r>
            <a:r>
              <a:rPr lang="en-NZ" dirty="0" err="1"/>
              <a:t>Color</a:t>
            </a:r>
            <a:r>
              <a:rPr lang="en-NZ" dirty="0"/>
              <a:t>", this::</a:t>
            </a:r>
            <a:r>
              <a:rPr lang="en-NZ" dirty="0" err="1"/>
              <a:t>doChooseColour</a:t>
            </a:r>
            <a:r>
              <a:rPr lang="en-NZ" dirty="0"/>
              <a:t>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12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doMouse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action, </a:t>
            </a:r>
            <a:r>
              <a:rPr lang="en-NZ" dirty="0">
                <a:solidFill>
                  <a:srgbClr val="FF0000"/>
                </a:solidFill>
              </a:rPr>
              <a:t>double </a:t>
            </a:r>
            <a:r>
              <a:rPr lang="en-NZ" dirty="0"/>
              <a:t>x,</a:t>
            </a:r>
            <a:r>
              <a:rPr lang="en-NZ" dirty="0">
                <a:solidFill>
                  <a:srgbClr val="FF0000"/>
                </a:solidFill>
              </a:rPr>
              <a:t> double</a:t>
            </a:r>
            <a:r>
              <a:rPr lang="en-NZ" dirty="0"/>
              <a:t> y) {</a:t>
            </a:r>
          </a:p>
          <a:p>
            <a:pPr lvl="2">
              <a:spcBef>
                <a:spcPts val="4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if</a:t>
            </a:r>
            <a:r>
              <a:rPr lang="en-NZ" dirty="0"/>
              <a:t> (</a:t>
            </a:r>
            <a:r>
              <a:rPr lang="en-NZ" dirty="0" err="1"/>
              <a:t>action.equals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"pressed"</a:t>
            </a:r>
            <a:r>
              <a:rPr lang="en-NZ" dirty="0"/>
              <a:t>) )          { 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.startX</a:t>
            </a:r>
            <a:r>
              <a:rPr lang="en-NZ" dirty="0"/>
              <a:t> = x;     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.startY</a:t>
            </a:r>
            <a:r>
              <a:rPr lang="en-NZ" dirty="0"/>
              <a:t> = y;              }</a:t>
            </a:r>
            <a:r>
              <a:rPr lang="en-NZ" b="1" dirty="0">
                <a:solidFill>
                  <a:srgbClr val="993300"/>
                </a:solidFill>
              </a:rPr>
              <a:t> </a:t>
            </a:r>
          </a:p>
          <a:p>
            <a:pPr lvl="2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else if</a:t>
            </a:r>
            <a:r>
              <a:rPr lang="en-NZ" dirty="0"/>
              <a:t> (</a:t>
            </a:r>
            <a:r>
              <a:rPr lang="en-NZ" dirty="0" err="1"/>
              <a:t>action.equals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"released"</a:t>
            </a:r>
            <a:r>
              <a:rPr lang="en-NZ" dirty="0"/>
              <a:t>) ) {   </a:t>
            </a:r>
            <a:r>
              <a:rPr lang="en-NZ" dirty="0" err="1"/>
              <a:t>UI.drawLine</a:t>
            </a:r>
            <a:r>
              <a:rPr lang="en-NZ" dirty="0"/>
              <a:t>(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.startX</a:t>
            </a:r>
            <a:r>
              <a:rPr lang="en-NZ" dirty="0"/>
              <a:t>,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.startY</a:t>
            </a:r>
            <a:r>
              <a:rPr lang="en-NZ" dirty="0"/>
              <a:t>, x, y);   }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12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doChooseColour</a:t>
            </a:r>
            <a:r>
              <a:rPr lang="en-NZ" dirty="0"/>
              <a:t>(){</a:t>
            </a:r>
          </a:p>
          <a:p>
            <a:pPr lvl="2">
              <a:buFontTx/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.currentColor</a:t>
            </a:r>
            <a:r>
              <a:rPr lang="en-NZ" dirty="0"/>
              <a:t> = </a:t>
            </a:r>
            <a:r>
              <a:rPr lang="en-NZ" dirty="0" err="1"/>
              <a:t>JColorChooser.showDialog</a:t>
            </a:r>
            <a:r>
              <a:rPr lang="en-NZ" dirty="0"/>
              <a:t>(null, </a:t>
            </a:r>
            <a:r>
              <a:rPr lang="en-NZ" dirty="0">
                <a:solidFill>
                  <a:srgbClr val="339933"/>
                </a:solidFill>
              </a:rPr>
              <a:t>"Choose </a:t>
            </a:r>
            <a:r>
              <a:rPr lang="en-NZ" dirty="0" err="1">
                <a:solidFill>
                  <a:srgbClr val="339933"/>
                </a:solidFill>
              </a:rPr>
              <a:t>Color</a:t>
            </a:r>
            <a:r>
              <a:rPr lang="en-NZ" dirty="0">
                <a:solidFill>
                  <a:srgbClr val="339933"/>
                </a:solidFill>
              </a:rPr>
              <a:t>"</a:t>
            </a:r>
            <a:r>
              <a:rPr lang="en-NZ" dirty="0"/>
              <a:t>, </a:t>
            </a:r>
            <a:r>
              <a:rPr lang="en-US" dirty="0">
                <a:solidFill>
                  <a:srgbClr val="993300"/>
                </a:solidFill>
              </a:rPr>
              <a:t>this</a:t>
            </a:r>
            <a:r>
              <a:rPr lang="en-NZ" dirty="0"/>
              <a:t>.</a:t>
            </a:r>
            <a:r>
              <a:rPr lang="en-NZ" dirty="0" err="1"/>
              <a:t>currentColor</a:t>
            </a:r>
            <a:r>
              <a:rPr lang="en-NZ" dirty="0"/>
              <a:t>);</a:t>
            </a:r>
          </a:p>
          <a:p>
            <a:pPr lvl="2">
              <a:spcBef>
                <a:spcPts val="600"/>
              </a:spcBef>
              <a:buNone/>
            </a:pPr>
            <a:r>
              <a:rPr lang="en-NZ" dirty="0" err="1"/>
              <a:t>UI.setColor</a:t>
            </a:r>
            <a:r>
              <a:rPr lang="en-NZ" dirty="0"/>
              <a:t>(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.currentColor</a:t>
            </a:r>
            <a:r>
              <a:rPr lang="en-NZ" dirty="0"/>
              <a:t>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133408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Menu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NZ" dirty="0"/>
              <a:t>Designing Classes:  the Flower class</a:t>
            </a:r>
          </a:p>
          <a:p>
            <a:pPr>
              <a:spcBef>
                <a:spcPct val="45000"/>
              </a:spcBef>
            </a:pPr>
            <a:r>
              <a:rPr lang="en-NZ" dirty="0"/>
              <a:t>GUI’s</a:t>
            </a:r>
          </a:p>
          <a:p>
            <a:pPr lvl="1">
              <a:spcBef>
                <a:spcPct val="45000"/>
              </a:spcBef>
            </a:pPr>
            <a:r>
              <a:rPr lang="en-NZ" dirty="0"/>
              <a:t>Responding to key presses</a:t>
            </a:r>
          </a:p>
          <a:p>
            <a:pPr lvl="1">
              <a:spcBef>
                <a:spcPct val="45000"/>
              </a:spcBef>
            </a:pPr>
            <a:r>
              <a:rPr lang="en-NZ" dirty="0"/>
              <a:t>Multiple </a:t>
            </a:r>
            <a:r>
              <a:rPr lang="en-NZ" dirty="0" err="1"/>
              <a:t>CartoonCharacters</a:t>
            </a:r>
            <a:endParaRPr lang="en-NZ" dirty="0"/>
          </a:p>
          <a:p>
            <a:pPr lvl="1">
              <a:spcBef>
                <a:spcPct val="45000"/>
              </a:spcBef>
            </a:pPr>
            <a:r>
              <a:rPr lang="en-NZ" dirty="0"/>
              <a:t>A numbers program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NZ" dirty="0"/>
              <a:t>Admin:</a:t>
            </a:r>
          </a:p>
        </p:txBody>
      </p:sp>
    </p:spTree>
    <p:extLst>
      <p:ext uri="{BB962C8B-B14F-4D97-AF65-F5344CB8AC3E}">
        <p14:creationId xmlns:p14="http://schemas.microsoft.com/office/powerpoint/2010/main" val="247097361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Numbers program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Program for constructing files of numbers:</a:t>
            </a:r>
          </a:p>
          <a:p>
            <a:pPr lvl="1"/>
            <a:r>
              <a:rPr lang="en-NZ" dirty="0"/>
              <a:t>Allow user to select a new file</a:t>
            </a:r>
          </a:p>
          <a:p>
            <a:pPr lvl="1"/>
            <a:r>
              <a:rPr lang="en-NZ" dirty="0"/>
              <a:t>Allow user to enter a set of numbers with the mouse (height of mouse click is the number)</a:t>
            </a:r>
          </a:p>
          <a:p>
            <a:pPr lvl="1"/>
            <a:r>
              <a:rPr lang="en-NZ" dirty="0"/>
              <a:t>Display numbers as bar chart and list in text pane</a:t>
            </a:r>
          </a:p>
          <a:p>
            <a:pPr lvl="1"/>
            <a:r>
              <a:rPr lang="en-NZ" dirty="0"/>
              <a:t>Save numbers to the file as they are entered</a:t>
            </a:r>
          </a:p>
          <a:p>
            <a:pPr>
              <a:spcBef>
                <a:spcPct val="50000"/>
              </a:spcBef>
            </a:pPr>
            <a:r>
              <a:rPr lang="en-NZ" dirty="0"/>
              <a:t>User Interface:</a:t>
            </a:r>
          </a:p>
          <a:p>
            <a:pPr lvl="1"/>
            <a:r>
              <a:rPr lang="en-NZ" dirty="0"/>
              <a:t>Button to clear screen and select new file.</a:t>
            </a:r>
          </a:p>
          <a:p>
            <a:pPr lvl="1">
              <a:spcBef>
                <a:spcPct val="50000"/>
              </a:spcBef>
            </a:pPr>
            <a:r>
              <a:rPr lang="en-NZ" dirty="0"/>
              <a:t>Graphics pane to select (with mouse) </a:t>
            </a:r>
            <a:br>
              <a:rPr lang="en-NZ" dirty="0"/>
            </a:br>
            <a:r>
              <a:rPr lang="en-NZ" dirty="0"/>
              <a:t>and display the numbers</a:t>
            </a:r>
          </a:p>
          <a:p>
            <a:pPr lvl="1">
              <a:spcBef>
                <a:spcPct val="50000"/>
              </a:spcBef>
            </a:pPr>
            <a:r>
              <a:rPr lang="en-NZ" dirty="0"/>
              <a:t>Text pane to display list of numbers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6960046" y="4725144"/>
            <a:ext cx="3600450" cy="194394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4471" name="Rectangle 7"/>
          <p:cNvSpPr>
            <a:spLocks noChangeArrowheads="1"/>
          </p:cNvSpPr>
          <p:nvPr/>
        </p:nvSpPr>
        <p:spPr bwMode="auto">
          <a:xfrm>
            <a:off x="7607473" y="4725988"/>
            <a:ext cx="1368152" cy="19431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NZ" dirty="0"/>
              <a:t>130</a:t>
            </a:r>
          </a:p>
          <a:p>
            <a:r>
              <a:rPr lang="en-NZ" dirty="0"/>
              <a:t>72</a:t>
            </a:r>
          </a:p>
          <a:p>
            <a:r>
              <a:rPr lang="en-NZ" dirty="0"/>
              <a:t>281</a:t>
            </a:r>
          </a:p>
          <a:p>
            <a:r>
              <a:rPr lang="en-NZ" dirty="0"/>
              <a:t>98</a:t>
            </a:r>
          </a:p>
          <a:p>
            <a:r>
              <a:rPr lang="en-NZ" dirty="0"/>
              <a:t>264</a:t>
            </a:r>
          </a:p>
          <a:p>
            <a:r>
              <a:rPr lang="en-NZ" dirty="0"/>
              <a:t>97</a:t>
            </a: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6960046" y="4509244"/>
            <a:ext cx="3600450" cy="215900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>
                <a:solidFill>
                  <a:schemeClr val="bg1"/>
                </a:solidFill>
              </a:rPr>
              <a:t>Numbers</a:t>
            </a:r>
          </a:p>
        </p:txBody>
      </p:sp>
      <p:sp>
        <p:nvSpPr>
          <p:cNvPr id="26632" name="AutoShape 9"/>
          <p:cNvSpPr>
            <a:spLocks noChangeArrowheads="1"/>
          </p:cNvSpPr>
          <p:nvPr/>
        </p:nvSpPr>
        <p:spPr bwMode="auto">
          <a:xfrm>
            <a:off x="7031087" y="4869160"/>
            <a:ext cx="504379" cy="21602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dirty="0"/>
              <a:t>New</a:t>
            </a:r>
            <a:endParaRPr lang="en-NZ" sz="1100" dirty="0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>
            <a:off x="8975477" y="6524625"/>
            <a:ext cx="1584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NZ"/>
          </a:p>
        </p:txBody>
      </p:sp>
      <p:sp>
        <p:nvSpPr>
          <p:cNvPr id="574476" name="Rectangle 12"/>
          <p:cNvSpPr>
            <a:spLocks noChangeArrowheads="1"/>
          </p:cNvSpPr>
          <p:nvPr/>
        </p:nvSpPr>
        <p:spPr bwMode="auto">
          <a:xfrm>
            <a:off x="9119938" y="5589589"/>
            <a:ext cx="71438" cy="935037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74477" name="Rectangle 13"/>
          <p:cNvSpPr>
            <a:spLocks noChangeArrowheads="1"/>
          </p:cNvSpPr>
          <p:nvPr/>
        </p:nvSpPr>
        <p:spPr bwMode="auto">
          <a:xfrm>
            <a:off x="9332663" y="6021389"/>
            <a:ext cx="71438" cy="503237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74478" name="Rectangle 14"/>
          <p:cNvSpPr>
            <a:spLocks noChangeArrowheads="1"/>
          </p:cNvSpPr>
          <p:nvPr/>
        </p:nvSpPr>
        <p:spPr bwMode="auto">
          <a:xfrm>
            <a:off x="9545388" y="4833939"/>
            <a:ext cx="71438" cy="1690687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74479" name="Rectangle 15"/>
          <p:cNvSpPr>
            <a:spLocks noChangeArrowheads="1"/>
          </p:cNvSpPr>
          <p:nvPr/>
        </p:nvSpPr>
        <p:spPr bwMode="auto">
          <a:xfrm>
            <a:off x="9758113" y="5805489"/>
            <a:ext cx="71438" cy="719137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74480" name="Rectangle 16"/>
          <p:cNvSpPr>
            <a:spLocks noChangeArrowheads="1"/>
          </p:cNvSpPr>
          <p:nvPr/>
        </p:nvSpPr>
        <p:spPr bwMode="auto">
          <a:xfrm>
            <a:off x="9970838" y="4941889"/>
            <a:ext cx="71438" cy="1582737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74481" name="Rectangle 17"/>
          <p:cNvSpPr>
            <a:spLocks noChangeArrowheads="1"/>
          </p:cNvSpPr>
          <p:nvPr/>
        </p:nvSpPr>
        <p:spPr bwMode="auto">
          <a:xfrm>
            <a:off x="10183563" y="5805489"/>
            <a:ext cx="71438" cy="719137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9097607" y="5362199"/>
            <a:ext cx="144016" cy="216024"/>
          </a:xfrm>
          <a:prstGeom prst="downArrow">
            <a:avLst/>
          </a:prstGeom>
          <a:solidFill>
            <a:srgbClr val="FF99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9191649" y="5805264"/>
            <a:ext cx="144016" cy="216024"/>
          </a:xfrm>
          <a:prstGeom prst="downArrow">
            <a:avLst/>
          </a:prstGeom>
          <a:solidFill>
            <a:srgbClr val="FF99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9285691" y="4614179"/>
            <a:ext cx="144016" cy="216024"/>
          </a:xfrm>
          <a:prstGeom prst="downArrow">
            <a:avLst/>
          </a:prstGeom>
          <a:solidFill>
            <a:srgbClr val="FF99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10055745" y="5589240"/>
            <a:ext cx="144016" cy="216024"/>
          </a:xfrm>
          <a:prstGeom prst="downArrow">
            <a:avLst/>
          </a:prstGeom>
          <a:solidFill>
            <a:srgbClr val="FF99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10055745" y="4725144"/>
            <a:ext cx="144016" cy="216024"/>
          </a:xfrm>
          <a:prstGeom prst="downArrow">
            <a:avLst/>
          </a:prstGeom>
          <a:solidFill>
            <a:srgbClr val="FF99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10343777" y="5600257"/>
            <a:ext cx="144016" cy="216024"/>
          </a:xfrm>
          <a:prstGeom prst="downArrow">
            <a:avLst/>
          </a:prstGeom>
          <a:solidFill>
            <a:srgbClr val="FF99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6" grpId="0" animBg="1"/>
      <p:bldP spid="574477" grpId="0" animBg="1"/>
      <p:bldP spid="574478" grpId="0" animBg="1"/>
      <p:bldP spid="574479" grpId="0" animBg="1"/>
      <p:bldP spid="574480" grpId="0" animBg="1"/>
      <p:bldP spid="574481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Numbers: Design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Design:</a:t>
            </a:r>
          </a:p>
          <a:p>
            <a:pPr lvl="1"/>
            <a:r>
              <a:rPr lang="en-NZ" dirty="0"/>
              <a:t>When does something happen?</a:t>
            </a:r>
          </a:p>
          <a:p>
            <a:pPr lvl="2"/>
            <a:r>
              <a:rPr lang="en-NZ" dirty="0"/>
              <a:t>button presses</a:t>
            </a:r>
          </a:p>
          <a:p>
            <a:pPr lvl="2"/>
            <a:r>
              <a:rPr lang="en-NZ" dirty="0"/>
              <a:t>mouse clicks</a:t>
            </a:r>
          </a:p>
          <a:p>
            <a:pPr marL="819150" lvl="2" indent="0">
              <a:buNone/>
            </a:pPr>
            <a:endParaRPr lang="en-NZ" dirty="0"/>
          </a:p>
          <a:p>
            <a:pPr lvl="1"/>
            <a:r>
              <a:rPr lang="en-NZ" dirty="0"/>
              <a:t>Fields</a:t>
            </a:r>
          </a:p>
          <a:p>
            <a:pPr lvl="2"/>
            <a:r>
              <a:rPr lang="en-NZ" dirty="0"/>
              <a:t>to store the file (</a:t>
            </a:r>
            <a:r>
              <a:rPr lang="en-NZ" dirty="0" err="1"/>
              <a:t>PrintStream</a:t>
            </a:r>
            <a:r>
              <a:rPr lang="en-NZ" dirty="0"/>
              <a:t>) that the numbers are being saved to</a:t>
            </a:r>
          </a:p>
          <a:p>
            <a:pPr lvl="2"/>
            <a:r>
              <a:rPr lang="en-NZ" dirty="0"/>
              <a:t>to remember the horizontal position of the next bar.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Constructor</a:t>
            </a:r>
          </a:p>
          <a:p>
            <a:pPr lvl="2"/>
            <a:r>
              <a:rPr lang="en-NZ" dirty="0"/>
              <a:t>set up the interface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Methods to respond to mouse</a:t>
            </a:r>
          </a:p>
          <a:p>
            <a:pPr lvl="2"/>
            <a:r>
              <a:rPr lang="en-NZ" dirty="0"/>
              <a:t>record a new number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Method to respond to button</a:t>
            </a:r>
          </a:p>
          <a:p>
            <a:pPr lvl="2"/>
            <a:r>
              <a:rPr lang="en-NZ" dirty="0"/>
              <a:t>clear and start a new file 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6960046" y="4725144"/>
            <a:ext cx="3600450" cy="194394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607473" y="4725988"/>
            <a:ext cx="684076" cy="19431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NZ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6960046" y="4509244"/>
            <a:ext cx="3600450" cy="215900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>
                <a:solidFill>
                  <a:schemeClr val="bg1"/>
                </a:solidFill>
              </a:rPr>
              <a:t>Numbers</a:t>
            </a: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7031087" y="4869160"/>
            <a:ext cx="504379" cy="21602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dirty="0"/>
              <a:t>New</a:t>
            </a:r>
            <a:endParaRPr lang="en-NZ" sz="1100" dirty="0"/>
          </a:p>
        </p:txBody>
      </p:sp>
    </p:spTree>
    <p:extLst>
      <p:ext uri="{BB962C8B-B14F-4D97-AF65-F5344CB8AC3E}">
        <p14:creationId xmlns:p14="http://schemas.microsoft.com/office/powerpoint/2010/main" val="419352640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Numbers: Design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NZ" sz="2000" b="1" dirty="0">
                <a:solidFill>
                  <a:srgbClr val="990000"/>
                </a:solidFill>
              </a:rPr>
              <a:t>public</a:t>
            </a:r>
            <a:r>
              <a:rPr lang="en-NZ" sz="2000" dirty="0"/>
              <a:t> </a:t>
            </a:r>
            <a:r>
              <a:rPr lang="en-NZ" sz="2000" b="1" dirty="0">
                <a:solidFill>
                  <a:srgbClr val="990000"/>
                </a:solidFill>
              </a:rPr>
              <a:t>class</a:t>
            </a:r>
            <a:r>
              <a:rPr lang="en-NZ" sz="2000" dirty="0"/>
              <a:t> Numbers {</a:t>
            </a:r>
          </a:p>
          <a:p>
            <a:pPr lvl="1">
              <a:buFontTx/>
              <a:buNone/>
            </a:pPr>
            <a:r>
              <a:rPr lang="en-NZ" b="1" dirty="0">
                <a:solidFill>
                  <a:srgbClr val="9900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PrintStream</a:t>
            </a:r>
            <a:r>
              <a:rPr lang="en-NZ" dirty="0"/>
              <a:t> </a:t>
            </a:r>
            <a:r>
              <a:rPr lang="en-NZ" dirty="0" err="1"/>
              <a:t>outputFile</a:t>
            </a:r>
            <a:r>
              <a:rPr lang="en-NZ" dirty="0"/>
              <a:t>;</a:t>
            </a:r>
          </a:p>
          <a:p>
            <a:pPr lvl="1">
              <a:buNone/>
            </a:pPr>
            <a:r>
              <a:rPr lang="en-NZ" b="1" dirty="0">
                <a:solidFill>
                  <a:srgbClr val="9900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barX</a:t>
            </a:r>
            <a:r>
              <a:rPr lang="en-NZ" dirty="0"/>
              <a:t> = 0;</a:t>
            </a:r>
          </a:p>
          <a:p>
            <a:pPr lvl="1">
              <a:buFontTx/>
              <a:buNone/>
            </a:pPr>
            <a:r>
              <a:rPr lang="en-NZ" b="1" dirty="0">
                <a:solidFill>
                  <a:srgbClr val="990000"/>
                </a:solidFill>
              </a:rPr>
              <a:t>private static final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BASE= 450;</a:t>
            </a:r>
          </a:p>
          <a:p>
            <a:pPr lvl="1">
              <a:spcBef>
                <a:spcPts val="2400"/>
              </a:spcBef>
              <a:buNone/>
            </a:pPr>
            <a:r>
              <a:rPr lang="en-NZ" b="1" dirty="0">
                <a:solidFill>
                  <a:srgbClr val="990000"/>
                </a:solidFill>
              </a:rPr>
              <a:t>public</a:t>
            </a:r>
            <a:r>
              <a:rPr lang="en-NZ" dirty="0"/>
              <a:t> Numbers(){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 err="1"/>
              <a:t>UI.setMouseListener</a:t>
            </a:r>
            <a:r>
              <a:rPr lang="en-NZ" dirty="0"/>
              <a:t>(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doMouse</a:t>
            </a:r>
            <a:r>
              <a:rPr lang="en-NZ" dirty="0"/>
              <a:t>);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"New"</a:t>
            </a:r>
            <a:r>
              <a:rPr lang="en-NZ" dirty="0"/>
              <a:t>,  </a:t>
            </a:r>
            <a:r>
              <a:rPr lang="en-NZ" dirty="0">
                <a:solidFill>
                  <a:srgbClr val="9900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doNew</a:t>
            </a:r>
            <a:r>
              <a:rPr lang="en-NZ" dirty="0"/>
              <a:t>);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 err="1"/>
              <a:t>UI.drawLine</a:t>
            </a:r>
            <a:r>
              <a:rPr lang="en-NZ" dirty="0"/>
              <a:t>(0, BASE, 600, BASE);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dirty="0"/>
              <a:t>}</a:t>
            </a:r>
          </a:p>
          <a:p>
            <a:pPr lvl="1">
              <a:buFontTx/>
              <a:buNone/>
            </a:pPr>
            <a:r>
              <a:rPr lang="en-NZ" b="1" dirty="0">
                <a:solidFill>
                  <a:srgbClr val="990000"/>
                </a:solidFill>
              </a:rPr>
              <a:t>public </a:t>
            </a:r>
            <a:r>
              <a:rPr lang="en-NZ" dirty="0">
                <a:solidFill>
                  <a:srgbClr val="FF0000"/>
                </a:solidFill>
              </a:rPr>
              <a:t>void </a:t>
            </a:r>
            <a:r>
              <a:rPr lang="en-NZ" dirty="0" err="1"/>
              <a:t>doNew</a:t>
            </a:r>
            <a:r>
              <a:rPr lang="en-NZ" dirty="0"/>
              <a:t>() {…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NZ" dirty="0"/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0000"/>
                </a:solidFill>
              </a:rPr>
              <a:t>public </a:t>
            </a:r>
            <a:r>
              <a:rPr lang="en-NZ" dirty="0">
                <a:solidFill>
                  <a:srgbClr val="FF0000"/>
                </a:solidFill>
              </a:rPr>
              <a:t>void </a:t>
            </a:r>
            <a:r>
              <a:rPr lang="en-NZ" dirty="0" err="1"/>
              <a:t>doMouse</a:t>
            </a:r>
            <a:r>
              <a:rPr lang="en-NZ" dirty="0"/>
              <a:t>( …</a:t>
            </a:r>
          </a:p>
          <a:p>
            <a:pPr lvl="1">
              <a:spcBef>
                <a:spcPts val="0"/>
              </a:spcBef>
              <a:buNone/>
            </a:pPr>
            <a:endParaRPr lang="en-NZ" dirty="0"/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0000"/>
                </a:solidFill>
              </a:rPr>
              <a:t>public</a:t>
            </a:r>
            <a:r>
              <a:rPr lang="en-NZ" dirty="0"/>
              <a:t> </a:t>
            </a:r>
            <a:r>
              <a:rPr lang="en-NZ" b="1" dirty="0">
                <a:solidFill>
                  <a:srgbClr val="990000"/>
                </a:solidFill>
              </a:rPr>
              <a:t>static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main(</a:t>
            </a:r>
            <a:r>
              <a:rPr lang="en-NZ" dirty="0">
                <a:solidFill>
                  <a:srgbClr val="FF0000"/>
                </a:solidFill>
              </a:rPr>
              <a:t>String[ ]</a:t>
            </a:r>
            <a:r>
              <a:rPr lang="en-NZ" dirty="0"/>
              <a:t> </a:t>
            </a:r>
            <a:r>
              <a:rPr lang="en-NZ" dirty="0" err="1"/>
              <a:t>args</a:t>
            </a:r>
            <a:r>
              <a:rPr lang="en-NZ" dirty="0"/>
              <a:t>){</a:t>
            </a:r>
          </a:p>
          <a:p>
            <a:pPr lvl="2">
              <a:buFontTx/>
              <a:buNone/>
            </a:pPr>
            <a:r>
              <a:rPr lang="en-NZ" b="1" dirty="0">
                <a:solidFill>
                  <a:srgbClr val="990000"/>
                </a:solidFill>
              </a:rPr>
              <a:t>new</a:t>
            </a:r>
            <a:r>
              <a:rPr lang="en-NZ" dirty="0"/>
              <a:t> Numbers();</a:t>
            </a:r>
          </a:p>
          <a:p>
            <a:pPr lvl="1"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/>
              <a:t>}</a:t>
            </a:r>
            <a:endParaRPr lang="en-NZ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6960046" y="4725144"/>
            <a:ext cx="3600450" cy="194394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607473" y="4725988"/>
            <a:ext cx="684076" cy="19431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NZ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6960046" y="4509244"/>
            <a:ext cx="3600450" cy="215900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>
                <a:solidFill>
                  <a:schemeClr val="bg1"/>
                </a:solidFill>
              </a:rPr>
              <a:t>Numbers</a:t>
            </a: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7031087" y="4869160"/>
            <a:ext cx="504379" cy="21602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dirty="0"/>
              <a:t>New</a:t>
            </a:r>
            <a:endParaRPr lang="en-NZ" sz="1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577837" y="3752705"/>
              <a:ext cx="5040" cy="23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3437" y="3746676"/>
                <a:ext cx="29880" cy="400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59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Respond to Mouse: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When user clicks/releases:</a:t>
            </a:r>
          </a:p>
          <a:p>
            <a:pPr lvl="1">
              <a:spcBef>
                <a:spcPts val="400"/>
              </a:spcBef>
            </a:pPr>
            <a:r>
              <a:rPr lang="en-NZ" dirty="0"/>
              <a:t>work out the number they meant</a:t>
            </a:r>
          </a:p>
          <a:p>
            <a:pPr lvl="1">
              <a:spcBef>
                <a:spcPts val="400"/>
              </a:spcBef>
            </a:pPr>
            <a:r>
              <a:rPr lang="en-NZ" dirty="0"/>
              <a:t>draw a bar on the graphics pane</a:t>
            </a:r>
          </a:p>
          <a:p>
            <a:pPr lvl="1">
              <a:spcBef>
                <a:spcPts val="400"/>
              </a:spcBef>
            </a:pPr>
            <a:r>
              <a:rPr lang="en-NZ" dirty="0"/>
              <a:t>display it in the text pane</a:t>
            </a:r>
          </a:p>
          <a:p>
            <a:pPr lvl="1">
              <a:spcBef>
                <a:spcPts val="400"/>
              </a:spcBef>
            </a:pPr>
            <a:r>
              <a:rPr lang="en-NZ" dirty="0"/>
              <a:t>print it to the file</a:t>
            </a:r>
          </a:p>
          <a:p>
            <a:pPr lvl="1">
              <a:spcBef>
                <a:spcPts val="0"/>
              </a:spcBef>
              <a:buNone/>
            </a:pPr>
            <a:endParaRPr lang="en-NZ" b="1" dirty="0">
              <a:solidFill>
                <a:srgbClr val="990000"/>
              </a:solidFill>
            </a:endParaRP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00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doMouse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String </a:t>
            </a:r>
            <a:r>
              <a:rPr lang="en-NZ" dirty="0"/>
              <a:t>action, </a:t>
            </a:r>
            <a:r>
              <a:rPr lang="en-NZ" dirty="0">
                <a:solidFill>
                  <a:srgbClr val="FF0000"/>
                </a:solidFill>
              </a:rPr>
              <a:t>double </a:t>
            </a:r>
            <a:r>
              <a:rPr lang="en-NZ" dirty="0"/>
              <a:t>x,</a:t>
            </a:r>
            <a:r>
              <a:rPr lang="en-NZ" dirty="0">
                <a:solidFill>
                  <a:srgbClr val="FF0000"/>
                </a:solidFill>
              </a:rPr>
              <a:t> double</a:t>
            </a:r>
            <a:r>
              <a:rPr lang="en-NZ" dirty="0"/>
              <a:t> y) {</a:t>
            </a:r>
          </a:p>
          <a:p>
            <a:pPr lvl="2">
              <a:spcBef>
                <a:spcPts val="3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if</a:t>
            </a:r>
            <a:r>
              <a:rPr lang="en-NZ" dirty="0"/>
              <a:t> (</a:t>
            </a:r>
            <a:r>
              <a:rPr lang="en-NZ" dirty="0" err="1"/>
              <a:t>action.equals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"released"</a:t>
            </a:r>
            <a:r>
              <a:rPr lang="en-NZ" dirty="0"/>
              <a:t>)) {</a:t>
            </a:r>
          </a:p>
          <a:p>
            <a:pPr lvl="3">
              <a:spcBef>
                <a:spcPts val="30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double </a:t>
            </a:r>
            <a:r>
              <a:rPr lang="en-NZ" dirty="0"/>
              <a:t>number = BASE - y;</a:t>
            </a:r>
          </a:p>
          <a:p>
            <a:pPr lvl="3">
              <a:spcBef>
                <a:spcPts val="30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.barX</a:t>
            </a:r>
            <a:r>
              <a:rPr lang="en-NZ" dirty="0"/>
              <a:t> =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.barX</a:t>
            </a:r>
            <a:r>
              <a:rPr lang="en-NZ" dirty="0"/>
              <a:t> + 10;</a:t>
            </a:r>
          </a:p>
          <a:p>
            <a:pPr lvl="3">
              <a:spcBef>
                <a:spcPts val="300"/>
              </a:spcBef>
              <a:buNone/>
            </a:pPr>
            <a:r>
              <a:rPr lang="en-NZ" dirty="0" err="1"/>
              <a:t>UI.fillRect</a:t>
            </a:r>
            <a:r>
              <a:rPr lang="en-NZ" dirty="0"/>
              <a:t>(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.barX</a:t>
            </a:r>
            <a:r>
              <a:rPr lang="en-NZ" dirty="0"/>
              <a:t>, y, 5, number);</a:t>
            </a:r>
          </a:p>
          <a:p>
            <a:pPr lvl="3">
              <a:spcBef>
                <a:spcPts val="300"/>
              </a:spcBef>
              <a:buNone/>
            </a:pPr>
            <a:r>
              <a:rPr lang="en-NZ" dirty="0" err="1"/>
              <a:t>UI.println</a:t>
            </a:r>
            <a:r>
              <a:rPr lang="en-NZ" dirty="0"/>
              <a:t>(number);</a:t>
            </a:r>
          </a:p>
          <a:p>
            <a:pPr lvl="3">
              <a:spcBef>
                <a:spcPts val="30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.outputFile.println</a:t>
            </a:r>
            <a:r>
              <a:rPr lang="en-NZ" dirty="0"/>
              <a:t>(number);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dirty="0"/>
              <a:t>}</a:t>
            </a:r>
          </a:p>
          <a:p>
            <a:pPr lvl="1">
              <a:spcBef>
                <a:spcPct val="40000"/>
              </a:spcBef>
            </a:pPr>
            <a:endParaRPr lang="en-NZ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60046" y="4725144"/>
            <a:ext cx="3600450" cy="194394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607473" y="4725988"/>
            <a:ext cx="684076" cy="19431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NZ" dirty="0"/>
              <a:t>130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60046" y="4509244"/>
            <a:ext cx="3600450" cy="215900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>
                <a:solidFill>
                  <a:schemeClr val="bg1"/>
                </a:solidFill>
              </a:rPr>
              <a:t>Numbers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7031087" y="4869160"/>
            <a:ext cx="504379" cy="21602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dirty="0"/>
              <a:t>New</a:t>
            </a:r>
            <a:endParaRPr lang="en-NZ" sz="1100" dirty="0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8328249" y="6524625"/>
            <a:ext cx="215954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NZ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8566603" y="5589589"/>
            <a:ext cx="71438" cy="935037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8544272" y="5362199"/>
            <a:ext cx="144016" cy="216024"/>
          </a:xfrm>
          <a:prstGeom prst="downArrow">
            <a:avLst/>
          </a:prstGeom>
          <a:solidFill>
            <a:srgbClr val="FF99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2131811" y="5732463"/>
            <a:ext cx="4104456" cy="936625"/>
          </a:xfrm>
          <a:prstGeom prst="wedgeRoundRectCallout">
            <a:avLst>
              <a:gd name="adj1" fmla="val -24267"/>
              <a:gd name="adj2" fmla="val -73808"/>
              <a:gd name="adj3" fmla="val 16667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36000" tIns="36000" rIns="36000" bIns="36000"/>
          <a:lstStyle/>
          <a:p>
            <a:pPr>
              <a:spcBef>
                <a:spcPct val="40000"/>
              </a:spcBef>
            </a:pPr>
            <a:r>
              <a:rPr lang="en-NZ" sz="2000" b="1" dirty="0">
                <a:solidFill>
                  <a:srgbClr val="990000"/>
                </a:solidFill>
                <a:latin typeface="Arial Unicode MS" pitchFamily="34" charset="-128"/>
              </a:rPr>
              <a:t>if</a:t>
            </a:r>
            <a:r>
              <a:rPr lang="en-NZ" sz="2000" dirty="0">
                <a:solidFill>
                  <a:srgbClr val="990000"/>
                </a:solidFill>
                <a:latin typeface="Arial Unicode MS" pitchFamily="34" charset="-128"/>
              </a:rPr>
              <a:t> </a:t>
            </a:r>
            <a:r>
              <a:rPr lang="en-NZ" sz="2000" dirty="0">
                <a:latin typeface="Arial Unicode MS" pitchFamily="34" charset="-128"/>
              </a:rPr>
              <a:t>(</a:t>
            </a:r>
            <a:r>
              <a:rPr lang="en-NZ" sz="2000" dirty="0" err="1">
                <a:solidFill>
                  <a:srgbClr val="990000"/>
                </a:solidFill>
                <a:latin typeface="Arial Unicode MS" pitchFamily="34" charset="-128"/>
              </a:rPr>
              <a:t>this</a:t>
            </a:r>
            <a:r>
              <a:rPr lang="en-NZ" sz="2000" dirty="0" err="1">
                <a:latin typeface="Arial Unicode MS" pitchFamily="34" charset="-128"/>
              </a:rPr>
              <a:t>.outputFile</a:t>
            </a:r>
            <a:r>
              <a:rPr lang="en-NZ" sz="2000" dirty="0">
                <a:latin typeface="Arial Unicode MS" pitchFamily="34" charset="-128"/>
              </a:rPr>
              <a:t> != </a:t>
            </a:r>
            <a:r>
              <a:rPr lang="en-NZ" sz="2000" dirty="0">
                <a:solidFill>
                  <a:srgbClr val="990000"/>
                </a:solidFill>
                <a:latin typeface="Arial Unicode MS" pitchFamily="34" charset="-128"/>
              </a:rPr>
              <a:t>null</a:t>
            </a:r>
            <a:r>
              <a:rPr lang="en-NZ" sz="2000" dirty="0">
                <a:latin typeface="Arial Unicode MS" pitchFamily="34" charset="-128"/>
              </a:rPr>
              <a:t>) {</a:t>
            </a:r>
          </a:p>
          <a:p>
            <a:pPr lvl="1"/>
            <a:r>
              <a:rPr lang="en-NZ" sz="2000" dirty="0" err="1">
                <a:solidFill>
                  <a:srgbClr val="990000"/>
                </a:solidFill>
                <a:latin typeface="Arial Unicode MS" pitchFamily="34" charset="-128"/>
              </a:rPr>
              <a:t>this</a:t>
            </a:r>
            <a:r>
              <a:rPr lang="en-NZ" sz="2000" dirty="0" err="1">
                <a:latin typeface="Arial Unicode MS" pitchFamily="34" charset="-128"/>
              </a:rPr>
              <a:t>.outputFile.println</a:t>
            </a:r>
            <a:r>
              <a:rPr lang="en-NZ" sz="2000" dirty="0">
                <a:latin typeface="Arial Unicode MS" pitchFamily="34" charset="-128"/>
              </a:rPr>
              <a:t>(number);</a:t>
            </a:r>
          </a:p>
          <a:p>
            <a:pPr>
              <a:lnSpc>
                <a:spcPct val="80000"/>
              </a:lnSpc>
            </a:pPr>
            <a:r>
              <a:rPr lang="en-NZ" sz="2000" dirty="0">
                <a:latin typeface="Arial Unicode MS" pitchFamily="34" charset="-128"/>
              </a:rPr>
              <a:t>  }</a:t>
            </a:r>
          </a:p>
          <a:p>
            <a:pPr>
              <a:lnSpc>
                <a:spcPct val="80000"/>
              </a:lnSpc>
            </a:pPr>
            <a:endParaRPr lang="en-NZ" sz="1800" dirty="0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0" y="4856538"/>
            <a:ext cx="1259632" cy="709459"/>
          </a:xfrm>
          <a:prstGeom prst="wedgeRoundRectCallout">
            <a:avLst>
              <a:gd name="adj1" fmla="val 68888"/>
              <a:gd name="adj2" fmla="val -6077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36000" tIns="36000" rIns="36000" bIns="36000" anchor="ctr"/>
          <a:lstStyle/>
          <a:p>
            <a:pPr algn="ctr"/>
            <a:r>
              <a:rPr lang="en-NZ" sz="1800"/>
              <a:t>What's the problem?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03512" y="5470211"/>
            <a:ext cx="4752528" cy="127115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39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 animBg="1"/>
      <p:bldP spid="2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Respond to "New" button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buNone/>
              <a:tabLst>
                <a:tab pos="6276975" algn="l"/>
              </a:tabLst>
            </a:pPr>
            <a:r>
              <a:rPr lang="en-NZ" sz="2000" b="1" dirty="0">
                <a:solidFill>
                  <a:srgbClr val="990000"/>
                </a:solidFill>
              </a:rPr>
              <a:t>public</a:t>
            </a:r>
            <a:r>
              <a:rPr lang="en-NZ" sz="2000" dirty="0"/>
              <a:t> </a:t>
            </a:r>
            <a:r>
              <a:rPr lang="en-NZ" sz="2000" dirty="0">
                <a:solidFill>
                  <a:srgbClr val="FF0000"/>
                </a:solidFill>
              </a:rPr>
              <a:t>void</a:t>
            </a:r>
            <a:r>
              <a:rPr lang="en-NZ" sz="2000" dirty="0"/>
              <a:t> </a:t>
            </a:r>
            <a:r>
              <a:rPr lang="en-NZ" sz="2000" dirty="0" err="1"/>
              <a:t>doNew</a:t>
            </a:r>
            <a:r>
              <a:rPr lang="en-NZ" sz="2000" dirty="0"/>
              <a:t>(){</a:t>
            </a:r>
          </a:p>
          <a:p>
            <a:pPr lvl="1">
              <a:spcBef>
                <a:spcPts val="600"/>
              </a:spcBef>
              <a:buNone/>
              <a:tabLst>
                <a:tab pos="6276975" algn="l"/>
              </a:tabLst>
            </a:pPr>
            <a:r>
              <a:rPr lang="en-NZ" dirty="0" err="1"/>
              <a:t>UI.clearPanes</a:t>
            </a:r>
            <a:r>
              <a:rPr lang="en-NZ" dirty="0"/>
              <a:t>();</a:t>
            </a:r>
          </a:p>
          <a:p>
            <a:pPr lvl="1">
              <a:spcBef>
                <a:spcPts val="600"/>
              </a:spcBef>
              <a:buNone/>
              <a:tabLst>
                <a:tab pos="6276975" algn="l"/>
              </a:tabLst>
            </a:pPr>
            <a:r>
              <a:rPr lang="en-NZ" dirty="0" err="1"/>
              <a:t>UI.drawLine</a:t>
            </a:r>
            <a:r>
              <a:rPr lang="en-NZ" dirty="0"/>
              <a:t>(0, BASE, 600, BASE);</a:t>
            </a:r>
          </a:p>
          <a:p>
            <a:pPr lvl="1">
              <a:spcBef>
                <a:spcPts val="600"/>
              </a:spcBef>
              <a:buNone/>
              <a:tabLst>
                <a:tab pos="6276975" algn="l"/>
              </a:tabLst>
            </a:pPr>
            <a:r>
              <a:rPr lang="en-NZ" dirty="0" err="1">
                <a:solidFill>
                  <a:srgbClr val="990000"/>
                </a:solidFill>
              </a:rPr>
              <a:t>this</a:t>
            </a:r>
            <a:r>
              <a:rPr lang="en-NZ" dirty="0" err="1"/>
              <a:t>.barX</a:t>
            </a:r>
            <a:r>
              <a:rPr lang="en-NZ" dirty="0"/>
              <a:t> = 0;</a:t>
            </a:r>
          </a:p>
          <a:p>
            <a:pPr lvl="1">
              <a:spcBef>
                <a:spcPts val="600"/>
              </a:spcBef>
              <a:buNone/>
              <a:tabLst>
                <a:tab pos="6276975" algn="l"/>
              </a:tabLst>
            </a:pPr>
            <a:r>
              <a:rPr lang="en-NZ" dirty="0" err="1">
                <a:solidFill>
                  <a:srgbClr val="990000"/>
                </a:solidFill>
              </a:rPr>
              <a:t>this</a:t>
            </a:r>
            <a:r>
              <a:rPr lang="en-NZ" dirty="0" err="1"/>
              <a:t>.outputFile.close</a:t>
            </a:r>
            <a:r>
              <a:rPr lang="en-NZ" dirty="0"/>
              <a:t>();</a:t>
            </a:r>
          </a:p>
          <a:p>
            <a:pPr lvl="1">
              <a:spcBef>
                <a:spcPts val="600"/>
              </a:spcBef>
              <a:buNone/>
              <a:tabLst>
                <a:tab pos="6276975" algn="l"/>
              </a:tabLst>
            </a:pPr>
            <a:r>
              <a:rPr lang="en-NZ" b="1" dirty="0">
                <a:solidFill>
                  <a:srgbClr val="990000"/>
                </a:solidFill>
              </a:rPr>
              <a:t>try</a:t>
            </a:r>
            <a:r>
              <a:rPr lang="en-NZ" dirty="0"/>
              <a:t>{</a:t>
            </a:r>
          </a:p>
          <a:p>
            <a:pPr lvl="2">
              <a:spcBef>
                <a:spcPts val="600"/>
              </a:spcBef>
              <a:buNone/>
              <a:tabLst>
                <a:tab pos="6276975" algn="l"/>
              </a:tabLst>
            </a:pPr>
            <a:r>
              <a:rPr lang="en-NZ" dirty="0" err="1">
                <a:solidFill>
                  <a:srgbClr val="990000"/>
                </a:solidFill>
              </a:rPr>
              <a:t>this</a:t>
            </a:r>
            <a:r>
              <a:rPr lang="en-NZ" dirty="0" err="1"/>
              <a:t>.outputFile</a:t>
            </a:r>
            <a:r>
              <a:rPr lang="en-NZ" dirty="0"/>
              <a:t> = </a:t>
            </a:r>
            <a:r>
              <a:rPr lang="en-NZ" b="1" dirty="0">
                <a:solidFill>
                  <a:srgbClr val="9900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PrintStream</a:t>
            </a:r>
            <a:r>
              <a:rPr lang="en-NZ" dirty="0"/>
              <a:t>(</a:t>
            </a:r>
            <a:r>
              <a:rPr lang="en-NZ" b="1" dirty="0">
                <a:solidFill>
                  <a:srgbClr val="990000"/>
                </a:solidFill>
              </a:rPr>
              <a:t>new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File</a:t>
            </a:r>
            <a:r>
              <a:rPr lang="en-NZ" dirty="0"/>
              <a:t>(</a:t>
            </a:r>
            <a:r>
              <a:rPr lang="en-NZ" dirty="0" err="1"/>
              <a:t>UIFileChooser.save</a:t>
            </a:r>
            <a:r>
              <a:rPr lang="en-NZ" dirty="0"/>
              <a:t>()));</a:t>
            </a:r>
          </a:p>
          <a:p>
            <a:pPr lvl="1">
              <a:spcBef>
                <a:spcPts val="600"/>
              </a:spcBef>
              <a:buNone/>
              <a:tabLst>
                <a:tab pos="6276975" algn="l"/>
              </a:tabLst>
            </a:pPr>
            <a:r>
              <a:rPr lang="en-NZ" dirty="0"/>
              <a:t>} </a:t>
            </a:r>
            <a:r>
              <a:rPr lang="en-NZ" b="1" dirty="0">
                <a:solidFill>
                  <a:srgbClr val="990000"/>
                </a:solidFill>
              </a:rPr>
              <a:t>catch(</a:t>
            </a:r>
            <a:r>
              <a:rPr lang="en-NZ" dirty="0" err="1">
                <a:solidFill>
                  <a:srgbClr val="FF0000"/>
                </a:solidFill>
              </a:rPr>
              <a:t>IOException</a:t>
            </a:r>
            <a:r>
              <a:rPr lang="en-NZ" dirty="0"/>
              <a:t> e) { </a:t>
            </a:r>
            <a:r>
              <a:rPr lang="en-NZ" dirty="0" err="1"/>
              <a:t>UI.println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"File error: "</a:t>
            </a:r>
            <a:r>
              <a:rPr lang="en-NZ" dirty="0"/>
              <a:t>+e); }</a:t>
            </a:r>
          </a:p>
          <a:p>
            <a:pPr>
              <a:spcBef>
                <a:spcPts val="600"/>
              </a:spcBef>
              <a:buNone/>
              <a:tabLst>
                <a:tab pos="6276975" algn="l"/>
              </a:tabLst>
            </a:pPr>
            <a:r>
              <a:rPr lang="en-NZ" sz="2000" dirty="0"/>
              <a:t>}</a:t>
            </a:r>
          </a:p>
          <a:p>
            <a:pPr>
              <a:spcBef>
                <a:spcPts val="600"/>
              </a:spcBef>
              <a:buNone/>
              <a:tabLst>
                <a:tab pos="6276975" algn="l"/>
              </a:tabLst>
            </a:pPr>
            <a:endParaRPr lang="en-NZ" sz="2000" dirty="0"/>
          </a:p>
          <a:p>
            <a:pPr marL="674688" lvl="3" indent="-266700">
              <a:spcBef>
                <a:spcPts val="600"/>
              </a:spcBef>
              <a:buNone/>
              <a:tabLst>
                <a:tab pos="6276975" algn="l"/>
              </a:tabLst>
            </a:pPr>
            <a:r>
              <a:rPr lang="en-NZ" dirty="0">
                <a:solidFill>
                  <a:srgbClr val="3333CC"/>
                </a:solidFill>
              </a:rPr>
              <a:t>// Alternative for the long one line:</a:t>
            </a:r>
          </a:p>
          <a:p>
            <a:pPr marL="1082675" lvl="4" indent="-266700">
              <a:spcBef>
                <a:spcPts val="600"/>
              </a:spcBef>
              <a:buNone/>
              <a:tabLst>
                <a:tab pos="6276975" algn="l"/>
              </a:tabLst>
            </a:pP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</a:t>
            </a:r>
            <a:r>
              <a:rPr lang="en-NZ" dirty="0" err="1"/>
              <a:t>fname</a:t>
            </a:r>
            <a:r>
              <a:rPr lang="en-NZ" dirty="0"/>
              <a:t> = </a:t>
            </a:r>
            <a:r>
              <a:rPr lang="en-NZ" dirty="0" err="1"/>
              <a:t>UIFileChooser.save</a:t>
            </a:r>
            <a:r>
              <a:rPr lang="en-NZ" dirty="0"/>
              <a:t>();</a:t>
            </a:r>
          </a:p>
          <a:p>
            <a:pPr marL="1082675" lvl="4" indent="-266700">
              <a:spcBef>
                <a:spcPts val="600"/>
              </a:spcBef>
              <a:buNone/>
              <a:tabLst>
                <a:tab pos="6276975" algn="l"/>
              </a:tabLst>
            </a:pPr>
            <a:r>
              <a:rPr lang="en-NZ" dirty="0">
                <a:solidFill>
                  <a:srgbClr val="FF0000"/>
                </a:solidFill>
              </a:rPr>
              <a:t>File </a:t>
            </a:r>
            <a:r>
              <a:rPr lang="en-NZ" dirty="0"/>
              <a:t>file = </a:t>
            </a:r>
            <a:r>
              <a:rPr lang="en-NZ" b="1" dirty="0">
                <a:solidFill>
                  <a:srgbClr val="990000"/>
                </a:solidFill>
              </a:rPr>
              <a:t>new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File</a:t>
            </a:r>
            <a:r>
              <a:rPr lang="en-NZ" dirty="0"/>
              <a:t>(</a:t>
            </a:r>
            <a:r>
              <a:rPr lang="en-NZ" dirty="0" err="1"/>
              <a:t>fname</a:t>
            </a:r>
            <a:r>
              <a:rPr lang="en-NZ" dirty="0"/>
              <a:t>);</a:t>
            </a:r>
          </a:p>
          <a:p>
            <a:pPr marL="1082675" lvl="4" indent="-266700">
              <a:spcBef>
                <a:spcPts val="600"/>
              </a:spcBef>
              <a:buNone/>
              <a:tabLst>
                <a:tab pos="6276975" algn="l"/>
              </a:tabLst>
            </a:pPr>
            <a:r>
              <a:rPr lang="en-NZ" dirty="0" err="1">
                <a:solidFill>
                  <a:srgbClr val="990000"/>
                </a:solidFill>
              </a:rPr>
              <a:t>this</a:t>
            </a:r>
            <a:r>
              <a:rPr lang="en-NZ" dirty="0" err="1"/>
              <a:t>.outputFile</a:t>
            </a:r>
            <a:r>
              <a:rPr lang="en-NZ" dirty="0"/>
              <a:t> = </a:t>
            </a:r>
            <a:r>
              <a:rPr lang="en-NZ" b="1" dirty="0">
                <a:solidFill>
                  <a:srgbClr val="9900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PrintStream</a:t>
            </a:r>
            <a:r>
              <a:rPr lang="en-NZ" dirty="0"/>
              <a:t>(file);</a:t>
            </a:r>
          </a:p>
          <a:p>
            <a:pPr>
              <a:spcBef>
                <a:spcPts val="600"/>
              </a:spcBef>
              <a:buNone/>
              <a:tabLst>
                <a:tab pos="6276975" algn="l"/>
              </a:tabLst>
            </a:pPr>
            <a:endParaRPr lang="en-NZ" dirty="0"/>
          </a:p>
        </p:txBody>
      </p:sp>
      <p:sp>
        <p:nvSpPr>
          <p:cNvPr id="578565" name="AutoShape 5"/>
          <p:cNvSpPr>
            <a:spLocks noChangeArrowheads="1"/>
          </p:cNvSpPr>
          <p:nvPr/>
        </p:nvSpPr>
        <p:spPr bwMode="auto">
          <a:xfrm>
            <a:off x="6672064" y="2132857"/>
            <a:ext cx="3384550" cy="936625"/>
          </a:xfrm>
          <a:prstGeom prst="wedgeRoundRectCallout">
            <a:avLst>
              <a:gd name="adj1" fmla="val -103002"/>
              <a:gd name="adj2" fmla="val -1317"/>
              <a:gd name="adj3" fmla="val 16667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36000" tIns="36000" rIns="36000" bIns="36000"/>
          <a:lstStyle/>
          <a:p>
            <a:pPr>
              <a:spcBef>
                <a:spcPct val="40000"/>
              </a:spcBef>
            </a:pPr>
            <a:r>
              <a:rPr lang="en-NZ" sz="2000" b="1" dirty="0">
                <a:solidFill>
                  <a:srgbClr val="990000"/>
                </a:solidFill>
                <a:latin typeface="Arial Unicode MS" pitchFamily="34" charset="-128"/>
              </a:rPr>
              <a:t>if</a:t>
            </a:r>
            <a:r>
              <a:rPr lang="en-NZ" sz="2000" dirty="0">
                <a:solidFill>
                  <a:srgbClr val="990000"/>
                </a:solidFill>
                <a:latin typeface="Arial Unicode MS" pitchFamily="34" charset="-128"/>
              </a:rPr>
              <a:t> </a:t>
            </a:r>
            <a:r>
              <a:rPr lang="en-NZ" sz="2000" dirty="0">
                <a:latin typeface="Arial Unicode MS" pitchFamily="34" charset="-128"/>
              </a:rPr>
              <a:t>(</a:t>
            </a:r>
            <a:r>
              <a:rPr lang="en-NZ" sz="2000" dirty="0" err="1">
                <a:solidFill>
                  <a:srgbClr val="990000"/>
                </a:solidFill>
                <a:latin typeface="Arial Unicode MS" pitchFamily="34" charset="-128"/>
              </a:rPr>
              <a:t>this</a:t>
            </a:r>
            <a:r>
              <a:rPr lang="en-NZ" sz="2000" dirty="0" err="1">
                <a:latin typeface="Arial Unicode MS" pitchFamily="34" charset="-128"/>
              </a:rPr>
              <a:t>.outputFile</a:t>
            </a:r>
            <a:r>
              <a:rPr lang="en-NZ" sz="2000" dirty="0">
                <a:latin typeface="Arial Unicode MS" pitchFamily="34" charset="-128"/>
              </a:rPr>
              <a:t> != </a:t>
            </a:r>
            <a:r>
              <a:rPr lang="en-NZ" sz="2000" dirty="0">
                <a:solidFill>
                  <a:srgbClr val="990000"/>
                </a:solidFill>
                <a:latin typeface="Arial Unicode MS" pitchFamily="34" charset="-128"/>
              </a:rPr>
              <a:t>null</a:t>
            </a:r>
            <a:r>
              <a:rPr lang="en-NZ" sz="2000" dirty="0">
                <a:latin typeface="Arial Unicode MS" pitchFamily="34" charset="-128"/>
              </a:rPr>
              <a:t>) {</a:t>
            </a:r>
          </a:p>
          <a:p>
            <a:pPr lvl="1"/>
            <a:r>
              <a:rPr lang="en-NZ" sz="2000" dirty="0" err="1">
                <a:solidFill>
                  <a:srgbClr val="990000"/>
                </a:solidFill>
                <a:latin typeface="Arial Unicode MS" pitchFamily="34" charset="-128"/>
              </a:rPr>
              <a:t>this</a:t>
            </a:r>
            <a:r>
              <a:rPr lang="en-NZ" sz="2000" dirty="0" err="1">
                <a:latin typeface="Arial Unicode MS" pitchFamily="34" charset="-128"/>
              </a:rPr>
              <a:t>.outputFile.close</a:t>
            </a:r>
            <a:r>
              <a:rPr lang="en-NZ" sz="2000" dirty="0">
                <a:latin typeface="Arial Unicode MS" pitchFamily="34" charset="-128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NZ" sz="2000" dirty="0">
                <a:latin typeface="Arial Unicode MS" pitchFamily="34" charset="-128"/>
              </a:rPr>
              <a:t>  }</a:t>
            </a:r>
          </a:p>
          <a:p>
            <a:pPr>
              <a:lnSpc>
                <a:spcPct val="80000"/>
              </a:lnSpc>
            </a:pPr>
            <a:endParaRPr lang="en-NZ" sz="1800" dirty="0"/>
          </a:p>
        </p:txBody>
      </p:sp>
      <p:sp>
        <p:nvSpPr>
          <p:cNvPr id="578567" name="AutoShape 7"/>
          <p:cNvSpPr>
            <a:spLocks noChangeArrowheads="1"/>
          </p:cNvSpPr>
          <p:nvPr/>
        </p:nvSpPr>
        <p:spPr bwMode="auto">
          <a:xfrm>
            <a:off x="5356488" y="2348359"/>
            <a:ext cx="1188132" cy="648593"/>
          </a:xfrm>
          <a:prstGeom prst="wedgeRoundRectCallout">
            <a:avLst>
              <a:gd name="adj1" fmla="val -100728"/>
              <a:gd name="adj2" fmla="val -11658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36000" tIns="36000" rIns="36000" bIns="36000" anchor="ctr"/>
          <a:lstStyle/>
          <a:p>
            <a:pPr algn="ctr"/>
            <a:r>
              <a:rPr lang="en-NZ" sz="1800" dirty="0"/>
              <a:t>Still a problem!</a:t>
            </a:r>
          </a:p>
        </p:txBody>
      </p:sp>
    </p:spTree>
    <p:extLst>
      <p:ext uri="{BB962C8B-B14F-4D97-AF65-F5344CB8AC3E}">
        <p14:creationId xmlns:p14="http://schemas.microsoft.com/office/powerpoint/2010/main" val="25338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5" grpId="0" animBg="1"/>
      <p:bldP spid="578567" grpId="0" animBg="1"/>
      <p:bldP spid="578567" grpId="1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PuppetMaster</a:t>
            </a:r>
            <a:r>
              <a:rPr lang="en-NZ" dirty="0"/>
              <a:t>:   Problem  1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Suppose we have two characters!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pPr>
              <a:buFontTx/>
              <a:buNone/>
            </a:pPr>
            <a:endParaRPr lang="en-NZ" dirty="0"/>
          </a:p>
          <a:p>
            <a:pPr>
              <a:buFontTx/>
              <a:buNone/>
            </a:pPr>
            <a:r>
              <a:rPr lang="en-NZ" dirty="0"/>
              <a:t>Problem:</a:t>
            </a:r>
          </a:p>
          <a:p>
            <a:pPr lvl="1"/>
            <a:r>
              <a:rPr lang="en-NZ" dirty="0"/>
              <a:t>Which character should smile/turn/walk/speak?</a:t>
            </a:r>
          </a:p>
          <a:p>
            <a:pPr>
              <a:spcBef>
                <a:spcPct val="50000"/>
              </a:spcBef>
            </a:pPr>
            <a:r>
              <a:rPr lang="en-US" dirty="0"/>
              <a:t>Event-driven input can be tricky!</a:t>
            </a:r>
            <a:endParaRPr lang="en-NZ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711624" y="1699122"/>
            <a:ext cx="5832648" cy="3530079"/>
            <a:chOff x="323850" y="1195264"/>
            <a:chExt cx="5038292" cy="3530080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23850" y="1195264"/>
              <a:ext cx="5038292" cy="145703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23850" y="1340967"/>
              <a:ext cx="5038292" cy="3384377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927847" y="1988518"/>
            <a:ext cx="792163" cy="36036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dirty="0"/>
              <a:t>Smile</a:t>
            </a: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2927574" y="2420889"/>
            <a:ext cx="792162" cy="36036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dirty="0"/>
              <a:t>Frown</a:t>
            </a:r>
          </a:p>
        </p:txBody>
      </p:sp>
      <p:pic>
        <p:nvPicPr>
          <p:cNvPr id="19" name="Picture 10" descr="right-smi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7848" y="3206106"/>
            <a:ext cx="6477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 bwMode="auto">
          <a:xfrm>
            <a:off x="2927648" y="4293096"/>
            <a:ext cx="792088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dirty="0">
                <a:latin typeface="Arial" charset="0"/>
              </a:rPr>
              <a:t>Speak</a:t>
            </a:r>
          </a:p>
          <a:p>
            <a:endParaRPr lang="en-NZ" dirty="0">
              <a:latin typeface="Arial" charset="0"/>
            </a:endParaRPr>
          </a:p>
          <a:p>
            <a:endParaRPr lang="en-NZ" dirty="0">
              <a:latin typeface="Arial" charset="0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2855641" y="4653136"/>
            <a:ext cx="881973" cy="432048"/>
            <a:chOff x="971600" y="3212976"/>
            <a:chExt cx="881973" cy="432048"/>
          </a:xfrm>
        </p:grpSpPr>
        <p:sp>
          <p:nvSpPr>
            <p:cNvPr id="22" name="TextBox 21"/>
            <p:cNvSpPr txBox="1"/>
            <p:nvPr/>
          </p:nvSpPr>
          <p:spPr>
            <a:xfrm>
              <a:off x="971600" y="3212976"/>
              <a:ext cx="881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Distance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1043608" y="3573016"/>
              <a:ext cx="72008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1331640" y="3501008"/>
              <a:ext cx="72008" cy="144016"/>
            </a:xfrm>
            <a:prstGeom prst="round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Arial" charset="0"/>
              </a:endParaRPr>
            </a:p>
          </p:txBody>
        </p:sp>
      </p:grp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2927648" y="2852937"/>
            <a:ext cx="792162" cy="36036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dirty="0"/>
              <a:t>Left</a:t>
            </a:r>
          </a:p>
        </p:txBody>
      </p:sp>
      <p:pic>
        <p:nvPicPr>
          <p:cNvPr id="20493" name="Picture 13" descr="left-frow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2144" y="3206106"/>
            <a:ext cx="6477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2927648" y="3284985"/>
            <a:ext cx="792162" cy="36036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dirty="0"/>
              <a:t>Right</a:t>
            </a: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2927722" y="3717033"/>
            <a:ext cx="792162" cy="36036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dirty="0"/>
              <a:t>Walk</a:t>
            </a:r>
          </a:p>
        </p:txBody>
      </p:sp>
    </p:spTree>
    <p:extLst>
      <p:ext uri="{BB962C8B-B14F-4D97-AF65-F5344CB8AC3E}">
        <p14:creationId xmlns:p14="http://schemas.microsoft.com/office/powerpoint/2010/main" val="3970581539"/>
      </p:ext>
    </p:extLst>
  </p:cSld>
  <p:clrMapOvr>
    <a:masterClrMapping/>
  </p:clrMapOvr>
  <p:transition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design: choosing object to act on</a:t>
            </a:r>
            <a:endParaRPr lang="en-NZ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typical simple GUI interaction mechanism</a:t>
            </a:r>
          </a:p>
          <a:p>
            <a:pPr lvl="1">
              <a:buFontTx/>
              <a:buAutoNum type="arabicPeriod"/>
            </a:pPr>
            <a:r>
              <a:rPr lang="en-US" dirty="0"/>
              <a:t> Select object you want to act on </a:t>
            </a:r>
          </a:p>
          <a:p>
            <a:pPr lvl="1">
              <a:buFontTx/>
              <a:buAutoNum type="arabicPeriod"/>
            </a:pPr>
            <a:r>
              <a:rPr lang="en-US" dirty="0"/>
              <a:t>Choose action.</a:t>
            </a:r>
          </a:p>
          <a:p>
            <a:pPr lvl="1">
              <a:buFontTx/>
              <a:buAutoNum type="arabicPeriod"/>
            </a:pPr>
            <a:endParaRPr lang="en-US" dirty="0"/>
          </a:p>
          <a:p>
            <a:r>
              <a:rPr lang="en-US" dirty="0"/>
              <a:t>Must remember the currently selected object:</a:t>
            </a:r>
          </a:p>
          <a:p>
            <a:pPr lvl="1"/>
            <a:r>
              <a:rPr lang="en-NZ" dirty="0"/>
              <a:t>in a field, because the action will be performed in a later method</a:t>
            </a:r>
          </a:p>
          <a:p>
            <a:pPr marL="819150" lvl="2" indent="0"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</a:t>
            </a:r>
            <a:r>
              <a:rPr lang="en-NZ" dirty="0"/>
              <a:t> = cc1;</a:t>
            </a:r>
          </a:p>
          <a:p>
            <a:pPr lvl="1"/>
            <a:endParaRPr lang="en-NZ" dirty="0"/>
          </a:p>
          <a:p>
            <a:endParaRPr lang="en-NZ" dirty="0"/>
          </a:p>
          <a:p>
            <a:r>
              <a:rPr lang="en-NZ" dirty="0"/>
              <a:t>Typically, the “selected object”  doesn’t change until user</a:t>
            </a:r>
            <a:br>
              <a:rPr lang="en-NZ" dirty="0"/>
            </a:br>
            <a:r>
              <a:rPr lang="en-NZ" dirty="0"/>
              <a:t>selects another object.</a:t>
            </a:r>
          </a:p>
        </p:txBody>
      </p:sp>
    </p:spTree>
    <p:extLst>
      <p:ext uri="{BB962C8B-B14F-4D97-AF65-F5344CB8AC3E}">
        <p14:creationId xmlns:p14="http://schemas.microsoft.com/office/powerpoint/2010/main" val="4175760414"/>
      </p:ext>
    </p:extLst>
  </p:cSld>
  <p:clrMapOvr>
    <a:masterClrMapping/>
  </p:clrMapOvr>
  <p:transition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PuppetMaster</a:t>
            </a:r>
            <a:r>
              <a:rPr lang="en-NZ" dirty="0"/>
              <a:t> Problem: two characters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grpSp>
        <p:nvGrpSpPr>
          <p:cNvPr id="2" name="Group 48"/>
          <p:cNvGrpSpPr/>
          <p:nvPr/>
        </p:nvGrpSpPr>
        <p:grpSpPr>
          <a:xfrm>
            <a:off x="2783632" y="1196753"/>
            <a:ext cx="5832648" cy="2593975"/>
            <a:chOff x="1187624" y="1915145"/>
            <a:chExt cx="5832648" cy="2593975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187624" y="1915145"/>
              <a:ext cx="5832648" cy="2593975"/>
              <a:chOff x="323850" y="1411288"/>
              <a:chExt cx="5038292" cy="2593976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323850" y="1411288"/>
                <a:ext cx="5038292" cy="145703"/>
              </a:xfrm>
              <a:prstGeom prst="rect">
                <a:avLst/>
              </a:prstGeom>
              <a:solidFill>
                <a:srgbClr val="3333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323850" y="1555751"/>
                <a:ext cx="5038292" cy="2449513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AutoShape 7"/>
            <p:cNvSpPr>
              <a:spLocks noChangeArrowheads="1"/>
            </p:cNvSpPr>
            <p:nvPr/>
          </p:nvSpPr>
          <p:spPr bwMode="auto">
            <a:xfrm>
              <a:off x="1403846" y="2200994"/>
              <a:ext cx="792163" cy="36036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/>
                <a:t>Smile</a:t>
              </a:r>
            </a:p>
          </p:txBody>
        </p:sp>
        <p:sp>
          <p:nvSpPr>
            <p:cNvPr id="40" name="AutoShape 8"/>
            <p:cNvSpPr>
              <a:spLocks noChangeArrowheads="1"/>
            </p:cNvSpPr>
            <p:nvPr/>
          </p:nvSpPr>
          <p:spPr bwMode="auto">
            <a:xfrm>
              <a:off x="1403574" y="2635225"/>
              <a:ext cx="792162" cy="36036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dirty="0"/>
                <a:t>Frown</a:t>
              </a:r>
            </a:p>
          </p:txBody>
        </p:sp>
        <p:pic>
          <p:nvPicPr>
            <p:cNvPr id="41" name="Picture 10" descr="right-smil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848" y="2852936"/>
              <a:ext cx="64770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Rectangle 41"/>
            <p:cNvSpPr/>
            <p:nvPr/>
          </p:nvSpPr>
          <p:spPr bwMode="auto">
            <a:xfrm>
              <a:off x="1403648" y="3643337"/>
              <a:ext cx="792088" cy="288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NZ" dirty="0">
                  <a:latin typeface="Arial" charset="0"/>
                </a:rPr>
                <a:t>Speak</a:t>
              </a:r>
            </a:p>
            <a:p>
              <a:endParaRPr lang="en-NZ" dirty="0">
                <a:latin typeface="Arial" charset="0"/>
              </a:endParaRPr>
            </a:p>
            <a:p>
              <a:endParaRPr lang="en-NZ" dirty="0">
                <a:latin typeface="Arial" charset="0"/>
              </a:endParaRPr>
            </a:p>
          </p:txBody>
        </p:sp>
        <p:grpSp>
          <p:nvGrpSpPr>
            <p:cNvPr id="4" name="Group 42"/>
            <p:cNvGrpSpPr/>
            <p:nvPr/>
          </p:nvGrpSpPr>
          <p:grpSpPr>
            <a:xfrm>
              <a:off x="1331640" y="3931369"/>
              <a:ext cx="881973" cy="432048"/>
              <a:chOff x="971600" y="3212976"/>
              <a:chExt cx="881973" cy="432048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971600" y="3212976"/>
                <a:ext cx="8819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/>
                  <a:t>Distance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 bwMode="auto">
              <a:xfrm>
                <a:off x="1043608" y="3573016"/>
                <a:ext cx="72008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6" name="Rounded Rectangle 45"/>
              <p:cNvSpPr/>
              <p:nvPr/>
            </p:nvSpPr>
            <p:spPr bwMode="auto">
              <a:xfrm>
                <a:off x="1331640" y="3501008"/>
                <a:ext cx="72008" cy="144016"/>
              </a:xfrm>
              <a:prstGeom prst="round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Arial" charset="0"/>
                </a:endParaRPr>
              </a:p>
            </p:txBody>
          </p:sp>
        </p:grpSp>
        <p:sp>
          <p:nvSpPr>
            <p:cNvPr id="47" name="AutoShape 8"/>
            <p:cNvSpPr>
              <a:spLocks noChangeArrowheads="1"/>
            </p:cNvSpPr>
            <p:nvPr/>
          </p:nvSpPr>
          <p:spPr bwMode="auto">
            <a:xfrm>
              <a:off x="1403648" y="3066950"/>
              <a:ext cx="792162" cy="36036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dirty="0"/>
                <a:t>Walk</a:t>
              </a:r>
            </a:p>
          </p:txBody>
        </p:sp>
        <p:pic>
          <p:nvPicPr>
            <p:cNvPr id="48" name="Picture 13" descr="left-frow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8144" y="2780928"/>
              <a:ext cx="64770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49"/>
          <p:cNvGrpSpPr/>
          <p:nvPr/>
        </p:nvGrpSpPr>
        <p:grpSpPr>
          <a:xfrm>
            <a:off x="4799857" y="4581128"/>
            <a:ext cx="2736304" cy="1504106"/>
            <a:chOff x="6084169" y="3068638"/>
            <a:chExt cx="2736304" cy="1504106"/>
          </a:xfrm>
        </p:grpSpPr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6084169" y="3068638"/>
              <a:ext cx="2736304" cy="150410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l"/>
              <a:r>
                <a:rPr lang="en-US" u="sng" dirty="0"/>
                <a:t>CartoonCharacter-11</a:t>
              </a:r>
            </a:p>
            <a:p>
              <a:pPr>
                <a:spcBef>
                  <a:spcPct val="50000"/>
                </a:spcBef>
              </a:pPr>
              <a:endParaRPr lang="en-US" dirty="0"/>
            </a:p>
            <a:p>
              <a:endParaRPr lang="en-NZ" dirty="0"/>
            </a:p>
          </p:txBody>
        </p:sp>
        <p:sp>
          <p:nvSpPr>
            <p:cNvPr id="52" name="Rectangle 32"/>
            <p:cNvSpPr>
              <a:spLocks noChangeArrowheads="1"/>
            </p:cNvSpPr>
            <p:nvPr/>
          </p:nvSpPr>
          <p:spPr bwMode="auto">
            <a:xfrm>
              <a:off x="7957369" y="3420616"/>
              <a:ext cx="719088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/>
                <a:t>emotion:   "smile"</a:t>
              </a:r>
              <a:endParaRPr lang="en-NZ" dirty="0"/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6661225" y="3429000"/>
              <a:ext cx="431055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 err="1"/>
                <a:t>figX</a:t>
              </a:r>
              <a:r>
                <a:rPr lang="en-US" dirty="0"/>
                <a:t>:  110</a:t>
              </a:r>
              <a:endParaRPr lang="en-NZ" dirty="0"/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6662218" y="3780656"/>
              <a:ext cx="431055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 err="1"/>
                <a:t>figY</a:t>
              </a:r>
              <a:r>
                <a:rPr lang="en-US" dirty="0"/>
                <a:t>:  200</a:t>
              </a:r>
              <a:endParaRPr lang="en-NZ" dirty="0"/>
            </a:p>
          </p:txBody>
        </p:sp>
        <p:sp>
          <p:nvSpPr>
            <p:cNvPr id="55" name="Rectangle 32"/>
            <p:cNvSpPr>
              <a:spLocks noChangeArrowheads="1"/>
            </p:cNvSpPr>
            <p:nvPr/>
          </p:nvSpPr>
          <p:spPr bwMode="auto">
            <a:xfrm>
              <a:off x="7958361" y="3780656"/>
              <a:ext cx="719088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/>
                <a:t>direction:   "right"</a:t>
              </a:r>
              <a:endParaRPr lang="en-NZ" dirty="0"/>
            </a:p>
          </p:txBody>
        </p:sp>
        <p:sp>
          <p:nvSpPr>
            <p:cNvPr id="56" name="Rectangle 32"/>
            <p:cNvSpPr>
              <a:spLocks noChangeArrowheads="1"/>
            </p:cNvSpPr>
            <p:nvPr/>
          </p:nvSpPr>
          <p:spPr bwMode="auto">
            <a:xfrm>
              <a:off x="7598321" y="4213398"/>
              <a:ext cx="719088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 err="1"/>
                <a:t>imgBaseName</a:t>
              </a:r>
              <a:r>
                <a:rPr lang="en-US" dirty="0"/>
                <a:t>:     "blue"</a:t>
              </a:r>
              <a:endParaRPr lang="en-NZ" dirty="0"/>
            </a:p>
          </p:txBody>
        </p:sp>
      </p:grpSp>
      <p:grpSp>
        <p:nvGrpSpPr>
          <p:cNvPr id="6" name="Group 57"/>
          <p:cNvGrpSpPr/>
          <p:nvPr/>
        </p:nvGrpSpPr>
        <p:grpSpPr>
          <a:xfrm>
            <a:off x="7680176" y="4581128"/>
            <a:ext cx="2736304" cy="1504106"/>
            <a:chOff x="6084169" y="3068638"/>
            <a:chExt cx="2736304" cy="1504106"/>
          </a:xfrm>
        </p:grpSpPr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6084169" y="3068638"/>
              <a:ext cx="2736304" cy="150410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l"/>
              <a:r>
                <a:rPr lang="en-US" u="sng" dirty="0"/>
                <a:t>CartoonCharacter-12</a:t>
              </a:r>
            </a:p>
            <a:p>
              <a:pPr>
                <a:spcBef>
                  <a:spcPct val="50000"/>
                </a:spcBef>
              </a:pPr>
              <a:endParaRPr lang="en-US" dirty="0"/>
            </a:p>
            <a:p>
              <a:endParaRPr lang="en-NZ" dirty="0"/>
            </a:p>
          </p:txBody>
        </p:sp>
        <p:sp>
          <p:nvSpPr>
            <p:cNvPr id="60" name="Rectangle 32"/>
            <p:cNvSpPr>
              <a:spLocks noChangeArrowheads="1"/>
            </p:cNvSpPr>
            <p:nvPr/>
          </p:nvSpPr>
          <p:spPr bwMode="auto">
            <a:xfrm>
              <a:off x="7957369" y="3420616"/>
              <a:ext cx="719088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/>
                <a:t>emotion:  "frown"</a:t>
              </a:r>
              <a:endParaRPr lang="en-NZ" dirty="0"/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6661225" y="3429000"/>
              <a:ext cx="431055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 err="1"/>
                <a:t>figX</a:t>
              </a:r>
              <a:r>
                <a:rPr lang="en-US" dirty="0"/>
                <a:t>:  350</a:t>
              </a:r>
              <a:endParaRPr lang="en-NZ" dirty="0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6662218" y="3780656"/>
              <a:ext cx="431055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 err="1"/>
                <a:t>figY</a:t>
              </a:r>
              <a:r>
                <a:rPr lang="en-US" dirty="0"/>
                <a:t>:  200</a:t>
              </a:r>
              <a:endParaRPr lang="en-NZ" dirty="0"/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>
              <a:off x="7958361" y="3780656"/>
              <a:ext cx="719088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/>
                <a:t>direction:      "left"</a:t>
              </a:r>
              <a:endParaRPr lang="en-NZ" dirty="0"/>
            </a:p>
          </p:txBody>
        </p:sp>
        <p:sp>
          <p:nvSpPr>
            <p:cNvPr id="64" name="Rectangle 32"/>
            <p:cNvSpPr>
              <a:spLocks noChangeArrowheads="1"/>
            </p:cNvSpPr>
            <p:nvPr/>
          </p:nvSpPr>
          <p:spPr bwMode="auto">
            <a:xfrm>
              <a:off x="7524329" y="4213398"/>
              <a:ext cx="793080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 err="1"/>
                <a:t>imgBaseName</a:t>
              </a:r>
              <a:r>
                <a:rPr lang="en-US" dirty="0"/>
                <a:t>:     "green"</a:t>
              </a:r>
              <a:endParaRPr lang="en-NZ" dirty="0"/>
            </a:p>
          </p:txBody>
        </p:sp>
      </p:grpSp>
      <p:grpSp>
        <p:nvGrpSpPr>
          <p:cNvPr id="7" name="Group 64"/>
          <p:cNvGrpSpPr/>
          <p:nvPr/>
        </p:nvGrpSpPr>
        <p:grpSpPr>
          <a:xfrm>
            <a:off x="983433" y="4581128"/>
            <a:ext cx="3601394" cy="1800200"/>
            <a:chOff x="6018956" y="3068638"/>
            <a:chExt cx="2946525" cy="1800200"/>
          </a:xfrm>
        </p:grpSpPr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6018956" y="3068638"/>
              <a:ext cx="2946525" cy="180020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l"/>
              <a:r>
                <a:rPr lang="en-US" u="sng" dirty="0"/>
                <a:t>PuppetMaster-3</a:t>
              </a:r>
            </a:p>
            <a:p>
              <a:pPr>
                <a:lnSpc>
                  <a:spcPct val="200000"/>
                </a:lnSpc>
              </a:pPr>
              <a:r>
                <a:rPr lang="en-US" i="1" dirty="0"/>
                <a:t>fields:</a:t>
              </a:r>
            </a:p>
            <a:p>
              <a:pPr>
                <a:spcBef>
                  <a:spcPct val="50000"/>
                </a:spcBef>
              </a:pPr>
              <a:endParaRPr lang="en-US" dirty="0"/>
            </a:p>
            <a:p>
              <a:endParaRPr lang="en-NZ" dirty="0"/>
            </a:p>
          </p:txBody>
        </p:sp>
        <p:sp>
          <p:nvSpPr>
            <p:cNvPr id="67" name="Rectangle 32"/>
            <p:cNvSpPr>
              <a:spLocks noChangeArrowheads="1"/>
            </p:cNvSpPr>
            <p:nvPr/>
          </p:nvSpPr>
          <p:spPr bwMode="auto">
            <a:xfrm>
              <a:off x="7379619" y="4509492"/>
              <a:ext cx="504750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 err="1"/>
                <a:t>walkDistance</a:t>
              </a:r>
              <a:r>
                <a:rPr lang="en-US" dirty="0"/>
                <a:t>:     20  </a:t>
              </a:r>
              <a:endParaRPr lang="en-NZ" dirty="0"/>
            </a:p>
          </p:txBody>
        </p:sp>
        <p:sp>
          <p:nvSpPr>
            <p:cNvPr id="68" name="Rectangle 33"/>
            <p:cNvSpPr>
              <a:spLocks noChangeArrowheads="1"/>
            </p:cNvSpPr>
            <p:nvPr/>
          </p:nvSpPr>
          <p:spPr bwMode="auto">
            <a:xfrm>
              <a:off x="7378005" y="3429000"/>
              <a:ext cx="1514475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/>
                <a:t>cc1:   CartoonCharacter-11</a:t>
              </a:r>
              <a:endParaRPr lang="en-NZ" dirty="0"/>
            </a:p>
          </p:txBody>
        </p:sp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7380312" y="3789412"/>
              <a:ext cx="1514475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/>
                <a:t>cc2:   CartoonCharacter-12</a:t>
              </a:r>
              <a:endParaRPr lang="en-NZ" dirty="0"/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7382619" y="4149452"/>
              <a:ext cx="1514475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 err="1"/>
                <a:t>selectedCC</a:t>
              </a:r>
              <a:r>
                <a:rPr lang="en-US" dirty="0"/>
                <a:t>:   CartoonCharacter-11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255778666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Traps with Boolean expressions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NZ" dirty="0"/>
              <a:t>When combining with &amp;&amp; and ||, which binds tighter?</a:t>
            </a:r>
          </a:p>
          <a:p>
            <a:pPr lvl="1">
              <a:spcBef>
                <a:spcPct val="60000"/>
              </a:spcBef>
              <a:buFontTx/>
              <a:buNone/>
            </a:pP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b="1" dirty="0"/>
              <a:t>  (  </a:t>
            </a:r>
            <a:r>
              <a:rPr lang="en-NZ" dirty="0"/>
              <a:t>x &gt; 5  &amp;&amp;  y &lt;= z   ||  day == 0  </a:t>
            </a:r>
            <a:r>
              <a:rPr lang="en-NZ" b="1" dirty="0"/>
              <a:t>) { ….</a:t>
            </a:r>
            <a:endParaRPr lang="en-NZ" dirty="0"/>
          </a:p>
          <a:p>
            <a:pPr lvl="1">
              <a:spcBef>
                <a:spcPct val="80000"/>
              </a:spcBef>
            </a:pPr>
            <a:r>
              <a:rPr lang="en-NZ" dirty="0"/>
              <a:t>Use   (   and    )    whenever you are not sure!</a:t>
            </a:r>
          </a:p>
          <a:p>
            <a:pPr lvl="2">
              <a:spcBef>
                <a:spcPct val="80000"/>
              </a:spcBef>
              <a:buFontTx/>
              <a:buNone/>
            </a:pPr>
            <a:r>
              <a:rPr lang="en-NZ" dirty="0"/>
              <a:t> </a:t>
            </a: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b="1" dirty="0"/>
              <a:t>  ( ( </a:t>
            </a:r>
            <a:r>
              <a:rPr lang="en-NZ" dirty="0"/>
              <a:t>x &gt; 5  &amp;&amp;  y &lt;= z </a:t>
            </a:r>
            <a:r>
              <a:rPr lang="en-NZ" b="1" dirty="0"/>
              <a:t>)</a:t>
            </a:r>
            <a:r>
              <a:rPr lang="en-NZ" dirty="0"/>
              <a:t>   ||  day == 0  </a:t>
            </a:r>
            <a:r>
              <a:rPr lang="en-NZ" b="1" dirty="0"/>
              <a:t>) { </a:t>
            </a:r>
            <a:r>
              <a:rPr lang="en-NZ" dirty="0"/>
              <a:t>…</a:t>
            </a:r>
          </a:p>
          <a:p>
            <a:pPr lvl="2">
              <a:spcBef>
                <a:spcPct val="80000"/>
              </a:spcBef>
              <a:buFontTx/>
              <a:buNone/>
            </a:pPr>
            <a:r>
              <a:rPr lang="en-NZ" dirty="0"/>
              <a:t> </a:t>
            </a: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b="1" dirty="0"/>
              <a:t>  (  </a:t>
            </a:r>
            <a:r>
              <a:rPr lang="en-NZ" dirty="0"/>
              <a:t>x &gt; 5  &amp;&amp;  </a:t>
            </a:r>
            <a:r>
              <a:rPr lang="en-NZ" b="1" dirty="0"/>
              <a:t>( </a:t>
            </a:r>
            <a:r>
              <a:rPr lang="en-NZ" dirty="0"/>
              <a:t>y &lt;= z   ||  day == 0 </a:t>
            </a:r>
            <a:r>
              <a:rPr lang="en-NZ" b="1" dirty="0"/>
              <a:t>)</a:t>
            </a:r>
            <a:r>
              <a:rPr lang="en-NZ" dirty="0"/>
              <a:t> </a:t>
            </a:r>
            <a:r>
              <a:rPr lang="en-NZ" b="1" dirty="0"/>
              <a:t>) { </a:t>
            </a:r>
            <a:r>
              <a:rPr lang="en-NZ" dirty="0"/>
              <a:t>…</a:t>
            </a:r>
          </a:p>
          <a:p>
            <a:pPr>
              <a:spcBef>
                <a:spcPct val="90000"/>
              </a:spcBef>
            </a:pPr>
            <a:r>
              <a:rPr lang="en-NZ" dirty="0"/>
              <a:t>The not operator   !   goes in front of expressions:</a:t>
            </a:r>
          </a:p>
          <a:p>
            <a:pPr lvl="1">
              <a:spcBef>
                <a:spcPct val="90000"/>
              </a:spcBef>
              <a:tabLst>
                <a:tab pos="5205413" algn="l"/>
              </a:tabLst>
            </a:pP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</a:t>
            </a:r>
            <a:r>
              <a:rPr lang="en-NZ" b="1" dirty="0"/>
              <a:t>(</a:t>
            </a:r>
            <a:r>
              <a:rPr lang="en-NZ" dirty="0"/>
              <a:t> !(x &gt; 5 &amp;&amp; y &lt;= z </a:t>
            </a:r>
            <a:r>
              <a:rPr lang="en-NZ" b="1" dirty="0"/>
              <a:t>)</a:t>
            </a:r>
            <a:r>
              <a:rPr lang="en-NZ" dirty="0"/>
              <a:t> { …	</a:t>
            </a:r>
            <a:r>
              <a:rPr lang="en-NZ" b="1" dirty="0">
                <a:solidFill>
                  <a:srgbClr val="FF0000"/>
                </a:solidFill>
              </a:rPr>
              <a:t>NOT</a:t>
            </a:r>
            <a:r>
              <a:rPr lang="en-NZ" dirty="0"/>
              <a:t>     </a:t>
            </a: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</a:t>
            </a:r>
            <a:r>
              <a:rPr lang="en-NZ" b="1" dirty="0"/>
              <a:t>(</a:t>
            </a:r>
            <a:r>
              <a:rPr lang="en-NZ" dirty="0"/>
              <a:t> (x !&gt; 5 &amp;&amp; y !&lt;= z </a:t>
            </a:r>
            <a:r>
              <a:rPr lang="en-NZ" b="1" dirty="0"/>
              <a:t>)</a:t>
            </a:r>
            <a:endParaRPr lang="en-NZ" dirty="0"/>
          </a:p>
          <a:p>
            <a:pPr lvl="1">
              <a:spcBef>
                <a:spcPct val="90000"/>
              </a:spcBef>
              <a:tabLst>
                <a:tab pos="5205413" algn="l"/>
              </a:tabLst>
            </a:pP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</a:t>
            </a:r>
            <a:r>
              <a:rPr lang="en-NZ" b="1" dirty="0"/>
              <a:t>(</a:t>
            </a:r>
            <a:r>
              <a:rPr lang="en-NZ" dirty="0"/>
              <a:t>  ! </a:t>
            </a:r>
            <a:r>
              <a:rPr lang="en-NZ" dirty="0" err="1"/>
              <a:t>cur.equals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"US"</a:t>
            </a:r>
            <a:r>
              <a:rPr lang="en-NZ" dirty="0"/>
              <a:t>) </a:t>
            </a:r>
            <a:r>
              <a:rPr lang="en-NZ" b="1" dirty="0"/>
              <a:t>)</a:t>
            </a:r>
            <a:r>
              <a:rPr lang="en-NZ" dirty="0"/>
              <a:t> { …	</a:t>
            </a:r>
            <a:r>
              <a:rPr lang="en-NZ" b="1" dirty="0">
                <a:solidFill>
                  <a:srgbClr val="FF0000"/>
                </a:solidFill>
              </a:rPr>
              <a:t>NOT</a:t>
            </a:r>
            <a:r>
              <a:rPr lang="en-NZ" dirty="0"/>
              <a:t>     </a:t>
            </a: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</a:t>
            </a:r>
            <a:r>
              <a:rPr lang="en-NZ" b="1" dirty="0"/>
              <a:t>(</a:t>
            </a:r>
            <a:r>
              <a:rPr lang="en-NZ" dirty="0"/>
              <a:t>  </a:t>
            </a:r>
            <a:r>
              <a:rPr lang="en-NZ" dirty="0" err="1"/>
              <a:t>cur.!equals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"US"</a:t>
            </a:r>
            <a:r>
              <a:rPr lang="en-NZ" dirty="0"/>
              <a:t>) </a:t>
            </a:r>
            <a:r>
              <a:rPr lang="en-NZ" b="1" dirty="0"/>
              <a:t>)</a:t>
            </a:r>
            <a:r>
              <a:rPr lang="en-NZ" dirty="0"/>
              <a:t> { … 	</a:t>
            </a:r>
          </a:p>
          <a:p>
            <a:pPr lvl="1">
              <a:spcBef>
                <a:spcPct val="90000"/>
              </a:spcBef>
            </a:pPr>
            <a:endParaRPr lang="en-NZ" b="1" dirty="0">
              <a:solidFill>
                <a:srgbClr val="990000"/>
              </a:solidFill>
            </a:endParaRPr>
          </a:p>
          <a:p>
            <a:pPr lvl="1">
              <a:spcBef>
                <a:spcPct val="90000"/>
              </a:spcBef>
            </a:pPr>
            <a:r>
              <a:rPr lang="en-NZ" b="1" dirty="0"/>
              <a:t>exception:</a:t>
            </a:r>
            <a:r>
              <a:rPr lang="en-NZ" b="1" dirty="0">
                <a:solidFill>
                  <a:srgbClr val="990000"/>
                </a:solidFill>
              </a:rPr>
              <a:t>     if</a:t>
            </a:r>
            <a:r>
              <a:rPr lang="en-NZ" dirty="0"/>
              <a:t> </a:t>
            </a:r>
            <a:r>
              <a:rPr lang="en-NZ" b="1" dirty="0"/>
              <a:t>(</a:t>
            </a:r>
            <a:r>
              <a:rPr lang="en-NZ" dirty="0"/>
              <a:t> ! (count == 0) </a:t>
            </a:r>
            <a:r>
              <a:rPr lang="en-NZ" b="1" dirty="0"/>
              <a:t>)</a:t>
            </a:r>
            <a:r>
              <a:rPr lang="en-NZ" dirty="0"/>
              <a:t> { …     </a:t>
            </a:r>
            <a:r>
              <a:rPr lang="en-NZ" i="1" dirty="0"/>
              <a:t>OR</a:t>
            </a:r>
            <a:r>
              <a:rPr lang="en-NZ" dirty="0"/>
              <a:t>       </a:t>
            </a: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</a:t>
            </a:r>
            <a:r>
              <a:rPr lang="en-NZ" b="1" dirty="0"/>
              <a:t>(</a:t>
            </a:r>
            <a:r>
              <a:rPr lang="en-NZ" dirty="0"/>
              <a:t>  count != 0  </a:t>
            </a:r>
            <a:r>
              <a:rPr lang="en-NZ" b="1" dirty="0"/>
              <a:t>)</a:t>
            </a:r>
            <a:r>
              <a:rPr lang="en-NZ" dirty="0"/>
              <a:t> { … </a:t>
            </a:r>
          </a:p>
        </p:txBody>
      </p:sp>
    </p:spTree>
    <p:extLst>
      <p:ext uri="{BB962C8B-B14F-4D97-AF65-F5344CB8AC3E}">
        <p14:creationId xmlns:p14="http://schemas.microsoft.com/office/powerpoint/2010/main" val="23257761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PuppetMaster</a:t>
            </a:r>
            <a:r>
              <a:rPr lang="en-US" dirty="0"/>
              <a:t>: selecting a character.</a:t>
            </a:r>
            <a:endParaRPr lang="en-NZ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NZ" sz="2000" b="1" dirty="0">
                <a:solidFill>
                  <a:srgbClr val="993300"/>
                </a:solidFill>
              </a:rPr>
              <a:t>public</a:t>
            </a:r>
            <a:r>
              <a:rPr lang="en-NZ" sz="2000" dirty="0"/>
              <a:t> </a:t>
            </a:r>
            <a:r>
              <a:rPr lang="en-NZ" sz="2000" b="1" dirty="0">
                <a:solidFill>
                  <a:srgbClr val="993300"/>
                </a:solidFill>
              </a:rPr>
              <a:t>class</a:t>
            </a:r>
            <a:r>
              <a:rPr lang="en-NZ" sz="2000" dirty="0"/>
              <a:t> </a:t>
            </a:r>
            <a:r>
              <a:rPr lang="en-NZ" sz="2000" dirty="0" err="1"/>
              <a:t>PuppetMaster</a:t>
            </a:r>
            <a:r>
              <a:rPr lang="en-NZ" sz="2000" dirty="0"/>
              <a:t>{</a:t>
            </a:r>
          </a:p>
          <a:p>
            <a:pPr lvl="1">
              <a:spcBef>
                <a:spcPts val="9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  cc1= 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“blue"</a:t>
            </a:r>
            <a:r>
              <a:rPr lang="en-NZ" dirty="0"/>
              <a:t>, 100, 100);</a:t>
            </a:r>
          </a:p>
          <a:p>
            <a:pPr lvl="1">
              <a:spcBef>
                <a:spcPts val="9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  cc2= 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“green"</a:t>
            </a:r>
            <a:r>
              <a:rPr lang="en-NZ" dirty="0"/>
              <a:t>, 500, 100);</a:t>
            </a:r>
          </a:p>
          <a:p>
            <a:pPr lvl="1">
              <a:spcBef>
                <a:spcPts val="9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  </a:t>
            </a:r>
            <a:r>
              <a:rPr lang="en-NZ" dirty="0" err="1"/>
              <a:t>selectedCC</a:t>
            </a:r>
            <a:r>
              <a:rPr lang="en-NZ" dirty="0"/>
              <a:t> = cc1;   </a:t>
            </a:r>
            <a:r>
              <a:rPr lang="en-NZ" dirty="0">
                <a:solidFill>
                  <a:srgbClr val="3333CC"/>
                </a:solidFill>
              </a:rPr>
              <a:t>// the selected one</a:t>
            </a:r>
          </a:p>
          <a:p>
            <a:pPr lvl="1">
              <a:spcBef>
                <a:spcPts val="9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 </a:t>
            </a:r>
            <a:r>
              <a:rPr lang="en-NZ" dirty="0" err="1"/>
              <a:t>walkDistance</a:t>
            </a:r>
            <a:r>
              <a:rPr lang="en-NZ" dirty="0"/>
              <a:t> = 20;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 err="1"/>
              <a:t>PuppetMaster</a:t>
            </a:r>
            <a:r>
              <a:rPr lang="en-NZ" dirty="0"/>
              <a:t>(){</a:t>
            </a:r>
          </a:p>
          <a:p>
            <a:pPr lvl="2">
              <a:spcBef>
                <a:spcPts val="40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 "Smile"</a:t>
            </a:r>
            <a:r>
              <a:rPr lang="en-NZ" dirty="0"/>
              <a:t>, this::</a:t>
            </a:r>
            <a:r>
              <a:rPr lang="en-NZ" dirty="0" err="1"/>
              <a:t>doSmile</a:t>
            </a:r>
            <a:r>
              <a:rPr lang="en-NZ" dirty="0"/>
              <a:t>);</a:t>
            </a:r>
          </a:p>
          <a:p>
            <a:pPr lvl="2">
              <a:spcBef>
                <a:spcPct val="0"/>
              </a:spcBef>
              <a:buNone/>
            </a:pPr>
            <a:r>
              <a:rPr lang="en-NZ" dirty="0"/>
              <a:t>      </a:t>
            </a:r>
            <a:r>
              <a:rPr lang="en-NZ" b="1" dirty="0"/>
              <a:t> ⋮</a:t>
            </a:r>
          </a:p>
          <a:p>
            <a:pPr lvl="1">
              <a:spcBef>
                <a:spcPct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18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doSmile</a:t>
            </a:r>
            <a:r>
              <a:rPr lang="en-NZ" dirty="0"/>
              <a:t>(){ 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.selectedCC.smile</a:t>
            </a:r>
            <a:r>
              <a:rPr lang="en-NZ" dirty="0"/>
              <a:t>();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dirty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doFrown</a:t>
            </a:r>
            <a:r>
              <a:rPr lang="en-NZ" dirty="0"/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.selectedCC.frown</a:t>
            </a:r>
            <a:r>
              <a:rPr lang="en-NZ" dirty="0"/>
              <a:t>(); </a:t>
            </a:r>
          </a:p>
          <a:p>
            <a:pPr lvl="1"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NZ" dirty="0"/>
              <a:t>⋮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NZ" dirty="0"/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752184" y="3068960"/>
            <a:ext cx="2808312" cy="864096"/>
          </a:xfrm>
          <a:prstGeom prst="wedgeRoundRectCallout">
            <a:avLst>
              <a:gd name="adj1" fmla="val -80374"/>
              <a:gd name="adj2" fmla="val -10330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NZ" sz="1800" dirty="0"/>
              <a:t>How do we change</a:t>
            </a:r>
          </a:p>
          <a:p>
            <a:pPr>
              <a:spcBef>
                <a:spcPts val="300"/>
              </a:spcBef>
            </a:pPr>
            <a:r>
              <a:rPr lang="en-NZ" sz="1800" dirty="0"/>
              <a:t>the selected character?</a:t>
            </a:r>
          </a:p>
        </p:txBody>
      </p:sp>
    </p:spTree>
    <p:extLst>
      <p:ext uri="{BB962C8B-B14F-4D97-AF65-F5344CB8AC3E}">
        <p14:creationId xmlns:p14="http://schemas.microsoft.com/office/powerpoint/2010/main" val="1378295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PuppetMaster</a:t>
            </a:r>
            <a:r>
              <a:rPr lang="en-US" dirty="0"/>
              <a:t>: buttons for selecting</a:t>
            </a:r>
            <a:endParaRPr lang="en-NZ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 </a:t>
            </a:r>
            <a:r>
              <a:rPr lang="en-NZ" dirty="0" err="1"/>
              <a:t>PuppetMaster</a:t>
            </a:r>
            <a:r>
              <a:rPr lang="en-NZ" dirty="0"/>
              <a:t>() {</a:t>
            </a:r>
          </a:p>
          <a:p>
            <a:pPr lvl="2">
              <a:spcBef>
                <a:spcPts val="40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 </a:t>
            </a:r>
            <a:r>
              <a:rPr lang="en-NZ" dirty="0">
                <a:solidFill>
                  <a:srgbClr val="339933"/>
                </a:solidFill>
              </a:rPr>
              <a:t>"Jim"</a:t>
            </a:r>
            <a:r>
              <a:rPr lang="en-NZ" dirty="0"/>
              <a:t>,</a:t>
            </a:r>
            <a:r>
              <a:rPr lang="en-NZ" dirty="0">
                <a:solidFill>
                  <a:srgbClr val="339933"/>
                </a:solidFill>
              </a:rPr>
              <a:t> </a:t>
            </a:r>
            <a:r>
              <a:rPr lang="en-NZ" dirty="0"/>
              <a:t>this::</a:t>
            </a:r>
            <a:r>
              <a:rPr lang="en-NZ" dirty="0" err="1"/>
              <a:t>doJim</a:t>
            </a:r>
            <a:r>
              <a:rPr lang="en-NZ" dirty="0"/>
              <a:t>);</a:t>
            </a:r>
          </a:p>
          <a:p>
            <a:pPr lvl="2">
              <a:spcBef>
                <a:spcPts val="40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 </a:t>
            </a:r>
            <a:r>
              <a:rPr lang="en-NZ" dirty="0">
                <a:solidFill>
                  <a:srgbClr val="339933"/>
                </a:solidFill>
              </a:rPr>
              <a:t>"Jan"</a:t>
            </a:r>
            <a:r>
              <a:rPr lang="en-NZ" dirty="0"/>
              <a:t>,</a:t>
            </a:r>
            <a:r>
              <a:rPr lang="en-NZ" dirty="0">
                <a:solidFill>
                  <a:srgbClr val="339933"/>
                </a:solidFill>
              </a:rPr>
              <a:t> </a:t>
            </a:r>
            <a:r>
              <a:rPr lang="en-NZ" dirty="0"/>
              <a:t>this::</a:t>
            </a:r>
            <a:r>
              <a:rPr lang="en-NZ" dirty="0" err="1"/>
              <a:t>doJan</a:t>
            </a:r>
            <a:r>
              <a:rPr lang="en-NZ" dirty="0"/>
              <a:t>);</a:t>
            </a:r>
          </a:p>
          <a:p>
            <a:pPr lvl="2">
              <a:spcBef>
                <a:spcPts val="40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 "Smile"</a:t>
            </a:r>
            <a:r>
              <a:rPr lang="en-NZ" dirty="0"/>
              <a:t>, this::</a:t>
            </a:r>
            <a:r>
              <a:rPr lang="en-NZ" dirty="0" err="1"/>
              <a:t>doSmile</a:t>
            </a:r>
            <a:r>
              <a:rPr lang="en-NZ" dirty="0"/>
              <a:t>);</a:t>
            </a:r>
          </a:p>
          <a:p>
            <a:pPr lvl="2">
              <a:spcBef>
                <a:spcPct val="0"/>
              </a:spcBef>
              <a:buNone/>
            </a:pPr>
            <a:r>
              <a:rPr lang="en-NZ" dirty="0"/>
              <a:t>      </a:t>
            </a:r>
            <a:r>
              <a:rPr lang="en-NZ" b="1" dirty="0"/>
              <a:t> ⋮</a:t>
            </a:r>
          </a:p>
          <a:p>
            <a:pPr lvl="1">
              <a:spcBef>
                <a:spcPct val="0"/>
              </a:spcBef>
              <a:buNone/>
            </a:pPr>
            <a:r>
              <a:rPr lang="en-NZ" dirty="0"/>
              <a:t>}</a:t>
            </a:r>
            <a:endParaRPr lang="en-NZ" dirty="0">
              <a:solidFill>
                <a:srgbClr val="3333CC"/>
              </a:solidFill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doJim</a:t>
            </a:r>
            <a:r>
              <a:rPr lang="en-NZ" dirty="0"/>
              <a:t>() {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</a:t>
            </a:r>
            <a:r>
              <a:rPr lang="en-NZ" dirty="0"/>
              <a:t> =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.cc1;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dirty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doJan</a:t>
            </a:r>
            <a:r>
              <a:rPr lang="en-NZ" dirty="0"/>
              <a:t>() { 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</a:t>
            </a:r>
            <a:r>
              <a:rPr lang="en-NZ" dirty="0"/>
              <a:t> =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.cc2; </a:t>
            </a:r>
          </a:p>
          <a:p>
            <a:pPr lvl="1"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doSmile</a:t>
            </a:r>
            <a:r>
              <a:rPr lang="en-NZ" dirty="0"/>
              <a:t>(){</a:t>
            </a:r>
            <a:endParaRPr lang="en-NZ" dirty="0">
              <a:solidFill>
                <a:srgbClr val="993300"/>
              </a:solidFill>
            </a:endParaRPr>
          </a:p>
          <a:p>
            <a:pPr lvl="2">
              <a:spcBef>
                <a:spcPts val="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.selectedCC.smile</a:t>
            </a:r>
            <a:r>
              <a:rPr lang="en-NZ" dirty="0"/>
              <a:t>();    </a:t>
            </a:r>
          </a:p>
          <a:p>
            <a:pPr lvl="1"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doWalk</a:t>
            </a:r>
            <a:r>
              <a:rPr lang="en-NZ" dirty="0"/>
              <a:t>() 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.selectedCC.walk</a:t>
            </a:r>
            <a:r>
              <a:rPr lang="en-NZ" dirty="0"/>
              <a:t>(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.walkDistance</a:t>
            </a:r>
            <a:r>
              <a:rPr lang="en-NZ" dirty="0"/>
              <a:t> );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dirty="0"/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84780531"/>
      </p:ext>
    </p:extLst>
  </p:cSld>
  <p:clrMapOvr>
    <a:masterClrMapping/>
  </p:clrMapOvr>
  <p:transition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PuppetMaster</a:t>
            </a:r>
            <a:r>
              <a:rPr lang="en-NZ" dirty="0"/>
              <a:t>:  </a:t>
            </a:r>
            <a:r>
              <a:rPr lang="en-NZ" dirty="0" err="1"/>
              <a:t>TextFields</a:t>
            </a:r>
            <a:r>
              <a:rPr lang="en-NZ" dirty="0"/>
              <a:t> &amp; Sliders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  <a:p>
            <a:endParaRPr lang="en-NZ"/>
          </a:p>
          <a:p>
            <a:endParaRPr lang="en-NZ"/>
          </a:p>
          <a:p>
            <a:endParaRPr lang="en-NZ"/>
          </a:p>
          <a:p>
            <a:endParaRPr lang="en-NZ"/>
          </a:p>
          <a:p>
            <a:endParaRPr lang="en-NZ"/>
          </a:p>
          <a:p>
            <a:endParaRPr lang="en-NZ"/>
          </a:p>
          <a:p>
            <a:endParaRPr lang="en-NZ"/>
          </a:p>
          <a:p>
            <a:endParaRPr lang="en-NZ"/>
          </a:p>
        </p:txBody>
      </p:sp>
      <p:grpSp>
        <p:nvGrpSpPr>
          <p:cNvPr id="2" name="Group 48"/>
          <p:cNvGrpSpPr/>
          <p:nvPr/>
        </p:nvGrpSpPr>
        <p:grpSpPr>
          <a:xfrm>
            <a:off x="2783632" y="908720"/>
            <a:ext cx="5832648" cy="3384376"/>
            <a:chOff x="1187624" y="1915145"/>
            <a:chExt cx="5832648" cy="3384376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187624" y="1915145"/>
              <a:ext cx="5832648" cy="3384376"/>
              <a:chOff x="323850" y="1411288"/>
              <a:chExt cx="5038292" cy="3384377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323850" y="1411288"/>
                <a:ext cx="5038292" cy="145703"/>
              </a:xfrm>
              <a:prstGeom prst="rect">
                <a:avLst/>
              </a:prstGeom>
              <a:solidFill>
                <a:srgbClr val="3333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323850" y="1555750"/>
                <a:ext cx="5038292" cy="3239915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AutoShape 7"/>
            <p:cNvSpPr>
              <a:spLocks noChangeArrowheads="1"/>
            </p:cNvSpPr>
            <p:nvPr/>
          </p:nvSpPr>
          <p:spPr bwMode="auto">
            <a:xfrm>
              <a:off x="1403846" y="2131169"/>
              <a:ext cx="792163" cy="36036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dirty="0"/>
                <a:t>Jim</a:t>
              </a:r>
            </a:p>
          </p:txBody>
        </p:sp>
        <p:sp>
          <p:nvSpPr>
            <p:cNvPr id="40" name="AutoShape 8"/>
            <p:cNvSpPr>
              <a:spLocks noChangeArrowheads="1"/>
            </p:cNvSpPr>
            <p:nvPr/>
          </p:nvSpPr>
          <p:spPr bwMode="auto">
            <a:xfrm>
              <a:off x="1403574" y="2563217"/>
              <a:ext cx="792162" cy="36036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dirty="0"/>
                <a:t>Jan</a:t>
              </a:r>
            </a:p>
          </p:txBody>
        </p:sp>
        <p:pic>
          <p:nvPicPr>
            <p:cNvPr id="41" name="Picture 10" descr="right-smil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848" y="2852936"/>
              <a:ext cx="64770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Rectangle 41"/>
            <p:cNvSpPr/>
            <p:nvPr/>
          </p:nvSpPr>
          <p:spPr bwMode="auto">
            <a:xfrm>
              <a:off x="1403648" y="4507433"/>
              <a:ext cx="792088" cy="288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NZ" dirty="0">
                  <a:latin typeface="Arial" charset="0"/>
                </a:rPr>
                <a:t>Speak</a:t>
              </a:r>
            </a:p>
            <a:p>
              <a:endParaRPr lang="en-NZ" dirty="0">
                <a:latin typeface="Arial" charset="0"/>
              </a:endParaRPr>
            </a:p>
            <a:p>
              <a:endParaRPr lang="en-NZ" dirty="0">
                <a:latin typeface="Arial" charset="0"/>
              </a:endParaRPr>
            </a:p>
          </p:txBody>
        </p:sp>
        <p:grpSp>
          <p:nvGrpSpPr>
            <p:cNvPr id="4" name="Group 42"/>
            <p:cNvGrpSpPr/>
            <p:nvPr/>
          </p:nvGrpSpPr>
          <p:grpSpPr>
            <a:xfrm>
              <a:off x="1331640" y="4795465"/>
              <a:ext cx="881973" cy="432048"/>
              <a:chOff x="971600" y="4077072"/>
              <a:chExt cx="881973" cy="432048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971600" y="4077072"/>
                <a:ext cx="8819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/>
                  <a:t>Distance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 bwMode="auto">
              <a:xfrm>
                <a:off x="1043608" y="4437112"/>
                <a:ext cx="72008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6" name="Rounded Rectangle 45"/>
              <p:cNvSpPr/>
              <p:nvPr/>
            </p:nvSpPr>
            <p:spPr bwMode="auto">
              <a:xfrm>
                <a:off x="1331640" y="4365104"/>
                <a:ext cx="72008" cy="144016"/>
              </a:xfrm>
              <a:prstGeom prst="round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Arial" charset="0"/>
                </a:endParaRPr>
              </a:p>
            </p:txBody>
          </p:sp>
        </p:grpSp>
        <p:sp>
          <p:nvSpPr>
            <p:cNvPr id="47" name="AutoShape 8"/>
            <p:cNvSpPr>
              <a:spLocks noChangeArrowheads="1"/>
            </p:cNvSpPr>
            <p:nvPr/>
          </p:nvSpPr>
          <p:spPr bwMode="auto">
            <a:xfrm>
              <a:off x="1403648" y="3859038"/>
              <a:ext cx="792162" cy="36036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dirty="0"/>
                <a:t>Walk</a:t>
              </a:r>
            </a:p>
          </p:txBody>
        </p:sp>
        <p:pic>
          <p:nvPicPr>
            <p:cNvPr id="48" name="Picture 13" descr="left-frow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8144" y="2780928"/>
              <a:ext cx="64770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AutoShape 7"/>
            <p:cNvSpPr>
              <a:spLocks noChangeArrowheads="1"/>
            </p:cNvSpPr>
            <p:nvPr/>
          </p:nvSpPr>
          <p:spPr bwMode="auto">
            <a:xfrm>
              <a:off x="1403920" y="2995265"/>
              <a:ext cx="792163" cy="36036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dirty="0"/>
                <a:t>Smile</a:t>
              </a:r>
            </a:p>
          </p:txBody>
        </p:sp>
        <p:sp>
          <p:nvSpPr>
            <p:cNvPr id="65" name="AutoShape 8"/>
            <p:cNvSpPr>
              <a:spLocks noChangeArrowheads="1"/>
            </p:cNvSpPr>
            <p:nvPr/>
          </p:nvSpPr>
          <p:spPr bwMode="auto">
            <a:xfrm>
              <a:off x="1403648" y="3429496"/>
              <a:ext cx="792162" cy="36036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dirty="0"/>
                <a:t>Frown</a:t>
              </a:r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4799857" y="4581128"/>
            <a:ext cx="2736304" cy="1504106"/>
            <a:chOff x="6084169" y="3068638"/>
            <a:chExt cx="2736304" cy="1504106"/>
          </a:xfrm>
        </p:grpSpPr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6084169" y="3068638"/>
              <a:ext cx="2736304" cy="150410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r>
                <a:rPr lang="en-US" u="sng" dirty="0"/>
                <a:t>CartoonCharacter-11</a:t>
              </a:r>
            </a:p>
            <a:p>
              <a:pPr>
                <a:spcBef>
                  <a:spcPct val="50000"/>
                </a:spcBef>
              </a:pPr>
              <a:endParaRPr lang="en-US" dirty="0"/>
            </a:p>
            <a:p>
              <a:endParaRPr lang="en-NZ" dirty="0"/>
            </a:p>
          </p:txBody>
        </p:sp>
        <p:sp>
          <p:nvSpPr>
            <p:cNvPr id="52" name="Rectangle 32"/>
            <p:cNvSpPr>
              <a:spLocks noChangeArrowheads="1"/>
            </p:cNvSpPr>
            <p:nvPr/>
          </p:nvSpPr>
          <p:spPr bwMode="auto">
            <a:xfrm>
              <a:off x="7957369" y="3420616"/>
              <a:ext cx="719088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/>
                <a:t>emotion:   "smile"</a:t>
              </a:r>
              <a:endParaRPr lang="en-NZ" dirty="0"/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6661225" y="3429000"/>
              <a:ext cx="431055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 err="1"/>
                <a:t>figX</a:t>
              </a:r>
              <a:r>
                <a:rPr lang="en-US" dirty="0"/>
                <a:t>:  110</a:t>
              </a:r>
              <a:endParaRPr lang="en-NZ" dirty="0"/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6662218" y="3780656"/>
              <a:ext cx="431055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 err="1"/>
                <a:t>figY</a:t>
              </a:r>
              <a:r>
                <a:rPr lang="en-US" dirty="0"/>
                <a:t>:  200</a:t>
              </a:r>
              <a:endParaRPr lang="en-NZ" dirty="0"/>
            </a:p>
          </p:txBody>
        </p:sp>
        <p:sp>
          <p:nvSpPr>
            <p:cNvPr id="55" name="Rectangle 32"/>
            <p:cNvSpPr>
              <a:spLocks noChangeArrowheads="1"/>
            </p:cNvSpPr>
            <p:nvPr/>
          </p:nvSpPr>
          <p:spPr bwMode="auto">
            <a:xfrm>
              <a:off x="7958361" y="3780656"/>
              <a:ext cx="719088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/>
                <a:t>direction:   "right"</a:t>
              </a:r>
              <a:endParaRPr lang="en-NZ" dirty="0"/>
            </a:p>
          </p:txBody>
        </p:sp>
        <p:sp>
          <p:nvSpPr>
            <p:cNvPr id="56" name="Rectangle 32"/>
            <p:cNvSpPr>
              <a:spLocks noChangeArrowheads="1"/>
            </p:cNvSpPr>
            <p:nvPr/>
          </p:nvSpPr>
          <p:spPr bwMode="auto">
            <a:xfrm>
              <a:off x="7598321" y="4213398"/>
              <a:ext cx="719088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 err="1"/>
                <a:t>imgBaseName</a:t>
              </a:r>
              <a:r>
                <a:rPr lang="en-US" dirty="0"/>
                <a:t>:     "blue"</a:t>
              </a:r>
              <a:endParaRPr lang="en-NZ" dirty="0"/>
            </a:p>
          </p:txBody>
        </p:sp>
      </p:grpSp>
      <p:grpSp>
        <p:nvGrpSpPr>
          <p:cNvPr id="6" name="Group 57"/>
          <p:cNvGrpSpPr/>
          <p:nvPr/>
        </p:nvGrpSpPr>
        <p:grpSpPr>
          <a:xfrm>
            <a:off x="7680176" y="4581128"/>
            <a:ext cx="2736304" cy="1504106"/>
            <a:chOff x="6084169" y="3068638"/>
            <a:chExt cx="2736304" cy="1504106"/>
          </a:xfrm>
        </p:grpSpPr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6084169" y="3068638"/>
              <a:ext cx="2736304" cy="150410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r>
                <a:rPr lang="en-US" u="sng" dirty="0"/>
                <a:t>CartoonCharacter-12</a:t>
              </a:r>
            </a:p>
            <a:p>
              <a:pPr>
                <a:spcBef>
                  <a:spcPct val="50000"/>
                </a:spcBef>
              </a:pPr>
              <a:endParaRPr lang="en-US" dirty="0"/>
            </a:p>
            <a:p>
              <a:endParaRPr lang="en-NZ" dirty="0"/>
            </a:p>
          </p:txBody>
        </p:sp>
        <p:sp>
          <p:nvSpPr>
            <p:cNvPr id="60" name="Rectangle 32"/>
            <p:cNvSpPr>
              <a:spLocks noChangeArrowheads="1"/>
            </p:cNvSpPr>
            <p:nvPr/>
          </p:nvSpPr>
          <p:spPr bwMode="auto">
            <a:xfrm>
              <a:off x="7957369" y="3420616"/>
              <a:ext cx="719088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/>
                <a:t>emotion:  "frown"</a:t>
              </a:r>
              <a:endParaRPr lang="en-NZ" dirty="0"/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6661225" y="3429000"/>
              <a:ext cx="431055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 err="1"/>
                <a:t>figX</a:t>
              </a:r>
              <a:r>
                <a:rPr lang="en-US" dirty="0"/>
                <a:t>:  350</a:t>
              </a:r>
              <a:endParaRPr lang="en-NZ" dirty="0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6662218" y="3780656"/>
              <a:ext cx="431055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 err="1"/>
                <a:t>figY</a:t>
              </a:r>
              <a:r>
                <a:rPr lang="en-US" dirty="0"/>
                <a:t>:  200</a:t>
              </a:r>
              <a:endParaRPr lang="en-NZ" dirty="0"/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>
              <a:off x="7958361" y="3780656"/>
              <a:ext cx="719088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/>
                <a:t>direction:      "left"</a:t>
              </a:r>
              <a:endParaRPr lang="en-NZ" dirty="0"/>
            </a:p>
          </p:txBody>
        </p:sp>
        <p:sp>
          <p:nvSpPr>
            <p:cNvPr id="64" name="Rectangle 32"/>
            <p:cNvSpPr>
              <a:spLocks noChangeArrowheads="1"/>
            </p:cNvSpPr>
            <p:nvPr/>
          </p:nvSpPr>
          <p:spPr bwMode="auto">
            <a:xfrm>
              <a:off x="7524329" y="4213398"/>
              <a:ext cx="793080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 err="1"/>
                <a:t>imgBaseName</a:t>
              </a:r>
              <a:r>
                <a:rPr lang="en-US" dirty="0"/>
                <a:t>:     "green"</a:t>
              </a:r>
              <a:endParaRPr lang="en-NZ" dirty="0"/>
            </a:p>
          </p:txBody>
        </p:sp>
      </p:grpSp>
      <p:grpSp>
        <p:nvGrpSpPr>
          <p:cNvPr id="7" name="Group 64"/>
          <p:cNvGrpSpPr/>
          <p:nvPr/>
        </p:nvGrpSpPr>
        <p:grpSpPr>
          <a:xfrm>
            <a:off x="263352" y="4581128"/>
            <a:ext cx="3528392" cy="1800200"/>
            <a:chOff x="6012160" y="3068638"/>
            <a:chExt cx="2953321" cy="1800200"/>
          </a:xfrm>
        </p:grpSpPr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6012160" y="3068638"/>
              <a:ext cx="2953321" cy="180020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r>
                <a:rPr lang="en-US" u="sng" dirty="0"/>
                <a:t>PuppetMaster-3</a:t>
              </a:r>
            </a:p>
            <a:p>
              <a:pPr>
                <a:spcBef>
                  <a:spcPct val="50000"/>
                </a:spcBef>
              </a:pPr>
              <a:endParaRPr lang="en-US" dirty="0"/>
            </a:p>
            <a:p>
              <a:endParaRPr lang="en-NZ" dirty="0"/>
            </a:p>
          </p:txBody>
        </p:sp>
        <p:sp>
          <p:nvSpPr>
            <p:cNvPr id="67" name="Rectangle 32"/>
            <p:cNvSpPr>
              <a:spLocks noChangeArrowheads="1"/>
            </p:cNvSpPr>
            <p:nvPr/>
          </p:nvSpPr>
          <p:spPr bwMode="auto">
            <a:xfrm>
              <a:off x="7379619" y="4509492"/>
              <a:ext cx="504750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 err="1"/>
                <a:t>walkDistance</a:t>
              </a:r>
              <a:r>
                <a:rPr lang="en-US" dirty="0"/>
                <a:t>:    20  </a:t>
              </a:r>
              <a:endParaRPr lang="en-NZ" dirty="0"/>
            </a:p>
          </p:txBody>
        </p:sp>
        <p:sp>
          <p:nvSpPr>
            <p:cNvPr id="68" name="Rectangle 33"/>
            <p:cNvSpPr>
              <a:spLocks noChangeArrowheads="1"/>
            </p:cNvSpPr>
            <p:nvPr/>
          </p:nvSpPr>
          <p:spPr bwMode="auto">
            <a:xfrm>
              <a:off x="7378005" y="3429000"/>
              <a:ext cx="1514475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/>
                <a:t>cc1:  CartoonCharacter-11</a:t>
              </a:r>
              <a:endParaRPr lang="en-NZ" dirty="0"/>
            </a:p>
          </p:txBody>
        </p:sp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7380312" y="3789412"/>
              <a:ext cx="1514475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/>
                <a:t>cc2:  CartoonCharacter-12</a:t>
              </a:r>
              <a:endParaRPr lang="en-NZ" dirty="0"/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7382619" y="4149452"/>
              <a:ext cx="1514475" cy="28733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en-US" dirty="0" err="1"/>
                <a:t>selectedCC</a:t>
              </a:r>
              <a:r>
                <a:rPr lang="en-US" dirty="0"/>
                <a:t>:  CartoonCharacter-11</a:t>
              </a:r>
              <a:endParaRPr lang="en-NZ" dirty="0"/>
            </a:p>
          </p:txBody>
        </p:sp>
      </p:grpSp>
      <p:sp>
        <p:nvSpPr>
          <p:cNvPr id="43" name="AutoShape 36"/>
          <p:cNvSpPr>
            <a:spLocks noChangeArrowheads="1"/>
          </p:cNvSpPr>
          <p:nvPr/>
        </p:nvSpPr>
        <p:spPr bwMode="auto">
          <a:xfrm>
            <a:off x="2783633" y="3295618"/>
            <a:ext cx="1252563" cy="504056"/>
          </a:xfrm>
          <a:prstGeom prst="roundRect">
            <a:avLst>
              <a:gd name="adj" fmla="val 48208"/>
            </a:avLst>
          </a:prstGeom>
          <a:noFill/>
          <a:ln w="28575" algn="ctr">
            <a:solidFill>
              <a:srgbClr val="66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54296" y="3501009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Hello</a:t>
            </a: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5735960" y="1412776"/>
            <a:ext cx="936104" cy="360040"/>
          </a:xfrm>
          <a:prstGeom prst="wedgeRoundRectCallout">
            <a:avLst>
              <a:gd name="adj1" fmla="val -78923"/>
              <a:gd name="adj2" fmla="val 10089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dirty="0">
                <a:latin typeface="Arial" charset="0"/>
              </a:rPr>
              <a:t>Hello</a:t>
            </a:r>
          </a:p>
        </p:txBody>
      </p:sp>
      <p:sp>
        <p:nvSpPr>
          <p:cNvPr id="69" name="AutoShape 36"/>
          <p:cNvSpPr>
            <a:spLocks noChangeArrowheads="1"/>
          </p:cNvSpPr>
          <p:nvPr/>
        </p:nvSpPr>
        <p:spPr bwMode="auto">
          <a:xfrm>
            <a:off x="2783633" y="3838353"/>
            <a:ext cx="1252563" cy="454743"/>
          </a:xfrm>
          <a:prstGeom prst="roundRect">
            <a:avLst>
              <a:gd name="adj" fmla="val 48208"/>
            </a:avLst>
          </a:prstGeom>
          <a:noFill/>
          <a:ln w="28575" algn="ctr">
            <a:solidFill>
              <a:srgbClr val="66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991544" y="6011069"/>
            <a:ext cx="458101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857020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9" grpId="0"/>
      <p:bldP spid="57" grpId="0" animBg="1"/>
      <p:bldP spid="57" grpId="1" animBg="1"/>
      <p:bldP spid="69" grpId="0" animBg="1"/>
      <p:bldP spid="72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3729261" y="2223914"/>
            <a:ext cx="1440160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5400" y="3817218"/>
            <a:ext cx="2664296" cy="907926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Shorthand:  “Lambda expressions”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NZ" sz="2000" b="1" dirty="0">
                <a:solidFill>
                  <a:srgbClr val="993300"/>
                </a:solidFill>
              </a:rPr>
              <a:t>public</a:t>
            </a:r>
            <a:r>
              <a:rPr lang="en-NZ" sz="2000" dirty="0"/>
              <a:t>  </a:t>
            </a:r>
            <a:r>
              <a:rPr lang="en-NZ" sz="2000" b="1" dirty="0">
                <a:solidFill>
                  <a:srgbClr val="993300"/>
                </a:solidFill>
              </a:rPr>
              <a:t>class</a:t>
            </a:r>
            <a:r>
              <a:rPr lang="en-NZ" sz="2000" dirty="0"/>
              <a:t>  </a:t>
            </a:r>
            <a:r>
              <a:rPr lang="en-NZ" sz="2000" dirty="0" err="1"/>
              <a:t>PuppetMaster</a:t>
            </a:r>
            <a:r>
              <a:rPr lang="en-NZ" sz="2000" dirty="0"/>
              <a:t>{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 </a:t>
            </a:r>
            <a:r>
              <a:rPr lang="en-NZ" dirty="0" err="1"/>
              <a:t>selectedCC</a:t>
            </a:r>
            <a:r>
              <a:rPr lang="en-NZ" dirty="0"/>
              <a:t> = 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(200, 100, </a:t>
            </a:r>
            <a:r>
              <a:rPr lang="en-NZ" dirty="0">
                <a:solidFill>
                  <a:srgbClr val="339933"/>
                </a:solidFill>
              </a:rPr>
              <a:t>"blue"</a:t>
            </a:r>
            <a:r>
              <a:rPr lang="en-NZ" dirty="0"/>
              <a:t>);</a:t>
            </a:r>
            <a:endParaRPr lang="en-NZ" b="1" dirty="0">
              <a:solidFill>
                <a:srgbClr val="993300"/>
              </a:solidFill>
            </a:endParaRPr>
          </a:p>
          <a:p>
            <a:pPr lvl="1">
              <a:spcBef>
                <a:spcPts val="12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 </a:t>
            </a:r>
            <a:r>
              <a:rPr lang="en-NZ" dirty="0" err="1"/>
              <a:t>PuppetMaster</a:t>
            </a:r>
            <a:r>
              <a:rPr lang="en-NZ" dirty="0"/>
              <a:t>(){</a:t>
            </a:r>
          </a:p>
          <a:p>
            <a:pPr lvl="2">
              <a:spcBef>
                <a:spcPts val="20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"Smile"</a:t>
            </a:r>
            <a:r>
              <a:rPr lang="en-NZ" dirty="0"/>
              <a:t>,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doSmile</a:t>
            </a:r>
            <a:r>
              <a:rPr lang="en-NZ" dirty="0"/>
              <a:t>);  </a:t>
            </a:r>
            <a:endParaRPr lang="en-NZ" i="1" dirty="0"/>
          </a:p>
          <a:p>
            <a:pPr lvl="2">
              <a:spcBef>
                <a:spcPts val="60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"Frown"</a:t>
            </a:r>
            <a:r>
              <a:rPr lang="en-NZ" dirty="0"/>
              <a:t>,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doFrown</a:t>
            </a:r>
            <a:r>
              <a:rPr lang="en-NZ" dirty="0"/>
              <a:t>); </a:t>
            </a:r>
          </a:p>
          <a:p>
            <a:pPr lvl="2">
              <a:spcBef>
                <a:spcPts val="600"/>
              </a:spcBef>
              <a:buNone/>
            </a:pPr>
            <a:r>
              <a:rPr lang="en-US" dirty="0" err="1"/>
              <a:t>UI.addTextField</a:t>
            </a:r>
            <a:r>
              <a:rPr lang="en-US" dirty="0"/>
              <a:t>(</a:t>
            </a:r>
            <a:r>
              <a:rPr lang="en-NZ" dirty="0">
                <a:solidFill>
                  <a:srgbClr val="339933"/>
                </a:solidFill>
              </a:rPr>
              <a:t>“Say"</a:t>
            </a:r>
            <a:r>
              <a:rPr lang="en-NZ" dirty="0"/>
              <a:t>,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doSpeak</a:t>
            </a:r>
            <a:r>
              <a:rPr lang="en-NZ" dirty="0"/>
              <a:t>);  </a:t>
            </a:r>
            <a:endParaRPr lang="en-US" dirty="0"/>
          </a:p>
          <a:p>
            <a:pPr lvl="3">
              <a:spcBef>
                <a:spcPct val="0"/>
              </a:spcBef>
              <a:buFontTx/>
              <a:buNone/>
            </a:pPr>
            <a:r>
              <a:rPr lang="en-US" dirty="0"/>
              <a:t>: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doSmile</a:t>
            </a:r>
            <a:r>
              <a:rPr lang="en-NZ" dirty="0"/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.selectedCC.smile</a:t>
            </a:r>
            <a:r>
              <a:rPr lang="en-NZ" dirty="0"/>
              <a:t>();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doFrown</a:t>
            </a:r>
            <a:r>
              <a:rPr lang="en-NZ"/>
              <a:t>(){</a:t>
            </a:r>
            <a:endParaRPr lang="en-NZ" dirty="0"/>
          </a:p>
          <a:p>
            <a:pPr lvl="2">
              <a:spcBef>
                <a:spcPts val="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.selectedCC.frown</a:t>
            </a:r>
            <a:r>
              <a:rPr lang="en-NZ" dirty="0"/>
              <a:t>();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doSpeak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words){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.selectedCC.speak</a:t>
            </a:r>
            <a:r>
              <a:rPr lang="en-NZ" dirty="0"/>
              <a:t>(words);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None/>
            </a:pPr>
            <a:endParaRPr lang="en-NZ" dirty="0"/>
          </a:p>
          <a:p>
            <a:endParaRPr lang="en-NZ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312024" y="3284984"/>
            <a:ext cx="2448272" cy="864096"/>
          </a:xfrm>
          <a:prstGeom prst="wedgeRoundRectCallout">
            <a:avLst>
              <a:gd name="adj1" fmla="val -88528"/>
              <a:gd name="adj2" fmla="val -151348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312024" y="3284984"/>
            <a:ext cx="2592288" cy="864096"/>
          </a:xfrm>
          <a:prstGeom prst="wedgeRoundRectCallout">
            <a:avLst>
              <a:gd name="adj1" fmla="val -165560"/>
              <a:gd name="adj2" fmla="val 50374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sz="2000" dirty="0">
                <a:latin typeface="Arial" charset="0"/>
              </a:rPr>
              <a:t>Lots of typing for just</a:t>
            </a:r>
          </a:p>
          <a:p>
            <a:r>
              <a:rPr lang="en-NZ" sz="2000" dirty="0">
                <a:latin typeface="Arial" charset="0"/>
              </a:rPr>
              <a:t>one line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129767" y="4126954"/>
            <a:ext cx="2160240" cy="360040"/>
          </a:xfrm>
          <a:prstGeom prst="roundRect">
            <a:avLst/>
          </a:prstGeom>
          <a:noFill/>
          <a:ln w="57150" cap="flat" cmpd="sng" algn="ctr">
            <a:solidFill>
              <a:srgbClr val="B900DE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8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 animBg="1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3647728" y="2223914"/>
            <a:ext cx="2880320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Shorthand:  “Lambda expressions”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NZ" sz="2000" b="1" dirty="0">
                <a:solidFill>
                  <a:srgbClr val="993300"/>
                </a:solidFill>
              </a:rPr>
              <a:t>public</a:t>
            </a:r>
            <a:r>
              <a:rPr lang="en-NZ" sz="2000" dirty="0"/>
              <a:t>  </a:t>
            </a:r>
            <a:r>
              <a:rPr lang="en-NZ" sz="2000" b="1" dirty="0">
                <a:solidFill>
                  <a:srgbClr val="993300"/>
                </a:solidFill>
              </a:rPr>
              <a:t>class</a:t>
            </a:r>
            <a:r>
              <a:rPr lang="en-NZ" sz="2000" dirty="0"/>
              <a:t>  </a:t>
            </a:r>
            <a:r>
              <a:rPr lang="en-NZ" sz="2000" dirty="0" err="1"/>
              <a:t>PuppetMaster</a:t>
            </a:r>
            <a:r>
              <a:rPr lang="en-NZ" sz="2000" dirty="0"/>
              <a:t>{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 </a:t>
            </a:r>
            <a:r>
              <a:rPr lang="en-NZ" dirty="0" err="1"/>
              <a:t>selectedCC</a:t>
            </a:r>
            <a:r>
              <a:rPr lang="en-NZ" dirty="0"/>
              <a:t> = 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(200, 100, </a:t>
            </a:r>
            <a:r>
              <a:rPr lang="en-NZ" dirty="0">
                <a:solidFill>
                  <a:srgbClr val="339933"/>
                </a:solidFill>
              </a:rPr>
              <a:t>"blue"</a:t>
            </a:r>
            <a:r>
              <a:rPr lang="en-NZ" dirty="0"/>
              <a:t>);</a:t>
            </a:r>
            <a:endParaRPr lang="en-NZ" b="1" dirty="0">
              <a:solidFill>
                <a:srgbClr val="993300"/>
              </a:solidFill>
            </a:endParaRPr>
          </a:p>
          <a:p>
            <a:pPr lvl="1">
              <a:spcBef>
                <a:spcPts val="12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 </a:t>
            </a:r>
            <a:r>
              <a:rPr lang="en-NZ" dirty="0" err="1"/>
              <a:t>PuppetMaster</a:t>
            </a:r>
            <a:r>
              <a:rPr lang="en-NZ" dirty="0"/>
              <a:t>(){</a:t>
            </a:r>
          </a:p>
          <a:p>
            <a:pPr lvl="2">
              <a:spcBef>
                <a:spcPts val="20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"Smile"</a:t>
            </a:r>
            <a:r>
              <a:rPr lang="en-NZ" dirty="0"/>
              <a:t>,  () -&gt; {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.selectedCC.smile</a:t>
            </a:r>
            <a:r>
              <a:rPr lang="en-NZ" dirty="0"/>
              <a:t>(); } );  </a:t>
            </a:r>
            <a:endParaRPr lang="en-NZ" i="1" dirty="0"/>
          </a:p>
          <a:p>
            <a:pPr lvl="2">
              <a:spcBef>
                <a:spcPts val="600"/>
              </a:spcBef>
              <a:buNone/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"Frown"</a:t>
            </a:r>
            <a:r>
              <a:rPr lang="en-NZ" dirty="0"/>
              <a:t>,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doFrown</a:t>
            </a:r>
            <a:r>
              <a:rPr lang="en-NZ" dirty="0"/>
              <a:t>); </a:t>
            </a:r>
          </a:p>
          <a:p>
            <a:pPr lvl="2">
              <a:spcBef>
                <a:spcPts val="600"/>
              </a:spcBef>
              <a:buNone/>
            </a:pPr>
            <a:r>
              <a:rPr lang="en-US" dirty="0" err="1"/>
              <a:t>UI.addTextField</a:t>
            </a:r>
            <a:r>
              <a:rPr lang="en-US" dirty="0"/>
              <a:t>(</a:t>
            </a:r>
            <a:r>
              <a:rPr lang="en-NZ" dirty="0">
                <a:solidFill>
                  <a:srgbClr val="339933"/>
                </a:solidFill>
              </a:rPr>
              <a:t>“Say"</a:t>
            </a:r>
            <a:r>
              <a:rPr lang="en-NZ" dirty="0"/>
              <a:t>, </a:t>
            </a:r>
            <a:r>
              <a:rPr lang="en-NZ" dirty="0">
                <a:solidFill>
                  <a:srgbClr val="993300"/>
                </a:solidFill>
              </a:rPr>
              <a:t>this</a:t>
            </a:r>
            <a:r>
              <a:rPr lang="en-NZ" dirty="0"/>
              <a:t>::</a:t>
            </a:r>
            <a:r>
              <a:rPr lang="en-NZ" dirty="0" err="1"/>
              <a:t>doSpeak</a:t>
            </a:r>
            <a:r>
              <a:rPr lang="en-NZ" dirty="0"/>
              <a:t>);  </a:t>
            </a:r>
            <a:endParaRPr lang="en-US" dirty="0"/>
          </a:p>
          <a:p>
            <a:pPr lvl="3">
              <a:spcBef>
                <a:spcPct val="0"/>
              </a:spcBef>
              <a:buFontTx/>
              <a:buNone/>
            </a:pPr>
            <a:r>
              <a:rPr lang="en-US" dirty="0"/>
              <a:t>: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doSmile</a:t>
            </a:r>
            <a:r>
              <a:rPr lang="en-NZ" dirty="0"/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.char.smile</a:t>
            </a:r>
            <a:r>
              <a:rPr lang="en-NZ" dirty="0"/>
              <a:t>();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doSmile</a:t>
            </a:r>
            <a:r>
              <a:rPr lang="en-NZ" dirty="0"/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.selectedCC.smile</a:t>
            </a:r>
            <a:r>
              <a:rPr lang="en-NZ" dirty="0"/>
              <a:t>();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doSpeak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words){</a:t>
            </a:r>
          </a:p>
          <a:p>
            <a:pPr lvl="2">
              <a:spcBef>
                <a:spcPts val="0"/>
              </a:spcBef>
              <a:buNone/>
            </a:pP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.selectedCC.speak</a:t>
            </a:r>
            <a:r>
              <a:rPr lang="en-NZ" dirty="0"/>
              <a:t>(words);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None/>
            </a:pPr>
            <a:endParaRPr lang="en-NZ" dirty="0"/>
          </a:p>
          <a:p>
            <a:endParaRPr lang="en-NZ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676132" y="4005064"/>
            <a:ext cx="3295550" cy="2160240"/>
          </a:xfrm>
          <a:prstGeom prst="wedgeRoundRectCallout">
            <a:avLst>
              <a:gd name="adj1" fmla="val -37873"/>
              <a:gd name="adj2" fmla="val -113649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>
                <a:latin typeface="Arial" charset="0"/>
              </a:rPr>
              <a:t>Lambda Expression:</a:t>
            </a:r>
          </a:p>
          <a:p>
            <a:pPr algn="l"/>
            <a:r>
              <a:rPr lang="en-NZ" sz="2000" dirty="0">
                <a:latin typeface="Arial" charset="0"/>
              </a:rPr>
              <a:t>Unnamed method!!</a:t>
            </a:r>
          </a:p>
          <a:p>
            <a:pPr algn="l"/>
            <a:r>
              <a:rPr lang="en-NZ" sz="2000" dirty="0">
                <a:latin typeface="Arial" charset="0"/>
              </a:rPr>
              <a:t>   - has parameters</a:t>
            </a:r>
          </a:p>
          <a:p>
            <a:pPr algn="l"/>
            <a:r>
              <a:rPr lang="en-NZ" sz="2000" dirty="0">
                <a:latin typeface="Arial" charset="0"/>
              </a:rPr>
              <a:t>   - has body</a:t>
            </a:r>
          </a:p>
          <a:p>
            <a:pPr algn="l"/>
            <a:r>
              <a:rPr lang="en-NZ" sz="2000" dirty="0">
                <a:latin typeface="Arial" charset="0"/>
              </a:rPr>
              <a:t>   - has no name</a:t>
            </a:r>
          </a:p>
          <a:p>
            <a:pPr algn="l"/>
            <a:r>
              <a:rPr lang="en-NZ" sz="2000" dirty="0">
                <a:latin typeface="Arial" charset="0"/>
              </a:rPr>
              <a:t>It is a value!!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3392" y="3861048"/>
            <a:ext cx="2880320" cy="792088"/>
          </a:xfrm>
          <a:prstGeom prst="rect">
            <a:avLst/>
          </a:prstGeom>
          <a:solidFill>
            <a:srgbClr val="FFFFFF">
              <a:alpha val="67059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Shorthand:  “Lambda expressions”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NZ" sz="2000" b="1" dirty="0">
                <a:solidFill>
                  <a:srgbClr val="993300"/>
                </a:solidFill>
              </a:rPr>
              <a:t>public</a:t>
            </a:r>
            <a:r>
              <a:rPr lang="en-NZ" sz="2000" dirty="0"/>
              <a:t>  </a:t>
            </a:r>
            <a:r>
              <a:rPr lang="en-NZ" sz="2000" b="1" dirty="0">
                <a:solidFill>
                  <a:srgbClr val="993300"/>
                </a:solidFill>
              </a:rPr>
              <a:t>class</a:t>
            </a:r>
            <a:r>
              <a:rPr lang="en-NZ" sz="2000" dirty="0"/>
              <a:t>  </a:t>
            </a:r>
            <a:r>
              <a:rPr lang="en-NZ" sz="2000" dirty="0" err="1"/>
              <a:t>PuppetMaster</a:t>
            </a:r>
            <a:r>
              <a:rPr lang="en-NZ" sz="2000" dirty="0"/>
              <a:t>{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 </a:t>
            </a:r>
            <a:r>
              <a:rPr lang="en-NZ" dirty="0" err="1"/>
              <a:t>selectedCC</a:t>
            </a:r>
            <a:r>
              <a:rPr lang="en-NZ" dirty="0"/>
              <a:t> = 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(200, 100, </a:t>
            </a:r>
            <a:r>
              <a:rPr lang="en-NZ" dirty="0">
                <a:solidFill>
                  <a:srgbClr val="339933"/>
                </a:solidFill>
              </a:rPr>
              <a:t>"blue"</a:t>
            </a:r>
            <a:r>
              <a:rPr lang="en-NZ" dirty="0"/>
              <a:t>);</a:t>
            </a:r>
            <a:endParaRPr lang="en-NZ" b="1" dirty="0">
              <a:solidFill>
                <a:srgbClr val="993300"/>
              </a:solidFill>
            </a:endParaRPr>
          </a:p>
          <a:p>
            <a:pPr lvl="1">
              <a:spcBef>
                <a:spcPts val="12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 </a:t>
            </a:r>
            <a:r>
              <a:rPr lang="en-NZ" dirty="0" err="1"/>
              <a:t>PuppetMaster</a:t>
            </a:r>
            <a:r>
              <a:rPr lang="en-NZ" dirty="0"/>
              <a:t>(){</a:t>
            </a:r>
          </a:p>
          <a:p>
            <a:pPr lvl="2">
              <a:spcBef>
                <a:spcPts val="600"/>
              </a:spcBef>
              <a:buNone/>
              <a:tabLst>
                <a:tab pos="2333625" algn="l"/>
                <a:tab pos="3495675" algn="l"/>
              </a:tabLst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"Smile"</a:t>
            </a:r>
            <a:r>
              <a:rPr lang="en-NZ" dirty="0"/>
              <a:t>,	() -&gt; {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.selectedCC.smile</a:t>
            </a:r>
            <a:r>
              <a:rPr lang="en-NZ" dirty="0"/>
              <a:t>();  }  );  </a:t>
            </a:r>
            <a:endParaRPr lang="en-NZ" i="1" dirty="0"/>
          </a:p>
          <a:p>
            <a:pPr lvl="2">
              <a:spcBef>
                <a:spcPts val="900"/>
              </a:spcBef>
              <a:buNone/>
              <a:tabLst>
                <a:tab pos="2333625" algn="l"/>
                <a:tab pos="3495675" algn="l"/>
              </a:tabLst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"Frown"</a:t>
            </a:r>
            <a:r>
              <a:rPr lang="en-NZ" dirty="0"/>
              <a:t>,	() -&gt; {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.selectedCC.frown</a:t>
            </a:r>
            <a:r>
              <a:rPr lang="en-NZ" dirty="0"/>
              <a:t>();  }  ); </a:t>
            </a:r>
          </a:p>
          <a:p>
            <a:pPr lvl="2">
              <a:spcBef>
                <a:spcPts val="900"/>
              </a:spcBef>
              <a:buNone/>
              <a:tabLst>
                <a:tab pos="2333625" algn="l"/>
                <a:tab pos="3495675" algn="l"/>
              </a:tabLst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 "Left"</a:t>
            </a:r>
            <a:r>
              <a:rPr lang="en-NZ" dirty="0"/>
              <a:t>,</a:t>
            </a:r>
            <a:r>
              <a:rPr lang="en-NZ" dirty="0">
                <a:solidFill>
                  <a:srgbClr val="339933"/>
                </a:solidFill>
              </a:rPr>
              <a:t> 	</a:t>
            </a:r>
            <a:r>
              <a:rPr lang="en-NZ" dirty="0"/>
              <a:t>() -&gt; {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.selectedCC.lookLeft</a:t>
            </a:r>
            <a:r>
              <a:rPr lang="en-NZ" dirty="0"/>
              <a:t>();  }  ); </a:t>
            </a:r>
          </a:p>
          <a:p>
            <a:pPr lvl="2">
              <a:spcBef>
                <a:spcPts val="900"/>
              </a:spcBef>
              <a:buNone/>
              <a:tabLst>
                <a:tab pos="2333625" algn="l"/>
                <a:tab pos="3495675" algn="l"/>
              </a:tabLst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 "Right"</a:t>
            </a:r>
            <a:r>
              <a:rPr lang="en-NZ" dirty="0"/>
              <a:t>,</a:t>
            </a:r>
            <a:r>
              <a:rPr lang="en-NZ" dirty="0">
                <a:solidFill>
                  <a:srgbClr val="339933"/>
                </a:solidFill>
              </a:rPr>
              <a:t>	</a:t>
            </a:r>
            <a:r>
              <a:rPr lang="en-NZ" dirty="0"/>
              <a:t>() -&gt; {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.selectedCC.lookRight</a:t>
            </a:r>
            <a:r>
              <a:rPr lang="en-NZ" dirty="0"/>
              <a:t>();  }  ); </a:t>
            </a:r>
          </a:p>
          <a:p>
            <a:pPr lvl="2">
              <a:spcBef>
                <a:spcPts val="900"/>
              </a:spcBef>
              <a:buNone/>
              <a:tabLst>
                <a:tab pos="2333625" algn="l"/>
                <a:tab pos="3495675" algn="l"/>
              </a:tabLst>
            </a:pPr>
            <a:r>
              <a:rPr lang="en-US" dirty="0" err="1"/>
              <a:t>UI.addTextField</a:t>
            </a:r>
            <a:r>
              <a:rPr lang="en-US" dirty="0"/>
              <a:t>(</a:t>
            </a:r>
            <a:r>
              <a:rPr lang="en-NZ" dirty="0">
                <a:solidFill>
                  <a:srgbClr val="339933"/>
                </a:solidFill>
              </a:rPr>
              <a:t>“Say"</a:t>
            </a:r>
            <a:r>
              <a:rPr lang="en-NZ" dirty="0"/>
              <a:t>,	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</a:t>
            </a:r>
            <a:r>
              <a:rPr lang="en-NZ" dirty="0" err="1"/>
              <a:t>wds</a:t>
            </a:r>
            <a:r>
              <a:rPr lang="en-NZ" dirty="0"/>
              <a:t>) -&gt; {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.selectedCC.speak</a:t>
            </a:r>
            <a:r>
              <a:rPr lang="en-NZ" dirty="0"/>
              <a:t>(</a:t>
            </a:r>
            <a:r>
              <a:rPr lang="en-NZ" dirty="0" err="1"/>
              <a:t>wds</a:t>
            </a:r>
            <a:r>
              <a:rPr lang="en-NZ" dirty="0"/>
              <a:t>);  }  );  </a:t>
            </a:r>
            <a:endParaRPr lang="en-US" dirty="0"/>
          </a:p>
          <a:p>
            <a:pPr lvl="2">
              <a:spcBef>
                <a:spcPts val="900"/>
              </a:spcBef>
              <a:buNone/>
              <a:tabLst>
                <a:tab pos="2333625" algn="l"/>
                <a:tab pos="3495675" algn="l"/>
              </a:tabLst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“Walk"</a:t>
            </a:r>
            <a:r>
              <a:rPr lang="en-NZ" dirty="0"/>
              <a:t>,	() -&gt; {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.selectedCC.walk</a:t>
            </a:r>
            <a:r>
              <a:rPr lang="en-NZ" dirty="0"/>
              <a:t>(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.walkDist</a:t>
            </a:r>
            <a:r>
              <a:rPr lang="en-NZ" dirty="0"/>
              <a:t>);  }  );</a:t>
            </a:r>
          </a:p>
          <a:p>
            <a:pPr lvl="2">
              <a:spcBef>
                <a:spcPts val="900"/>
              </a:spcBef>
              <a:buNone/>
              <a:tabLst>
                <a:tab pos="2333625" algn="l"/>
                <a:tab pos="3495675" algn="l"/>
              </a:tabLst>
            </a:pPr>
            <a:r>
              <a:rPr lang="en-NZ" dirty="0" err="1"/>
              <a:t>UI.addSlider</a:t>
            </a:r>
            <a:r>
              <a:rPr lang="en-NZ" dirty="0"/>
              <a:t>( </a:t>
            </a:r>
            <a:r>
              <a:rPr lang="en-NZ" dirty="0">
                <a:solidFill>
                  <a:srgbClr val="339933"/>
                </a:solidFill>
              </a:rPr>
              <a:t>"Distance"</a:t>
            </a:r>
            <a:r>
              <a:rPr lang="en-NZ" dirty="0"/>
              <a:t>, 1, 100, 20, </a:t>
            </a:r>
          </a:p>
          <a:p>
            <a:pPr lvl="2">
              <a:spcBef>
                <a:spcPct val="0"/>
              </a:spcBef>
              <a:buNone/>
              <a:tabLst>
                <a:tab pos="3495675" algn="l"/>
              </a:tabLst>
            </a:pPr>
            <a:r>
              <a:rPr lang="en-NZ" dirty="0"/>
              <a:t>		 (</a:t>
            </a:r>
            <a:r>
              <a:rPr lang="en-NZ" dirty="0">
                <a:solidFill>
                  <a:srgbClr val="FF0000"/>
                </a:solidFill>
              </a:rPr>
              <a:t>double </a:t>
            </a:r>
            <a:r>
              <a:rPr lang="en-NZ" dirty="0" err="1"/>
              <a:t>val</a:t>
            </a:r>
            <a:r>
              <a:rPr lang="en-NZ" dirty="0"/>
              <a:t>) -&gt; {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.walkDist</a:t>
            </a:r>
            <a:r>
              <a:rPr lang="en-NZ" dirty="0"/>
              <a:t> = </a:t>
            </a:r>
            <a:r>
              <a:rPr lang="en-NZ" dirty="0" err="1"/>
              <a:t>val</a:t>
            </a:r>
            <a:r>
              <a:rPr lang="en-NZ" dirty="0"/>
              <a:t>;  }    );</a:t>
            </a:r>
            <a:endParaRPr lang="en-US" dirty="0"/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NZ" sz="2000" dirty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en-NZ" sz="2000" dirty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NZ" sz="2000" dirty="0"/>
              <a:t>You do NOT HAVE TO USE THESE!!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/>
              <a:t>It is always safe to have an explicit, named method.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402687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Shorthand:  “Lambda expressions”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NZ" sz="2000" b="1" dirty="0">
                <a:solidFill>
                  <a:srgbClr val="993300"/>
                </a:solidFill>
              </a:rPr>
              <a:t>public</a:t>
            </a:r>
            <a:r>
              <a:rPr lang="en-NZ" sz="2000" dirty="0"/>
              <a:t> </a:t>
            </a:r>
            <a:r>
              <a:rPr lang="en-NZ" sz="2000" b="1" dirty="0">
                <a:solidFill>
                  <a:srgbClr val="993300"/>
                </a:solidFill>
              </a:rPr>
              <a:t>class</a:t>
            </a:r>
            <a:r>
              <a:rPr lang="en-NZ" sz="2000" dirty="0"/>
              <a:t> </a:t>
            </a:r>
            <a:r>
              <a:rPr lang="en-NZ" sz="2000" dirty="0" err="1"/>
              <a:t>PuppetMaster</a:t>
            </a:r>
            <a:r>
              <a:rPr lang="en-NZ" sz="2000" dirty="0"/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  cc1= 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“blue"</a:t>
            </a:r>
            <a:r>
              <a:rPr lang="en-NZ" dirty="0"/>
              <a:t>, 100, 100);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  cc2= </a:t>
            </a: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“green"</a:t>
            </a:r>
            <a:r>
              <a:rPr lang="en-NZ" dirty="0"/>
              <a:t>, 500, 100);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CartoonCharacter</a:t>
            </a:r>
            <a:r>
              <a:rPr lang="en-NZ" dirty="0"/>
              <a:t>  </a:t>
            </a:r>
            <a:r>
              <a:rPr lang="en-NZ" dirty="0" err="1"/>
              <a:t>selectedCC</a:t>
            </a:r>
            <a:r>
              <a:rPr lang="en-NZ" dirty="0"/>
              <a:t>= cc1;   </a:t>
            </a:r>
            <a:r>
              <a:rPr lang="en-NZ" dirty="0">
                <a:solidFill>
                  <a:srgbClr val="3333CC"/>
                </a:solidFill>
              </a:rPr>
              <a:t>// the selected one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private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double </a:t>
            </a:r>
            <a:r>
              <a:rPr lang="en-NZ" dirty="0" err="1"/>
              <a:t>walkDistance</a:t>
            </a:r>
            <a:r>
              <a:rPr lang="en-NZ" dirty="0"/>
              <a:t> = 20; </a:t>
            </a:r>
          </a:p>
          <a:p>
            <a:pPr lvl="1">
              <a:spcBef>
                <a:spcPts val="900"/>
              </a:spcBef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 </a:t>
            </a:r>
            <a:r>
              <a:rPr lang="en-NZ" dirty="0" err="1"/>
              <a:t>PuppetMaster</a:t>
            </a:r>
            <a:r>
              <a:rPr lang="en-NZ" dirty="0"/>
              <a:t>(){</a:t>
            </a:r>
          </a:p>
          <a:p>
            <a:pPr lvl="2">
              <a:spcBef>
                <a:spcPts val="300"/>
              </a:spcBef>
              <a:buNone/>
              <a:tabLst>
                <a:tab pos="2333625" algn="l"/>
                <a:tab pos="3495675" algn="l"/>
              </a:tabLst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“Jim"</a:t>
            </a:r>
            <a:r>
              <a:rPr lang="en-NZ" dirty="0"/>
              <a:t>,	() -&gt; {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</a:t>
            </a:r>
            <a:r>
              <a:rPr lang="en-NZ" dirty="0"/>
              <a:t> = cc1;  }  );  </a:t>
            </a:r>
            <a:endParaRPr lang="en-NZ" i="1" dirty="0"/>
          </a:p>
          <a:p>
            <a:pPr lvl="2">
              <a:spcBef>
                <a:spcPts val="300"/>
              </a:spcBef>
              <a:buNone/>
              <a:tabLst>
                <a:tab pos="2333625" algn="l"/>
                <a:tab pos="3495675" algn="l"/>
              </a:tabLst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“Jan"</a:t>
            </a:r>
            <a:r>
              <a:rPr lang="en-NZ" dirty="0"/>
              <a:t>,	() -&gt; {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</a:t>
            </a:r>
            <a:r>
              <a:rPr lang="en-NZ" dirty="0"/>
              <a:t> = cc2;  }  ); </a:t>
            </a:r>
          </a:p>
          <a:p>
            <a:pPr lvl="2">
              <a:spcBef>
                <a:spcPts val="300"/>
              </a:spcBef>
              <a:buNone/>
              <a:tabLst>
                <a:tab pos="2333625" algn="l"/>
                <a:tab pos="3495675" algn="l"/>
              </a:tabLst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"Smile"</a:t>
            </a:r>
            <a:r>
              <a:rPr lang="en-NZ" dirty="0"/>
              <a:t>,	() -&gt; {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.selectedCC.smile</a:t>
            </a:r>
            <a:r>
              <a:rPr lang="en-NZ" dirty="0"/>
              <a:t>();  }  );  </a:t>
            </a:r>
            <a:endParaRPr lang="en-NZ" i="1" dirty="0"/>
          </a:p>
          <a:p>
            <a:pPr lvl="2">
              <a:spcBef>
                <a:spcPts val="300"/>
              </a:spcBef>
              <a:buNone/>
              <a:tabLst>
                <a:tab pos="2333625" algn="l"/>
                <a:tab pos="3495675" algn="l"/>
              </a:tabLst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"Frown"</a:t>
            </a:r>
            <a:r>
              <a:rPr lang="en-NZ" dirty="0"/>
              <a:t>,	() -&gt; {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.selectedCC.frown</a:t>
            </a:r>
            <a:r>
              <a:rPr lang="en-NZ" dirty="0"/>
              <a:t>();  }  ); </a:t>
            </a:r>
          </a:p>
          <a:p>
            <a:pPr lvl="2">
              <a:spcBef>
                <a:spcPts val="300"/>
              </a:spcBef>
              <a:buNone/>
              <a:tabLst>
                <a:tab pos="2333625" algn="l"/>
                <a:tab pos="3495675" algn="l"/>
              </a:tabLst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 "Left"</a:t>
            </a:r>
            <a:r>
              <a:rPr lang="en-NZ" dirty="0"/>
              <a:t>,</a:t>
            </a:r>
            <a:r>
              <a:rPr lang="en-NZ" dirty="0">
                <a:solidFill>
                  <a:srgbClr val="339933"/>
                </a:solidFill>
              </a:rPr>
              <a:t> 	</a:t>
            </a:r>
            <a:r>
              <a:rPr lang="en-NZ" dirty="0"/>
              <a:t>() -&gt; {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.selectedCC.lookLeft</a:t>
            </a:r>
            <a:r>
              <a:rPr lang="en-NZ" dirty="0"/>
              <a:t>();  }  ); </a:t>
            </a:r>
          </a:p>
          <a:p>
            <a:pPr lvl="2">
              <a:spcBef>
                <a:spcPts val="300"/>
              </a:spcBef>
              <a:buNone/>
              <a:tabLst>
                <a:tab pos="2333625" algn="l"/>
                <a:tab pos="3495675" algn="l"/>
              </a:tabLst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 "Right"</a:t>
            </a:r>
            <a:r>
              <a:rPr lang="en-NZ" dirty="0"/>
              <a:t>,</a:t>
            </a:r>
            <a:r>
              <a:rPr lang="en-NZ" dirty="0">
                <a:solidFill>
                  <a:srgbClr val="339933"/>
                </a:solidFill>
              </a:rPr>
              <a:t>	</a:t>
            </a:r>
            <a:r>
              <a:rPr lang="en-NZ" dirty="0"/>
              <a:t>() -&gt; {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.selectedCC.lookRight</a:t>
            </a:r>
            <a:r>
              <a:rPr lang="en-NZ" dirty="0"/>
              <a:t>();  }  ); </a:t>
            </a:r>
          </a:p>
          <a:p>
            <a:pPr lvl="2">
              <a:spcBef>
                <a:spcPts val="300"/>
              </a:spcBef>
              <a:buNone/>
              <a:tabLst>
                <a:tab pos="2333625" algn="l"/>
                <a:tab pos="3495675" algn="l"/>
              </a:tabLst>
            </a:pPr>
            <a:r>
              <a:rPr lang="en-US" dirty="0" err="1"/>
              <a:t>UI.addTextField</a:t>
            </a:r>
            <a:r>
              <a:rPr lang="en-US" dirty="0"/>
              <a:t>(</a:t>
            </a:r>
            <a:r>
              <a:rPr lang="en-NZ" dirty="0">
                <a:solidFill>
                  <a:srgbClr val="339933"/>
                </a:solidFill>
              </a:rPr>
              <a:t>“Say"</a:t>
            </a:r>
            <a:r>
              <a:rPr lang="en-NZ" dirty="0"/>
              <a:t>,	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</a:t>
            </a:r>
            <a:r>
              <a:rPr lang="en-NZ" dirty="0" err="1"/>
              <a:t>wds</a:t>
            </a:r>
            <a:r>
              <a:rPr lang="en-NZ" dirty="0"/>
              <a:t>) -&gt; {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.selectedCC.speak</a:t>
            </a:r>
            <a:r>
              <a:rPr lang="en-NZ" dirty="0"/>
              <a:t>(</a:t>
            </a:r>
            <a:r>
              <a:rPr lang="en-NZ" dirty="0" err="1"/>
              <a:t>wds</a:t>
            </a:r>
            <a:r>
              <a:rPr lang="en-NZ" dirty="0"/>
              <a:t>);  }  );  </a:t>
            </a:r>
            <a:endParaRPr lang="en-US" dirty="0"/>
          </a:p>
          <a:p>
            <a:pPr lvl="2">
              <a:spcBef>
                <a:spcPts val="300"/>
              </a:spcBef>
              <a:buNone/>
              <a:tabLst>
                <a:tab pos="2333625" algn="l"/>
                <a:tab pos="3495675" algn="l"/>
              </a:tabLst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“Walk"</a:t>
            </a:r>
            <a:r>
              <a:rPr lang="en-NZ" dirty="0"/>
              <a:t>,	() -&gt; {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.selectedCC.walk</a:t>
            </a:r>
            <a:r>
              <a:rPr lang="en-NZ" dirty="0"/>
              <a:t>(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.walkDist</a:t>
            </a:r>
            <a:r>
              <a:rPr lang="en-NZ" dirty="0"/>
              <a:t>);  }  );</a:t>
            </a:r>
          </a:p>
          <a:p>
            <a:pPr lvl="2">
              <a:spcBef>
                <a:spcPts val="300"/>
              </a:spcBef>
              <a:buNone/>
              <a:tabLst>
                <a:tab pos="2333625" algn="l"/>
                <a:tab pos="3495675" algn="l"/>
              </a:tabLst>
            </a:pPr>
            <a:r>
              <a:rPr lang="en-NZ" dirty="0" err="1"/>
              <a:t>UI.addSlider</a:t>
            </a:r>
            <a:r>
              <a:rPr lang="en-NZ" dirty="0"/>
              <a:t>( </a:t>
            </a:r>
            <a:r>
              <a:rPr lang="en-NZ" dirty="0">
                <a:solidFill>
                  <a:srgbClr val="339933"/>
                </a:solidFill>
              </a:rPr>
              <a:t>"Distance"</a:t>
            </a:r>
            <a:r>
              <a:rPr lang="en-NZ" dirty="0"/>
              <a:t>, 1, 100, 20, </a:t>
            </a:r>
          </a:p>
          <a:p>
            <a:pPr lvl="2">
              <a:spcBef>
                <a:spcPct val="0"/>
              </a:spcBef>
              <a:buNone/>
              <a:tabLst>
                <a:tab pos="3495675" algn="l"/>
              </a:tabLst>
            </a:pPr>
            <a:r>
              <a:rPr lang="en-NZ" dirty="0"/>
              <a:t>		 (</a:t>
            </a:r>
            <a:r>
              <a:rPr lang="en-NZ" dirty="0">
                <a:solidFill>
                  <a:srgbClr val="FF0000"/>
                </a:solidFill>
              </a:rPr>
              <a:t>double </a:t>
            </a:r>
            <a:r>
              <a:rPr lang="en-NZ" dirty="0" err="1"/>
              <a:t>val</a:t>
            </a:r>
            <a:r>
              <a:rPr lang="en-NZ" dirty="0"/>
              <a:t>) -&gt; {  </a:t>
            </a:r>
            <a:r>
              <a:rPr lang="en-NZ" dirty="0" err="1">
                <a:solidFill>
                  <a:srgbClr val="993300"/>
                </a:solidFill>
              </a:rPr>
              <a:t>this</a:t>
            </a:r>
            <a:r>
              <a:rPr lang="en-NZ" dirty="0" err="1"/>
              <a:t>.walkDist</a:t>
            </a:r>
            <a:r>
              <a:rPr lang="en-NZ" dirty="0"/>
              <a:t> = </a:t>
            </a:r>
            <a:r>
              <a:rPr lang="en-NZ" dirty="0" err="1"/>
              <a:t>val</a:t>
            </a:r>
            <a:r>
              <a:rPr lang="en-NZ" dirty="0"/>
              <a:t>;  }    );</a:t>
            </a:r>
            <a:endParaRPr lang="en-US" dirty="0"/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NZ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970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Programs with Choice </a:t>
            </a:r>
            <a:br>
              <a:rPr lang="en-NZ" dirty="0"/>
            </a:br>
            <a:r>
              <a:rPr lang="en-NZ" dirty="0"/>
              <a:t>Booleans,</a:t>
            </a:r>
            <a:br>
              <a:rPr lang="en-NZ" dirty="0"/>
            </a:br>
            <a:r>
              <a:rPr lang="en-NZ" sz="2400" dirty="0"/>
              <a:t>COMP 102  </a:t>
            </a:r>
            <a:r>
              <a:rPr lang="en-NZ" sz="4400" dirty="0"/>
              <a:t> </a:t>
            </a:r>
            <a:r>
              <a:rPr lang="en-NZ" sz="2400" dirty="0"/>
              <a:t>#8     2016</a:t>
            </a:r>
          </a:p>
        </p:txBody>
      </p:sp>
    </p:spTree>
    <p:extLst>
      <p:ext uri="{BB962C8B-B14F-4D97-AF65-F5344CB8AC3E}">
        <p14:creationId xmlns:p14="http://schemas.microsoft.com/office/powerpoint/2010/main" val="3582203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Menu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534" y="981075"/>
            <a:ext cx="11700933" cy="5876925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NZ" dirty="0"/>
              <a:t>Creating and using objects inside a program</a:t>
            </a:r>
          </a:p>
          <a:p>
            <a:pPr>
              <a:spcBef>
                <a:spcPct val="80000"/>
              </a:spcBef>
              <a:buFontTx/>
              <a:buNone/>
            </a:pPr>
            <a:endParaRPr lang="en-NZ" b="1" dirty="0"/>
          </a:p>
          <a:p>
            <a:pPr>
              <a:spcBef>
                <a:spcPct val="80000"/>
              </a:spcBef>
              <a:buFontTx/>
              <a:buNone/>
            </a:pPr>
            <a:r>
              <a:rPr lang="en-NZ" b="1" dirty="0"/>
              <a:t>Admin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NZ" dirty="0"/>
              <a:t>Assig 2 due on Thursday at 9am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NZ" dirty="0"/>
              <a:t>Submit  </a:t>
            </a:r>
            <a:r>
              <a:rPr lang="en-NZ" b="1" dirty="0">
                <a:solidFill>
                  <a:srgbClr val="FF0000"/>
                </a:solidFill>
              </a:rPr>
              <a:t>.java</a:t>
            </a:r>
            <a:r>
              <a:rPr lang="en-NZ" b="1" dirty="0"/>
              <a:t> </a:t>
            </a:r>
            <a:r>
              <a:rPr lang="en-NZ" dirty="0"/>
              <a:t>files,  not .class files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NZ" b="1" dirty="0"/>
              <a:t>Help desks </a:t>
            </a:r>
            <a:r>
              <a:rPr lang="en-NZ" dirty="0"/>
              <a:t>start this week: 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NZ" dirty="0"/>
              <a:t>Wed 12-1, 3-4, Thu 11-1.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NZ" dirty="0"/>
              <a:t>Online help:   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NZ" dirty="0"/>
              <a:t>email to </a:t>
            </a:r>
            <a:r>
              <a:rPr lang="en-NZ" dirty="0">
                <a:solidFill>
                  <a:srgbClr val="1004FC"/>
                </a:solidFill>
              </a:rPr>
              <a:t>comp102-help@ecs.vuw.ac.nz</a:t>
            </a:r>
            <a:r>
              <a:rPr lang="en-NZ" dirty="0"/>
              <a:t> and attach your java files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NZ" dirty="0"/>
              <a:t>The optional lab time for women students only starts this </a:t>
            </a:r>
            <a:r>
              <a:rPr lang="en-NZ" dirty="0" err="1"/>
              <a:t>friday</a:t>
            </a:r>
            <a:r>
              <a:rPr lang="en-NZ" dirty="0"/>
              <a:t>: 12-1. 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NZ" dirty="0"/>
              <a:t>this is in addition to the regular lab sessions with the tutors.</a:t>
            </a:r>
          </a:p>
        </p:txBody>
      </p:sp>
    </p:spTree>
    <p:extLst>
      <p:ext uri="{BB962C8B-B14F-4D97-AF65-F5344CB8AC3E}">
        <p14:creationId xmlns:p14="http://schemas.microsoft.com/office/powerpoint/2010/main" val="4213745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Key idea of OO programming</a:t>
            </a:r>
          </a:p>
          <a:p>
            <a:pPr lvl="1"/>
            <a:r>
              <a:rPr lang="en-NZ" dirty="0"/>
              <a:t>program structured into classes of objects.</a:t>
            </a:r>
          </a:p>
          <a:p>
            <a:pPr lvl="1"/>
            <a:r>
              <a:rPr lang="en-NZ" dirty="0"/>
              <a:t>each class specifies a kind of object – </a:t>
            </a:r>
            <a:r>
              <a:rPr lang="en-NZ" dirty="0" err="1"/>
              <a:t>eg</a:t>
            </a:r>
            <a:r>
              <a:rPr lang="en-NZ" dirty="0"/>
              <a:t>, the actions it can perform.</a:t>
            </a:r>
          </a:p>
          <a:p>
            <a:endParaRPr lang="en-NZ" dirty="0"/>
          </a:p>
          <a:p>
            <a:r>
              <a:rPr lang="en-NZ" dirty="0"/>
              <a:t>Calling methods in OO languages like java</a:t>
            </a:r>
          </a:p>
          <a:p>
            <a:pPr lvl="1"/>
            <a:r>
              <a:rPr lang="en-NZ" dirty="0"/>
              <a:t>tell an </a:t>
            </a:r>
            <a:r>
              <a:rPr lang="en-NZ" i="1" dirty="0"/>
              <a:t>object</a:t>
            </a:r>
            <a:r>
              <a:rPr lang="en-NZ" dirty="0"/>
              <a:t>  to perform a </a:t>
            </a:r>
            <a:r>
              <a:rPr lang="en-NZ" i="1" dirty="0"/>
              <a:t>method</a:t>
            </a:r>
            <a:r>
              <a:rPr lang="en-NZ" dirty="0"/>
              <a:t>,  passing </a:t>
            </a:r>
            <a:r>
              <a:rPr lang="en-NZ" i="1" dirty="0"/>
              <a:t>arguments</a:t>
            </a:r>
          </a:p>
          <a:p>
            <a:pPr lvl="1"/>
            <a:endParaRPr lang="en-NZ" i="1" dirty="0"/>
          </a:p>
          <a:p>
            <a:r>
              <a:rPr lang="en-NZ" dirty="0"/>
              <a:t>Making objects</a:t>
            </a:r>
          </a:p>
          <a:p>
            <a:pPr lvl="1"/>
            <a:r>
              <a:rPr lang="en-NZ" dirty="0"/>
              <a:t>Some objects are predefined.</a:t>
            </a:r>
          </a:p>
          <a:p>
            <a:pPr lvl="1"/>
            <a:r>
              <a:rPr lang="en-NZ" dirty="0"/>
              <a:t>Create objects with </a:t>
            </a:r>
            <a:r>
              <a:rPr lang="en-NZ" dirty="0" err="1"/>
              <a:t>bluej</a:t>
            </a:r>
            <a:r>
              <a:rPr lang="en-NZ" dirty="0"/>
              <a:t>:  </a:t>
            </a:r>
          </a:p>
          <a:p>
            <a:pPr lvl="2"/>
            <a:r>
              <a:rPr lang="en-US" dirty="0"/>
              <a:t>R</a:t>
            </a:r>
            <a:r>
              <a:rPr lang="en-NZ" dirty="0" err="1"/>
              <a:t>ight</a:t>
            </a:r>
            <a:r>
              <a:rPr lang="en-NZ" dirty="0"/>
              <a:t>-click on class, and select  new ……</a:t>
            </a:r>
          </a:p>
          <a:p>
            <a:pPr lvl="2"/>
            <a:r>
              <a:rPr lang="en-NZ" dirty="0"/>
              <a:t>This is how we run programs with </a:t>
            </a:r>
            <a:r>
              <a:rPr lang="en-NZ" dirty="0" err="1"/>
              <a:t>BlueJ</a:t>
            </a:r>
            <a:r>
              <a:rPr lang="en-NZ" dirty="0"/>
              <a:t>.</a:t>
            </a:r>
          </a:p>
          <a:p>
            <a:pPr lvl="2"/>
            <a:r>
              <a:rPr lang="en-NZ" dirty="0"/>
              <a:t>not standard, and not a general solution</a:t>
            </a:r>
          </a:p>
        </p:txBody>
      </p:sp>
    </p:spTree>
    <p:extLst>
      <p:ext uri="{BB962C8B-B14F-4D97-AF65-F5344CB8AC3E}">
        <p14:creationId xmlns:p14="http://schemas.microsoft.com/office/powerpoint/2010/main" val="3491693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/>
              <a:t>Question:  </a:t>
            </a:r>
            <a:br>
              <a:rPr lang="en-NZ" dirty="0"/>
            </a:br>
            <a:r>
              <a:rPr lang="en-NZ" dirty="0"/>
              <a:t>    How can a program make new objects?</a:t>
            </a:r>
          </a:p>
          <a:p>
            <a:endParaRPr lang="en-NZ" dirty="0"/>
          </a:p>
          <a:p>
            <a:pPr>
              <a:buNone/>
            </a:pPr>
            <a:r>
              <a:rPr lang="en-NZ" dirty="0"/>
              <a:t>More Questions:  </a:t>
            </a:r>
            <a:br>
              <a:rPr lang="en-NZ" dirty="0"/>
            </a:br>
            <a:r>
              <a:rPr lang="en-NZ" dirty="0"/>
              <a:t>    What is an object anyway?  </a:t>
            </a:r>
            <a:br>
              <a:rPr lang="en-NZ" dirty="0"/>
            </a:br>
            <a:r>
              <a:rPr lang="en-NZ" dirty="0"/>
              <a:t>    Why do we need them?</a:t>
            </a:r>
          </a:p>
          <a:p>
            <a:endParaRPr lang="en-NZ" dirty="0"/>
          </a:p>
          <a:p>
            <a:r>
              <a:rPr lang="en-NZ" dirty="0"/>
              <a:t>An object is typically a collection of data with a set of actions it can perform.</a:t>
            </a:r>
          </a:p>
          <a:p>
            <a:endParaRPr lang="en-NZ" dirty="0"/>
          </a:p>
          <a:p>
            <a:pPr lvl="1"/>
            <a:r>
              <a:rPr lang="en-NZ" dirty="0"/>
              <a:t>The objects we have made so far are a bit strange – no data; just actions. (</a:t>
            </a:r>
            <a:r>
              <a:rPr lang="en-NZ" dirty="0" err="1"/>
              <a:t>TemperatureConverter</a:t>
            </a:r>
            <a:r>
              <a:rPr lang="en-NZ" dirty="0"/>
              <a:t>, Drawer)</a:t>
            </a:r>
          </a:p>
        </p:txBody>
      </p:sp>
    </p:spTree>
    <p:extLst>
      <p:ext uri="{BB962C8B-B14F-4D97-AF65-F5344CB8AC3E}">
        <p14:creationId xmlns:p14="http://schemas.microsoft.com/office/powerpoint/2010/main" val="420212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/>
              <a:t>Butterfly program</a:t>
            </a:r>
          </a:p>
          <a:p>
            <a:pPr lvl="1"/>
            <a:r>
              <a:rPr lang="en-NZ" dirty="0"/>
              <a:t>Each butterfly is represented by an object which stores the state of the butterfly (position, wing state, direction)</a:t>
            </a:r>
          </a:p>
          <a:p>
            <a:pPr lvl="1"/>
            <a:r>
              <a:rPr lang="en-NZ" dirty="0"/>
              <a:t>Butterflies have methods</a:t>
            </a:r>
          </a:p>
          <a:p>
            <a:pPr lvl="2"/>
            <a:r>
              <a:rPr lang="en-NZ" dirty="0"/>
              <a:t> move(double dist)   and </a:t>
            </a:r>
          </a:p>
          <a:p>
            <a:pPr lvl="2"/>
            <a:r>
              <a:rPr lang="en-NZ" dirty="0"/>
              <a:t> land() </a:t>
            </a:r>
          </a:p>
          <a:p>
            <a:pPr lvl="1"/>
            <a:endParaRPr lang="en-NZ" dirty="0"/>
          </a:p>
          <a:p>
            <a:r>
              <a:rPr lang="en-NZ" dirty="0" err="1"/>
              <a:t>CartoonFigure</a:t>
            </a:r>
            <a:r>
              <a:rPr lang="en-NZ" dirty="0"/>
              <a:t> program</a:t>
            </a:r>
          </a:p>
          <a:p>
            <a:pPr lvl="1"/>
            <a:r>
              <a:rPr lang="en-NZ" dirty="0"/>
              <a:t>Each cartoon figure is represented by an object which stores the state of the cartoon figure (image, position, direction facing, smile/frown).</a:t>
            </a:r>
          </a:p>
          <a:p>
            <a:pPr lvl="1"/>
            <a:r>
              <a:rPr lang="en-NZ" dirty="0" err="1"/>
              <a:t>CartoonFigure</a:t>
            </a:r>
            <a:r>
              <a:rPr lang="en-NZ" dirty="0"/>
              <a:t> objects have methods</a:t>
            </a:r>
          </a:p>
          <a:p>
            <a:pPr lvl="2"/>
            <a:r>
              <a:rPr lang="en-NZ" dirty="0"/>
              <a:t>walk(double dist)</a:t>
            </a:r>
          </a:p>
          <a:p>
            <a:pPr lvl="2">
              <a:tabLst>
                <a:tab pos="3494088" algn="l"/>
              </a:tabLst>
            </a:pPr>
            <a:r>
              <a:rPr lang="en-NZ" dirty="0"/>
              <a:t>smile()	frown()</a:t>
            </a:r>
          </a:p>
          <a:p>
            <a:pPr lvl="2">
              <a:tabLst>
                <a:tab pos="3494088" algn="l"/>
              </a:tabLst>
            </a:pPr>
            <a:r>
              <a:rPr lang="en-NZ" dirty="0" err="1"/>
              <a:t>lookLeft</a:t>
            </a:r>
            <a:r>
              <a:rPr lang="en-NZ" dirty="0"/>
              <a:t>()	</a:t>
            </a:r>
            <a:r>
              <a:rPr lang="en-NZ" dirty="0" err="1"/>
              <a:t>lookRight</a:t>
            </a:r>
            <a:r>
              <a:rPr lang="en-NZ" dirty="0"/>
              <a:t>()</a:t>
            </a:r>
          </a:p>
          <a:p>
            <a:pPr lvl="2">
              <a:tabLst>
                <a:tab pos="3494088" algn="l"/>
              </a:tabLst>
            </a:pPr>
            <a:r>
              <a:rPr lang="en-NZ" dirty="0"/>
              <a:t>speak(String words)   think(String words)</a:t>
            </a:r>
          </a:p>
        </p:txBody>
      </p:sp>
    </p:spTree>
    <p:extLst>
      <p:ext uri="{BB962C8B-B14F-4D97-AF65-F5344CB8AC3E}">
        <p14:creationId xmlns:p14="http://schemas.microsoft.com/office/powerpoint/2010/main" val="2890474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If  the variable bf1 and bf2 contained Butterfly objects, you could do:</a:t>
            </a:r>
          </a:p>
          <a:p>
            <a:pPr lvl="2">
              <a:buNone/>
            </a:pPr>
            <a:endParaRPr lang="en-NZ" dirty="0"/>
          </a:p>
          <a:p>
            <a:pPr lvl="2">
              <a:buNone/>
            </a:pPr>
            <a:r>
              <a:rPr lang="en-NZ" dirty="0"/>
              <a:t>public void </a:t>
            </a:r>
            <a:r>
              <a:rPr lang="en-NZ" dirty="0" err="1"/>
              <a:t>showButterflies</a:t>
            </a:r>
            <a:r>
              <a:rPr lang="en-NZ" dirty="0"/>
              <a:t>(){</a:t>
            </a:r>
          </a:p>
          <a:p>
            <a:pPr lvl="3">
              <a:buNone/>
            </a:pPr>
            <a:r>
              <a:rPr lang="en-NZ" dirty="0">
                <a:solidFill>
                  <a:srgbClr val="FF0000"/>
                </a:solidFill>
              </a:rPr>
              <a:t>Butterfly</a:t>
            </a:r>
            <a:r>
              <a:rPr lang="en-NZ" dirty="0"/>
              <a:t> bf1 = ?????</a:t>
            </a:r>
          </a:p>
          <a:p>
            <a:pPr lvl="3">
              <a:buNone/>
            </a:pPr>
            <a:r>
              <a:rPr lang="en-NZ" dirty="0">
                <a:solidFill>
                  <a:srgbClr val="FF0000"/>
                </a:solidFill>
              </a:rPr>
              <a:t>Butterfly</a:t>
            </a:r>
            <a:r>
              <a:rPr lang="en-NZ" dirty="0"/>
              <a:t> bf2 = ?????</a:t>
            </a:r>
          </a:p>
          <a:p>
            <a:pPr lvl="3">
              <a:buNone/>
            </a:pPr>
            <a:r>
              <a:rPr lang="en-NZ" dirty="0"/>
              <a:t>bf1.move(10);</a:t>
            </a:r>
          </a:p>
          <a:p>
            <a:pPr lvl="3">
              <a:buNone/>
            </a:pPr>
            <a:r>
              <a:rPr lang="en-NZ" dirty="0"/>
              <a:t>bf2.move(20);</a:t>
            </a:r>
          </a:p>
          <a:p>
            <a:pPr lvl="3">
              <a:buNone/>
            </a:pPr>
            <a:r>
              <a:rPr lang="en-NZ" dirty="0"/>
              <a:t>bf1.land();</a:t>
            </a:r>
          </a:p>
          <a:p>
            <a:pPr lvl="3">
              <a:buNone/>
            </a:pPr>
            <a:r>
              <a:rPr lang="en-NZ" dirty="0"/>
              <a:t>bf2.move(20);</a:t>
            </a:r>
          </a:p>
          <a:p>
            <a:pPr lvl="3">
              <a:buNone/>
            </a:pPr>
            <a:r>
              <a:rPr lang="en-NZ" dirty="0"/>
              <a:t>bf1.move(5);</a:t>
            </a:r>
          </a:p>
          <a:p>
            <a:pPr lvl="2">
              <a:buNone/>
            </a:pPr>
            <a:r>
              <a:rPr lang="en-NZ" dirty="0"/>
              <a:t>}</a:t>
            </a:r>
          </a:p>
          <a:p>
            <a:pPr lvl="2">
              <a:buNone/>
            </a:pPr>
            <a:endParaRPr lang="en-NZ" dirty="0"/>
          </a:p>
          <a:p>
            <a:pPr>
              <a:buNone/>
            </a:pPr>
            <a:r>
              <a:rPr lang="en-NZ" dirty="0"/>
              <a:t>Problem:</a:t>
            </a:r>
            <a:br>
              <a:rPr lang="en-NZ" dirty="0"/>
            </a:br>
            <a:r>
              <a:rPr lang="en-NZ" dirty="0"/>
              <a:t>How do you get a Butterfly object into the variables?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672064" y="3660215"/>
            <a:ext cx="3600400" cy="792088"/>
          </a:xfrm>
          <a:prstGeom prst="wedgeRoundRectCallout">
            <a:avLst>
              <a:gd name="adj1" fmla="val -71401"/>
              <a:gd name="adj2" fmla="val -31000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Nothing new here:</a:t>
            </a:r>
          </a:p>
          <a:p>
            <a:pPr algn="l"/>
            <a:r>
              <a:rPr lang="en-NZ" sz="2000" dirty="0"/>
              <a:t>Just standard method calls!</a:t>
            </a:r>
          </a:p>
        </p:txBody>
      </p:sp>
      <p:sp>
        <p:nvSpPr>
          <p:cNvPr id="5" name="Right Brace 4"/>
          <p:cNvSpPr/>
          <p:nvPr/>
        </p:nvSpPr>
        <p:spPr bwMode="auto">
          <a:xfrm>
            <a:off x="5375920" y="2940135"/>
            <a:ext cx="360040" cy="1656184"/>
          </a:xfrm>
          <a:prstGeom prst="rightBrace">
            <a:avLst>
              <a:gd name="adj1" fmla="val 32687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024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Need to construct new objects:</a:t>
            </a:r>
          </a:p>
          <a:p>
            <a:r>
              <a:rPr lang="en-NZ" dirty="0"/>
              <a:t>New kind of expression:   </a:t>
            </a:r>
            <a:r>
              <a:rPr lang="en-NZ" b="1" dirty="0">
                <a:solidFill>
                  <a:srgbClr val="6F3B01"/>
                </a:solidFill>
              </a:rPr>
              <a:t>new </a:t>
            </a:r>
            <a:endParaRPr lang="en-NZ" dirty="0"/>
          </a:p>
          <a:p>
            <a:pPr lvl="1"/>
            <a:endParaRPr lang="en-NZ" b="1" dirty="0">
              <a:solidFill>
                <a:srgbClr val="6F3B01"/>
              </a:solidFill>
            </a:endParaRPr>
          </a:p>
          <a:p>
            <a:pPr lvl="1">
              <a:buNone/>
            </a:pPr>
            <a:r>
              <a:rPr lang="en-NZ" dirty="0">
                <a:solidFill>
                  <a:srgbClr val="FF0000"/>
                </a:solidFill>
              </a:rPr>
              <a:t>Butterfly</a:t>
            </a:r>
            <a:r>
              <a:rPr lang="en-NZ" b="1" dirty="0">
                <a:solidFill>
                  <a:srgbClr val="6F3B01"/>
                </a:solidFill>
              </a:rPr>
              <a:t> </a:t>
            </a:r>
            <a:r>
              <a:rPr lang="en-NZ" dirty="0"/>
              <a:t>bf1  = </a:t>
            </a:r>
            <a:r>
              <a:rPr lang="en-NZ" b="1" dirty="0">
                <a:solidFill>
                  <a:srgbClr val="6F3B01"/>
                </a:solidFill>
              </a:rPr>
              <a:t>new </a:t>
            </a:r>
            <a:r>
              <a:rPr lang="en-NZ" dirty="0">
                <a:solidFill>
                  <a:srgbClr val="6F3B01"/>
                </a:solidFill>
              </a:rPr>
              <a:t> </a:t>
            </a:r>
            <a:r>
              <a:rPr lang="en-NZ" dirty="0"/>
              <a:t>Butterfly(   …  …    )</a:t>
            </a:r>
            <a:endParaRPr lang="en-NZ" b="1" dirty="0">
              <a:solidFill>
                <a:srgbClr val="6F3B01"/>
              </a:solidFill>
            </a:endParaRPr>
          </a:p>
          <a:p>
            <a:pPr>
              <a:buNone/>
            </a:pPr>
            <a:endParaRPr lang="en-NZ" dirty="0"/>
          </a:p>
          <a:p>
            <a:endParaRPr lang="en-NZ" dirty="0"/>
          </a:p>
          <a:p>
            <a:r>
              <a:rPr lang="en-NZ" dirty="0"/>
              <a:t>Constructor calls are </a:t>
            </a:r>
            <a:r>
              <a:rPr lang="en-NZ" u="sng" dirty="0"/>
              <a:t>like</a:t>
            </a:r>
            <a:r>
              <a:rPr lang="en-NZ" dirty="0"/>
              <a:t> method calls that return a value.</a:t>
            </a:r>
          </a:p>
          <a:p>
            <a:pPr lvl="1"/>
            <a:r>
              <a:rPr lang="en-NZ" dirty="0"/>
              <a:t>have  (  )</a:t>
            </a:r>
          </a:p>
          <a:p>
            <a:pPr lvl="1"/>
            <a:r>
              <a:rPr lang="en-NZ" dirty="0"/>
              <a:t>may need to pass arguments</a:t>
            </a:r>
          </a:p>
          <a:p>
            <a:pPr lvl="1"/>
            <a:r>
              <a:rPr lang="en-NZ" dirty="0"/>
              <a:t>returns a value – the new object that was constructed.  </a:t>
            </a:r>
          </a:p>
          <a:p>
            <a:r>
              <a:rPr lang="en-NZ" dirty="0"/>
              <a:t>Constructor calls are NOT method calls</a:t>
            </a:r>
          </a:p>
          <a:p>
            <a:pPr lvl="1"/>
            <a:r>
              <a:rPr lang="en-NZ" dirty="0"/>
              <a:t>there is no object to call a method on.</a:t>
            </a:r>
          </a:p>
          <a:p>
            <a:pPr lvl="1"/>
            <a:r>
              <a:rPr lang="en-NZ" dirty="0"/>
              <a:t>must have the keyword </a:t>
            </a:r>
            <a:r>
              <a:rPr lang="en-NZ" b="1" dirty="0">
                <a:solidFill>
                  <a:srgbClr val="6F3B01"/>
                </a:solidFill>
              </a:rPr>
              <a:t>new</a:t>
            </a:r>
          </a:p>
          <a:p>
            <a:pPr lvl="1"/>
            <a:r>
              <a:rPr lang="en-NZ" dirty="0"/>
              <a:t>name must be the name of the class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215312" y="1536011"/>
            <a:ext cx="2736304" cy="432048"/>
          </a:xfrm>
          <a:prstGeom prst="wedgeRoundRectCallout">
            <a:avLst>
              <a:gd name="adj1" fmla="val -64421"/>
              <a:gd name="adj2" fmla="val 52871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Calling the constructor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2905" y="2207053"/>
            <a:ext cx="1089401" cy="400110"/>
          </a:xfrm>
          <a:prstGeom prst="rect">
            <a:avLst/>
          </a:prstGeom>
          <a:solidFill>
            <a:schemeClr val="bg1"/>
          </a:solidFill>
        </p:spPr>
        <p:txBody>
          <a:bodyPr wrap="none" lIns="0" rtlCol="0">
            <a:spAutoFit/>
          </a:bodyPr>
          <a:lstStyle/>
          <a:p>
            <a:pPr algn="l"/>
            <a:r>
              <a:rPr lang="en-NZ" sz="2000" dirty="0"/>
              <a:t>100, 300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703512" y="2927682"/>
            <a:ext cx="5256584" cy="360040"/>
          </a:xfrm>
          <a:prstGeom prst="wedgeRoundRectCallout">
            <a:avLst>
              <a:gd name="adj1" fmla="val -32791"/>
              <a:gd name="adj2" fmla="val -119116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Creates a new object, which is put into bf1</a:t>
            </a:r>
          </a:p>
        </p:txBody>
      </p:sp>
      <p:sp>
        <p:nvSpPr>
          <p:cNvPr id="7" name="Right Brace 6"/>
          <p:cNvSpPr/>
          <p:nvPr/>
        </p:nvSpPr>
        <p:spPr bwMode="auto">
          <a:xfrm rot="16200000">
            <a:off x="3703144" y="732807"/>
            <a:ext cx="432048" cy="2880320"/>
          </a:xfrm>
          <a:prstGeom prst="rightBrace">
            <a:avLst>
              <a:gd name="adj1" fmla="val 22249"/>
              <a:gd name="adj2" fmla="val 8094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3463631" y="2452107"/>
              <a:ext cx="14040" cy="279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9311" y="2447815"/>
                <a:ext cx="22680" cy="364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09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Creating Objects:  new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80000"/>
              </a:spcBef>
              <a:buNone/>
              <a:tabLst>
                <a:tab pos="2149475" algn="l"/>
              </a:tabLst>
            </a:pPr>
            <a:r>
              <a:rPr lang="en-NZ" dirty="0">
                <a:solidFill>
                  <a:srgbClr val="FF0000"/>
                </a:solidFill>
              </a:rPr>
              <a:t>Butterfly b1</a:t>
            </a:r>
            <a:r>
              <a:rPr lang="en-NZ" dirty="0"/>
              <a:t> = </a:t>
            </a:r>
            <a:r>
              <a:rPr lang="en-NZ" dirty="0">
                <a:solidFill>
                  <a:srgbClr val="990000"/>
                </a:solidFill>
              </a:rPr>
              <a:t>new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Butterfly</a:t>
            </a:r>
            <a:r>
              <a:rPr lang="en-NZ" dirty="0"/>
              <a:t>(100, 300);</a:t>
            </a:r>
          </a:p>
          <a:p>
            <a:pPr lvl="1">
              <a:spcBef>
                <a:spcPct val="80000"/>
              </a:spcBef>
              <a:buNone/>
              <a:tabLst>
                <a:tab pos="2149475" algn="l"/>
              </a:tabLst>
            </a:pPr>
            <a:r>
              <a:rPr lang="en-NZ" dirty="0" err="1"/>
              <a:t>UI.setColor</a:t>
            </a:r>
            <a:r>
              <a:rPr lang="en-NZ" dirty="0"/>
              <a:t>( </a:t>
            </a:r>
            <a:r>
              <a:rPr lang="en-NZ" dirty="0">
                <a:solidFill>
                  <a:srgbClr val="9900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Color</a:t>
            </a:r>
            <a:r>
              <a:rPr lang="en-NZ" dirty="0"/>
              <a:t>(255, 190, 0) );</a:t>
            </a:r>
          </a:p>
          <a:p>
            <a:pPr lvl="1">
              <a:spcBef>
                <a:spcPct val="80000"/>
              </a:spcBef>
              <a:buNone/>
              <a:tabLst>
                <a:tab pos="2149475" algn="l"/>
              </a:tabLst>
            </a:pPr>
            <a:r>
              <a:rPr lang="en-NZ" dirty="0">
                <a:solidFill>
                  <a:srgbClr val="3333CC"/>
                </a:solidFill>
              </a:rPr>
              <a:t>		</a:t>
            </a:r>
            <a:endParaRPr lang="en-NZ" dirty="0"/>
          </a:p>
          <a:p>
            <a:pPr>
              <a:tabLst>
                <a:tab pos="2149475" algn="l"/>
              </a:tabLst>
            </a:pPr>
            <a:endParaRPr lang="en-NZ" dirty="0"/>
          </a:p>
          <a:p>
            <a:pPr>
              <a:tabLst>
                <a:tab pos="2149475" algn="l"/>
              </a:tabLst>
            </a:pPr>
            <a:endParaRPr lang="en-NZ" dirty="0"/>
          </a:p>
          <a:p>
            <a:pPr>
              <a:tabLst>
                <a:tab pos="2149475" algn="l"/>
              </a:tabLst>
            </a:pPr>
            <a:r>
              <a:rPr lang="en-NZ" dirty="0"/>
              <a:t>Calling a constructor:</a:t>
            </a:r>
            <a:endParaRPr lang="en-NZ" dirty="0">
              <a:solidFill>
                <a:srgbClr val="993300"/>
              </a:solidFill>
            </a:endParaRPr>
          </a:p>
          <a:p>
            <a:pPr lvl="1">
              <a:tabLst>
                <a:tab pos="2149475" algn="l"/>
              </a:tabLst>
            </a:pPr>
            <a:r>
              <a:rPr lang="en-NZ" b="1" dirty="0">
                <a:solidFill>
                  <a:srgbClr val="993300"/>
                </a:solidFill>
              </a:rPr>
              <a:t>new</a:t>
            </a:r>
            <a:r>
              <a:rPr lang="en-NZ" dirty="0">
                <a:solidFill>
                  <a:srgbClr val="993300"/>
                </a:solidFill>
              </a:rPr>
              <a:t>	</a:t>
            </a:r>
            <a:r>
              <a:rPr lang="en-NZ" dirty="0"/>
              <a:t>( a keyword)</a:t>
            </a:r>
          </a:p>
          <a:p>
            <a:pPr lvl="1">
              <a:tabLst>
                <a:tab pos="2149475" algn="l"/>
              </a:tabLst>
            </a:pPr>
            <a:r>
              <a:rPr lang="en-NZ" dirty="0">
                <a:solidFill>
                  <a:srgbClr val="FF0000"/>
                </a:solidFill>
              </a:rPr>
              <a:t>Butterfly	</a:t>
            </a:r>
            <a:r>
              <a:rPr lang="en-NZ" dirty="0"/>
              <a:t>( the type of object to construct  )</a:t>
            </a:r>
          </a:p>
          <a:p>
            <a:pPr lvl="1">
              <a:tabLst>
                <a:tab pos="2149475" algn="l"/>
              </a:tabLst>
            </a:pPr>
            <a:r>
              <a:rPr lang="en-NZ" b="1" dirty="0"/>
              <a:t>( … )	</a:t>
            </a:r>
            <a:r>
              <a:rPr lang="en-NZ" dirty="0"/>
              <a:t>(arguments: specifying information needed to construct</a:t>
            </a:r>
            <a:br>
              <a:rPr lang="en-NZ" dirty="0"/>
            </a:br>
            <a:r>
              <a:rPr lang="en-NZ" dirty="0"/>
              <a:t>	   the new object)</a:t>
            </a:r>
          </a:p>
          <a:p>
            <a:pPr>
              <a:tabLst>
                <a:tab pos="2149475" algn="l"/>
              </a:tabLst>
            </a:pPr>
            <a:r>
              <a:rPr lang="en-NZ" dirty="0"/>
              <a:t>This is an </a:t>
            </a:r>
            <a:r>
              <a:rPr lang="en-NZ" u="sng" dirty="0"/>
              <a:t>expression</a:t>
            </a:r>
            <a:r>
              <a:rPr lang="en-NZ" dirty="0"/>
              <a:t>: it returns the new object</a:t>
            </a:r>
          </a:p>
          <a:p>
            <a:pPr lvl="1">
              <a:tabLst>
                <a:tab pos="2149475" algn="l"/>
              </a:tabLst>
            </a:pPr>
            <a:r>
              <a:rPr lang="en-NZ" dirty="0"/>
              <a:t>can put in a variable</a:t>
            </a:r>
          </a:p>
          <a:p>
            <a:pPr lvl="1">
              <a:tabLst>
                <a:tab pos="2149475" algn="l"/>
              </a:tabLst>
            </a:pPr>
            <a:r>
              <a:rPr lang="en-NZ" dirty="0"/>
              <a:t>can use in an enclosing expression or method call</a:t>
            </a:r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>
            <a:off x="1919288" y="2349500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2566989" y="2779714"/>
            <a:ext cx="865187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NZ" sz="2400" b="1" dirty="0">
                <a:solidFill>
                  <a:srgbClr val="990000"/>
                </a:solidFill>
                <a:latin typeface="Arial Unicode MS" pitchFamily="34" charset="-128"/>
              </a:rPr>
              <a:t>new</a:t>
            </a:r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3648076" y="2779714"/>
            <a:ext cx="20161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NZ" sz="2400"/>
              <a:t>〈Class name〉</a:t>
            </a:r>
          </a:p>
        </p:txBody>
      </p: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6670451" y="2779714"/>
            <a:ext cx="1801813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NZ" sz="2400" dirty="0"/>
              <a:t>〈arguments〉</a:t>
            </a:r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5967414" y="2779714"/>
            <a:ext cx="344487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NZ" sz="2400" b="1"/>
              <a:t>(</a:t>
            </a:r>
          </a:p>
        </p:txBody>
      </p:sp>
      <p:sp>
        <p:nvSpPr>
          <p:cNvPr id="443401" name="Rectangle 9"/>
          <p:cNvSpPr>
            <a:spLocks noChangeArrowheads="1"/>
          </p:cNvSpPr>
          <p:nvPr/>
        </p:nvSpPr>
        <p:spPr bwMode="auto">
          <a:xfrm>
            <a:off x="8847139" y="2779714"/>
            <a:ext cx="344487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NZ" sz="2400" b="1"/>
              <a:t>)</a:t>
            </a:r>
          </a:p>
        </p:txBody>
      </p:sp>
      <p:cxnSp>
        <p:nvCxnSpPr>
          <p:cNvPr id="443402" name="AutoShape 10"/>
          <p:cNvCxnSpPr>
            <a:cxnSpLocks noChangeShapeType="1"/>
            <a:stCxn id="443397" idx="3"/>
            <a:endCxn id="443398" idx="1"/>
          </p:cNvCxnSpPr>
          <p:nvPr/>
        </p:nvCxnSpPr>
        <p:spPr bwMode="auto">
          <a:xfrm>
            <a:off x="3432175" y="3032125"/>
            <a:ext cx="2159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</p:cxnSp>
      <p:cxnSp>
        <p:nvCxnSpPr>
          <p:cNvPr id="443403" name="AutoShape 11"/>
          <p:cNvCxnSpPr>
            <a:cxnSpLocks noChangeShapeType="1"/>
            <a:stCxn id="443398" idx="3"/>
            <a:endCxn id="443400" idx="1"/>
          </p:cNvCxnSpPr>
          <p:nvPr/>
        </p:nvCxnSpPr>
        <p:spPr bwMode="auto">
          <a:xfrm>
            <a:off x="5664201" y="3032125"/>
            <a:ext cx="3032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</p:cxnSp>
      <p:cxnSp>
        <p:nvCxnSpPr>
          <p:cNvPr id="443404" name="AutoShape 12"/>
          <p:cNvCxnSpPr>
            <a:cxnSpLocks noChangeShapeType="1"/>
            <a:stCxn id="443400" idx="3"/>
            <a:endCxn id="443399" idx="1"/>
          </p:cNvCxnSpPr>
          <p:nvPr/>
        </p:nvCxnSpPr>
        <p:spPr bwMode="auto">
          <a:xfrm>
            <a:off x="6311901" y="3032127"/>
            <a:ext cx="358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</p:cxnSp>
      <p:cxnSp>
        <p:nvCxnSpPr>
          <p:cNvPr id="443405" name="AutoShape 13"/>
          <p:cNvCxnSpPr>
            <a:cxnSpLocks noChangeShapeType="1"/>
            <a:stCxn id="443399" idx="3"/>
            <a:endCxn id="443401" idx="1"/>
          </p:cNvCxnSpPr>
          <p:nvPr/>
        </p:nvCxnSpPr>
        <p:spPr bwMode="auto">
          <a:xfrm>
            <a:off x="8472264" y="3032127"/>
            <a:ext cx="3748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</p:cxnSp>
      <p:sp>
        <p:nvSpPr>
          <p:cNvPr id="6" name="Freeform 5"/>
          <p:cNvSpPr/>
          <p:nvPr/>
        </p:nvSpPr>
        <p:spPr bwMode="auto">
          <a:xfrm>
            <a:off x="6310230" y="2512653"/>
            <a:ext cx="2541837" cy="521813"/>
          </a:xfrm>
          <a:custGeom>
            <a:avLst/>
            <a:gdLst>
              <a:gd name="connsiteX0" fmla="*/ 23785 w 2550416"/>
              <a:gd name="connsiteY0" fmla="*/ 523467 h 535498"/>
              <a:gd name="connsiteX1" fmla="*/ 300511 w 2550416"/>
              <a:gd name="connsiteY1" fmla="*/ 54235 h 535498"/>
              <a:gd name="connsiteX2" fmla="*/ 2141342 w 2550416"/>
              <a:gd name="connsiteY2" fmla="*/ 54235 h 535498"/>
              <a:gd name="connsiteX3" fmla="*/ 2381974 w 2550416"/>
              <a:gd name="connsiteY3" fmla="*/ 451277 h 535498"/>
              <a:gd name="connsiteX4" fmla="*/ 2550416 w 2550416"/>
              <a:gd name="connsiteY4" fmla="*/ 535498 h 535498"/>
              <a:gd name="connsiteX0" fmla="*/ 0 w 2526631"/>
              <a:gd name="connsiteY0" fmla="*/ 518863 h 530894"/>
              <a:gd name="connsiteX1" fmla="*/ 108284 w 2526631"/>
              <a:gd name="connsiteY1" fmla="*/ 446673 h 530894"/>
              <a:gd name="connsiteX2" fmla="*/ 276726 w 2526631"/>
              <a:gd name="connsiteY2" fmla="*/ 49631 h 530894"/>
              <a:gd name="connsiteX3" fmla="*/ 2117557 w 2526631"/>
              <a:gd name="connsiteY3" fmla="*/ 49631 h 530894"/>
              <a:gd name="connsiteX4" fmla="*/ 2358189 w 2526631"/>
              <a:gd name="connsiteY4" fmla="*/ 446673 h 530894"/>
              <a:gd name="connsiteX5" fmla="*/ 2526631 w 2526631"/>
              <a:gd name="connsiteY5" fmla="*/ 530894 h 530894"/>
              <a:gd name="connsiteX0" fmla="*/ 0 w 2526631"/>
              <a:gd name="connsiteY0" fmla="*/ 518863 h 530894"/>
              <a:gd name="connsiteX1" fmla="*/ 108284 w 2526631"/>
              <a:gd name="connsiteY1" fmla="*/ 446673 h 530894"/>
              <a:gd name="connsiteX2" fmla="*/ 372978 w 2526631"/>
              <a:gd name="connsiteY2" fmla="*/ 49631 h 530894"/>
              <a:gd name="connsiteX3" fmla="*/ 2117557 w 2526631"/>
              <a:gd name="connsiteY3" fmla="*/ 49631 h 530894"/>
              <a:gd name="connsiteX4" fmla="*/ 2358189 w 2526631"/>
              <a:gd name="connsiteY4" fmla="*/ 446673 h 530894"/>
              <a:gd name="connsiteX5" fmla="*/ 2526631 w 2526631"/>
              <a:gd name="connsiteY5" fmla="*/ 530894 h 530894"/>
              <a:gd name="connsiteX0" fmla="*/ 0 w 2526631"/>
              <a:gd name="connsiteY0" fmla="*/ 515180 h 527211"/>
              <a:gd name="connsiteX1" fmla="*/ 156411 w 2526631"/>
              <a:gd name="connsiteY1" fmla="*/ 382832 h 527211"/>
              <a:gd name="connsiteX2" fmla="*/ 372978 w 2526631"/>
              <a:gd name="connsiteY2" fmla="*/ 45948 h 527211"/>
              <a:gd name="connsiteX3" fmla="*/ 2117557 w 2526631"/>
              <a:gd name="connsiteY3" fmla="*/ 45948 h 527211"/>
              <a:gd name="connsiteX4" fmla="*/ 2358189 w 2526631"/>
              <a:gd name="connsiteY4" fmla="*/ 442990 h 527211"/>
              <a:gd name="connsiteX5" fmla="*/ 2526631 w 2526631"/>
              <a:gd name="connsiteY5" fmla="*/ 527211 h 527211"/>
              <a:gd name="connsiteX0" fmla="*/ 0 w 2526631"/>
              <a:gd name="connsiteY0" fmla="*/ 509020 h 521051"/>
              <a:gd name="connsiteX1" fmla="*/ 276727 w 2526631"/>
              <a:gd name="connsiteY1" fmla="*/ 268388 h 521051"/>
              <a:gd name="connsiteX2" fmla="*/ 372978 w 2526631"/>
              <a:gd name="connsiteY2" fmla="*/ 39788 h 521051"/>
              <a:gd name="connsiteX3" fmla="*/ 2117557 w 2526631"/>
              <a:gd name="connsiteY3" fmla="*/ 39788 h 521051"/>
              <a:gd name="connsiteX4" fmla="*/ 2358189 w 2526631"/>
              <a:gd name="connsiteY4" fmla="*/ 436830 h 521051"/>
              <a:gd name="connsiteX5" fmla="*/ 2526631 w 2526631"/>
              <a:gd name="connsiteY5" fmla="*/ 521051 h 521051"/>
              <a:gd name="connsiteX0" fmla="*/ 0 w 2526631"/>
              <a:gd name="connsiteY0" fmla="*/ 538456 h 550487"/>
              <a:gd name="connsiteX1" fmla="*/ 276727 w 2526631"/>
              <a:gd name="connsiteY1" fmla="*/ 297824 h 550487"/>
              <a:gd name="connsiteX2" fmla="*/ 1203157 w 2526631"/>
              <a:gd name="connsiteY2" fmla="*/ 21098 h 550487"/>
              <a:gd name="connsiteX3" fmla="*/ 2117557 w 2526631"/>
              <a:gd name="connsiteY3" fmla="*/ 69224 h 550487"/>
              <a:gd name="connsiteX4" fmla="*/ 2358189 w 2526631"/>
              <a:gd name="connsiteY4" fmla="*/ 466266 h 550487"/>
              <a:gd name="connsiteX5" fmla="*/ 2526631 w 2526631"/>
              <a:gd name="connsiteY5" fmla="*/ 550487 h 550487"/>
              <a:gd name="connsiteX0" fmla="*/ 0 w 2526631"/>
              <a:gd name="connsiteY0" fmla="*/ 527873 h 539904"/>
              <a:gd name="connsiteX1" fmla="*/ 276727 w 2526631"/>
              <a:gd name="connsiteY1" fmla="*/ 287241 h 539904"/>
              <a:gd name="connsiteX2" fmla="*/ 1203157 w 2526631"/>
              <a:gd name="connsiteY2" fmla="*/ 10515 h 539904"/>
              <a:gd name="connsiteX3" fmla="*/ 2117557 w 2526631"/>
              <a:gd name="connsiteY3" fmla="*/ 58641 h 539904"/>
              <a:gd name="connsiteX4" fmla="*/ 2358189 w 2526631"/>
              <a:gd name="connsiteY4" fmla="*/ 455683 h 539904"/>
              <a:gd name="connsiteX5" fmla="*/ 2526631 w 2526631"/>
              <a:gd name="connsiteY5" fmla="*/ 539904 h 539904"/>
              <a:gd name="connsiteX0" fmla="*/ 0 w 2526631"/>
              <a:gd name="connsiteY0" fmla="*/ 519752 h 531783"/>
              <a:gd name="connsiteX1" fmla="*/ 276727 w 2526631"/>
              <a:gd name="connsiteY1" fmla="*/ 279120 h 531783"/>
              <a:gd name="connsiteX2" fmla="*/ 1203157 w 2526631"/>
              <a:gd name="connsiteY2" fmla="*/ 2394 h 531783"/>
              <a:gd name="connsiteX3" fmla="*/ 2358189 w 2526631"/>
              <a:gd name="connsiteY3" fmla="*/ 447562 h 531783"/>
              <a:gd name="connsiteX4" fmla="*/ 2526631 w 2526631"/>
              <a:gd name="connsiteY4" fmla="*/ 531783 h 531783"/>
              <a:gd name="connsiteX0" fmla="*/ 0 w 2526631"/>
              <a:gd name="connsiteY0" fmla="*/ 517489 h 529520"/>
              <a:gd name="connsiteX1" fmla="*/ 276727 w 2526631"/>
              <a:gd name="connsiteY1" fmla="*/ 276857 h 529520"/>
              <a:gd name="connsiteX2" fmla="*/ 1203157 w 2526631"/>
              <a:gd name="connsiteY2" fmla="*/ 131 h 529520"/>
              <a:gd name="connsiteX3" fmla="*/ 2358189 w 2526631"/>
              <a:gd name="connsiteY3" fmla="*/ 445299 h 529520"/>
              <a:gd name="connsiteX4" fmla="*/ 2526631 w 2526631"/>
              <a:gd name="connsiteY4" fmla="*/ 529520 h 529520"/>
              <a:gd name="connsiteX0" fmla="*/ 0 w 2526631"/>
              <a:gd name="connsiteY0" fmla="*/ 517873 h 529904"/>
              <a:gd name="connsiteX1" fmla="*/ 276727 w 2526631"/>
              <a:gd name="connsiteY1" fmla="*/ 277241 h 529904"/>
              <a:gd name="connsiteX2" fmla="*/ 1203157 w 2526631"/>
              <a:gd name="connsiteY2" fmla="*/ 515 h 529904"/>
              <a:gd name="connsiteX3" fmla="*/ 2201778 w 2526631"/>
              <a:gd name="connsiteY3" fmla="*/ 217083 h 529904"/>
              <a:gd name="connsiteX4" fmla="*/ 2526631 w 2526631"/>
              <a:gd name="connsiteY4" fmla="*/ 529904 h 529904"/>
              <a:gd name="connsiteX0" fmla="*/ 0 w 2526631"/>
              <a:gd name="connsiteY0" fmla="*/ 521401 h 533432"/>
              <a:gd name="connsiteX1" fmla="*/ 276727 w 2526631"/>
              <a:gd name="connsiteY1" fmla="*/ 280769 h 533432"/>
              <a:gd name="connsiteX2" fmla="*/ 1203157 w 2526631"/>
              <a:gd name="connsiteY2" fmla="*/ 4043 h 533432"/>
              <a:gd name="connsiteX3" fmla="*/ 2201778 w 2526631"/>
              <a:gd name="connsiteY3" fmla="*/ 220611 h 533432"/>
              <a:gd name="connsiteX4" fmla="*/ 2526631 w 2526631"/>
              <a:gd name="connsiteY4" fmla="*/ 533432 h 533432"/>
              <a:gd name="connsiteX0" fmla="*/ 0 w 2526631"/>
              <a:gd name="connsiteY0" fmla="*/ 518590 h 530621"/>
              <a:gd name="connsiteX1" fmla="*/ 421106 w 2526631"/>
              <a:gd name="connsiteY1" fmla="*/ 145611 h 530621"/>
              <a:gd name="connsiteX2" fmla="*/ 1203157 w 2526631"/>
              <a:gd name="connsiteY2" fmla="*/ 1232 h 530621"/>
              <a:gd name="connsiteX3" fmla="*/ 2201778 w 2526631"/>
              <a:gd name="connsiteY3" fmla="*/ 217800 h 530621"/>
              <a:gd name="connsiteX4" fmla="*/ 2526631 w 2526631"/>
              <a:gd name="connsiteY4" fmla="*/ 530621 h 530621"/>
              <a:gd name="connsiteX0" fmla="*/ 0 w 2526631"/>
              <a:gd name="connsiteY0" fmla="*/ 519882 h 531913"/>
              <a:gd name="connsiteX1" fmla="*/ 228601 w 2526631"/>
              <a:gd name="connsiteY1" fmla="*/ 255187 h 531913"/>
              <a:gd name="connsiteX2" fmla="*/ 1203157 w 2526631"/>
              <a:gd name="connsiteY2" fmla="*/ 2524 h 531913"/>
              <a:gd name="connsiteX3" fmla="*/ 2201778 w 2526631"/>
              <a:gd name="connsiteY3" fmla="*/ 219092 h 531913"/>
              <a:gd name="connsiteX4" fmla="*/ 2526631 w 2526631"/>
              <a:gd name="connsiteY4" fmla="*/ 531913 h 531913"/>
              <a:gd name="connsiteX0" fmla="*/ 0 w 2526631"/>
              <a:gd name="connsiteY0" fmla="*/ 519882 h 531913"/>
              <a:gd name="connsiteX1" fmla="*/ 228601 w 2526631"/>
              <a:gd name="connsiteY1" fmla="*/ 255187 h 531913"/>
              <a:gd name="connsiteX2" fmla="*/ 1203157 w 2526631"/>
              <a:gd name="connsiteY2" fmla="*/ 2524 h 531913"/>
              <a:gd name="connsiteX3" fmla="*/ 2201778 w 2526631"/>
              <a:gd name="connsiteY3" fmla="*/ 219092 h 531913"/>
              <a:gd name="connsiteX4" fmla="*/ 2526631 w 2526631"/>
              <a:gd name="connsiteY4" fmla="*/ 531913 h 531913"/>
              <a:gd name="connsiteX0" fmla="*/ 0 w 2526631"/>
              <a:gd name="connsiteY0" fmla="*/ 519882 h 531913"/>
              <a:gd name="connsiteX1" fmla="*/ 228601 w 2526631"/>
              <a:gd name="connsiteY1" fmla="*/ 255187 h 531913"/>
              <a:gd name="connsiteX2" fmla="*/ 1203157 w 2526631"/>
              <a:gd name="connsiteY2" fmla="*/ 2524 h 531913"/>
              <a:gd name="connsiteX3" fmla="*/ 2201778 w 2526631"/>
              <a:gd name="connsiteY3" fmla="*/ 219092 h 531913"/>
              <a:gd name="connsiteX4" fmla="*/ 2526631 w 2526631"/>
              <a:gd name="connsiteY4" fmla="*/ 531913 h 531913"/>
              <a:gd name="connsiteX0" fmla="*/ 32978 w 2415230"/>
              <a:gd name="connsiteY0" fmla="*/ 724419 h 724419"/>
              <a:gd name="connsiteX1" fmla="*/ 117200 w 2415230"/>
              <a:gd name="connsiteY1" fmla="*/ 255187 h 724419"/>
              <a:gd name="connsiteX2" fmla="*/ 1091756 w 2415230"/>
              <a:gd name="connsiteY2" fmla="*/ 2524 h 724419"/>
              <a:gd name="connsiteX3" fmla="*/ 2090377 w 2415230"/>
              <a:gd name="connsiteY3" fmla="*/ 219092 h 724419"/>
              <a:gd name="connsiteX4" fmla="*/ 2415230 w 2415230"/>
              <a:gd name="connsiteY4" fmla="*/ 531913 h 724419"/>
              <a:gd name="connsiteX0" fmla="*/ 0 w 2538662"/>
              <a:gd name="connsiteY0" fmla="*/ 507851 h 531913"/>
              <a:gd name="connsiteX1" fmla="*/ 240632 w 2538662"/>
              <a:gd name="connsiteY1" fmla="*/ 255187 h 531913"/>
              <a:gd name="connsiteX2" fmla="*/ 1215188 w 2538662"/>
              <a:gd name="connsiteY2" fmla="*/ 2524 h 531913"/>
              <a:gd name="connsiteX3" fmla="*/ 2213809 w 2538662"/>
              <a:gd name="connsiteY3" fmla="*/ 219092 h 531913"/>
              <a:gd name="connsiteX4" fmla="*/ 2538662 w 2538662"/>
              <a:gd name="connsiteY4" fmla="*/ 531913 h 531913"/>
              <a:gd name="connsiteX0" fmla="*/ 0 w 2538662"/>
              <a:gd name="connsiteY0" fmla="*/ 507851 h 631276"/>
              <a:gd name="connsiteX1" fmla="*/ 240632 w 2538662"/>
              <a:gd name="connsiteY1" fmla="*/ 255187 h 631276"/>
              <a:gd name="connsiteX2" fmla="*/ 1215188 w 2538662"/>
              <a:gd name="connsiteY2" fmla="*/ 2524 h 631276"/>
              <a:gd name="connsiteX3" fmla="*/ 2213809 w 2538662"/>
              <a:gd name="connsiteY3" fmla="*/ 219092 h 631276"/>
              <a:gd name="connsiteX4" fmla="*/ 2538662 w 2538662"/>
              <a:gd name="connsiteY4" fmla="*/ 531913 h 631276"/>
              <a:gd name="connsiteX0" fmla="*/ 0 w 2538662"/>
              <a:gd name="connsiteY0" fmla="*/ 507851 h 531913"/>
              <a:gd name="connsiteX1" fmla="*/ 240632 w 2538662"/>
              <a:gd name="connsiteY1" fmla="*/ 255187 h 531913"/>
              <a:gd name="connsiteX2" fmla="*/ 1215188 w 2538662"/>
              <a:gd name="connsiteY2" fmla="*/ 2524 h 531913"/>
              <a:gd name="connsiteX3" fmla="*/ 2213809 w 2538662"/>
              <a:gd name="connsiteY3" fmla="*/ 219092 h 531913"/>
              <a:gd name="connsiteX4" fmla="*/ 2538662 w 2538662"/>
              <a:gd name="connsiteY4" fmla="*/ 531913 h 531913"/>
              <a:gd name="connsiteX0" fmla="*/ 0 w 2538662"/>
              <a:gd name="connsiteY0" fmla="*/ 507851 h 531913"/>
              <a:gd name="connsiteX1" fmla="*/ 240632 w 2538662"/>
              <a:gd name="connsiteY1" fmla="*/ 255187 h 531913"/>
              <a:gd name="connsiteX2" fmla="*/ 1215188 w 2538662"/>
              <a:gd name="connsiteY2" fmla="*/ 2524 h 531913"/>
              <a:gd name="connsiteX3" fmla="*/ 2213809 w 2538662"/>
              <a:gd name="connsiteY3" fmla="*/ 219092 h 531913"/>
              <a:gd name="connsiteX4" fmla="*/ 2538662 w 2538662"/>
              <a:gd name="connsiteY4" fmla="*/ 531913 h 531913"/>
              <a:gd name="connsiteX0" fmla="*/ 0 w 2538662"/>
              <a:gd name="connsiteY0" fmla="*/ 507851 h 549711"/>
              <a:gd name="connsiteX1" fmla="*/ 240632 w 2538662"/>
              <a:gd name="connsiteY1" fmla="*/ 255187 h 549711"/>
              <a:gd name="connsiteX2" fmla="*/ 1215188 w 2538662"/>
              <a:gd name="connsiteY2" fmla="*/ 2524 h 549711"/>
              <a:gd name="connsiteX3" fmla="*/ 2213809 w 2538662"/>
              <a:gd name="connsiteY3" fmla="*/ 219092 h 549711"/>
              <a:gd name="connsiteX4" fmla="*/ 2538662 w 2538662"/>
              <a:gd name="connsiteY4" fmla="*/ 531913 h 549711"/>
              <a:gd name="connsiteX0" fmla="*/ 0 w 2538662"/>
              <a:gd name="connsiteY0" fmla="*/ 592753 h 654558"/>
              <a:gd name="connsiteX1" fmla="*/ 240632 w 2538662"/>
              <a:gd name="connsiteY1" fmla="*/ 340089 h 654558"/>
              <a:gd name="connsiteX2" fmla="*/ 1215188 w 2538662"/>
              <a:gd name="connsiteY2" fmla="*/ 87426 h 654558"/>
              <a:gd name="connsiteX3" fmla="*/ 2213809 w 2538662"/>
              <a:gd name="connsiteY3" fmla="*/ 303994 h 654558"/>
              <a:gd name="connsiteX4" fmla="*/ 2538662 w 2538662"/>
              <a:gd name="connsiteY4" fmla="*/ 616815 h 654558"/>
              <a:gd name="connsiteX0" fmla="*/ 0 w 2538662"/>
              <a:gd name="connsiteY0" fmla="*/ 543035 h 584895"/>
              <a:gd name="connsiteX1" fmla="*/ 240632 w 2538662"/>
              <a:gd name="connsiteY1" fmla="*/ 290371 h 584895"/>
              <a:gd name="connsiteX2" fmla="*/ 1215188 w 2538662"/>
              <a:gd name="connsiteY2" fmla="*/ 37708 h 584895"/>
              <a:gd name="connsiteX3" fmla="*/ 2213809 w 2538662"/>
              <a:gd name="connsiteY3" fmla="*/ 254276 h 584895"/>
              <a:gd name="connsiteX4" fmla="*/ 2538662 w 2538662"/>
              <a:gd name="connsiteY4" fmla="*/ 567097 h 584895"/>
              <a:gd name="connsiteX0" fmla="*/ 0 w 2538662"/>
              <a:gd name="connsiteY0" fmla="*/ 543035 h 584895"/>
              <a:gd name="connsiteX1" fmla="*/ 240632 w 2538662"/>
              <a:gd name="connsiteY1" fmla="*/ 290371 h 584895"/>
              <a:gd name="connsiteX2" fmla="*/ 1215188 w 2538662"/>
              <a:gd name="connsiteY2" fmla="*/ 37708 h 584895"/>
              <a:gd name="connsiteX3" fmla="*/ 2213809 w 2538662"/>
              <a:gd name="connsiteY3" fmla="*/ 254276 h 584895"/>
              <a:gd name="connsiteX4" fmla="*/ 2538662 w 2538662"/>
              <a:gd name="connsiteY4" fmla="*/ 567097 h 584895"/>
              <a:gd name="connsiteX0" fmla="*/ 0 w 2538662"/>
              <a:gd name="connsiteY0" fmla="*/ 517872 h 559732"/>
              <a:gd name="connsiteX1" fmla="*/ 240632 w 2538662"/>
              <a:gd name="connsiteY1" fmla="*/ 265208 h 559732"/>
              <a:gd name="connsiteX2" fmla="*/ 1215188 w 2538662"/>
              <a:gd name="connsiteY2" fmla="*/ 12545 h 559732"/>
              <a:gd name="connsiteX3" fmla="*/ 2213809 w 2538662"/>
              <a:gd name="connsiteY3" fmla="*/ 229113 h 559732"/>
              <a:gd name="connsiteX4" fmla="*/ 2538662 w 2538662"/>
              <a:gd name="connsiteY4" fmla="*/ 541934 h 559732"/>
              <a:gd name="connsiteX0" fmla="*/ 0 w 2538662"/>
              <a:gd name="connsiteY0" fmla="*/ 517872 h 559732"/>
              <a:gd name="connsiteX1" fmla="*/ 240632 w 2538662"/>
              <a:gd name="connsiteY1" fmla="*/ 265208 h 559732"/>
              <a:gd name="connsiteX2" fmla="*/ 1215188 w 2538662"/>
              <a:gd name="connsiteY2" fmla="*/ 12545 h 559732"/>
              <a:gd name="connsiteX3" fmla="*/ 2213809 w 2538662"/>
              <a:gd name="connsiteY3" fmla="*/ 229113 h 559732"/>
              <a:gd name="connsiteX4" fmla="*/ 2538662 w 2538662"/>
              <a:gd name="connsiteY4" fmla="*/ 541934 h 559732"/>
              <a:gd name="connsiteX0" fmla="*/ 0 w 2538662"/>
              <a:gd name="connsiteY0" fmla="*/ 509328 h 551188"/>
              <a:gd name="connsiteX1" fmla="*/ 240632 w 2538662"/>
              <a:gd name="connsiteY1" fmla="*/ 256664 h 551188"/>
              <a:gd name="connsiteX2" fmla="*/ 1215188 w 2538662"/>
              <a:gd name="connsiteY2" fmla="*/ 4001 h 551188"/>
              <a:gd name="connsiteX3" fmla="*/ 2213809 w 2538662"/>
              <a:gd name="connsiteY3" fmla="*/ 220569 h 551188"/>
              <a:gd name="connsiteX4" fmla="*/ 2538662 w 2538662"/>
              <a:gd name="connsiteY4" fmla="*/ 533390 h 551188"/>
              <a:gd name="connsiteX0" fmla="*/ 0 w 2538662"/>
              <a:gd name="connsiteY0" fmla="*/ 509328 h 551188"/>
              <a:gd name="connsiteX1" fmla="*/ 240632 w 2538662"/>
              <a:gd name="connsiteY1" fmla="*/ 256664 h 551188"/>
              <a:gd name="connsiteX2" fmla="*/ 1215188 w 2538662"/>
              <a:gd name="connsiteY2" fmla="*/ 4001 h 551188"/>
              <a:gd name="connsiteX3" fmla="*/ 2213809 w 2538662"/>
              <a:gd name="connsiteY3" fmla="*/ 220569 h 551188"/>
              <a:gd name="connsiteX4" fmla="*/ 2538662 w 2538662"/>
              <a:gd name="connsiteY4" fmla="*/ 533390 h 551188"/>
              <a:gd name="connsiteX0" fmla="*/ 0 w 2538662"/>
              <a:gd name="connsiteY0" fmla="*/ 509328 h 551188"/>
              <a:gd name="connsiteX1" fmla="*/ 240632 w 2538662"/>
              <a:gd name="connsiteY1" fmla="*/ 256664 h 551188"/>
              <a:gd name="connsiteX2" fmla="*/ 1215188 w 2538662"/>
              <a:gd name="connsiteY2" fmla="*/ 4001 h 551188"/>
              <a:gd name="connsiteX3" fmla="*/ 2213809 w 2538662"/>
              <a:gd name="connsiteY3" fmla="*/ 220569 h 551188"/>
              <a:gd name="connsiteX4" fmla="*/ 2538662 w 2538662"/>
              <a:gd name="connsiteY4" fmla="*/ 533390 h 551188"/>
              <a:gd name="connsiteX0" fmla="*/ 0 w 2535487"/>
              <a:gd name="connsiteY0" fmla="*/ 509328 h 551188"/>
              <a:gd name="connsiteX1" fmla="*/ 240632 w 2535487"/>
              <a:gd name="connsiteY1" fmla="*/ 256664 h 551188"/>
              <a:gd name="connsiteX2" fmla="*/ 1215188 w 2535487"/>
              <a:gd name="connsiteY2" fmla="*/ 4001 h 551188"/>
              <a:gd name="connsiteX3" fmla="*/ 2213809 w 2535487"/>
              <a:gd name="connsiteY3" fmla="*/ 220569 h 551188"/>
              <a:gd name="connsiteX4" fmla="*/ 2535487 w 2535487"/>
              <a:gd name="connsiteY4" fmla="*/ 523865 h 551188"/>
              <a:gd name="connsiteX0" fmla="*/ 0 w 2452937"/>
              <a:gd name="connsiteY0" fmla="*/ 490278 h 540350"/>
              <a:gd name="connsiteX1" fmla="*/ 158082 w 2452937"/>
              <a:gd name="connsiteY1" fmla="*/ 256664 h 540350"/>
              <a:gd name="connsiteX2" fmla="*/ 1132638 w 2452937"/>
              <a:gd name="connsiteY2" fmla="*/ 4001 h 540350"/>
              <a:gd name="connsiteX3" fmla="*/ 2131259 w 2452937"/>
              <a:gd name="connsiteY3" fmla="*/ 220569 h 540350"/>
              <a:gd name="connsiteX4" fmla="*/ 2452937 w 2452937"/>
              <a:gd name="connsiteY4" fmla="*/ 523865 h 540350"/>
              <a:gd name="connsiteX0" fmla="*/ 0 w 2541837"/>
              <a:gd name="connsiteY0" fmla="*/ 518853 h 556881"/>
              <a:gd name="connsiteX1" fmla="*/ 246982 w 2541837"/>
              <a:gd name="connsiteY1" fmla="*/ 256664 h 556881"/>
              <a:gd name="connsiteX2" fmla="*/ 1221538 w 2541837"/>
              <a:gd name="connsiteY2" fmla="*/ 4001 h 556881"/>
              <a:gd name="connsiteX3" fmla="*/ 2220159 w 2541837"/>
              <a:gd name="connsiteY3" fmla="*/ 220569 h 556881"/>
              <a:gd name="connsiteX4" fmla="*/ 2541837 w 2541837"/>
              <a:gd name="connsiteY4" fmla="*/ 523865 h 556881"/>
              <a:gd name="connsiteX0" fmla="*/ 0 w 2541837"/>
              <a:gd name="connsiteY0" fmla="*/ 518853 h 548920"/>
              <a:gd name="connsiteX1" fmla="*/ 246982 w 2541837"/>
              <a:gd name="connsiteY1" fmla="*/ 256664 h 548920"/>
              <a:gd name="connsiteX2" fmla="*/ 1221538 w 2541837"/>
              <a:gd name="connsiteY2" fmla="*/ 4001 h 548920"/>
              <a:gd name="connsiteX3" fmla="*/ 2220159 w 2541837"/>
              <a:gd name="connsiteY3" fmla="*/ 220569 h 548920"/>
              <a:gd name="connsiteX4" fmla="*/ 2541837 w 2541837"/>
              <a:gd name="connsiteY4" fmla="*/ 523865 h 548920"/>
              <a:gd name="connsiteX0" fmla="*/ 0 w 2541837"/>
              <a:gd name="connsiteY0" fmla="*/ 518853 h 523865"/>
              <a:gd name="connsiteX1" fmla="*/ 246982 w 2541837"/>
              <a:gd name="connsiteY1" fmla="*/ 256664 h 523865"/>
              <a:gd name="connsiteX2" fmla="*/ 1221538 w 2541837"/>
              <a:gd name="connsiteY2" fmla="*/ 4001 h 523865"/>
              <a:gd name="connsiteX3" fmla="*/ 2220159 w 2541837"/>
              <a:gd name="connsiteY3" fmla="*/ 220569 h 523865"/>
              <a:gd name="connsiteX4" fmla="*/ 2541837 w 2541837"/>
              <a:gd name="connsiteY4" fmla="*/ 523865 h 523865"/>
              <a:gd name="connsiteX0" fmla="*/ 0 w 2541837"/>
              <a:gd name="connsiteY0" fmla="*/ 516801 h 521813"/>
              <a:gd name="connsiteX1" fmla="*/ 246982 w 2541837"/>
              <a:gd name="connsiteY1" fmla="*/ 254612 h 521813"/>
              <a:gd name="connsiteX2" fmla="*/ 1221538 w 2541837"/>
              <a:gd name="connsiteY2" fmla="*/ 1949 h 521813"/>
              <a:gd name="connsiteX3" fmla="*/ 2220159 w 2541837"/>
              <a:gd name="connsiteY3" fmla="*/ 218517 h 521813"/>
              <a:gd name="connsiteX4" fmla="*/ 2541837 w 2541837"/>
              <a:gd name="connsiteY4" fmla="*/ 521813 h 521813"/>
              <a:gd name="connsiteX0" fmla="*/ 0 w 2541837"/>
              <a:gd name="connsiteY0" fmla="*/ 516801 h 521813"/>
              <a:gd name="connsiteX1" fmla="*/ 246982 w 2541837"/>
              <a:gd name="connsiteY1" fmla="*/ 254612 h 521813"/>
              <a:gd name="connsiteX2" fmla="*/ 1221538 w 2541837"/>
              <a:gd name="connsiteY2" fmla="*/ 1949 h 521813"/>
              <a:gd name="connsiteX3" fmla="*/ 2220159 w 2541837"/>
              <a:gd name="connsiteY3" fmla="*/ 218517 h 521813"/>
              <a:gd name="connsiteX4" fmla="*/ 2541837 w 2541837"/>
              <a:gd name="connsiteY4" fmla="*/ 521813 h 52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837" h="521813">
                <a:moveTo>
                  <a:pt x="0" y="516801"/>
                </a:moveTo>
                <a:cubicBezTo>
                  <a:pt x="86560" y="513793"/>
                  <a:pt x="160421" y="532508"/>
                  <a:pt x="246982" y="254612"/>
                </a:cubicBezTo>
                <a:cubicBezTo>
                  <a:pt x="323015" y="93021"/>
                  <a:pt x="507664" y="-16098"/>
                  <a:pt x="1221538" y="1949"/>
                </a:cubicBezTo>
                <a:cubicBezTo>
                  <a:pt x="1935412" y="19996"/>
                  <a:pt x="2086308" y="13812"/>
                  <a:pt x="2220159" y="218517"/>
                </a:cubicBezTo>
                <a:cubicBezTo>
                  <a:pt x="2355346" y="532675"/>
                  <a:pt x="2431380" y="516633"/>
                  <a:pt x="2541837" y="52181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NZ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8547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Reading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Documentation of a class:</a:t>
            </a:r>
          </a:p>
          <a:p>
            <a:pPr lvl="1"/>
            <a:r>
              <a:rPr lang="en-NZ" dirty="0"/>
              <a:t>Specifies the methods:</a:t>
            </a:r>
          </a:p>
          <a:p>
            <a:pPr lvl="2"/>
            <a:r>
              <a:rPr lang="en-NZ" dirty="0"/>
              <a:t>name</a:t>
            </a:r>
          </a:p>
          <a:p>
            <a:pPr lvl="2"/>
            <a:r>
              <a:rPr lang="en-NZ" dirty="0"/>
              <a:t>type of the return value (or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if no value returned)</a:t>
            </a:r>
          </a:p>
          <a:p>
            <a:pPr lvl="2"/>
            <a:r>
              <a:rPr lang="en-NZ" dirty="0"/>
              <a:t>number and types of the parameters.</a:t>
            </a:r>
          </a:p>
          <a:p>
            <a:pPr lvl="2">
              <a:spcBef>
                <a:spcPts val="2400"/>
              </a:spcBef>
              <a:buNone/>
            </a:pPr>
            <a:r>
              <a:rPr lang="en-NZ" dirty="0"/>
              <a:t>  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	</a:t>
            </a:r>
            <a:r>
              <a:rPr lang="en-NZ" dirty="0">
                <a:solidFill>
                  <a:srgbClr val="3333CC"/>
                </a:solidFill>
              </a:rPr>
              <a:t>move</a:t>
            </a:r>
            <a:r>
              <a:rPr lang="en-NZ" dirty="0"/>
              <a:t> (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 dist)</a:t>
            </a:r>
          </a:p>
          <a:p>
            <a:pPr lvl="2">
              <a:buNone/>
            </a:pPr>
            <a:r>
              <a:rPr lang="en-NZ" dirty="0"/>
              <a:t>		</a:t>
            </a:r>
            <a:r>
              <a:rPr lang="en-NZ" i="1" dirty="0"/>
              <a:t>moves the butterfly by dist, in its current direction.</a:t>
            </a:r>
          </a:p>
          <a:p>
            <a:pPr lvl="1">
              <a:spcBef>
                <a:spcPts val="2400"/>
              </a:spcBef>
            </a:pPr>
            <a:r>
              <a:rPr lang="en-NZ" dirty="0"/>
              <a:t>Specifies the constructors:</a:t>
            </a:r>
          </a:p>
          <a:p>
            <a:pPr lvl="2"/>
            <a:r>
              <a:rPr lang="en-NZ" dirty="0"/>
              <a:t>number and types of the parameters</a:t>
            </a:r>
          </a:p>
          <a:p>
            <a:pPr lvl="3">
              <a:buNone/>
            </a:pPr>
            <a:r>
              <a:rPr lang="en-NZ" dirty="0"/>
              <a:t>(name is always the name of the class,</a:t>
            </a:r>
          </a:p>
          <a:p>
            <a:pPr lvl="3">
              <a:buNone/>
            </a:pPr>
            <a:r>
              <a:rPr lang="en-NZ" dirty="0"/>
              <a:t>  return type is always the class) </a:t>
            </a:r>
          </a:p>
          <a:p>
            <a:pPr lvl="3">
              <a:buNone/>
            </a:pPr>
            <a:endParaRPr lang="en-NZ" dirty="0"/>
          </a:p>
          <a:p>
            <a:pPr lvl="3">
              <a:buNone/>
            </a:pPr>
            <a:r>
              <a:rPr lang="en-NZ" dirty="0">
                <a:solidFill>
                  <a:srgbClr val="3333CC"/>
                </a:solidFill>
              </a:rPr>
              <a:t>Butterfly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x,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y)</a:t>
            </a:r>
          </a:p>
          <a:p>
            <a:pPr lvl="3">
              <a:buNone/>
            </a:pPr>
            <a:r>
              <a:rPr lang="en-NZ" i="1" dirty="0"/>
              <a:t>requires the initial position of the butterfly</a:t>
            </a:r>
          </a:p>
          <a:p>
            <a:pPr lvl="2">
              <a:buNone/>
            </a:pPr>
            <a:endParaRPr lang="en-NZ" i="1" dirty="0"/>
          </a:p>
          <a:p>
            <a:pPr lvl="2">
              <a:buNone/>
            </a:pPr>
            <a:endParaRPr lang="en-NZ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7104112" y="980728"/>
            <a:ext cx="3384376" cy="720080"/>
          </a:xfrm>
          <a:prstGeom prst="wedgeRoundRectCallout">
            <a:avLst>
              <a:gd name="adj1" fmla="val -62266"/>
              <a:gd name="adj2" fmla="val -19693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1800" dirty="0" err="1"/>
              <a:t>Bluej</a:t>
            </a:r>
            <a:r>
              <a:rPr lang="en-NZ" sz="1800" dirty="0"/>
              <a:t> lets you see the documentation of your classes</a:t>
            </a:r>
          </a:p>
        </p:txBody>
      </p:sp>
    </p:spTree>
    <p:extLst>
      <p:ext uri="{BB962C8B-B14F-4D97-AF65-F5344CB8AC3E}">
        <p14:creationId xmlns:p14="http://schemas.microsoft.com/office/powerpoint/2010/main" val="8436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Example: Butterfly Grove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981076"/>
            <a:ext cx="6040404" cy="58769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NZ" sz="1800" b="1" dirty="0">
                <a:solidFill>
                  <a:srgbClr val="6F3B01"/>
                </a:solidFill>
              </a:rPr>
              <a:t>public</a:t>
            </a:r>
            <a:r>
              <a:rPr lang="en-NZ" sz="1800" dirty="0"/>
              <a:t> </a:t>
            </a:r>
            <a:r>
              <a:rPr lang="en-NZ" sz="1800" b="1" dirty="0">
                <a:solidFill>
                  <a:srgbClr val="6F3B01"/>
                </a:solidFill>
              </a:rPr>
              <a:t>class</a:t>
            </a:r>
            <a:r>
              <a:rPr lang="en-NZ" sz="1800" dirty="0"/>
              <a:t> </a:t>
            </a:r>
            <a:r>
              <a:rPr lang="en-NZ" sz="1800" dirty="0" err="1"/>
              <a:t>ButterflyGrove</a:t>
            </a:r>
            <a:r>
              <a:rPr lang="en-NZ" sz="1800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NZ" sz="1800" dirty="0"/>
              <a:t>    /** A grove of Butterflies which </a:t>
            </a:r>
            <a:br>
              <a:rPr lang="en-NZ" sz="1800" dirty="0"/>
            </a:br>
            <a:r>
              <a:rPr lang="en-NZ" sz="1800" dirty="0"/>
              <a:t>     fly around and land   */</a:t>
            </a:r>
          </a:p>
          <a:p>
            <a:pPr>
              <a:spcBef>
                <a:spcPts val="0"/>
              </a:spcBef>
              <a:buNone/>
            </a:pPr>
            <a:endParaRPr lang="en-NZ" sz="1800" dirty="0"/>
          </a:p>
          <a:p>
            <a:pPr>
              <a:spcBef>
                <a:spcPts val="0"/>
              </a:spcBef>
              <a:buNone/>
            </a:pPr>
            <a:r>
              <a:rPr lang="en-NZ" sz="1800" dirty="0"/>
              <a:t>    </a:t>
            </a:r>
            <a:r>
              <a:rPr lang="en-NZ" sz="1800" b="1" dirty="0">
                <a:solidFill>
                  <a:srgbClr val="6F3B01"/>
                </a:solidFill>
              </a:rPr>
              <a:t>public</a:t>
            </a:r>
            <a:r>
              <a:rPr lang="en-NZ" sz="1800" dirty="0"/>
              <a:t> </a:t>
            </a:r>
            <a:r>
              <a:rPr lang="en-NZ" sz="1800" dirty="0">
                <a:solidFill>
                  <a:srgbClr val="FF0000"/>
                </a:solidFill>
              </a:rPr>
              <a:t>void</a:t>
            </a:r>
            <a:r>
              <a:rPr lang="en-NZ" sz="1800" dirty="0"/>
              <a:t> </a:t>
            </a:r>
            <a:r>
              <a:rPr lang="en-NZ" sz="1800" dirty="0" err="1"/>
              <a:t>oneButterfly</a:t>
            </a:r>
            <a:r>
              <a:rPr lang="en-NZ" sz="1800" dirty="0"/>
              <a:t>(){</a:t>
            </a:r>
          </a:p>
          <a:p>
            <a:pPr>
              <a:spcBef>
                <a:spcPts val="0"/>
              </a:spcBef>
              <a:buNone/>
            </a:pPr>
            <a:r>
              <a:rPr lang="en-NZ" sz="1800" dirty="0">
                <a:solidFill>
                  <a:srgbClr val="FF0000"/>
                </a:solidFill>
              </a:rPr>
              <a:t>	    Butterfly</a:t>
            </a:r>
            <a:r>
              <a:rPr lang="en-NZ" sz="1800" dirty="0"/>
              <a:t> b1 = </a:t>
            </a:r>
            <a:r>
              <a:rPr lang="en-NZ" sz="1800" b="1" dirty="0">
                <a:solidFill>
                  <a:srgbClr val="6F3B01"/>
                </a:solidFill>
              </a:rPr>
              <a:t>new</a:t>
            </a:r>
            <a:r>
              <a:rPr lang="en-NZ" sz="1800" dirty="0"/>
              <a:t> Butterfly(50, 20);</a:t>
            </a:r>
          </a:p>
          <a:p>
            <a:pPr>
              <a:spcBef>
                <a:spcPts val="0"/>
              </a:spcBef>
              <a:buNone/>
            </a:pPr>
            <a:r>
              <a:rPr lang="en-NZ" sz="1800" dirty="0"/>
              <a:t>        b1.move(5);</a:t>
            </a:r>
          </a:p>
          <a:p>
            <a:pPr>
              <a:spcBef>
                <a:spcPts val="0"/>
              </a:spcBef>
              <a:buNone/>
            </a:pPr>
            <a:r>
              <a:rPr lang="en-NZ" sz="1800" dirty="0"/>
              <a:t>        b1.move(10);</a:t>
            </a:r>
          </a:p>
          <a:p>
            <a:pPr>
              <a:spcBef>
                <a:spcPts val="0"/>
              </a:spcBef>
              <a:buNone/>
            </a:pPr>
            <a:r>
              <a:rPr lang="en-NZ" sz="1800" dirty="0"/>
              <a:t>        b1.move(15);</a:t>
            </a:r>
          </a:p>
          <a:p>
            <a:pPr>
              <a:spcBef>
                <a:spcPts val="0"/>
              </a:spcBef>
              <a:buNone/>
            </a:pPr>
            <a:r>
              <a:rPr lang="en-NZ" sz="1800" dirty="0"/>
              <a:t>        b1.move(10);</a:t>
            </a:r>
          </a:p>
          <a:p>
            <a:pPr>
              <a:spcBef>
                <a:spcPts val="0"/>
              </a:spcBef>
              <a:buNone/>
            </a:pPr>
            <a:r>
              <a:rPr lang="en-NZ" sz="1800" dirty="0"/>
              <a:t>        b1.move(11);</a:t>
            </a:r>
          </a:p>
          <a:p>
            <a:pPr>
              <a:spcBef>
                <a:spcPts val="0"/>
              </a:spcBef>
              <a:buNone/>
            </a:pPr>
            <a:r>
              <a:rPr lang="en-NZ" sz="1800" dirty="0"/>
              <a:t>        b1.move(12);</a:t>
            </a:r>
          </a:p>
          <a:p>
            <a:pPr>
              <a:spcBef>
                <a:spcPts val="0"/>
              </a:spcBef>
              <a:buNone/>
            </a:pPr>
            <a:r>
              <a:rPr lang="en-NZ" sz="1800" dirty="0"/>
              <a:t>        b1.move(13);</a:t>
            </a:r>
          </a:p>
          <a:p>
            <a:pPr>
              <a:spcBef>
                <a:spcPts val="0"/>
              </a:spcBef>
              <a:buNone/>
            </a:pPr>
            <a:r>
              <a:rPr lang="en-NZ" sz="1800" dirty="0"/>
              <a:t>        b1.move(14);</a:t>
            </a:r>
          </a:p>
          <a:p>
            <a:pPr>
              <a:spcBef>
                <a:spcPts val="0"/>
              </a:spcBef>
              <a:buNone/>
            </a:pPr>
            <a:r>
              <a:rPr lang="en-NZ" sz="1800" dirty="0"/>
              <a:t>        b1.move(15);</a:t>
            </a:r>
          </a:p>
          <a:p>
            <a:pPr>
              <a:spcBef>
                <a:spcPts val="0"/>
              </a:spcBef>
              <a:buNone/>
            </a:pPr>
            <a:r>
              <a:rPr lang="en-NZ" sz="1800" dirty="0"/>
              <a:t>        b1.move(16);</a:t>
            </a:r>
          </a:p>
          <a:p>
            <a:pPr>
              <a:spcBef>
                <a:spcPts val="0"/>
              </a:spcBef>
              <a:buNone/>
            </a:pPr>
            <a:r>
              <a:rPr lang="en-NZ" sz="1800" dirty="0"/>
              <a:t>        b1.move(10);</a:t>
            </a:r>
          </a:p>
          <a:p>
            <a:pPr>
              <a:spcBef>
                <a:spcPts val="0"/>
              </a:spcBef>
              <a:buNone/>
            </a:pPr>
            <a:r>
              <a:rPr lang="en-NZ" sz="1800" dirty="0"/>
              <a:t>        b1.land();</a:t>
            </a:r>
          </a:p>
          <a:p>
            <a:pPr>
              <a:spcBef>
                <a:spcPts val="0"/>
              </a:spcBef>
              <a:buNone/>
            </a:pPr>
            <a:r>
              <a:rPr lang="en-NZ" sz="1800" dirty="0"/>
              <a:t>    }                                                     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209158" y="980729"/>
            <a:ext cx="4458842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66700" indent="-266700" algn="l">
              <a:spcBef>
                <a:spcPts val="0"/>
              </a:spcBef>
              <a:buClr>
                <a:schemeClr val="accent2"/>
              </a:buClr>
            </a:pPr>
            <a:endParaRPr lang="en-NZ" sz="1800" b="1" dirty="0">
              <a:solidFill>
                <a:srgbClr val="6F3B01"/>
              </a:solidFill>
              <a:latin typeface="+mn-lt"/>
              <a:ea typeface="+mn-ea"/>
              <a:cs typeface="+mn-cs"/>
            </a:endParaRPr>
          </a:p>
          <a:p>
            <a:pPr marL="266700" indent="-266700" algn="l">
              <a:spcBef>
                <a:spcPts val="0"/>
              </a:spcBef>
              <a:buClr>
                <a:schemeClr val="accent2"/>
              </a:buClr>
            </a:pPr>
            <a:r>
              <a:rPr lang="en-NZ" sz="1800" b="1" dirty="0">
                <a:solidFill>
                  <a:srgbClr val="6F3B0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NZ" sz="1800" kern="0" dirty="0">
                <a:latin typeface="+mn-lt"/>
                <a:ea typeface="+mn-ea"/>
                <a:cs typeface="+mn-cs"/>
              </a:rPr>
              <a:t> </a:t>
            </a:r>
            <a:r>
              <a:rPr lang="en-NZ" sz="1800" kern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NZ" sz="1800" kern="0" dirty="0">
                <a:latin typeface="+mn-lt"/>
                <a:ea typeface="+mn-ea"/>
                <a:cs typeface="+mn-cs"/>
              </a:rPr>
              <a:t> </a:t>
            </a:r>
            <a:r>
              <a:rPr lang="en-NZ" sz="1800" kern="0" dirty="0" err="1">
                <a:latin typeface="+mn-lt"/>
                <a:ea typeface="+mn-ea"/>
                <a:cs typeface="+mn-cs"/>
              </a:rPr>
              <a:t>twoButterflies</a:t>
            </a:r>
            <a:r>
              <a:rPr lang="en-NZ" sz="1800" kern="0" dirty="0">
                <a:latin typeface="+mn-lt"/>
                <a:ea typeface="+mn-ea"/>
                <a:cs typeface="+mn-cs"/>
              </a:rPr>
              <a:t>(){</a:t>
            </a:r>
          </a:p>
          <a:p>
            <a:pPr marL="266700" indent="-266700" algn="l">
              <a:spcBef>
                <a:spcPts val="0"/>
              </a:spcBef>
              <a:buClr>
                <a:schemeClr val="accent2"/>
              </a:buClr>
            </a:pPr>
            <a:r>
              <a:rPr lang="en-NZ" sz="1800" kern="0" dirty="0">
                <a:latin typeface="+mn-lt"/>
                <a:ea typeface="+mn-ea"/>
                <a:cs typeface="+mn-cs"/>
              </a:rPr>
              <a:t>    </a:t>
            </a:r>
            <a:r>
              <a:rPr lang="en-NZ" sz="1800" kern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Butterfly</a:t>
            </a:r>
            <a:r>
              <a:rPr lang="en-NZ" sz="1800" kern="0" dirty="0">
                <a:latin typeface="+mn-lt"/>
                <a:ea typeface="+mn-ea"/>
                <a:cs typeface="+mn-cs"/>
              </a:rPr>
              <a:t> b1 =   </a:t>
            </a:r>
            <a:r>
              <a:rPr lang="en-NZ" sz="1800" b="1" dirty="0">
                <a:solidFill>
                  <a:srgbClr val="6F3B0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NZ" sz="1800" kern="0" dirty="0">
                <a:latin typeface="+mn-lt"/>
                <a:ea typeface="+mn-ea"/>
                <a:cs typeface="+mn-cs"/>
              </a:rPr>
              <a:t> Butterfly(100, 20);</a:t>
            </a:r>
          </a:p>
          <a:p>
            <a:pPr marL="266700" indent="-266700" algn="l">
              <a:spcBef>
                <a:spcPts val="0"/>
              </a:spcBef>
              <a:buClr>
                <a:schemeClr val="accent2"/>
              </a:buClr>
            </a:pPr>
            <a:r>
              <a:rPr lang="en-NZ" sz="1800" kern="0" dirty="0">
                <a:latin typeface="+mn-lt"/>
                <a:ea typeface="+mn-ea"/>
                <a:cs typeface="+mn-cs"/>
              </a:rPr>
              <a:t>    b1.move(5);</a:t>
            </a:r>
          </a:p>
          <a:p>
            <a:pPr marL="266700" indent="-266700" algn="l">
              <a:spcBef>
                <a:spcPts val="0"/>
              </a:spcBef>
              <a:buClr>
                <a:schemeClr val="accent2"/>
              </a:buClr>
            </a:pPr>
            <a:r>
              <a:rPr lang="en-NZ" sz="1800" kern="0" dirty="0">
                <a:latin typeface="+mn-lt"/>
                <a:ea typeface="+mn-ea"/>
                <a:cs typeface="+mn-cs"/>
              </a:rPr>
              <a:t>    b1.move(10);</a:t>
            </a:r>
          </a:p>
          <a:p>
            <a:pPr marL="266700" indent="-266700" algn="l">
              <a:spcBef>
                <a:spcPts val="0"/>
              </a:spcBef>
              <a:buClr>
                <a:schemeClr val="accent2"/>
              </a:buClr>
            </a:pPr>
            <a:r>
              <a:rPr lang="en-NZ" sz="1800" kern="0" dirty="0">
                <a:latin typeface="+mn-lt"/>
                <a:ea typeface="+mn-ea"/>
                <a:cs typeface="+mn-cs"/>
              </a:rPr>
              <a:t>    b1.move(15);</a:t>
            </a:r>
          </a:p>
          <a:p>
            <a:pPr marL="266700" indent="-266700" algn="l">
              <a:spcBef>
                <a:spcPts val="600"/>
              </a:spcBef>
              <a:buClr>
                <a:schemeClr val="accent2"/>
              </a:buClr>
            </a:pPr>
            <a:r>
              <a:rPr lang="en-AU" sz="1800" kern="0" dirty="0">
                <a:latin typeface="+mn-lt"/>
                <a:ea typeface="+mn-ea"/>
                <a:cs typeface="+mn-cs"/>
              </a:rPr>
              <a:t>	</a:t>
            </a:r>
            <a:r>
              <a:rPr lang="en-NZ" sz="1800" dirty="0">
                <a:solidFill>
                  <a:srgbClr val="FF0000"/>
                </a:solidFill>
              </a:rPr>
              <a:t>double</a:t>
            </a:r>
            <a:r>
              <a:rPr lang="en-NZ" sz="1800" dirty="0"/>
              <a:t> x = 400*</a:t>
            </a:r>
            <a:r>
              <a:rPr lang="en-NZ" sz="1800" dirty="0" err="1"/>
              <a:t>Math.random</a:t>
            </a:r>
            <a:r>
              <a:rPr lang="en-NZ" sz="1800" dirty="0"/>
              <a:t>();</a:t>
            </a:r>
            <a:endParaRPr lang="en-NZ" sz="1800" kern="0" dirty="0">
              <a:latin typeface="+mn-lt"/>
              <a:ea typeface="+mn-ea"/>
              <a:cs typeface="+mn-cs"/>
            </a:endParaRPr>
          </a:p>
          <a:p>
            <a:pPr marL="266700" indent="-266700" algn="l">
              <a:spcBef>
                <a:spcPts val="0"/>
              </a:spcBef>
              <a:buClr>
                <a:schemeClr val="accent2"/>
              </a:buClr>
            </a:pPr>
            <a:r>
              <a:rPr lang="en-NZ" sz="1800" kern="0" dirty="0">
                <a:latin typeface="+mn-lt"/>
                <a:ea typeface="+mn-ea"/>
                <a:cs typeface="+mn-cs"/>
              </a:rPr>
              <a:t>    </a:t>
            </a:r>
            <a:r>
              <a:rPr lang="en-NZ" sz="1800" kern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Butterfly</a:t>
            </a:r>
            <a:r>
              <a:rPr lang="en-NZ" sz="1800" kern="0" dirty="0">
                <a:latin typeface="+mn-lt"/>
                <a:ea typeface="+mn-ea"/>
                <a:cs typeface="+mn-cs"/>
              </a:rPr>
              <a:t> b2 = </a:t>
            </a:r>
            <a:r>
              <a:rPr lang="en-NZ" sz="1800" b="1" dirty="0">
                <a:solidFill>
                  <a:srgbClr val="6F3B0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NZ" sz="1800" kern="0" dirty="0">
                <a:latin typeface="+mn-lt"/>
                <a:ea typeface="+mn-ea"/>
                <a:cs typeface="+mn-cs"/>
              </a:rPr>
              <a:t> Butterfly(x, 40);</a:t>
            </a:r>
          </a:p>
          <a:p>
            <a:pPr marL="266700" indent="-266700" algn="l">
              <a:spcBef>
                <a:spcPts val="600"/>
              </a:spcBef>
              <a:buClr>
                <a:schemeClr val="accent2"/>
              </a:buClr>
            </a:pPr>
            <a:r>
              <a:rPr lang="en-NZ" sz="1800" kern="0" dirty="0">
                <a:latin typeface="+mn-lt"/>
                <a:ea typeface="+mn-ea"/>
                <a:cs typeface="+mn-cs"/>
              </a:rPr>
              <a:t>    </a:t>
            </a:r>
            <a:r>
              <a:rPr lang="en-NZ" sz="1800" kern="0" dirty="0"/>
              <a:t>b2.move(10);</a:t>
            </a:r>
          </a:p>
          <a:p>
            <a:pPr marL="266700" indent="-266700" algn="l">
              <a:spcBef>
                <a:spcPts val="0"/>
              </a:spcBef>
              <a:buClr>
                <a:schemeClr val="accent2"/>
              </a:buClr>
            </a:pPr>
            <a:r>
              <a:rPr lang="en-NZ" sz="1800" kern="0" dirty="0">
                <a:latin typeface="+mn-lt"/>
                <a:ea typeface="+mn-ea"/>
                <a:cs typeface="+mn-cs"/>
              </a:rPr>
              <a:t>    b1.move(15);</a:t>
            </a:r>
          </a:p>
          <a:p>
            <a:pPr marL="266700" indent="-266700" algn="l">
              <a:spcBef>
                <a:spcPts val="0"/>
              </a:spcBef>
              <a:buClr>
                <a:schemeClr val="accent2"/>
              </a:buClr>
            </a:pPr>
            <a:r>
              <a:rPr lang="en-NZ" sz="1800" kern="0" dirty="0">
                <a:latin typeface="+mn-lt"/>
                <a:ea typeface="+mn-ea"/>
                <a:cs typeface="+mn-cs"/>
              </a:rPr>
              <a:t>    b2.move(10);</a:t>
            </a:r>
          </a:p>
          <a:p>
            <a:pPr marL="266700" indent="-266700" algn="l">
              <a:spcBef>
                <a:spcPts val="0"/>
              </a:spcBef>
              <a:buClr>
                <a:schemeClr val="accent2"/>
              </a:buClr>
            </a:pPr>
            <a:r>
              <a:rPr lang="en-NZ" sz="1800" kern="0" dirty="0">
                <a:latin typeface="+mn-lt"/>
                <a:ea typeface="+mn-ea"/>
                <a:cs typeface="+mn-cs"/>
              </a:rPr>
              <a:t>    b1.move(12);</a:t>
            </a:r>
          </a:p>
          <a:p>
            <a:pPr marL="266700" indent="-266700" algn="l">
              <a:spcBef>
                <a:spcPts val="0"/>
              </a:spcBef>
              <a:buClr>
                <a:schemeClr val="accent2"/>
              </a:buClr>
            </a:pPr>
            <a:r>
              <a:rPr lang="en-NZ" sz="1800" kern="0" dirty="0">
                <a:latin typeface="+mn-lt"/>
                <a:ea typeface="+mn-ea"/>
                <a:cs typeface="+mn-cs"/>
              </a:rPr>
              <a:t>    b2.move(10);</a:t>
            </a:r>
          </a:p>
          <a:p>
            <a:pPr marL="266700" indent="-266700" algn="l">
              <a:spcBef>
                <a:spcPts val="0"/>
              </a:spcBef>
              <a:buClr>
                <a:schemeClr val="accent2"/>
              </a:buClr>
            </a:pPr>
            <a:r>
              <a:rPr lang="en-NZ" sz="1800" kern="0" dirty="0">
                <a:latin typeface="+mn-lt"/>
                <a:ea typeface="+mn-ea"/>
                <a:cs typeface="+mn-cs"/>
              </a:rPr>
              <a:t>    b1.move(11);</a:t>
            </a:r>
          </a:p>
          <a:p>
            <a:pPr marL="266700" indent="-266700" algn="l">
              <a:spcBef>
                <a:spcPts val="0"/>
              </a:spcBef>
              <a:buClr>
                <a:schemeClr val="accent2"/>
              </a:buClr>
            </a:pPr>
            <a:r>
              <a:rPr lang="en-NZ" sz="1800" kern="0" dirty="0">
                <a:latin typeface="+mn-lt"/>
                <a:ea typeface="+mn-ea"/>
                <a:cs typeface="+mn-cs"/>
              </a:rPr>
              <a:t>    b1.move(7);</a:t>
            </a:r>
          </a:p>
          <a:p>
            <a:pPr marL="266700" indent="-266700" algn="l">
              <a:spcBef>
                <a:spcPts val="0"/>
              </a:spcBef>
              <a:buClr>
                <a:schemeClr val="accent2"/>
              </a:buClr>
            </a:pPr>
            <a:r>
              <a:rPr lang="en-NZ" sz="1800" kern="0" dirty="0">
                <a:latin typeface="+mn-lt"/>
                <a:ea typeface="+mn-ea"/>
                <a:cs typeface="+mn-cs"/>
              </a:rPr>
              <a:t>    b1.land();</a:t>
            </a:r>
          </a:p>
          <a:p>
            <a:pPr marL="266700" indent="-266700" algn="l">
              <a:spcBef>
                <a:spcPts val="0"/>
              </a:spcBef>
              <a:buClr>
                <a:schemeClr val="accent2"/>
              </a:buClr>
            </a:pPr>
            <a:r>
              <a:rPr lang="en-NZ" sz="1800" kern="0" dirty="0">
                <a:latin typeface="+mn-lt"/>
                <a:ea typeface="+mn-ea"/>
                <a:cs typeface="+mn-cs"/>
              </a:rPr>
              <a:t>    b2.move(20);</a:t>
            </a:r>
            <a:br>
              <a:rPr lang="en-NZ" sz="1800" kern="0" dirty="0">
                <a:latin typeface="+mn-lt"/>
                <a:ea typeface="+mn-ea"/>
                <a:cs typeface="+mn-cs"/>
              </a:rPr>
            </a:br>
            <a:r>
              <a:rPr lang="en-NZ" sz="1800" kern="0" dirty="0"/>
              <a:t>b2.move(25);</a:t>
            </a:r>
            <a:br>
              <a:rPr lang="en-NZ" sz="1800" kern="0" dirty="0"/>
            </a:br>
            <a:r>
              <a:rPr lang="en-NZ" sz="1800" kern="0" dirty="0"/>
              <a:t>b2.land();</a:t>
            </a:r>
          </a:p>
          <a:p>
            <a:pPr marL="266700" indent="-266700" algn="l">
              <a:spcBef>
                <a:spcPts val="0"/>
              </a:spcBef>
              <a:buClr>
                <a:schemeClr val="accent2"/>
              </a:buClr>
            </a:pPr>
            <a:r>
              <a:rPr lang="en-NZ" sz="1800" kern="0" dirty="0">
                <a:latin typeface="+mn-lt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382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values too: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passed to methods, just like other values.</a:t>
            </a:r>
          </a:p>
          <a:p>
            <a:endParaRPr lang="en-US" dirty="0"/>
          </a:p>
          <a:p>
            <a:pPr marL="373063" lvl="1" indent="0">
              <a:spcBef>
                <a:spcPts val="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Butterflies(){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Butterfly</a:t>
            </a:r>
            <a:r>
              <a:rPr lang="en-NZ" dirty="0"/>
              <a:t> b1 =   </a:t>
            </a:r>
            <a:r>
              <a:rPr lang="en-NZ" b="1" dirty="0">
                <a:solidFill>
                  <a:srgbClr val="6F3B01"/>
                </a:solidFill>
              </a:rPr>
              <a:t>new</a:t>
            </a:r>
            <a:r>
              <a:rPr lang="en-NZ" dirty="0"/>
              <a:t> Butterfly(100, 20);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Butterfly</a:t>
            </a:r>
            <a:r>
              <a:rPr lang="en-NZ" dirty="0"/>
              <a:t> b2 = </a:t>
            </a:r>
            <a:r>
              <a:rPr lang="en-NZ" b="1" dirty="0">
                <a:solidFill>
                  <a:srgbClr val="6F3B01"/>
                </a:solidFill>
              </a:rPr>
              <a:t>new</a:t>
            </a:r>
            <a:r>
              <a:rPr lang="en-NZ" dirty="0"/>
              <a:t> Butterfly(50, 40);</a:t>
            </a:r>
          </a:p>
          <a:p>
            <a:pPr marL="781050" lvl="2" indent="0">
              <a:spcBef>
                <a:spcPts val="600"/>
              </a:spcBef>
              <a:buNone/>
            </a:pPr>
            <a:r>
              <a:rPr lang="en-US" dirty="0" err="1"/>
              <a:t>this.upAndDown</a:t>
            </a:r>
            <a:r>
              <a:rPr lang="en-US" dirty="0"/>
              <a:t>(b1);</a:t>
            </a:r>
          </a:p>
          <a:p>
            <a:pPr marL="781050" lvl="2" indent="0">
              <a:spcBef>
                <a:spcPts val="600"/>
              </a:spcBef>
              <a:buNone/>
            </a:pPr>
            <a:r>
              <a:rPr lang="en-US" dirty="0" err="1"/>
              <a:t>this.upAndDown</a:t>
            </a:r>
            <a:r>
              <a:rPr lang="en-US" dirty="0"/>
              <a:t>(b2);</a:t>
            </a:r>
          </a:p>
          <a:p>
            <a:pPr marL="373063" lvl="1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NZ" dirty="0"/>
          </a:p>
          <a:p>
            <a:pPr marL="781050" lvl="2" indent="0">
              <a:spcBef>
                <a:spcPts val="0"/>
              </a:spcBef>
              <a:buNone/>
            </a:pPr>
            <a:endParaRPr lang="en-NZ" dirty="0"/>
          </a:p>
          <a:p>
            <a:pPr marL="373063" lvl="1" indent="0">
              <a:spcBef>
                <a:spcPts val="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upAndDown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Butterfly</a:t>
            </a:r>
            <a:r>
              <a:rPr lang="en-NZ" dirty="0"/>
              <a:t> b){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dirty="0" err="1"/>
              <a:t>b.move</a:t>
            </a:r>
            <a:r>
              <a:rPr lang="en-NZ" dirty="0"/>
              <a:t>(10);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NZ" dirty="0" err="1"/>
              <a:t>b.move</a:t>
            </a:r>
            <a:r>
              <a:rPr lang="en-NZ" dirty="0"/>
              <a:t>(15);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en-NZ" dirty="0"/>
              <a:t>.land();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en-NZ" dirty="0"/>
              <a:t>.move(15);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en-NZ" dirty="0"/>
              <a:t>.move(20);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en-NZ" dirty="0"/>
              <a:t>.land();</a:t>
            </a:r>
          </a:p>
          <a:p>
            <a:pPr marL="373063" lvl="1" indent="0">
              <a:spcBef>
                <a:spcPts val="0"/>
              </a:spcBef>
              <a:buNone/>
            </a:pPr>
            <a:r>
              <a:rPr lang="en-NZ" dirty="0"/>
              <a:t>}</a:t>
            </a:r>
            <a:endParaRPr lang="en-NZ" sz="1600" dirty="0"/>
          </a:p>
          <a:p>
            <a:pPr marL="446088" lvl="1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4174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55" y="1337187"/>
            <a:ext cx="10510684" cy="506361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NZ" dirty="0"/>
              <a:t>Assignment 1 is due this coming Friday, Oct 13 at 5 pm.</a:t>
            </a:r>
          </a:p>
          <a:p>
            <a:pPr algn="just">
              <a:spcAft>
                <a:spcPts val="600"/>
              </a:spcAft>
            </a:pPr>
            <a:r>
              <a:rPr lang="en-NZ" dirty="0"/>
              <a:t>Use the lab times today and on Wednesday to cover your problems.</a:t>
            </a:r>
          </a:p>
          <a:p>
            <a:pPr algn="just">
              <a:spcAft>
                <a:spcPts val="600"/>
              </a:spcAft>
            </a:pPr>
            <a:r>
              <a:rPr lang="en-NZ" dirty="0"/>
              <a:t>Submit the </a:t>
            </a:r>
            <a:r>
              <a:rPr lang="en-NZ" b="1" i="1" dirty="0"/>
              <a:t>.java </a:t>
            </a:r>
            <a:r>
              <a:rPr lang="en-NZ" dirty="0"/>
              <a:t>files for the </a:t>
            </a:r>
            <a:r>
              <a:rPr lang="en-NZ" b="1" dirty="0" err="1"/>
              <a:t>CircuitCalculator</a:t>
            </a:r>
            <a:r>
              <a:rPr lang="en-NZ" dirty="0"/>
              <a:t> and the </a:t>
            </a:r>
            <a:r>
              <a:rPr lang="en-NZ" b="1" dirty="0" err="1"/>
              <a:t>FlagDrawer</a:t>
            </a:r>
            <a:r>
              <a:rPr lang="en-NZ" dirty="0"/>
              <a:t> not the </a:t>
            </a:r>
            <a:r>
              <a:rPr lang="en-NZ" b="1" i="1" dirty="0"/>
              <a:t>.class </a:t>
            </a:r>
            <a:r>
              <a:rPr lang="en-NZ" dirty="0"/>
              <a:t>files.</a:t>
            </a:r>
          </a:p>
          <a:p>
            <a:pPr algn="just">
              <a:spcAft>
                <a:spcPts val="600"/>
              </a:spcAft>
            </a:pPr>
            <a:r>
              <a:rPr lang="en-NZ" dirty="0"/>
              <a:t>You do not need to submit the exercises.</a:t>
            </a:r>
          </a:p>
          <a:p>
            <a:pPr algn="just">
              <a:spcAft>
                <a:spcPts val="600"/>
              </a:spcAft>
            </a:pPr>
            <a:r>
              <a:rPr lang="en-NZ" dirty="0"/>
              <a:t>Do not copy from others. If we detect plagiarism, you lose all the marks for the assignment and also other unpleasant consequences.</a:t>
            </a:r>
          </a:p>
          <a:p>
            <a:pPr algn="just">
              <a:spcAft>
                <a:spcPts val="600"/>
              </a:spcAft>
            </a:pPr>
            <a:r>
              <a:rPr lang="en-NZ" dirty="0"/>
              <a:t>Besides, you cannot do well in tests, if you don’t do the assignments yourself.</a:t>
            </a:r>
          </a:p>
        </p:txBody>
      </p:sp>
    </p:spTree>
    <p:extLst>
      <p:ext uri="{BB962C8B-B14F-4D97-AF65-F5344CB8AC3E}">
        <p14:creationId xmlns:p14="http://schemas.microsoft.com/office/powerpoint/2010/main" val="1213425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Pattern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Make a new object and store in a variable.</a:t>
            </a:r>
          </a:p>
          <a:p>
            <a:r>
              <a:rPr lang="en-AU" dirty="0"/>
              <a:t>Call methods on the object stored in the variable.</a:t>
            </a:r>
          </a:p>
          <a:p>
            <a:pPr lvl="1"/>
            <a:endParaRPr lang="en-NZ" dirty="0"/>
          </a:p>
          <a:p>
            <a:pPr lvl="1"/>
            <a:r>
              <a:rPr lang="en-NZ" dirty="0"/>
              <a:t>Can have multiple objects of the same type, stored in different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790372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Menu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NZ" dirty="0"/>
              <a:t>More defining methods with parameters</a:t>
            </a:r>
          </a:p>
          <a:p>
            <a:pPr>
              <a:spcBef>
                <a:spcPct val="45000"/>
              </a:spcBef>
            </a:pPr>
            <a:r>
              <a:rPr lang="en-NZ" dirty="0"/>
              <a:t>Methods that return values</a:t>
            </a:r>
          </a:p>
          <a:p>
            <a:pPr>
              <a:spcBef>
                <a:spcPct val="80000"/>
              </a:spcBef>
              <a:buFontTx/>
              <a:buNone/>
            </a:pPr>
            <a:endParaRPr lang="en-NZ" b="1" dirty="0"/>
          </a:p>
          <a:p>
            <a:pPr>
              <a:spcBef>
                <a:spcPct val="80000"/>
              </a:spcBef>
              <a:buFontTx/>
              <a:buNone/>
            </a:pPr>
            <a:endParaRPr lang="en-NZ" b="1" dirty="0"/>
          </a:p>
          <a:p>
            <a:pPr>
              <a:spcBef>
                <a:spcPct val="80000"/>
              </a:spcBef>
              <a:buFontTx/>
              <a:buNone/>
            </a:pPr>
            <a:endParaRPr lang="en-NZ" b="1" dirty="0"/>
          </a:p>
          <a:p>
            <a:pPr>
              <a:spcBef>
                <a:spcPct val="80000"/>
              </a:spcBef>
              <a:buFontTx/>
              <a:buNone/>
            </a:pPr>
            <a:r>
              <a:rPr lang="en-NZ" b="1" dirty="0"/>
              <a:t>Administration</a:t>
            </a:r>
            <a:r>
              <a:rPr lang="en-NZ" dirty="0"/>
              <a:t>: Assignments 2 is due next Friday (Oct. 27), 5pm</a:t>
            </a:r>
          </a:p>
        </p:txBody>
      </p:sp>
    </p:spTree>
    <p:extLst>
      <p:ext uri="{BB962C8B-B14F-4D97-AF65-F5344CB8AC3E}">
        <p14:creationId xmlns:p14="http://schemas.microsoft.com/office/powerpoint/2010/main" val="82290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Java Program</a:t>
            </a:r>
            <a:endParaRPr lang="en-NZ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a Java program to measure reaction time of users responding to true and false "facts".</a:t>
            </a:r>
          </a:p>
          <a:p>
            <a:pPr lvl="1"/>
            <a:r>
              <a:rPr lang="en-NZ" dirty="0"/>
              <a:t>Ask the user about a fact:  "Is it true that the BE is a 4 Year degree?"</a:t>
            </a:r>
          </a:p>
          <a:p>
            <a:pPr lvl="1"/>
            <a:r>
              <a:rPr lang="en-NZ" dirty="0"/>
              <a:t>Measure the time they took</a:t>
            </a:r>
          </a:p>
          <a:p>
            <a:pPr lvl="1"/>
            <a:r>
              <a:rPr lang="en-NZ" dirty="0"/>
              <a:t>Print out how much time.</a:t>
            </a:r>
          </a:p>
          <a:p>
            <a:pPr lvl="1"/>
            <a:endParaRPr lang="en-US" dirty="0"/>
          </a:p>
          <a:p>
            <a:r>
              <a:rPr lang="en-US" dirty="0"/>
              <a:t>Need a class</a:t>
            </a:r>
          </a:p>
          <a:p>
            <a:pPr lvl="1"/>
            <a:r>
              <a:rPr lang="en-US" dirty="0"/>
              <a:t>what name?</a:t>
            </a:r>
          </a:p>
          <a:p>
            <a:r>
              <a:rPr lang="en-US" dirty="0"/>
              <a:t>Need a method</a:t>
            </a:r>
          </a:p>
          <a:p>
            <a:pPr lvl="1"/>
            <a:r>
              <a:rPr lang="en-NZ" dirty="0"/>
              <a:t>what name?</a:t>
            </a:r>
          </a:p>
          <a:p>
            <a:pPr lvl="1"/>
            <a:r>
              <a:rPr lang="en-NZ" dirty="0"/>
              <a:t>what parameters?</a:t>
            </a:r>
          </a:p>
          <a:p>
            <a:pPr lvl="1"/>
            <a:r>
              <a:rPr lang="en-US" dirty="0"/>
              <a:t>what actions?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547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ReactionTimeMeasurer</a:t>
            </a:r>
            <a:endParaRPr lang="en-NZ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  <a:tabLst>
                <a:tab pos="3313113" algn="l"/>
                <a:tab pos="5022850" algn="l"/>
              </a:tabLst>
            </a:pPr>
            <a:r>
              <a:rPr lang="en-NZ" dirty="0">
                <a:solidFill>
                  <a:srgbClr val="3333CC"/>
                </a:solidFill>
              </a:rPr>
              <a:t>/** Measures reaction times for responding to true-false statements */</a:t>
            </a:r>
          </a:p>
          <a:p>
            <a:pPr lvl="1">
              <a:buNone/>
              <a:tabLst>
                <a:tab pos="3313113" algn="l"/>
                <a:tab pos="5022850" algn="l"/>
              </a:tabLst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b="1" dirty="0">
                <a:solidFill>
                  <a:srgbClr val="6F3B01"/>
                </a:solidFill>
              </a:rPr>
              <a:t>class</a:t>
            </a:r>
            <a:r>
              <a:rPr lang="en-NZ" dirty="0"/>
              <a:t> </a:t>
            </a:r>
            <a:r>
              <a:rPr lang="en-NZ" dirty="0" err="1"/>
              <a:t>ReactionTimeMeasurer</a:t>
            </a:r>
            <a:r>
              <a:rPr lang="en-NZ" dirty="0"/>
              <a:t> {</a:t>
            </a:r>
          </a:p>
          <a:p>
            <a:pPr lvl="2">
              <a:buNone/>
              <a:tabLst>
                <a:tab pos="3313113" algn="l"/>
                <a:tab pos="5022850" algn="l"/>
              </a:tabLst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 err="1"/>
              <a:t>ReactionTimeMeasurer</a:t>
            </a:r>
            <a:r>
              <a:rPr lang="en-NZ" dirty="0"/>
              <a:t>(){</a:t>
            </a:r>
          </a:p>
          <a:p>
            <a:pPr lvl="3">
              <a:buNone/>
              <a:tabLst>
                <a:tab pos="3313113" algn="l"/>
                <a:tab pos="5022850" algn="l"/>
              </a:tabLst>
            </a:pPr>
            <a:r>
              <a:rPr lang="en-NZ" dirty="0" err="1"/>
              <a:t>UI.addButton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"Measure</a:t>
            </a:r>
            <a:r>
              <a:rPr lang="en-NZ" dirty="0"/>
              <a:t> </a:t>
            </a:r>
            <a:r>
              <a:rPr lang="en-NZ" dirty="0">
                <a:solidFill>
                  <a:srgbClr val="339933"/>
                </a:solidFill>
              </a:rPr>
              <a:t>Time"</a:t>
            </a:r>
            <a:r>
              <a:rPr lang="en-NZ" dirty="0"/>
              <a:t>, this::</a:t>
            </a:r>
            <a:r>
              <a:rPr lang="en-NZ" dirty="0" err="1"/>
              <a:t>measureReactionTime</a:t>
            </a:r>
            <a:r>
              <a:rPr lang="en-NZ" dirty="0"/>
              <a:t>);</a:t>
            </a:r>
          </a:p>
          <a:p>
            <a:pPr lvl="2">
              <a:spcBef>
                <a:spcPts val="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/>
              <a:t>}</a:t>
            </a:r>
          </a:p>
          <a:p>
            <a:pPr lvl="2">
              <a:spcBef>
                <a:spcPts val="12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>
                <a:solidFill>
                  <a:srgbClr val="3333CC"/>
                </a:solidFill>
              </a:rPr>
              <a:t>/** Measure and report the time taken to react to a question */</a:t>
            </a:r>
          </a:p>
          <a:p>
            <a:pPr lvl="2">
              <a:buNone/>
              <a:tabLst>
                <a:tab pos="3313113" algn="l"/>
                <a:tab pos="5022850" algn="l"/>
              </a:tabLst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measureReactionTime</a:t>
            </a:r>
            <a:r>
              <a:rPr lang="en-NZ" dirty="0"/>
              <a:t>() {</a:t>
            </a:r>
            <a:endParaRPr lang="en-NZ" dirty="0">
              <a:solidFill>
                <a:schemeClr val="accent2"/>
              </a:solidFill>
            </a:endParaRPr>
          </a:p>
          <a:p>
            <a:pPr lvl="3">
              <a:spcBef>
                <a:spcPts val="6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>
                <a:solidFill>
                  <a:schemeClr val="accent2"/>
                </a:solidFill>
              </a:rPr>
              <a:t>// find out the current time and remember it</a:t>
            </a:r>
          </a:p>
          <a:p>
            <a:pPr lvl="3">
              <a:spcBef>
                <a:spcPts val="6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>
                <a:solidFill>
                  <a:schemeClr val="accent2"/>
                </a:solidFill>
              </a:rPr>
              <a:t>// ask the question and wait for answer</a:t>
            </a:r>
          </a:p>
          <a:p>
            <a:pPr lvl="3">
              <a:spcBef>
                <a:spcPts val="6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>
                <a:solidFill>
                  <a:schemeClr val="accent2"/>
                </a:solidFill>
              </a:rPr>
              <a:t>// find out (and remember) the current time</a:t>
            </a:r>
          </a:p>
          <a:p>
            <a:pPr lvl="3">
              <a:spcBef>
                <a:spcPts val="600"/>
              </a:spcBef>
              <a:buNone/>
              <a:tabLst>
                <a:tab pos="3313113" algn="l"/>
                <a:tab pos="5022850" algn="l"/>
              </a:tabLst>
            </a:pPr>
            <a:r>
              <a:rPr lang="en-US" dirty="0">
                <a:solidFill>
                  <a:schemeClr val="accent2"/>
                </a:solidFill>
              </a:rPr>
              <a:t>// print the difference between the two times</a:t>
            </a:r>
          </a:p>
          <a:p>
            <a:pPr lvl="2">
              <a:spcBef>
                <a:spcPts val="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/>
              <a:t>}</a:t>
            </a:r>
          </a:p>
          <a:p>
            <a:pPr lvl="1">
              <a:spcBef>
                <a:spcPts val="0"/>
              </a:spcBef>
              <a:buNone/>
              <a:tabLst>
                <a:tab pos="3313113" algn="l"/>
                <a:tab pos="5022850" algn="l"/>
              </a:tabLst>
            </a:pPr>
            <a:r>
              <a:rPr lang="en-US" dirty="0"/>
              <a:t>}</a:t>
            </a:r>
          </a:p>
          <a:p>
            <a:pPr>
              <a:buNone/>
              <a:tabLst>
                <a:tab pos="3313113" algn="l"/>
                <a:tab pos="5022850" algn="l"/>
              </a:tabLst>
            </a:pPr>
            <a:r>
              <a:rPr lang="en-US" sz="2000" dirty="0"/>
              <a:t>Write the method body in comments first, </a:t>
            </a:r>
          </a:p>
          <a:p>
            <a:pPr lvl="1">
              <a:buNone/>
              <a:tabLst>
                <a:tab pos="3313113" algn="l"/>
                <a:tab pos="5022850" algn="l"/>
              </a:tabLst>
            </a:pPr>
            <a:r>
              <a:rPr lang="en-US" dirty="0"/>
              <a:t>(to plan the method without worrying about syntax)</a:t>
            </a:r>
          </a:p>
          <a:p>
            <a:pPr>
              <a:buNone/>
              <a:tabLst>
                <a:tab pos="3313113" algn="l"/>
                <a:tab pos="5022850" algn="l"/>
              </a:tabLst>
            </a:pPr>
            <a:r>
              <a:rPr lang="en-US" sz="2000" dirty="0"/>
              <a:t>Work out what information needs to be stored (</a:t>
            </a:r>
            <a:r>
              <a:rPr lang="en-US" sz="2000" dirty="0" err="1"/>
              <a:t>ie</a:t>
            </a:r>
            <a:r>
              <a:rPr lang="en-US" sz="2000" dirty="0"/>
              <a:t>, variables)</a:t>
            </a:r>
          </a:p>
          <a:p>
            <a:pPr lvl="1">
              <a:buNone/>
              <a:tabLst>
                <a:tab pos="3313113" algn="l"/>
                <a:tab pos="5022850" algn="l"/>
              </a:tabLst>
            </a:pPr>
            <a:endParaRPr lang="en-NZ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3051" y="3639447"/>
            <a:ext cx="1214437" cy="285750"/>
            <a:chOff x="214282" y="2857496"/>
            <a:chExt cx="1214446" cy="285752"/>
          </a:xfrm>
        </p:grpSpPr>
        <p:sp>
          <p:nvSpPr>
            <p:cNvPr id="10248" name="Rectangle 3"/>
            <p:cNvSpPr>
              <a:spLocks noChangeArrowheads="1"/>
            </p:cNvSpPr>
            <p:nvPr/>
          </p:nvSpPr>
          <p:spPr bwMode="auto">
            <a:xfrm>
              <a:off x="214282" y="2857496"/>
              <a:ext cx="1214446" cy="28575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l"/>
              <a:r>
                <a:rPr lang="en-NZ"/>
                <a:t>                      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1311571" y="3026091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73051" y="4399279"/>
            <a:ext cx="1214437" cy="285750"/>
            <a:chOff x="214282" y="2857496"/>
            <a:chExt cx="1214446" cy="285752"/>
          </a:xfrm>
        </p:grpSpPr>
        <p:sp>
          <p:nvSpPr>
            <p:cNvPr id="10246" name="Rectangle 8"/>
            <p:cNvSpPr>
              <a:spLocks noChangeArrowheads="1"/>
            </p:cNvSpPr>
            <p:nvPr/>
          </p:nvSpPr>
          <p:spPr bwMode="auto">
            <a:xfrm>
              <a:off x="214282" y="2857496"/>
              <a:ext cx="1214446" cy="28575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l"/>
              <a:r>
                <a:rPr lang="en-NZ"/>
                <a:t>                      </a:t>
              </a:r>
            </a:p>
          </p:txBody>
        </p:sp>
        <p:sp>
          <p:nvSpPr>
            <p:cNvPr id="10247" name="Oval 9"/>
            <p:cNvSpPr>
              <a:spLocks noChangeArrowheads="1"/>
            </p:cNvSpPr>
            <p:nvPr/>
          </p:nvSpPr>
          <p:spPr bwMode="auto">
            <a:xfrm>
              <a:off x="1311571" y="3026091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ReactionTimeMeasurer</a:t>
            </a:r>
            <a:endParaRPr lang="en-NZ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981076"/>
            <a:ext cx="11689464" cy="5876925"/>
          </a:xfrm>
        </p:spPr>
        <p:txBody>
          <a:bodyPr/>
          <a:lstStyle/>
          <a:p>
            <a:pPr lvl="2">
              <a:spcBef>
                <a:spcPts val="12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>
                <a:solidFill>
                  <a:srgbClr val="3333CC"/>
                </a:solidFill>
              </a:rPr>
              <a:t>/** Measure and report the time taken to react to a question */</a:t>
            </a:r>
          </a:p>
          <a:p>
            <a:pPr lvl="2">
              <a:buNone/>
              <a:tabLst>
                <a:tab pos="3313113" algn="l"/>
                <a:tab pos="5022850" algn="l"/>
              </a:tabLst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measureReactionTime</a:t>
            </a:r>
            <a:r>
              <a:rPr lang="en-NZ" dirty="0"/>
              <a:t>() {</a:t>
            </a:r>
          </a:p>
          <a:p>
            <a:pPr lvl="3">
              <a:spcBef>
                <a:spcPts val="12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>
                <a:solidFill>
                  <a:srgbClr val="FF0000"/>
                </a:solidFill>
              </a:rPr>
              <a:t>long</a:t>
            </a:r>
            <a:r>
              <a:rPr lang="en-NZ" dirty="0">
                <a:solidFill>
                  <a:srgbClr val="000000"/>
                </a:solidFill>
              </a:rPr>
              <a:t> </a:t>
            </a:r>
            <a:r>
              <a:rPr lang="en-NZ" dirty="0" err="1">
                <a:solidFill>
                  <a:srgbClr val="000000"/>
                </a:solidFill>
              </a:rPr>
              <a:t>startTime</a:t>
            </a:r>
            <a:r>
              <a:rPr lang="en-NZ" dirty="0">
                <a:solidFill>
                  <a:srgbClr val="000000"/>
                </a:solidFill>
              </a:rPr>
              <a:t> = </a:t>
            </a:r>
            <a:r>
              <a:rPr lang="en-NZ" dirty="0" err="1">
                <a:solidFill>
                  <a:srgbClr val="000000"/>
                </a:solidFill>
              </a:rPr>
              <a:t>System.currentTimeMillis</a:t>
            </a:r>
            <a:r>
              <a:rPr lang="en-NZ" dirty="0">
                <a:solidFill>
                  <a:srgbClr val="000000"/>
                </a:solidFill>
              </a:rPr>
              <a:t>();</a:t>
            </a:r>
            <a:endParaRPr lang="en-NZ" dirty="0">
              <a:solidFill>
                <a:schemeClr val="accent2"/>
              </a:solidFill>
            </a:endParaRPr>
          </a:p>
          <a:p>
            <a:pPr lvl="3">
              <a:spcBef>
                <a:spcPts val="12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 err="1">
                <a:solidFill>
                  <a:srgbClr val="000000"/>
                </a:solidFill>
              </a:rPr>
              <a:t>UI.askString</a:t>
            </a:r>
            <a:r>
              <a:rPr lang="en-NZ" dirty="0">
                <a:solidFill>
                  <a:srgbClr val="000000"/>
                </a:solidFill>
              </a:rPr>
              <a:t>(</a:t>
            </a:r>
            <a:r>
              <a:rPr lang="en-NZ" dirty="0">
                <a:solidFill>
                  <a:srgbClr val="339933"/>
                </a:solidFill>
              </a:rPr>
              <a:t>"Is it true that the sky is blue?"</a:t>
            </a:r>
            <a:r>
              <a:rPr lang="en-NZ" dirty="0">
                <a:solidFill>
                  <a:srgbClr val="000000"/>
                </a:solidFill>
              </a:rPr>
              <a:t>);</a:t>
            </a:r>
          </a:p>
          <a:p>
            <a:pPr lvl="3">
              <a:spcBef>
                <a:spcPts val="12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>
                <a:solidFill>
                  <a:srgbClr val="FF0000"/>
                </a:solidFill>
              </a:rPr>
              <a:t>long</a:t>
            </a:r>
            <a:r>
              <a:rPr lang="en-NZ" dirty="0">
                <a:solidFill>
                  <a:srgbClr val="000000"/>
                </a:solidFill>
              </a:rPr>
              <a:t> </a:t>
            </a:r>
            <a:r>
              <a:rPr lang="en-NZ" dirty="0" err="1">
                <a:solidFill>
                  <a:srgbClr val="000000"/>
                </a:solidFill>
              </a:rPr>
              <a:t>endTime</a:t>
            </a:r>
            <a:r>
              <a:rPr lang="en-NZ" dirty="0">
                <a:solidFill>
                  <a:srgbClr val="000000"/>
                </a:solidFill>
              </a:rPr>
              <a:t> = </a:t>
            </a:r>
            <a:r>
              <a:rPr lang="en-NZ" dirty="0" err="1">
                <a:solidFill>
                  <a:srgbClr val="000000"/>
                </a:solidFill>
              </a:rPr>
              <a:t>System.currentTimeMillis</a:t>
            </a:r>
            <a:r>
              <a:rPr lang="en-NZ" dirty="0">
                <a:solidFill>
                  <a:srgbClr val="000000"/>
                </a:solidFill>
              </a:rPr>
              <a:t>();</a:t>
            </a:r>
            <a:endParaRPr lang="en-NZ" dirty="0"/>
          </a:p>
          <a:p>
            <a:pPr lvl="3">
              <a:spcBef>
                <a:spcPts val="12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 err="1">
                <a:solidFill>
                  <a:srgbClr val="000000"/>
                </a:solidFill>
              </a:rPr>
              <a:t>UI.printf</a:t>
            </a:r>
            <a:r>
              <a:rPr lang="en-NZ" dirty="0">
                <a:solidFill>
                  <a:srgbClr val="000000"/>
                </a:solidFill>
              </a:rPr>
              <a:t>(</a:t>
            </a:r>
            <a:r>
              <a:rPr lang="en-NZ" dirty="0">
                <a:solidFill>
                  <a:srgbClr val="339933"/>
                </a:solidFill>
              </a:rPr>
              <a:t>"Reaction time = %d milliseconds \n",</a:t>
            </a:r>
            <a:r>
              <a:rPr lang="en-NZ" dirty="0">
                <a:solidFill>
                  <a:srgbClr val="000000"/>
                </a:solidFill>
              </a:rPr>
              <a:t>  (</a:t>
            </a:r>
            <a:r>
              <a:rPr lang="en-NZ" dirty="0" err="1">
                <a:solidFill>
                  <a:srgbClr val="000000"/>
                </a:solidFill>
              </a:rPr>
              <a:t>endTime</a:t>
            </a:r>
            <a:r>
              <a:rPr lang="en-NZ" dirty="0">
                <a:solidFill>
                  <a:srgbClr val="000000"/>
                </a:solidFill>
              </a:rPr>
              <a:t> - </a:t>
            </a:r>
            <a:r>
              <a:rPr lang="en-NZ" dirty="0" err="1">
                <a:solidFill>
                  <a:srgbClr val="000000"/>
                </a:solidFill>
              </a:rPr>
              <a:t>startTime</a:t>
            </a:r>
            <a:r>
              <a:rPr lang="en-NZ" dirty="0">
                <a:solidFill>
                  <a:srgbClr val="000000"/>
                </a:solidFill>
              </a:rPr>
              <a:t>) );</a:t>
            </a:r>
            <a:endParaRPr lang="en-NZ" dirty="0"/>
          </a:p>
          <a:p>
            <a:pPr lvl="2">
              <a:spcBef>
                <a:spcPts val="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/>
              <a:t>}</a:t>
            </a:r>
          </a:p>
          <a:p>
            <a:pPr lvl="1">
              <a:spcBef>
                <a:spcPts val="0"/>
              </a:spcBef>
              <a:buNone/>
              <a:tabLst>
                <a:tab pos="3313113" algn="l"/>
                <a:tab pos="5022850" algn="l"/>
              </a:tabLst>
            </a:pPr>
            <a:r>
              <a:rPr lang="en-US" dirty="0"/>
              <a:t>}</a:t>
            </a:r>
          </a:p>
          <a:p>
            <a:pPr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  <a:buNone/>
            </a:pPr>
            <a:r>
              <a:rPr lang="en-US" dirty="0"/>
              <a:t>Just asking one question is not enough for an experiment.</a:t>
            </a:r>
          </a:p>
          <a:p>
            <a:pPr>
              <a:buFontTx/>
              <a:buNone/>
            </a:pPr>
            <a:r>
              <a:rPr lang="en-US" dirty="0">
                <a:sym typeface="Wingdings" pitchFamily="2" charset="2"/>
              </a:rPr>
              <a:t>	 need to ask a sequence of questions.</a:t>
            </a:r>
            <a:endParaRPr lang="en-US" dirty="0"/>
          </a:p>
        </p:txBody>
      </p:sp>
      <p:sp>
        <p:nvSpPr>
          <p:cNvPr id="4" name="Speech Bubble: Rectangle with Corners Rounded 3"/>
          <p:cNvSpPr/>
          <p:nvPr/>
        </p:nvSpPr>
        <p:spPr bwMode="auto">
          <a:xfrm>
            <a:off x="8466065" y="838200"/>
            <a:ext cx="3462583" cy="1002536"/>
          </a:xfrm>
          <a:prstGeom prst="wedgeRoundRectCallout">
            <a:avLst>
              <a:gd name="adj1" fmla="val -106983"/>
              <a:gd name="adj2" fmla="val 54770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1800" dirty="0"/>
              <a:t>Returns a very big integer</a:t>
            </a:r>
          </a:p>
          <a:p>
            <a:pPr algn="l"/>
            <a:r>
              <a:rPr lang="en-NZ" sz="1800" dirty="0"/>
              <a:t> </a:t>
            </a:r>
            <a:r>
              <a:rPr lang="en-NZ" sz="1800" dirty="0">
                <a:latin typeface="Arial Unicode MS" panose="020B0604020202020204" pitchFamily="34" charset="-128"/>
              </a:rPr>
              <a:t>⇒</a:t>
            </a:r>
            <a:r>
              <a:rPr lang="en-NZ" sz="1800" dirty="0"/>
              <a:t>  long</a:t>
            </a:r>
          </a:p>
          <a:p>
            <a:pPr algn="l"/>
            <a:r>
              <a:rPr lang="en-NZ" sz="1800" dirty="0"/>
              <a:t>(milliseconds since 1/1/1970 </a:t>
            </a:r>
          </a:p>
        </p:txBody>
      </p:sp>
    </p:spTree>
    <p:extLst>
      <p:ext uri="{BB962C8B-B14F-4D97-AF65-F5344CB8AC3E}">
        <p14:creationId xmlns:p14="http://schemas.microsoft.com/office/powerpoint/2010/main" val="218987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questions, the bad way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buNone/>
            </a:pPr>
            <a:r>
              <a:rPr lang="en-NZ" sz="1800" dirty="0">
                <a:solidFill>
                  <a:srgbClr val="3333CC"/>
                </a:solidFill>
              </a:rPr>
              <a:t>/** Measure and report the time taken to react to a question */</a:t>
            </a:r>
          </a:p>
          <a:p>
            <a:pPr lvl="1">
              <a:spcBef>
                <a:spcPts val="0"/>
              </a:spcBef>
              <a:buNone/>
            </a:pPr>
            <a:r>
              <a:rPr lang="en-NZ" sz="1800" b="1" dirty="0">
                <a:solidFill>
                  <a:srgbClr val="6F3B01"/>
                </a:solidFill>
              </a:rPr>
              <a:t>public</a:t>
            </a:r>
            <a:r>
              <a:rPr lang="en-NZ" sz="1800" dirty="0"/>
              <a:t> </a:t>
            </a:r>
            <a:r>
              <a:rPr lang="en-NZ" sz="1800" dirty="0">
                <a:solidFill>
                  <a:srgbClr val="FF0000"/>
                </a:solidFill>
              </a:rPr>
              <a:t>void</a:t>
            </a:r>
            <a:r>
              <a:rPr lang="en-NZ" sz="1800" dirty="0"/>
              <a:t> </a:t>
            </a:r>
            <a:r>
              <a:rPr lang="en-NZ" sz="1800" dirty="0" err="1"/>
              <a:t>measureReactionTime</a:t>
            </a:r>
            <a:r>
              <a:rPr lang="en-NZ" sz="1800" dirty="0"/>
              <a:t>(){</a:t>
            </a:r>
          </a:p>
          <a:p>
            <a:pPr lvl="2">
              <a:spcBef>
                <a:spcPts val="600"/>
              </a:spcBef>
              <a:buNone/>
            </a:pPr>
            <a:r>
              <a:rPr lang="en-NZ" sz="1800" dirty="0">
                <a:solidFill>
                  <a:srgbClr val="FF0000"/>
                </a:solidFill>
              </a:rPr>
              <a:t>long</a:t>
            </a:r>
            <a:r>
              <a:rPr lang="en-NZ" sz="1800" dirty="0"/>
              <a:t> </a:t>
            </a:r>
            <a:r>
              <a:rPr lang="en-NZ" sz="1800" dirty="0" err="1"/>
              <a:t>startTime</a:t>
            </a:r>
            <a:r>
              <a:rPr lang="en-NZ" sz="1800" dirty="0"/>
              <a:t> = </a:t>
            </a:r>
            <a:r>
              <a:rPr lang="en-NZ" sz="1800" dirty="0" err="1"/>
              <a:t>System.currentTimeMillis</a:t>
            </a:r>
            <a:r>
              <a:rPr lang="en-NZ" sz="1800" dirty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NZ" sz="1800" dirty="0" err="1"/>
              <a:t>UI.askString</a:t>
            </a:r>
            <a:r>
              <a:rPr lang="en-NZ" sz="1800" dirty="0"/>
              <a:t>( </a:t>
            </a:r>
            <a:r>
              <a:rPr lang="en-NZ" sz="1800" dirty="0">
                <a:solidFill>
                  <a:srgbClr val="339933"/>
                </a:solidFill>
              </a:rPr>
              <a:t>"Is it true that Xi Jinping</a:t>
            </a:r>
            <a:r>
              <a:rPr lang="en-GB" sz="1800" dirty="0">
                <a:solidFill>
                  <a:srgbClr val="339933"/>
                </a:solidFill>
              </a:rPr>
              <a:t> is the president of China </a:t>
            </a:r>
            <a:r>
              <a:rPr lang="en-NZ" sz="1800" dirty="0">
                <a:solidFill>
                  <a:srgbClr val="339933"/>
                </a:solidFill>
              </a:rPr>
              <a:t>"</a:t>
            </a:r>
            <a:r>
              <a:rPr lang="en-NZ" sz="1800" dirty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NZ" sz="1800" dirty="0">
                <a:solidFill>
                  <a:srgbClr val="FF0000"/>
                </a:solidFill>
              </a:rPr>
              <a:t>long</a:t>
            </a:r>
            <a:r>
              <a:rPr lang="en-NZ" sz="1800" dirty="0"/>
              <a:t> </a:t>
            </a:r>
            <a:r>
              <a:rPr lang="en-NZ" sz="1800" dirty="0" err="1"/>
              <a:t>endTime</a:t>
            </a:r>
            <a:r>
              <a:rPr lang="en-NZ" sz="1800" dirty="0"/>
              <a:t> = </a:t>
            </a:r>
            <a:r>
              <a:rPr lang="en-NZ" sz="1800" dirty="0" err="1"/>
              <a:t>System.currentTimeMillis</a:t>
            </a:r>
            <a:r>
              <a:rPr lang="en-NZ" sz="1800" dirty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NZ" sz="1800" dirty="0" err="1">
                <a:solidFill>
                  <a:srgbClr val="000000"/>
                </a:solidFill>
              </a:rPr>
              <a:t>UI.printf</a:t>
            </a:r>
            <a:r>
              <a:rPr lang="en-NZ" sz="1800" dirty="0">
                <a:solidFill>
                  <a:srgbClr val="000000"/>
                </a:solidFill>
              </a:rPr>
              <a:t>(</a:t>
            </a:r>
            <a:r>
              <a:rPr lang="en-NZ" sz="1800" dirty="0">
                <a:solidFill>
                  <a:srgbClr val="339933"/>
                </a:solidFill>
              </a:rPr>
              <a:t>"You took %d milliseconds \n",</a:t>
            </a:r>
            <a:r>
              <a:rPr lang="en-NZ" sz="1800" dirty="0">
                <a:solidFill>
                  <a:srgbClr val="000000"/>
                </a:solidFill>
              </a:rPr>
              <a:t>  (</a:t>
            </a:r>
            <a:r>
              <a:rPr lang="en-NZ" sz="1800" dirty="0" err="1">
                <a:solidFill>
                  <a:srgbClr val="000000"/>
                </a:solidFill>
              </a:rPr>
              <a:t>endTime</a:t>
            </a:r>
            <a:r>
              <a:rPr lang="en-NZ" sz="1800" dirty="0">
                <a:solidFill>
                  <a:srgbClr val="000000"/>
                </a:solidFill>
              </a:rPr>
              <a:t> - </a:t>
            </a:r>
            <a:r>
              <a:rPr lang="en-NZ" sz="1800" dirty="0" err="1">
                <a:solidFill>
                  <a:srgbClr val="000000"/>
                </a:solidFill>
              </a:rPr>
              <a:t>startTime</a:t>
            </a:r>
            <a:r>
              <a:rPr lang="en-NZ" sz="1800" dirty="0">
                <a:solidFill>
                  <a:srgbClr val="000000"/>
                </a:solidFill>
              </a:rPr>
              <a:t>) )</a:t>
            </a:r>
            <a:r>
              <a:rPr lang="en-NZ" sz="1800" dirty="0"/>
              <a:t>;</a:t>
            </a:r>
          </a:p>
          <a:p>
            <a:pPr lvl="2">
              <a:spcBef>
                <a:spcPts val="1200"/>
              </a:spcBef>
              <a:buNone/>
            </a:pPr>
            <a:r>
              <a:rPr lang="en-NZ" sz="1800" dirty="0" err="1"/>
              <a:t>startTime</a:t>
            </a:r>
            <a:r>
              <a:rPr lang="en-NZ" sz="1800" dirty="0"/>
              <a:t> = </a:t>
            </a:r>
            <a:r>
              <a:rPr lang="en-NZ" sz="1800" dirty="0" err="1"/>
              <a:t>System.currentTimeMillis</a:t>
            </a:r>
            <a:r>
              <a:rPr lang="en-NZ" sz="1800" dirty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NZ" sz="1800" dirty="0" err="1"/>
              <a:t>UI.askString</a:t>
            </a:r>
            <a:r>
              <a:rPr lang="en-NZ" sz="1800" dirty="0"/>
              <a:t>( </a:t>
            </a:r>
            <a:r>
              <a:rPr lang="en-NZ" sz="1800" dirty="0">
                <a:solidFill>
                  <a:srgbClr val="339933"/>
                </a:solidFill>
              </a:rPr>
              <a:t>"Is it true that 6 x 4 = 23"</a:t>
            </a:r>
            <a:r>
              <a:rPr lang="en-NZ" sz="1800" dirty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NZ" sz="1800" dirty="0" err="1"/>
              <a:t>endTime</a:t>
            </a:r>
            <a:r>
              <a:rPr lang="en-NZ" sz="1800" dirty="0"/>
              <a:t> = </a:t>
            </a:r>
            <a:r>
              <a:rPr lang="en-NZ" sz="1800" dirty="0" err="1"/>
              <a:t>System.currentTimeMillis</a:t>
            </a:r>
            <a:r>
              <a:rPr lang="en-NZ" sz="1800" dirty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NZ" sz="1800" dirty="0" err="1">
                <a:solidFill>
                  <a:srgbClr val="000000"/>
                </a:solidFill>
              </a:rPr>
              <a:t>UI.printf</a:t>
            </a:r>
            <a:r>
              <a:rPr lang="en-NZ" sz="1800" dirty="0">
                <a:solidFill>
                  <a:srgbClr val="000000"/>
                </a:solidFill>
              </a:rPr>
              <a:t>(</a:t>
            </a:r>
            <a:r>
              <a:rPr lang="en-NZ" sz="1800" dirty="0">
                <a:solidFill>
                  <a:srgbClr val="339933"/>
                </a:solidFill>
              </a:rPr>
              <a:t>"You took %d milliseconds \n",</a:t>
            </a:r>
            <a:r>
              <a:rPr lang="en-NZ" sz="1800" dirty="0">
                <a:solidFill>
                  <a:srgbClr val="000000"/>
                </a:solidFill>
              </a:rPr>
              <a:t>  (</a:t>
            </a:r>
            <a:r>
              <a:rPr lang="en-NZ" sz="1800" dirty="0" err="1">
                <a:solidFill>
                  <a:srgbClr val="000000"/>
                </a:solidFill>
              </a:rPr>
              <a:t>endTime</a:t>
            </a:r>
            <a:r>
              <a:rPr lang="en-NZ" sz="1800" dirty="0">
                <a:solidFill>
                  <a:srgbClr val="000000"/>
                </a:solidFill>
              </a:rPr>
              <a:t> - </a:t>
            </a:r>
            <a:r>
              <a:rPr lang="en-NZ" sz="1800" dirty="0" err="1">
                <a:solidFill>
                  <a:srgbClr val="000000"/>
                </a:solidFill>
              </a:rPr>
              <a:t>startTime</a:t>
            </a:r>
            <a:r>
              <a:rPr lang="en-NZ" sz="1800" dirty="0">
                <a:solidFill>
                  <a:srgbClr val="000000"/>
                </a:solidFill>
              </a:rPr>
              <a:t>) )</a:t>
            </a:r>
            <a:r>
              <a:rPr lang="en-NZ" sz="1800" dirty="0"/>
              <a:t>;</a:t>
            </a:r>
          </a:p>
          <a:p>
            <a:pPr lvl="2">
              <a:spcBef>
                <a:spcPts val="1200"/>
              </a:spcBef>
              <a:buNone/>
            </a:pPr>
            <a:r>
              <a:rPr lang="en-NZ" sz="1800" dirty="0" err="1"/>
              <a:t>startTime</a:t>
            </a:r>
            <a:r>
              <a:rPr lang="en-NZ" sz="1800" dirty="0"/>
              <a:t> = </a:t>
            </a:r>
            <a:r>
              <a:rPr lang="en-NZ" sz="1800" dirty="0" err="1"/>
              <a:t>System.currentTimeMillis</a:t>
            </a:r>
            <a:r>
              <a:rPr lang="en-NZ" sz="1800" dirty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NZ" sz="1800" dirty="0" err="1"/>
              <a:t>UI.askString</a:t>
            </a:r>
            <a:r>
              <a:rPr lang="en-NZ" sz="1800" dirty="0"/>
              <a:t>( </a:t>
            </a:r>
            <a:r>
              <a:rPr lang="en-NZ" sz="1800" dirty="0">
                <a:solidFill>
                  <a:srgbClr val="339933"/>
                </a:solidFill>
              </a:rPr>
              <a:t>"Is it true that summer is warmer than winter"</a:t>
            </a:r>
            <a:r>
              <a:rPr lang="en-NZ" sz="1800" dirty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NZ" sz="1800" dirty="0" err="1"/>
              <a:t>endTime</a:t>
            </a:r>
            <a:r>
              <a:rPr lang="en-NZ" sz="1800" dirty="0"/>
              <a:t> = </a:t>
            </a:r>
            <a:r>
              <a:rPr lang="en-NZ" sz="1800" dirty="0" err="1"/>
              <a:t>System.currentTimeMillis</a:t>
            </a:r>
            <a:r>
              <a:rPr lang="en-NZ" sz="1800" dirty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NZ" sz="1800" dirty="0" err="1">
                <a:solidFill>
                  <a:srgbClr val="000000"/>
                </a:solidFill>
              </a:rPr>
              <a:t>UI.printf</a:t>
            </a:r>
            <a:r>
              <a:rPr lang="en-NZ" sz="1800" dirty="0">
                <a:solidFill>
                  <a:srgbClr val="000000"/>
                </a:solidFill>
              </a:rPr>
              <a:t>(</a:t>
            </a:r>
            <a:r>
              <a:rPr lang="en-NZ" sz="1800" dirty="0">
                <a:solidFill>
                  <a:srgbClr val="339933"/>
                </a:solidFill>
              </a:rPr>
              <a:t>"You took %d milliseconds \n",</a:t>
            </a:r>
            <a:r>
              <a:rPr lang="en-NZ" sz="1800" dirty="0">
                <a:solidFill>
                  <a:srgbClr val="000000"/>
                </a:solidFill>
              </a:rPr>
              <a:t>  (</a:t>
            </a:r>
            <a:r>
              <a:rPr lang="en-NZ" sz="1800" dirty="0" err="1">
                <a:solidFill>
                  <a:srgbClr val="000000"/>
                </a:solidFill>
              </a:rPr>
              <a:t>endTime</a:t>
            </a:r>
            <a:r>
              <a:rPr lang="en-NZ" sz="1800" dirty="0">
                <a:solidFill>
                  <a:srgbClr val="000000"/>
                </a:solidFill>
              </a:rPr>
              <a:t> - </a:t>
            </a:r>
            <a:r>
              <a:rPr lang="en-NZ" sz="1800" dirty="0" err="1">
                <a:solidFill>
                  <a:srgbClr val="000000"/>
                </a:solidFill>
              </a:rPr>
              <a:t>startTime</a:t>
            </a:r>
            <a:r>
              <a:rPr lang="en-NZ" sz="1800" dirty="0">
                <a:solidFill>
                  <a:srgbClr val="000000"/>
                </a:solidFill>
              </a:rPr>
              <a:t>) )</a:t>
            </a:r>
            <a:r>
              <a:rPr lang="en-NZ" sz="1800" dirty="0"/>
              <a:t>;</a:t>
            </a:r>
          </a:p>
          <a:p>
            <a:pPr lvl="2">
              <a:spcBef>
                <a:spcPts val="1200"/>
              </a:spcBef>
              <a:buNone/>
            </a:pPr>
            <a:r>
              <a:rPr lang="en-NZ" sz="1800" dirty="0" err="1"/>
              <a:t>startTime</a:t>
            </a:r>
            <a:r>
              <a:rPr lang="en-NZ" sz="1800" dirty="0"/>
              <a:t> = </a:t>
            </a:r>
            <a:r>
              <a:rPr lang="en-NZ" sz="1800" dirty="0" err="1"/>
              <a:t>System.currentTimeMillis</a:t>
            </a:r>
            <a:r>
              <a:rPr lang="en-NZ" sz="1800" dirty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NZ" sz="1800" dirty="0" err="1"/>
              <a:t>UI.askString</a:t>
            </a:r>
            <a:r>
              <a:rPr lang="en-NZ" sz="1800" dirty="0"/>
              <a:t>( </a:t>
            </a:r>
            <a:r>
              <a:rPr lang="en-NZ" sz="1800" dirty="0">
                <a:solidFill>
                  <a:srgbClr val="339933"/>
                </a:solidFill>
              </a:rPr>
              <a:t>"Xiamen’s population &gt; 5,000,000"</a:t>
            </a:r>
            <a:r>
              <a:rPr lang="en-NZ" sz="1800" dirty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NZ" sz="1800" dirty="0" err="1"/>
              <a:t>endTime</a:t>
            </a:r>
            <a:r>
              <a:rPr lang="en-NZ" sz="1800" dirty="0"/>
              <a:t> = </a:t>
            </a:r>
            <a:r>
              <a:rPr lang="en-NZ" sz="1800" dirty="0" err="1"/>
              <a:t>System.currentTimeMillis</a:t>
            </a:r>
            <a:r>
              <a:rPr lang="en-NZ" sz="1800" dirty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NZ" sz="1800" dirty="0" err="1">
                <a:solidFill>
                  <a:srgbClr val="000000"/>
                </a:solidFill>
              </a:rPr>
              <a:t>UI.printf</a:t>
            </a:r>
            <a:r>
              <a:rPr lang="en-NZ" sz="1800" dirty="0">
                <a:solidFill>
                  <a:srgbClr val="000000"/>
                </a:solidFill>
              </a:rPr>
              <a:t>(</a:t>
            </a:r>
            <a:r>
              <a:rPr lang="en-NZ" sz="1800" dirty="0">
                <a:solidFill>
                  <a:srgbClr val="339933"/>
                </a:solidFill>
              </a:rPr>
              <a:t>"You took %d milliseconds \n",</a:t>
            </a:r>
            <a:r>
              <a:rPr lang="en-NZ" sz="1800" dirty="0">
                <a:solidFill>
                  <a:srgbClr val="000000"/>
                </a:solidFill>
              </a:rPr>
              <a:t>  (</a:t>
            </a:r>
            <a:r>
              <a:rPr lang="en-NZ" sz="1800" dirty="0" err="1">
                <a:solidFill>
                  <a:srgbClr val="000000"/>
                </a:solidFill>
              </a:rPr>
              <a:t>endTime</a:t>
            </a:r>
            <a:r>
              <a:rPr lang="en-NZ" sz="1800" dirty="0">
                <a:solidFill>
                  <a:srgbClr val="000000"/>
                </a:solidFill>
              </a:rPr>
              <a:t> - </a:t>
            </a:r>
            <a:r>
              <a:rPr lang="en-NZ" sz="1800" dirty="0" err="1">
                <a:solidFill>
                  <a:srgbClr val="000000"/>
                </a:solidFill>
              </a:rPr>
              <a:t>startTime</a:t>
            </a:r>
            <a:r>
              <a:rPr lang="en-NZ" sz="1800" dirty="0">
                <a:solidFill>
                  <a:srgbClr val="000000"/>
                </a:solidFill>
              </a:rPr>
              <a:t>) )</a:t>
            </a:r>
            <a:r>
              <a:rPr lang="en-NZ" sz="1800" dirty="0"/>
              <a:t>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NZ" sz="1800" dirty="0"/>
              <a:t>}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8904312" y="1484784"/>
            <a:ext cx="2592288" cy="892596"/>
          </a:xfrm>
          <a:prstGeom prst="wedgeRoundRectCallout">
            <a:avLst>
              <a:gd name="adj1" fmla="val -78850"/>
              <a:gd name="adj2" fmla="val 19255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1800" dirty="0"/>
              <a:t>Lots of repetition.</a:t>
            </a:r>
          </a:p>
          <a:p>
            <a:pPr algn="l"/>
            <a:r>
              <a:rPr lang="en-NZ" sz="1800" dirty="0"/>
              <a:t>But not exact repetition.</a:t>
            </a:r>
          </a:p>
          <a:p>
            <a:pPr algn="l"/>
            <a:r>
              <a:rPr lang="en-NZ" sz="1800" dirty="0"/>
              <a:t>How can we improve it?</a:t>
            </a:r>
          </a:p>
        </p:txBody>
      </p:sp>
    </p:spTree>
    <p:extLst>
      <p:ext uri="{BB962C8B-B14F-4D97-AF65-F5344CB8AC3E}">
        <p14:creationId xmlns:p14="http://schemas.microsoft.com/office/powerpoint/2010/main" val="365807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Good design with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NZ" dirty="0"/>
              <a:t>Key design principle: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Wrap up repeated sections of code into a separate method,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Call the method several times:</a:t>
            </a:r>
          </a:p>
          <a:p>
            <a:pPr lvl="2">
              <a:spcBef>
                <a:spcPts val="1800"/>
              </a:spcBef>
              <a:buNone/>
            </a:pPr>
            <a:r>
              <a:rPr lang="en-GB" b="1" dirty="0">
                <a:solidFill>
                  <a:srgbClr val="6F3B01"/>
                </a:solidFill>
              </a:rPr>
              <a:t>public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>
                <a:solidFill>
                  <a:srgbClr val="CC0000"/>
                </a:solidFill>
                <a:ea typeface="SimSun" pitchFamily="2" charset="-122"/>
                <a:cs typeface="SansSerif"/>
              </a:rPr>
              <a:t>void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measureReactionTime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 ( ) {</a:t>
            </a:r>
          </a:p>
          <a:p>
            <a:pPr lvl="3">
              <a:buFontTx/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      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3">
              <a:spcBef>
                <a:spcPts val="600"/>
              </a:spcBef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      );</a:t>
            </a:r>
          </a:p>
          <a:p>
            <a:pPr lvl="3">
              <a:spcBef>
                <a:spcPts val="600"/>
              </a:spcBef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 );</a:t>
            </a:r>
          </a:p>
          <a:p>
            <a:pPr lvl="3">
              <a:spcBef>
                <a:spcPts val="600"/>
              </a:spcBef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      );</a:t>
            </a:r>
          </a:p>
          <a:p>
            <a:pPr lvl="2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}</a:t>
            </a:r>
          </a:p>
          <a:p>
            <a:pPr lvl="2">
              <a:spcBef>
                <a:spcPts val="120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measureQuestion</a:t>
            </a:r>
            <a:r>
              <a:rPr lang="en-NZ" dirty="0"/>
              <a:t> (        ……        ) { </a:t>
            </a:r>
          </a:p>
          <a:p>
            <a:pPr lvl="3">
              <a:spcBef>
                <a:spcPts val="4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>
                <a:solidFill>
                  <a:srgbClr val="FF0000"/>
                </a:solidFill>
              </a:rPr>
              <a:t>long</a:t>
            </a:r>
            <a:r>
              <a:rPr lang="en-NZ" dirty="0">
                <a:solidFill>
                  <a:srgbClr val="000000"/>
                </a:solidFill>
              </a:rPr>
              <a:t> </a:t>
            </a:r>
            <a:r>
              <a:rPr lang="en-NZ" dirty="0" err="1">
                <a:solidFill>
                  <a:srgbClr val="000000"/>
                </a:solidFill>
              </a:rPr>
              <a:t>startTime</a:t>
            </a:r>
            <a:r>
              <a:rPr lang="en-NZ" dirty="0">
                <a:solidFill>
                  <a:srgbClr val="000000"/>
                </a:solidFill>
              </a:rPr>
              <a:t> = </a:t>
            </a:r>
            <a:r>
              <a:rPr lang="en-NZ" dirty="0" err="1">
                <a:solidFill>
                  <a:srgbClr val="000000"/>
                </a:solidFill>
              </a:rPr>
              <a:t>System.currentTimeMillis</a:t>
            </a:r>
            <a:r>
              <a:rPr lang="en-NZ" dirty="0">
                <a:solidFill>
                  <a:srgbClr val="000000"/>
                </a:solidFill>
              </a:rPr>
              <a:t>();</a:t>
            </a:r>
            <a:endParaRPr lang="en-NZ" dirty="0">
              <a:solidFill>
                <a:schemeClr val="accent2"/>
              </a:solidFill>
            </a:endParaRPr>
          </a:p>
          <a:p>
            <a:pPr lvl="3">
              <a:spcBef>
                <a:spcPts val="4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 err="1">
                <a:solidFill>
                  <a:srgbClr val="000000"/>
                </a:solidFill>
              </a:rPr>
              <a:t>UI.askString</a:t>
            </a:r>
            <a:r>
              <a:rPr lang="en-NZ" dirty="0">
                <a:solidFill>
                  <a:srgbClr val="000000"/>
                </a:solidFill>
              </a:rPr>
              <a:t>(</a:t>
            </a:r>
            <a:r>
              <a:rPr lang="en-NZ" dirty="0">
                <a:solidFill>
                  <a:srgbClr val="339933"/>
                </a:solidFill>
              </a:rPr>
              <a:t>"Is it true that " ………</a:t>
            </a:r>
            <a:r>
              <a:rPr lang="en-NZ" dirty="0"/>
              <a:t> </a:t>
            </a:r>
            <a:r>
              <a:rPr lang="en-NZ" dirty="0">
                <a:solidFill>
                  <a:srgbClr val="000000"/>
                </a:solidFill>
              </a:rPr>
              <a:t>);</a:t>
            </a:r>
          </a:p>
          <a:p>
            <a:pPr lvl="3">
              <a:spcBef>
                <a:spcPts val="4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>
                <a:solidFill>
                  <a:srgbClr val="FF0000"/>
                </a:solidFill>
              </a:rPr>
              <a:t>long</a:t>
            </a:r>
            <a:r>
              <a:rPr lang="en-NZ" dirty="0">
                <a:solidFill>
                  <a:srgbClr val="000000"/>
                </a:solidFill>
              </a:rPr>
              <a:t> </a:t>
            </a:r>
            <a:r>
              <a:rPr lang="en-NZ" dirty="0" err="1">
                <a:solidFill>
                  <a:srgbClr val="000000"/>
                </a:solidFill>
              </a:rPr>
              <a:t>endTime</a:t>
            </a:r>
            <a:r>
              <a:rPr lang="en-NZ" dirty="0">
                <a:solidFill>
                  <a:srgbClr val="000000"/>
                </a:solidFill>
              </a:rPr>
              <a:t> = </a:t>
            </a:r>
            <a:r>
              <a:rPr lang="en-NZ" dirty="0" err="1">
                <a:solidFill>
                  <a:srgbClr val="000000"/>
                </a:solidFill>
              </a:rPr>
              <a:t>System.currentTimeMillis</a:t>
            </a:r>
            <a:r>
              <a:rPr lang="en-NZ" dirty="0">
                <a:solidFill>
                  <a:srgbClr val="000000"/>
                </a:solidFill>
              </a:rPr>
              <a:t>();</a:t>
            </a:r>
            <a:endParaRPr lang="en-NZ" dirty="0"/>
          </a:p>
          <a:p>
            <a:pPr lvl="3">
              <a:spcBef>
                <a:spcPts val="4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 err="1">
                <a:solidFill>
                  <a:srgbClr val="000000"/>
                </a:solidFill>
              </a:rPr>
              <a:t>UI.printf</a:t>
            </a:r>
            <a:r>
              <a:rPr lang="en-NZ" dirty="0">
                <a:solidFill>
                  <a:srgbClr val="000000"/>
                </a:solidFill>
              </a:rPr>
              <a:t>(</a:t>
            </a:r>
            <a:r>
              <a:rPr lang="en-NZ" dirty="0">
                <a:solidFill>
                  <a:srgbClr val="339933"/>
                </a:solidFill>
              </a:rPr>
              <a:t>"You took %d milliseconds \n",</a:t>
            </a:r>
            <a:r>
              <a:rPr lang="en-NZ" dirty="0">
                <a:solidFill>
                  <a:srgbClr val="000000"/>
                </a:solidFill>
              </a:rPr>
              <a:t>  (</a:t>
            </a:r>
            <a:r>
              <a:rPr lang="en-NZ" dirty="0" err="1">
                <a:solidFill>
                  <a:srgbClr val="000000"/>
                </a:solidFill>
              </a:rPr>
              <a:t>endTime</a:t>
            </a:r>
            <a:r>
              <a:rPr lang="en-NZ" dirty="0">
                <a:solidFill>
                  <a:srgbClr val="000000"/>
                </a:solidFill>
              </a:rPr>
              <a:t> - </a:t>
            </a:r>
            <a:r>
              <a:rPr lang="en-NZ" dirty="0" err="1">
                <a:solidFill>
                  <a:srgbClr val="000000"/>
                </a:solidFill>
              </a:rPr>
              <a:t>startTime</a:t>
            </a:r>
            <a:r>
              <a:rPr lang="en-NZ" dirty="0">
                <a:solidFill>
                  <a:srgbClr val="000000"/>
                </a:solidFill>
              </a:rPr>
              <a:t>) );</a:t>
            </a:r>
            <a:endParaRPr lang="en-NZ" dirty="0"/>
          </a:p>
          <a:p>
            <a:pPr lvl="2">
              <a:lnSpc>
                <a:spcPct val="80000"/>
              </a:lnSpc>
              <a:spcBef>
                <a:spcPts val="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/>
              <a:t>}</a:t>
            </a:r>
          </a:p>
          <a:p>
            <a:pPr lvl="1">
              <a:spcBef>
                <a:spcPts val="600"/>
              </a:spcBef>
            </a:pPr>
            <a:endParaRPr lang="en-NZ" dirty="0"/>
          </a:p>
          <a:p>
            <a:pPr lvl="1">
              <a:spcBef>
                <a:spcPts val="0"/>
              </a:spcBef>
              <a:buNone/>
            </a:pPr>
            <a:endParaRPr lang="en-NZ" sz="1800" dirty="0"/>
          </a:p>
          <a:p>
            <a:pPr>
              <a:spcBef>
                <a:spcPts val="0"/>
              </a:spcBef>
              <a:buNone/>
            </a:pPr>
            <a:endParaRPr lang="en-NZ" sz="22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530097" y="3879445"/>
            <a:ext cx="1478687" cy="968689"/>
          </a:xfrm>
          <a:prstGeom prst="wedgeRoundRectCallout">
            <a:avLst>
              <a:gd name="adj1" fmla="val -98826"/>
              <a:gd name="adj2" fmla="val 34310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1800" dirty="0"/>
              <a:t>We need to </a:t>
            </a:r>
          </a:p>
          <a:p>
            <a:pPr algn="l"/>
            <a:r>
              <a:rPr lang="en-NZ" sz="1800" i="1" dirty="0"/>
              <a:t>parameterise</a:t>
            </a:r>
            <a:r>
              <a:rPr lang="en-NZ" sz="1800" dirty="0"/>
              <a:t> </a:t>
            </a:r>
          </a:p>
          <a:p>
            <a:pPr algn="l"/>
            <a:r>
              <a:rPr lang="en-NZ" sz="1800" dirty="0"/>
              <a:t>the 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4904" y="2754077"/>
            <a:ext cx="425501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solidFill>
                  <a:srgbClr val="339933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NZ" sz="2000" dirty="0">
                <a:solidFill>
                  <a:srgbClr val="339933"/>
                </a:solidFill>
                <a:latin typeface="+mn-lt"/>
                <a:ea typeface="+mn-ea"/>
                <a:cs typeface="+mn-cs"/>
              </a:rPr>
              <a:t>Xi Jinping</a:t>
            </a:r>
            <a:r>
              <a:rPr lang="en-GB" sz="2000" dirty="0">
                <a:solidFill>
                  <a:srgbClr val="339933"/>
                </a:solidFill>
                <a:latin typeface="+mn-lt"/>
                <a:ea typeface="+mn-ea"/>
                <a:cs typeface="+mn-cs"/>
              </a:rPr>
              <a:t> is the president of China"</a:t>
            </a:r>
            <a:r>
              <a:rPr lang="en-GB" sz="2000" dirty="0">
                <a:solidFill>
                  <a:srgbClr val="000000"/>
                </a:solidFill>
                <a:latin typeface="+mn-lt"/>
                <a:ea typeface="SimSun" pitchFamily="2" charset="-122"/>
                <a:cs typeface="SansSerif"/>
              </a:rPr>
              <a:t>);</a:t>
            </a:r>
            <a:endParaRPr lang="en-NZ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4904" y="3125498"/>
            <a:ext cx="425501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solidFill>
                  <a:srgbClr val="339933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NZ" sz="2000" dirty="0">
                <a:solidFill>
                  <a:srgbClr val="339933"/>
                </a:solidFill>
                <a:latin typeface="+mn-lt"/>
              </a:rPr>
              <a:t>6 x 4 = 23</a:t>
            </a:r>
            <a:r>
              <a:rPr lang="en-GB" sz="2000" dirty="0">
                <a:solidFill>
                  <a:srgbClr val="339933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+mn-lt"/>
                <a:ea typeface="SimSun" pitchFamily="2" charset="-122"/>
                <a:cs typeface="SansSerif"/>
              </a:rPr>
              <a:t>);</a:t>
            </a:r>
            <a:endParaRPr lang="en-NZ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4904" y="3512298"/>
            <a:ext cx="425501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solidFill>
                  <a:srgbClr val="339933"/>
                </a:solidFill>
              </a:rPr>
              <a:t>“</a:t>
            </a:r>
            <a:r>
              <a:rPr lang="en-NZ" sz="2000" dirty="0">
                <a:solidFill>
                  <a:srgbClr val="339933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NZ" sz="2000" dirty="0">
                <a:solidFill>
                  <a:srgbClr val="339933"/>
                </a:solidFill>
                <a:latin typeface="+mn-lt"/>
              </a:rPr>
              <a:t>ummer is warmer than winter</a:t>
            </a:r>
            <a:r>
              <a:rPr lang="en-GB" sz="2000" dirty="0">
                <a:solidFill>
                  <a:srgbClr val="339933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+mn-lt"/>
                <a:ea typeface="SimSun" pitchFamily="2" charset="-122"/>
                <a:cs typeface="SansSerif"/>
              </a:rPr>
              <a:t>);</a:t>
            </a:r>
            <a:endParaRPr lang="en-NZ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0636" y="3879445"/>
            <a:ext cx="456966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solidFill>
                  <a:srgbClr val="339933"/>
                </a:solidFill>
              </a:rPr>
              <a:t>"</a:t>
            </a:r>
            <a:r>
              <a:rPr lang="en-NZ" sz="2000" dirty="0">
                <a:solidFill>
                  <a:srgbClr val="339933"/>
                </a:solidFill>
                <a:latin typeface="+mn-lt"/>
              </a:rPr>
              <a:t>Xiamen’s population &gt; 5,000,000</a:t>
            </a:r>
            <a:r>
              <a:rPr lang="en-NZ" sz="1800" dirty="0">
                <a:solidFill>
                  <a:srgbClr val="339933"/>
                </a:solidFill>
                <a:latin typeface="+mn-lt"/>
              </a:rPr>
              <a:t> </a:t>
            </a:r>
            <a:r>
              <a:rPr lang="en-GB" sz="2000" dirty="0">
                <a:solidFill>
                  <a:srgbClr val="339933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+mn-lt"/>
                <a:ea typeface="SimSun" pitchFamily="2" charset="-122"/>
                <a:cs typeface="SansSerif"/>
              </a:rPr>
              <a:t>);</a:t>
            </a:r>
            <a:endParaRPr lang="en-NZ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95733" y="4644460"/>
            <a:ext cx="122174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n-GB" sz="2000" dirty="0">
                <a:solidFill>
                  <a:srgbClr val="000000"/>
                </a:solidFill>
                <a:ea typeface="SimSun" pitchFamily="2" charset="-122"/>
                <a:cs typeface="SansSerif"/>
              </a:rPr>
              <a:t> fact</a:t>
            </a:r>
            <a:endParaRPr lang="en-NZ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695733" y="5368722"/>
            <a:ext cx="75583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solidFill>
                  <a:srgbClr val="000000"/>
                </a:solidFill>
                <a:ea typeface="SimSun" pitchFamily="2" charset="-122"/>
                <a:cs typeface="SansSerif"/>
              </a:rPr>
              <a:t> + fact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45582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dirty="0" err="1"/>
              <a:t>ReactionTimeMeasurer</a:t>
            </a:r>
            <a:r>
              <a:rPr lang="en-US" dirty="0"/>
              <a:t> (1)</a:t>
            </a:r>
            <a:endParaRPr lang="en-NZ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981076"/>
            <a:ext cx="11833480" cy="5876925"/>
          </a:xfrm>
        </p:spPr>
        <p:txBody>
          <a:bodyPr/>
          <a:lstStyle/>
          <a:p>
            <a:pPr lvl="2">
              <a:buFontTx/>
              <a:buNone/>
            </a:pPr>
            <a:r>
              <a:rPr lang="en-GB" b="1" dirty="0">
                <a:solidFill>
                  <a:srgbClr val="6F3B01"/>
                </a:solidFill>
              </a:rPr>
              <a:t>public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>
                <a:solidFill>
                  <a:srgbClr val="CC0000"/>
                </a:solidFill>
                <a:ea typeface="SimSun" pitchFamily="2" charset="-122"/>
                <a:cs typeface="SansSerif"/>
              </a:rPr>
              <a:t>void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measureReactionTime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() {</a:t>
            </a:r>
          </a:p>
          <a:p>
            <a:pPr lvl="3">
              <a:buFontTx/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NZ" dirty="0">
                <a:solidFill>
                  <a:srgbClr val="339933"/>
                </a:solidFill>
              </a:rPr>
              <a:t>Xi Jinping</a:t>
            </a:r>
            <a:r>
              <a:rPr lang="en-GB" dirty="0">
                <a:solidFill>
                  <a:srgbClr val="339933"/>
                </a:solidFill>
              </a:rPr>
              <a:t> is the president of China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3">
              <a:spcBef>
                <a:spcPts val="600"/>
              </a:spcBef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GB" dirty="0">
                <a:solidFill>
                  <a:srgbClr val="339933"/>
                </a:solidFill>
              </a:rPr>
              <a:t>6  x 4 = 23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3">
              <a:spcBef>
                <a:spcPts val="600"/>
              </a:spcBef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GB" dirty="0">
                <a:solidFill>
                  <a:srgbClr val="339933"/>
                </a:solidFill>
              </a:rPr>
              <a:t>Summer is warmer than Winter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3">
              <a:spcBef>
                <a:spcPts val="600"/>
              </a:spcBef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NZ" dirty="0">
                <a:solidFill>
                  <a:srgbClr val="339933"/>
                </a:solidFill>
              </a:rPr>
              <a:t>Xiamen’s population &gt; 5,000,000</a:t>
            </a:r>
            <a:r>
              <a:rPr lang="en-NZ" sz="1800" dirty="0">
                <a:solidFill>
                  <a:srgbClr val="339933"/>
                </a:solidFill>
              </a:rPr>
              <a:t> 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}</a:t>
            </a:r>
            <a:r>
              <a:rPr lang="en-NZ" b="1" dirty="0">
                <a:solidFill>
                  <a:srgbClr val="6F3B01"/>
                </a:solidFill>
              </a:rPr>
              <a:t> </a:t>
            </a:r>
          </a:p>
          <a:p>
            <a:pPr lvl="2">
              <a:spcBef>
                <a:spcPts val="60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measureQuestion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fact) { </a:t>
            </a:r>
          </a:p>
          <a:p>
            <a:pPr lvl="3">
              <a:spcBef>
                <a:spcPts val="4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>
                <a:solidFill>
                  <a:srgbClr val="FF0000"/>
                </a:solidFill>
              </a:rPr>
              <a:t>long</a:t>
            </a:r>
            <a:r>
              <a:rPr lang="en-NZ" dirty="0">
                <a:solidFill>
                  <a:srgbClr val="000000"/>
                </a:solidFill>
              </a:rPr>
              <a:t> </a:t>
            </a:r>
            <a:r>
              <a:rPr lang="en-NZ" dirty="0" err="1">
                <a:solidFill>
                  <a:srgbClr val="000000"/>
                </a:solidFill>
              </a:rPr>
              <a:t>startTime</a:t>
            </a:r>
            <a:r>
              <a:rPr lang="en-NZ" dirty="0">
                <a:solidFill>
                  <a:srgbClr val="000000"/>
                </a:solidFill>
              </a:rPr>
              <a:t> = </a:t>
            </a:r>
            <a:r>
              <a:rPr lang="en-NZ" dirty="0" err="1">
                <a:solidFill>
                  <a:srgbClr val="000000"/>
                </a:solidFill>
              </a:rPr>
              <a:t>System.currentTimeMillis</a:t>
            </a:r>
            <a:r>
              <a:rPr lang="en-NZ" dirty="0">
                <a:solidFill>
                  <a:srgbClr val="000000"/>
                </a:solidFill>
              </a:rPr>
              <a:t>();</a:t>
            </a:r>
            <a:endParaRPr lang="en-NZ" dirty="0">
              <a:solidFill>
                <a:schemeClr val="accent2"/>
              </a:solidFill>
            </a:endParaRPr>
          </a:p>
          <a:p>
            <a:pPr lvl="3">
              <a:spcBef>
                <a:spcPts val="4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 err="1">
                <a:solidFill>
                  <a:srgbClr val="000000"/>
                </a:solidFill>
              </a:rPr>
              <a:t>UI.askString</a:t>
            </a:r>
            <a:r>
              <a:rPr lang="en-NZ" dirty="0">
                <a:solidFill>
                  <a:srgbClr val="000000"/>
                </a:solidFill>
              </a:rPr>
              <a:t>(</a:t>
            </a:r>
            <a:r>
              <a:rPr lang="en-NZ" dirty="0">
                <a:solidFill>
                  <a:srgbClr val="006600"/>
                </a:solidFill>
                <a:ea typeface="SimSun" pitchFamily="2" charset="-122"/>
              </a:rPr>
              <a:t>"Is it true that" </a:t>
            </a:r>
            <a:r>
              <a:rPr lang="en-NZ" dirty="0"/>
              <a:t>+ fact</a:t>
            </a:r>
            <a:r>
              <a:rPr lang="en-NZ" dirty="0">
                <a:solidFill>
                  <a:srgbClr val="000000"/>
                </a:solidFill>
              </a:rPr>
              <a:t>);</a:t>
            </a:r>
          </a:p>
          <a:p>
            <a:pPr lvl="3">
              <a:spcBef>
                <a:spcPts val="4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>
                <a:solidFill>
                  <a:srgbClr val="FF0000"/>
                </a:solidFill>
              </a:rPr>
              <a:t>long</a:t>
            </a:r>
            <a:r>
              <a:rPr lang="en-NZ" dirty="0">
                <a:solidFill>
                  <a:srgbClr val="000000"/>
                </a:solidFill>
              </a:rPr>
              <a:t> </a:t>
            </a:r>
            <a:r>
              <a:rPr lang="en-NZ" dirty="0" err="1">
                <a:solidFill>
                  <a:srgbClr val="000000"/>
                </a:solidFill>
              </a:rPr>
              <a:t>endTime</a:t>
            </a:r>
            <a:r>
              <a:rPr lang="en-NZ" dirty="0">
                <a:solidFill>
                  <a:srgbClr val="000000"/>
                </a:solidFill>
              </a:rPr>
              <a:t> = </a:t>
            </a:r>
            <a:r>
              <a:rPr lang="en-NZ" dirty="0" err="1">
                <a:solidFill>
                  <a:srgbClr val="000000"/>
                </a:solidFill>
              </a:rPr>
              <a:t>System.currentTimeMillis</a:t>
            </a:r>
            <a:r>
              <a:rPr lang="en-NZ" dirty="0">
                <a:solidFill>
                  <a:srgbClr val="000000"/>
                </a:solidFill>
              </a:rPr>
              <a:t>();</a:t>
            </a:r>
            <a:endParaRPr lang="en-NZ" dirty="0"/>
          </a:p>
          <a:p>
            <a:pPr lvl="3">
              <a:spcBef>
                <a:spcPts val="4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 err="1">
                <a:solidFill>
                  <a:srgbClr val="000000"/>
                </a:solidFill>
              </a:rPr>
              <a:t>UI.printf</a:t>
            </a:r>
            <a:r>
              <a:rPr lang="en-NZ" dirty="0">
                <a:solidFill>
                  <a:srgbClr val="000000"/>
                </a:solidFill>
              </a:rPr>
              <a:t>(</a:t>
            </a:r>
            <a:r>
              <a:rPr lang="en-NZ" dirty="0">
                <a:solidFill>
                  <a:srgbClr val="006600"/>
                </a:solidFill>
                <a:ea typeface="SimSun" pitchFamily="2" charset="-122"/>
              </a:rPr>
              <a:t>"You took %d milliseconds \n"</a:t>
            </a:r>
            <a:r>
              <a:rPr lang="en-NZ" dirty="0"/>
              <a:t>,</a:t>
            </a:r>
            <a:r>
              <a:rPr lang="en-NZ" dirty="0">
                <a:solidFill>
                  <a:srgbClr val="000000"/>
                </a:solidFill>
              </a:rPr>
              <a:t>  (</a:t>
            </a:r>
            <a:r>
              <a:rPr lang="en-NZ" dirty="0" err="1">
                <a:solidFill>
                  <a:srgbClr val="000000"/>
                </a:solidFill>
              </a:rPr>
              <a:t>endTime</a:t>
            </a:r>
            <a:r>
              <a:rPr lang="en-NZ" dirty="0">
                <a:solidFill>
                  <a:srgbClr val="000000"/>
                </a:solidFill>
              </a:rPr>
              <a:t> - </a:t>
            </a:r>
            <a:r>
              <a:rPr lang="en-NZ" dirty="0" err="1">
                <a:solidFill>
                  <a:srgbClr val="000000"/>
                </a:solidFill>
              </a:rPr>
              <a:t>startTime</a:t>
            </a:r>
            <a:r>
              <a:rPr lang="en-NZ" dirty="0">
                <a:solidFill>
                  <a:srgbClr val="000000"/>
                </a:solidFill>
              </a:rPr>
              <a:t>) );</a:t>
            </a:r>
            <a:endParaRPr lang="en-GB" dirty="0">
              <a:solidFill>
                <a:srgbClr val="000000"/>
              </a:solidFill>
              <a:ea typeface="SimSun" pitchFamily="2" charset="-122"/>
              <a:cs typeface="SansSerif"/>
            </a:endParaRPr>
          </a:p>
          <a:p>
            <a:pPr lvl="2">
              <a:spcBef>
                <a:spcPts val="0"/>
              </a:spcBef>
              <a:buNone/>
            </a:pPr>
            <a:r>
              <a:rPr lang="en-NZ" dirty="0">
                <a:solidFill>
                  <a:srgbClr val="000000"/>
                </a:solidFill>
                <a:ea typeface="SimSun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68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"this" and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When you call a method on an object, the method "knows" which object it was called on.</a:t>
            </a:r>
          </a:p>
          <a:p>
            <a:pPr lvl="1"/>
            <a:r>
              <a:rPr lang="en-NZ" dirty="0"/>
              <a:t>stored in the "special variable":  </a:t>
            </a:r>
            <a:r>
              <a:rPr lang="en-NZ" dirty="0">
                <a:solidFill>
                  <a:srgbClr val="0070C0"/>
                </a:solidFill>
              </a:rPr>
              <a:t>this</a:t>
            </a:r>
          </a:p>
          <a:p>
            <a:r>
              <a:rPr lang="en-NZ" dirty="0"/>
              <a:t>If the method needs to call another method from the same class, it generally needs to call it on the same object.</a:t>
            </a:r>
          </a:p>
          <a:p>
            <a:pPr lvl="1">
              <a:spcBef>
                <a:spcPts val="180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public class</a:t>
            </a:r>
            <a:r>
              <a:rPr lang="en-NZ" dirty="0"/>
              <a:t> </a:t>
            </a:r>
            <a:r>
              <a:rPr lang="en-NZ" dirty="0" err="1"/>
              <a:t>MyObjects</a:t>
            </a:r>
            <a:r>
              <a:rPr lang="en-NZ" dirty="0"/>
              <a:t> {</a:t>
            </a:r>
          </a:p>
          <a:p>
            <a:pPr lvl="3">
              <a:spcBef>
                <a:spcPts val="0"/>
              </a:spcBef>
              <a:buNone/>
            </a:pPr>
            <a:r>
              <a:rPr lang="en-NZ" dirty="0"/>
              <a:t>:</a:t>
            </a:r>
          </a:p>
          <a:p>
            <a:pPr lvl="2">
              <a:spcBef>
                <a:spcPts val="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CC0000"/>
                </a:solidFill>
                <a:ea typeface="SimSun" pitchFamily="2" charset="-122"/>
                <a:cs typeface="SansSerif"/>
              </a:rPr>
              <a:t>void</a:t>
            </a:r>
            <a:r>
              <a:rPr lang="en-NZ" dirty="0"/>
              <a:t> method1(){</a:t>
            </a:r>
          </a:p>
          <a:p>
            <a:pPr lvl="3"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pPr lvl="3">
              <a:spcBef>
                <a:spcPts val="0"/>
              </a:spcBef>
              <a:buNone/>
            </a:pPr>
            <a:r>
              <a:rPr lang="en-GB" dirty="0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US" dirty="0"/>
              <a:t>.method2(45,  </a:t>
            </a:r>
            <a:r>
              <a:rPr lang="en-US" dirty="0">
                <a:solidFill>
                  <a:srgbClr val="006600"/>
                </a:solidFill>
                <a:ea typeface="SimSun" pitchFamily="2" charset="-122"/>
                <a:cs typeface="SansSerif"/>
              </a:rPr>
              <a:t>"name"</a:t>
            </a:r>
            <a:r>
              <a:rPr lang="en-US" dirty="0"/>
              <a:t>);</a:t>
            </a:r>
          </a:p>
          <a:p>
            <a:pPr lvl="3"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lvl="2">
              <a:spcBef>
                <a:spcPts val="60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CC0000"/>
                </a:solidFill>
                <a:ea typeface="SimSun" pitchFamily="2" charset="-122"/>
                <a:cs typeface="SansSerif"/>
              </a:rPr>
              <a:t>void</a:t>
            </a:r>
            <a:r>
              <a:rPr lang="en-NZ" dirty="0"/>
              <a:t> method2(</a:t>
            </a:r>
            <a:r>
              <a:rPr lang="en-NZ" dirty="0" err="1">
                <a:solidFill>
                  <a:srgbClr val="CC0000"/>
                </a:solidFill>
                <a:ea typeface="SimSun" pitchFamily="2" charset="-122"/>
                <a:cs typeface="SansSerif"/>
              </a:rPr>
              <a:t>int</a:t>
            </a:r>
            <a:r>
              <a:rPr lang="en-NZ" dirty="0"/>
              <a:t> num, </a:t>
            </a:r>
            <a:r>
              <a:rPr lang="en-NZ" dirty="0">
                <a:solidFill>
                  <a:srgbClr val="CC0000"/>
                </a:solidFill>
                <a:ea typeface="SimSun" pitchFamily="2" charset="-122"/>
                <a:cs typeface="SansSerif"/>
              </a:rPr>
              <a:t>String</a:t>
            </a:r>
            <a:r>
              <a:rPr lang="en-NZ" dirty="0"/>
              <a:t> n){</a:t>
            </a:r>
          </a:p>
          <a:p>
            <a:pPr lvl="3"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NZ" dirty="0"/>
          </a:p>
          <a:p>
            <a:pPr lvl="1">
              <a:spcBef>
                <a:spcPts val="0"/>
              </a:spcBef>
              <a:buNone/>
            </a:pPr>
            <a:endParaRPr lang="en-NZ" dirty="0"/>
          </a:p>
          <a:p>
            <a:endParaRPr lang="en-NZ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7360804" y="3573016"/>
            <a:ext cx="3275856" cy="2736304"/>
          </a:xfrm>
          <a:prstGeom prst="wedgeRoundRectCallout">
            <a:avLst>
              <a:gd name="adj1" fmla="val -61479"/>
              <a:gd name="adj2" fmla="val -22492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But, </a:t>
            </a:r>
            <a:r>
              <a:rPr lang="en-NZ" sz="2000" dirty="0">
                <a:solidFill>
                  <a:srgbClr val="006699"/>
                </a:solidFill>
                <a:latin typeface="+mn-lt"/>
                <a:ea typeface="SimSun" pitchFamily="2" charset="-122"/>
                <a:cs typeface="SansSerif"/>
              </a:rPr>
              <a:t>this</a:t>
            </a:r>
            <a:r>
              <a:rPr lang="en-NZ" sz="2000" dirty="0"/>
              <a:t>. is optional!</a:t>
            </a:r>
          </a:p>
          <a:p>
            <a:pPr algn="l"/>
            <a:r>
              <a:rPr lang="en-NZ" sz="2000" dirty="0"/>
              <a:t>If you leave the object out of a method call, Java will assume you meant  </a:t>
            </a:r>
            <a:r>
              <a:rPr lang="en-NZ" sz="2000" dirty="0">
                <a:solidFill>
                  <a:srgbClr val="006699"/>
                </a:solidFill>
                <a:latin typeface="+mn-lt"/>
                <a:ea typeface="SimSun" pitchFamily="2" charset="-122"/>
                <a:cs typeface="SansSerif"/>
              </a:rPr>
              <a:t>this</a:t>
            </a:r>
            <a:r>
              <a:rPr lang="en-NZ" sz="2000" dirty="0">
                <a:latin typeface="+mn-lt"/>
                <a:ea typeface="SimSun" pitchFamily="2" charset="-122"/>
                <a:cs typeface="SansSerif"/>
              </a:rPr>
              <a:t>!</a:t>
            </a:r>
          </a:p>
          <a:p>
            <a:pPr algn="l"/>
            <a:endParaRPr lang="en-NZ" sz="2000" dirty="0">
              <a:latin typeface="+mn-lt"/>
              <a:ea typeface="SimSun" pitchFamily="2" charset="-122"/>
              <a:cs typeface="SansSerif"/>
            </a:endParaRPr>
          </a:p>
          <a:p>
            <a:pPr algn="l"/>
            <a:r>
              <a:rPr lang="en-NZ" sz="2000" dirty="0">
                <a:latin typeface="+mn-lt"/>
                <a:ea typeface="SimSun" pitchFamily="2" charset="-122"/>
                <a:cs typeface="SansSerif"/>
              </a:rPr>
              <a:t>To be safe: always put the</a:t>
            </a:r>
          </a:p>
          <a:p>
            <a:pPr algn="l"/>
            <a:r>
              <a:rPr lang="en-NZ" sz="2000" dirty="0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NZ" sz="2000" dirty="0"/>
              <a:t>. in, until you really know what you are doing.</a:t>
            </a:r>
            <a:endParaRPr lang="en-NZ" sz="2000" dirty="0">
              <a:latin typeface="+mn-lt"/>
              <a:ea typeface="SimSun" pitchFamily="2" charset="-122"/>
              <a:cs typeface="SansSerif"/>
            </a:endParaRPr>
          </a:p>
        </p:txBody>
      </p:sp>
    </p:spTree>
    <p:extLst>
      <p:ext uri="{BB962C8B-B14F-4D97-AF65-F5344CB8AC3E}">
        <p14:creationId xmlns:p14="http://schemas.microsoft.com/office/powerpoint/2010/main" val="389016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Calling Methods: How does it work?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NZ" dirty="0"/>
              <a:t>A method definition is like a master copy of a worksheet</a:t>
            </a:r>
          </a:p>
          <a:p>
            <a:pPr eaLnBrk="1" hangingPunct="1">
              <a:spcBef>
                <a:spcPct val="80000"/>
              </a:spcBef>
            </a:pPr>
            <a:r>
              <a:rPr lang="en-NZ" dirty="0"/>
              <a:t>Every time you call a method on an object, you make a copy of the worksheet, and work through it.</a:t>
            </a:r>
          </a:p>
          <a:p>
            <a:pPr eaLnBrk="1" hangingPunct="1">
              <a:spcBef>
                <a:spcPct val="80000"/>
              </a:spcBef>
            </a:pPr>
            <a:r>
              <a:rPr lang="en-NZ" dirty="0"/>
              <a:t>The identifier of the object is copied into the box called “this”.</a:t>
            </a:r>
          </a:p>
          <a:p>
            <a:pPr eaLnBrk="1" hangingPunct="1">
              <a:spcBef>
                <a:spcPct val="80000"/>
              </a:spcBef>
            </a:pPr>
            <a:r>
              <a:rPr lang="en-NZ" dirty="0"/>
              <a:t>Parameters of the method are like boxes at the top of the worksheet:  you copy the arguments into the boxes.</a:t>
            </a:r>
          </a:p>
          <a:p>
            <a:pPr eaLnBrk="1" hangingPunct="1">
              <a:spcBef>
                <a:spcPct val="80000"/>
              </a:spcBef>
            </a:pPr>
            <a:r>
              <a:rPr lang="en-NZ" dirty="0"/>
              <a:t>When you have finished the worksheet, you throw it away, along with any information stored in its boxes.</a:t>
            </a:r>
          </a:p>
          <a:p>
            <a:pPr eaLnBrk="1" hangingPunct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948332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Where have we been?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Statements,  (to specify instructions): </a:t>
            </a:r>
          </a:p>
          <a:p>
            <a:pPr lvl="1"/>
            <a:r>
              <a:rPr lang="en-NZ" dirty="0"/>
              <a:t>calling methods on objects, specifying arguments</a:t>
            </a:r>
          </a:p>
          <a:p>
            <a:pPr lvl="2">
              <a:spcBef>
                <a:spcPts val="0"/>
              </a:spcBef>
            </a:pPr>
            <a:r>
              <a:rPr lang="en-NZ" dirty="0"/>
              <a:t>text output, text input, graphical output.</a:t>
            </a:r>
          </a:p>
          <a:p>
            <a:pPr lvl="1">
              <a:spcBef>
                <a:spcPts val="200"/>
              </a:spcBef>
            </a:pPr>
            <a:r>
              <a:rPr lang="en-NZ" dirty="0"/>
              <a:t>declaring variables,</a:t>
            </a:r>
          </a:p>
          <a:p>
            <a:pPr lvl="1">
              <a:spcBef>
                <a:spcPts val="200"/>
              </a:spcBef>
            </a:pPr>
            <a:r>
              <a:rPr lang="en-NZ" dirty="0"/>
              <a:t>assigning values to variables  (including new objects)</a:t>
            </a:r>
          </a:p>
          <a:p>
            <a:endParaRPr lang="en-NZ" dirty="0"/>
          </a:p>
          <a:p>
            <a:r>
              <a:rPr lang="en-NZ" dirty="0"/>
              <a:t>Expressions and values</a:t>
            </a:r>
          </a:p>
          <a:p>
            <a:pPr lvl="1">
              <a:spcBef>
                <a:spcPts val="200"/>
              </a:spcBef>
            </a:pPr>
            <a:r>
              <a:rPr lang="en-NZ" dirty="0"/>
              <a:t>literal values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constants </a:t>
            </a:r>
            <a:endParaRPr lang="en-NZ" dirty="0"/>
          </a:p>
          <a:p>
            <a:pPr lvl="1">
              <a:spcBef>
                <a:spcPts val="200"/>
              </a:spcBef>
            </a:pPr>
            <a:r>
              <a:rPr lang="en-NZ" dirty="0"/>
              <a:t>variables</a:t>
            </a:r>
          </a:p>
          <a:p>
            <a:pPr lvl="1">
              <a:spcBef>
                <a:spcPts val="200"/>
              </a:spcBef>
            </a:pPr>
            <a:r>
              <a:rPr lang="en-NZ" dirty="0"/>
              <a:t>combining values with operations (+, -, *, </a:t>
            </a:r>
            <a:r>
              <a:rPr lang="en-NZ" dirty="0" err="1"/>
              <a:t>etc</a:t>
            </a:r>
            <a:r>
              <a:rPr lang="en-NZ" dirty="0"/>
              <a:t>)</a:t>
            </a:r>
          </a:p>
          <a:p>
            <a:pPr lvl="1">
              <a:spcBef>
                <a:spcPts val="200"/>
              </a:spcBef>
            </a:pPr>
            <a:endParaRPr lang="en-NZ" dirty="0"/>
          </a:p>
          <a:p>
            <a:pPr>
              <a:spcBef>
                <a:spcPts val="200"/>
              </a:spcBef>
            </a:pPr>
            <a:r>
              <a:rPr lang="en-US" dirty="0"/>
              <a:t>D</a:t>
            </a:r>
            <a:r>
              <a:rPr lang="en-NZ" dirty="0" err="1"/>
              <a:t>efining</a:t>
            </a:r>
            <a:r>
              <a:rPr lang="en-NZ" dirty="0"/>
              <a:t> methods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g</a:t>
            </a:r>
            <a:r>
              <a:rPr lang="en-NZ" dirty="0" err="1"/>
              <a:t>iving</a:t>
            </a:r>
            <a:r>
              <a:rPr lang="en-NZ" dirty="0"/>
              <a:t> methods parameters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p</a:t>
            </a:r>
            <a:r>
              <a:rPr lang="en-NZ" dirty="0" err="1"/>
              <a:t>assing</a:t>
            </a:r>
            <a:r>
              <a:rPr lang="en-NZ" dirty="0"/>
              <a:t> values to methods when you call the method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u</a:t>
            </a:r>
            <a:r>
              <a:rPr lang="en-NZ" dirty="0"/>
              <a:t>sing parameter values in the method</a:t>
            </a:r>
          </a:p>
        </p:txBody>
      </p:sp>
    </p:spTree>
    <p:extLst>
      <p:ext uri="{BB962C8B-B14F-4D97-AF65-F5344CB8AC3E}">
        <p14:creationId xmlns:p14="http://schemas.microsoft.com/office/powerpoint/2010/main" val="2251998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Calling Methods: How does it work?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NZ" dirty="0"/>
              <a:t>An object is like a filing card in a filing box, marked with its category (class) and an identifier</a:t>
            </a:r>
          </a:p>
          <a:p>
            <a:pPr eaLnBrk="1" hangingPunct="1">
              <a:spcBef>
                <a:spcPct val="80000"/>
              </a:spcBef>
            </a:pPr>
            <a:r>
              <a:rPr lang="en-NZ" dirty="0"/>
              <a:t>A method definition is like a master copy of a worksheet</a:t>
            </a:r>
          </a:p>
          <a:p>
            <a:pPr eaLnBrk="1" hangingPunct="1">
              <a:spcBef>
                <a:spcPct val="80000"/>
              </a:spcBef>
            </a:pPr>
            <a:r>
              <a:rPr lang="en-NZ" dirty="0"/>
              <a:t>Every time you call a method on an object, you make a copy of the worksheet, and work through it.</a:t>
            </a:r>
          </a:p>
          <a:p>
            <a:pPr eaLnBrk="1" hangingPunct="1">
              <a:spcBef>
                <a:spcPct val="80000"/>
              </a:spcBef>
            </a:pPr>
            <a:r>
              <a:rPr lang="en-NZ" dirty="0"/>
              <a:t>The identifier of the object is copied into the box called “this”.</a:t>
            </a:r>
          </a:p>
          <a:p>
            <a:pPr eaLnBrk="1" hangingPunct="1">
              <a:spcBef>
                <a:spcPct val="80000"/>
              </a:spcBef>
            </a:pPr>
            <a:r>
              <a:rPr lang="en-NZ" dirty="0"/>
              <a:t>Parameters of the method are like boxes at the top of the worksheet:  you copy the arguments into the boxes.</a:t>
            </a:r>
          </a:p>
          <a:p>
            <a:pPr eaLnBrk="1" hangingPunct="1">
              <a:spcBef>
                <a:spcPct val="80000"/>
              </a:spcBef>
            </a:pPr>
            <a:r>
              <a:rPr lang="en-NZ" dirty="0"/>
              <a:t>When you have finished the worksheet, you throw it away, along with any information stored in its boxes.</a:t>
            </a:r>
          </a:p>
          <a:p>
            <a:pPr eaLnBrk="1" hangingPunct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725449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What happens if we call the method on the object RTM1:</a:t>
            </a:r>
          </a:p>
          <a:p>
            <a:pPr lvl="1">
              <a:buFontTx/>
              <a:buNone/>
            </a:pPr>
            <a:r>
              <a:rPr lang="en-NZ" dirty="0"/>
              <a:t>RTM1 . </a:t>
            </a:r>
            <a:r>
              <a:rPr lang="en-NZ" dirty="0" err="1"/>
              <a:t>measureTime</a:t>
            </a:r>
            <a:r>
              <a:rPr lang="en-NZ" dirty="0"/>
              <a:t>();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NZ" dirty="0"/>
          </a:p>
          <a:p>
            <a:pPr>
              <a:spcBef>
                <a:spcPct val="20000"/>
              </a:spcBef>
              <a:buFontTx/>
              <a:buNone/>
            </a:pPr>
            <a:endParaRPr lang="en-NZ" dirty="0"/>
          </a:p>
          <a:p>
            <a:pPr lvl="1">
              <a:buFontTx/>
              <a:buNone/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measureReactionTime</a:t>
            </a:r>
            <a:r>
              <a:rPr lang="en-NZ" dirty="0"/>
              <a:t>(){                                      </a:t>
            </a:r>
          </a:p>
          <a:p>
            <a:pPr lvl="2">
              <a:spcBef>
                <a:spcPct val="80000"/>
              </a:spcBef>
              <a:buFontTx/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NZ" dirty="0">
                <a:solidFill>
                  <a:srgbClr val="006600"/>
                </a:solidFill>
                <a:ea typeface="SimSun" pitchFamily="2" charset="-122"/>
                <a:cs typeface="SansSerif"/>
              </a:rPr>
              <a:t>Xi Jinping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 is the president of China"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"6 x 4 = 23"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“summer is warmer than Winter"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NZ" dirty="0">
                <a:solidFill>
                  <a:srgbClr val="006600"/>
                </a:solidFill>
                <a:ea typeface="SimSun" pitchFamily="2" charset="-122"/>
                <a:cs typeface="SansSerif"/>
              </a:rPr>
              <a:t>Xiamen’s population &gt; 5,000,000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  <a:endParaRPr lang="en-NZ" dirty="0"/>
          </a:p>
          <a:p>
            <a:pPr lvl="1">
              <a:buFontTx/>
              <a:buNone/>
            </a:pPr>
            <a:r>
              <a:rPr lang="en-NZ" dirty="0"/>
              <a:t> </a:t>
            </a:r>
          </a:p>
          <a:p>
            <a:pPr>
              <a:buFontTx/>
              <a:buNone/>
            </a:pPr>
            <a:endParaRPr lang="en-NZ" sz="2000" dirty="0"/>
          </a:p>
          <a:p>
            <a:pPr>
              <a:buFontTx/>
              <a:buNone/>
            </a:pPr>
            <a:endParaRPr lang="en-NZ" dirty="0"/>
          </a:p>
          <a:p>
            <a:pPr>
              <a:spcBef>
                <a:spcPts val="0"/>
              </a:spcBef>
              <a:buNone/>
            </a:pPr>
            <a:r>
              <a:rPr lang="en-NZ" dirty="0"/>
              <a:t>The object the method was called on is copied to "this" place  </a:t>
            </a:r>
          </a:p>
        </p:txBody>
      </p:sp>
      <p:sp>
        <p:nvSpPr>
          <p:cNvPr id="1433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Understanding </a:t>
            </a:r>
            <a:r>
              <a:rPr lang="en-US"/>
              <a:t>ReactionTimeMeasurer</a:t>
            </a:r>
            <a:endParaRPr lang="en-NZ"/>
          </a:p>
        </p:txBody>
      </p:sp>
      <p:sp>
        <p:nvSpPr>
          <p:cNvPr id="14340" name="Rectangle 13"/>
          <p:cNvSpPr>
            <a:spLocks noChangeArrowheads="1"/>
          </p:cNvSpPr>
          <p:nvPr/>
        </p:nvSpPr>
        <p:spPr bwMode="auto">
          <a:xfrm>
            <a:off x="551706" y="2420939"/>
            <a:ext cx="8208962" cy="34559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14"/>
          <p:cNvSpPr>
            <a:spLocks noChangeShapeType="1"/>
          </p:cNvSpPr>
          <p:nvPr/>
        </p:nvSpPr>
        <p:spPr bwMode="auto">
          <a:xfrm>
            <a:off x="551384" y="3141663"/>
            <a:ext cx="82089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  <p:sp>
        <p:nvSpPr>
          <p:cNvPr id="9" name="Rectangle 8"/>
          <p:cNvSpPr/>
          <p:nvPr/>
        </p:nvSpPr>
        <p:spPr bwMode="auto">
          <a:xfrm>
            <a:off x="7392516" y="2672537"/>
            <a:ext cx="1152128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    this:</a:t>
            </a:r>
          </a:p>
          <a:p>
            <a:pPr algn="l">
              <a:lnSpc>
                <a:spcPct val="110000"/>
              </a:lnSpc>
            </a:pPr>
            <a:r>
              <a:rPr lang="en-NZ" sz="2000" dirty="0"/>
              <a:t> RTM-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0588" y="26569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5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FontTx/>
              <a:buNone/>
            </a:pPr>
            <a:endParaRPr lang="en-NZ" dirty="0"/>
          </a:p>
          <a:p>
            <a:pPr>
              <a:spcBef>
                <a:spcPct val="20000"/>
              </a:spcBef>
              <a:buFontTx/>
              <a:buNone/>
            </a:pPr>
            <a:endParaRPr lang="en-NZ" dirty="0"/>
          </a:p>
        </p:txBody>
      </p:sp>
      <p:sp>
        <p:nvSpPr>
          <p:cNvPr id="1536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Understanding  method calls</a:t>
            </a:r>
          </a:p>
        </p:txBody>
      </p:sp>
      <p:sp>
        <p:nvSpPr>
          <p:cNvPr id="15367" name="Rectangle 13"/>
          <p:cNvSpPr>
            <a:spLocks noChangeArrowheads="1"/>
          </p:cNvSpPr>
          <p:nvPr/>
        </p:nvSpPr>
        <p:spPr bwMode="auto">
          <a:xfrm>
            <a:off x="478608" y="1556793"/>
            <a:ext cx="9433172" cy="3744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276225" lvl="1" algn="l"/>
            <a:r>
              <a:rPr lang="en-NZ" sz="2000" b="1" dirty="0">
                <a:solidFill>
                  <a:srgbClr val="6F3B01"/>
                </a:solidFill>
              </a:rPr>
              <a:t>public</a:t>
            </a:r>
            <a:r>
              <a:rPr lang="en-NZ" sz="2000" dirty="0"/>
              <a:t> </a:t>
            </a:r>
            <a:r>
              <a:rPr lang="en-NZ" sz="2000" dirty="0">
                <a:solidFill>
                  <a:srgbClr val="FF0000"/>
                </a:solidFill>
              </a:rPr>
              <a:t>void</a:t>
            </a:r>
            <a:r>
              <a:rPr lang="en-NZ" sz="2000" dirty="0"/>
              <a:t> </a:t>
            </a:r>
            <a:r>
              <a:rPr lang="en-NZ" sz="2000" dirty="0" err="1"/>
              <a:t>measureQ</a:t>
            </a:r>
            <a:r>
              <a:rPr lang="en-GB" sz="2000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uestio</a:t>
            </a:r>
            <a:r>
              <a:rPr lang="en-NZ" sz="2000" dirty="0"/>
              <a:t>n(</a:t>
            </a:r>
            <a:r>
              <a:rPr lang="en-NZ" sz="2000" dirty="0">
                <a:solidFill>
                  <a:srgbClr val="FF0000"/>
                </a:solidFill>
              </a:rPr>
              <a:t>String</a:t>
            </a:r>
            <a:r>
              <a:rPr lang="en-NZ" sz="2000" dirty="0"/>
              <a:t> fact){</a:t>
            </a:r>
          </a:p>
          <a:p>
            <a:pPr marL="1076325" lvl="3" algn="l">
              <a:spcBef>
                <a:spcPct val="80000"/>
              </a:spcBef>
            </a:pPr>
            <a:r>
              <a:rPr lang="en-NZ" sz="2000" dirty="0">
                <a:solidFill>
                  <a:srgbClr val="FF0000"/>
                </a:solidFill>
              </a:rPr>
              <a:t>long</a:t>
            </a:r>
            <a:r>
              <a:rPr lang="en-NZ" sz="2000" dirty="0"/>
              <a:t> </a:t>
            </a:r>
            <a:r>
              <a:rPr lang="en-NZ" sz="2000" dirty="0" err="1"/>
              <a:t>startTime</a:t>
            </a:r>
            <a:r>
              <a:rPr lang="en-NZ" sz="2000" dirty="0"/>
              <a:t> = </a:t>
            </a:r>
            <a:r>
              <a:rPr lang="en-NZ" sz="2000" dirty="0" err="1"/>
              <a:t>System.currentTimeMillis</a:t>
            </a:r>
            <a:r>
              <a:rPr lang="en-NZ" sz="2000" dirty="0"/>
              <a:t>();</a:t>
            </a:r>
          </a:p>
          <a:p>
            <a:pPr marL="1076325" lvl="3" algn="l">
              <a:spcBef>
                <a:spcPct val="50000"/>
              </a:spcBef>
            </a:pPr>
            <a:r>
              <a:rPr lang="en-NZ" sz="2000" dirty="0" err="1"/>
              <a:t>UI.askString</a:t>
            </a:r>
            <a:r>
              <a:rPr lang="en-NZ" sz="2000" dirty="0"/>
              <a:t>(</a:t>
            </a:r>
            <a:r>
              <a:rPr lang="en-NZ" sz="2000" dirty="0">
                <a:solidFill>
                  <a:srgbClr val="339933"/>
                </a:solidFill>
              </a:rPr>
              <a:t>"Is it true that "</a:t>
            </a:r>
            <a:r>
              <a:rPr lang="en-NZ" sz="2000" dirty="0"/>
              <a:t> + fact);</a:t>
            </a:r>
          </a:p>
          <a:p>
            <a:pPr marL="1076325" lvl="3" algn="l">
              <a:spcBef>
                <a:spcPct val="50000"/>
              </a:spcBef>
            </a:pPr>
            <a:r>
              <a:rPr lang="en-NZ" sz="2000" dirty="0">
                <a:solidFill>
                  <a:srgbClr val="FF0000"/>
                </a:solidFill>
              </a:rPr>
              <a:t>long</a:t>
            </a:r>
            <a:r>
              <a:rPr lang="en-NZ" sz="2000" dirty="0"/>
              <a:t> </a:t>
            </a:r>
            <a:r>
              <a:rPr lang="en-NZ" sz="2000" dirty="0" err="1"/>
              <a:t>endTime</a:t>
            </a:r>
            <a:r>
              <a:rPr lang="en-NZ" sz="2000" dirty="0"/>
              <a:t> = </a:t>
            </a:r>
            <a:r>
              <a:rPr lang="en-NZ" sz="2000" dirty="0" err="1"/>
              <a:t>System.currentTimeMillis</a:t>
            </a:r>
            <a:r>
              <a:rPr lang="en-NZ" sz="2000" dirty="0"/>
              <a:t>();</a:t>
            </a:r>
          </a:p>
          <a:p>
            <a:pPr marL="1076325" lvl="3" algn="l">
              <a:spcBef>
                <a:spcPct val="50000"/>
              </a:spcBef>
            </a:pPr>
            <a:r>
              <a:rPr lang="en-NZ" sz="2000" dirty="0" err="1">
                <a:solidFill>
                  <a:srgbClr val="000000"/>
                </a:solidFill>
              </a:rPr>
              <a:t>UI.printf</a:t>
            </a:r>
            <a:r>
              <a:rPr lang="en-NZ" sz="2000" dirty="0">
                <a:solidFill>
                  <a:srgbClr val="000000"/>
                </a:solidFill>
              </a:rPr>
              <a:t>(</a:t>
            </a:r>
            <a:r>
              <a:rPr lang="en-NZ" sz="2000" dirty="0">
                <a:solidFill>
                  <a:srgbClr val="339933"/>
                </a:solidFill>
              </a:rPr>
              <a:t>"You took %d milliseconds \n",</a:t>
            </a:r>
            <a:r>
              <a:rPr lang="en-NZ" sz="2000" dirty="0">
                <a:solidFill>
                  <a:srgbClr val="000000"/>
                </a:solidFill>
              </a:rPr>
              <a:t>  (</a:t>
            </a:r>
            <a:r>
              <a:rPr lang="en-NZ" sz="2000" dirty="0" err="1">
                <a:solidFill>
                  <a:srgbClr val="000000"/>
                </a:solidFill>
              </a:rPr>
              <a:t>endTime</a:t>
            </a:r>
            <a:r>
              <a:rPr lang="en-NZ" sz="2000" dirty="0">
                <a:solidFill>
                  <a:srgbClr val="000000"/>
                </a:solidFill>
              </a:rPr>
              <a:t> - </a:t>
            </a:r>
            <a:r>
              <a:rPr lang="en-NZ" sz="2000" dirty="0" err="1">
                <a:solidFill>
                  <a:srgbClr val="000000"/>
                </a:solidFill>
              </a:rPr>
              <a:t>startTime</a:t>
            </a:r>
            <a:r>
              <a:rPr lang="en-NZ" sz="2000" dirty="0">
                <a:solidFill>
                  <a:srgbClr val="000000"/>
                </a:solidFill>
              </a:rPr>
              <a:t>) );</a:t>
            </a:r>
            <a:endParaRPr lang="en-NZ" sz="2000" dirty="0"/>
          </a:p>
          <a:p>
            <a:pPr marL="268288" lvl="2" algn="l">
              <a:spcBef>
                <a:spcPct val="50000"/>
              </a:spcBef>
            </a:pPr>
            <a:r>
              <a:rPr lang="en-NZ" sz="2000" dirty="0"/>
              <a:t>}</a:t>
            </a:r>
          </a:p>
          <a:p>
            <a:pPr lvl="2" algn="l">
              <a:buFontTx/>
              <a:buNone/>
            </a:pPr>
            <a:endParaRPr lang="en-NZ" sz="2800" dirty="0"/>
          </a:p>
        </p:txBody>
      </p:sp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550046" y="3356993"/>
            <a:ext cx="792163" cy="358775"/>
            <a:chOff x="3424" y="981"/>
            <a:chExt cx="499" cy="226"/>
          </a:xfrm>
        </p:grpSpPr>
        <p:sp>
          <p:nvSpPr>
            <p:cNvPr id="15375" name="Rectangle 10"/>
            <p:cNvSpPr>
              <a:spLocks noChangeArrowheads="1"/>
            </p:cNvSpPr>
            <p:nvPr/>
          </p:nvSpPr>
          <p:spPr bwMode="auto">
            <a:xfrm>
              <a:off x="3424" y="981"/>
              <a:ext cx="499" cy="2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Oval 11"/>
            <p:cNvSpPr>
              <a:spLocks noChangeArrowheads="1"/>
            </p:cNvSpPr>
            <p:nvPr/>
          </p:nvSpPr>
          <p:spPr bwMode="auto">
            <a:xfrm>
              <a:off x="3833" y="1117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50046" y="2420889"/>
            <a:ext cx="792163" cy="358775"/>
            <a:chOff x="3424" y="981"/>
            <a:chExt cx="499" cy="226"/>
          </a:xfrm>
        </p:grpSpPr>
        <p:sp>
          <p:nvSpPr>
            <p:cNvPr id="15377" name="Rectangle 7"/>
            <p:cNvSpPr>
              <a:spLocks noChangeArrowheads="1"/>
            </p:cNvSpPr>
            <p:nvPr/>
          </p:nvSpPr>
          <p:spPr bwMode="auto">
            <a:xfrm>
              <a:off x="3424" y="981"/>
              <a:ext cx="499" cy="2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Oval 8"/>
            <p:cNvSpPr>
              <a:spLocks noChangeArrowheads="1"/>
            </p:cNvSpPr>
            <p:nvPr/>
          </p:nvSpPr>
          <p:spPr bwMode="auto">
            <a:xfrm>
              <a:off x="3833" y="1117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5368" name="Line 14"/>
          <p:cNvSpPr>
            <a:spLocks noChangeShapeType="1"/>
          </p:cNvSpPr>
          <p:nvPr/>
        </p:nvSpPr>
        <p:spPr bwMode="auto">
          <a:xfrm>
            <a:off x="550046" y="2349500"/>
            <a:ext cx="82089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308349" y="2349501"/>
            <a:ext cx="4635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NZ" sz="2800" b="1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235324" y="3284984"/>
            <a:ext cx="46355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NZ" sz="2800" b="1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198812" y="3732659"/>
            <a:ext cx="46355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NZ" sz="2800" b="1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44910" y="2393951"/>
            <a:ext cx="8286750" cy="2835251"/>
          </a:xfrm>
          <a:prstGeom prst="rect">
            <a:avLst/>
          </a:prstGeom>
          <a:solidFill>
            <a:srgbClr val="FFFFFF">
              <a:alpha val="69803"/>
            </a:srgb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8039571" y="1868574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    this:</a:t>
            </a:r>
          </a:p>
          <a:p>
            <a:pPr algn="l">
              <a:lnSpc>
                <a:spcPct val="110000"/>
              </a:lnSpc>
            </a:pPr>
            <a:r>
              <a:rPr lang="en-NZ" sz="2000" dirty="0"/>
              <a:t> RTM-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48341" y="186857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5663308" y="1844676"/>
            <a:ext cx="2017713" cy="358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339933"/>
                </a:solidFill>
              </a:rPr>
              <a:t>"</a:t>
            </a:r>
            <a:r>
              <a:rPr lang="en-NZ" sz="2000" dirty="0">
                <a:solidFill>
                  <a:srgbClr val="339933"/>
                </a:solidFill>
              </a:rPr>
              <a:t>Xi Jinping</a:t>
            </a:r>
            <a:r>
              <a:rPr lang="en-GB" sz="2000" dirty="0">
                <a:solidFill>
                  <a:srgbClr val="339933"/>
                </a:solidFill>
              </a:rPr>
              <a:t> is </a:t>
            </a:r>
            <a:r>
              <a:rPr lang="en-US" sz="2000" dirty="0">
                <a:solidFill>
                  <a:srgbClr val="339933"/>
                </a:solidFill>
                <a:latin typeface="Arial Unicode MS" pitchFamily="34" charset="-128"/>
              </a:rPr>
              <a:t>…</a:t>
            </a:r>
            <a:r>
              <a:rPr lang="en-US" sz="2000" dirty="0">
                <a:solidFill>
                  <a:srgbClr val="339933"/>
                </a:solidFill>
              </a:rPr>
              <a:t>"</a:t>
            </a:r>
            <a:endParaRPr lang="en-NZ" sz="2000" dirty="0">
              <a:solidFill>
                <a:srgbClr val="339933"/>
              </a:solidFill>
            </a:endParaRPr>
          </a:p>
        </p:txBody>
      </p:sp>
      <p:sp>
        <p:nvSpPr>
          <p:cNvPr id="428047" name="Rectangle 15"/>
          <p:cNvSpPr>
            <a:spLocks noChangeArrowheads="1"/>
          </p:cNvSpPr>
          <p:nvPr/>
        </p:nvSpPr>
        <p:spPr bwMode="auto">
          <a:xfrm>
            <a:off x="5718780" y="1868574"/>
            <a:ext cx="1931761" cy="30860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245949" y="2780929"/>
            <a:ext cx="4635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124340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 animBg="1"/>
      <p:bldP spid="20" grpId="0"/>
      <p:bldP spid="428047" grpId="0" animBg="1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NZ" dirty="0"/>
          </a:p>
          <a:p>
            <a:pPr>
              <a:spcBef>
                <a:spcPct val="20000"/>
              </a:spcBef>
              <a:buFontTx/>
              <a:buNone/>
            </a:pPr>
            <a:endParaRPr lang="en-NZ" dirty="0"/>
          </a:p>
          <a:p>
            <a:pPr lvl="1">
              <a:buFontTx/>
              <a:buNone/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measureReactionTime</a:t>
            </a:r>
            <a:r>
              <a:rPr lang="en-NZ" dirty="0"/>
              <a:t>(){</a:t>
            </a:r>
          </a:p>
          <a:p>
            <a:pPr lvl="2">
              <a:spcBef>
                <a:spcPct val="80000"/>
              </a:spcBef>
              <a:buFontTx/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("</a:t>
            </a:r>
            <a:r>
              <a:rPr lang="en-NZ" dirty="0">
                <a:solidFill>
                  <a:srgbClr val="006600"/>
                </a:solidFill>
                <a:ea typeface="SimSun" pitchFamily="2" charset="-122"/>
                <a:cs typeface="SansSerif"/>
              </a:rPr>
              <a:t>Xi Jinping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 is the president of China"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"6 x 4 = 23"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“summer is warmer than Winter"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NZ" dirty="0">
                <a:solidFill>
                  <a:srgbClr val="006600"/>
                </a:solidFill>
                <a:ea typeface="SimSun" pitchFamily="2" charset="-122"/>
                <a:cs typeface="SansSerif"/>
              </a:rPr>
              <a:t>Xiamen’s population &gt; 5,000,000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  <a:endParaRPr lang="en-NZ" dirty="0"/>
          </a:p>
          <a:p>
            <a:pPr lvl="1">
              <a:buFontTx/>
              <a:buNone/>
            </a:pPr>
            <a:r>
              <a:rPr lang="en-NZ" dirty="0"/>
              <a:t> </a:t>
            </a:r>
          </a:p>
          <a:p>
            <a:pPr>
              <a:buFontTx/>
              <a:buNone/>
            </a:pPr>
            <a:endParaRPr lang="en-NZ" sz="2000" dirty="0"/>
          </a:p>
          <a:p>
            <a:pPr>
              <a:buFontTx/>
              <a:buNone/>
            </a:pPr>
            <a:endParaRPr lang="en-NZ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Understanding </a:t>
            </a:r>
            <a:r>
              <a:rPr lang="en-US"/>
              <a:t>ReactionTimeMeasurer</a:t>
            </a:r>
            <a:endParaRPr lang="en-NZ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23392" y="1628775"/>
            <a:ext cx="8208962" cy="34559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869972" y="2349501"/>
            <a:ext cx="82089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64667" y="2349501"/>
            <a:ext cx="4635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NZ" sz="2800" b="1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536532" y="1868574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    this:</a:t>
            </a:r>
          </a:p>
          <a:p>
            <a:pPr algn="l">
              <a:lnSpc>
                <a:spcPct val="110000"/>
              </a:lnSpc>
            </a:pPr>
            <a:r>
              <a:rPr lang="en-NZ" sz="2000" dirty="0"/>
              <a:t> RTM-1</a:t>
            </a:r>
          </a:p>
        </p:txBody>
      </p:sp>
    </p:spTree>
    <p:extLst>
      <p:ext uri="{BB962C8B-B14F-4D97-AF65-F5344CB8AC3E}">
        <p14:creationId xmlns:p14="http://schemas.microsoft.com/office/powerpoint/2010/main" val="2458666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FontTx/>
              <a:buNone/>
            </a:pPr>
            <a:r>
              <a:rPr lang="en-US" dirty="0"/>
              <a:t>New </a:t>
            </a:r>
            <a:r>
              <a:rPr lang="en-US" dirty="0" err="1"/>
              <a:t>measureQuestion</a:t>
            </a:r>
            <a:r>
              <a:rPr lang="en-US" dirty="0"/>
              <a:t> worksheet:</a:t>
            </a:r>
            <a:endParaRPr lang="en-NZ" dirty="0"/>
          </a:p>
          <a:p>
            <a:pPr>
              <a:spcBef>
                <a:spcPct val="20000"/>
              </a:spcBef>
              <a:buFontTx/>
              <a:buNone/>
            </a:pPr>
            <a:endParaRPr lang="en-NZ" dirty="0"/>
          </a:p>
          <a:p>
            <a:pPr lvl="2">
              <a:buFontTx/>
              <a:buNone/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measureQuestion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fact){</a:t>
            </a:r>
          </a:p>
          <a:p>
            <a:pPr marL="1674812" lvl="4">
              <a:spcBef>
                <a:spcPct val="8000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long</a:t>
            </a:r>
            <a:r>
              <a:rPr lang="en-NZ" dirty="0"/>
              <a:t> </a:t>
            </a:r>
            <a:r>
              <a:rPr lang="en-NZ" dirty="0" err="1"/>
              <a:t>startTime</a:t>
            </a:r>
            <a:r>
              <a:rPr lang="en-NZ" dirty="0"/>
              <a:t> = </a:t>
            </a:r>
            <a:r>
              <a:rPr lang="en-NZ" dirty="0" err="1"/>
              <a:t>System.currentTimeMillis</a:t>
            </a:r>
            <a:r>
              <a:rPr lang="en-NZ" dirty="0"/>
              <a:t>();</a:t>
            </a:r>
          </a:p>
          <a:p>
            <a:pPr marL="1674812" lvl="4">
              <a:spcBef>
                <a:spcPct val="50000"/>
              </a:spcBef>
              <a:buNone/>
            </a:pPr>
            <a:r>
              <a:rPr lang="en-NZ" dirty="0" err="1"/>
              <a:t>UI.askString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"Is it true that "</a:t>
            </a:r>
            <a:r>
              <a:rPr lang="en-NZ" dirty="0"/>
              <a:t> + fact);</a:t>
            </a:r>
          </a:p>
          <a:p>
            <a:pPr marL="1674812" lvl="4">
              <a:spcBef>
                <a:spcPct val="5000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long</a:t>
            </a:r>
            <a:r>
              <a:rPr lang="en-NZ" dirty="0"/>
              <a:t> </a:t>
            </a:r>
            <a:r>
              <a:rPr lang="en-NZ" dirty="0" err="1"/>
              <a:t>endTime</a:t>
            </a:r>
            <a:r>
              <a:rPr lang="en-NZ" dirty="0"/>
              <a:t> = </a:t>
            </a:r>
            <a:r>
              <a:rPr lang="en-NZ" dirty="0" err="1"/>
              <a:t>System.currentTimeMillis</a:t>
            </a:r>
            <a:r>
              <a:rPr lang="en-NZ" dirty="0"/>
              <a:t>();</a:t>
            </a:r>
          </a:p>
          <a:p>
            <a:pPr marL="1674812" lvl="4">
              <a:spcBef>
                <a:spcPct val="50000"/>
              </a:spcBef>
              <a:buNone/>
            </a:pPr>
            <a:r>
              <a:rPr lang="en-NZ" dirty="0" err="1">
                <a:solidFill>
                  <a:srgbClr val="000000"/>
                </a:solidFill>
              </a:rPr>
              <a:t>UI.printf</a:t>
            </a:r>
            <a:r>
              <a:rPr lang="en-NZ" dirty="0">
                <a:solidFill>
                  <a:srgbClr val="000000"/>
                </a:solidFill>
              </a:rPr>
              <a:t>(</a:t>
            </a:r>
            <a:r>
              <a:rPr lang="en-NZ" dirty="0">
                <a:solidFill>
                  <a:srgbClr val="339933"/>
                </a:solidFill>
              </a:rPr>
              <a:t>"You took %d milliseconds \n",</a:t>
            </a:r>
            <a:r>
              <a:rPr lang="en-NZ" dirty="0">
                <a:solidFill>
                  <a:srgbClr val="000000"/>
                </a:solidFill>
              </a:rPr>
              <a:t>  (</a:t>
            </a:r>
            <a:r>
              <a:rPr lang="en-NZ" dirty="0" err="1">
                <a:solidFill>
                  <a:srgbClr val="000000"/>
                </a:solidFill>
              </a:rPr>
              <a:t>endTime</a:t>
            </a:r>
            <a:r>
              <a:rPr lang="en-NZ" dirty="0">
                <a:solidFill>
                  <a:srgbClr val="000000"/>
                </a:solidFill>
              </a:rPr>
              <a:t> - </a:t>
            </a:r>
            <a:r>
              <a:rPr lang="en-NZ" dirty="0" err="1">
                <a:solidFill>
                  <a:srgbClr val="000000"/>
                </a:solidFill>
              </a:rPr>
              <a:t>startTime</a:t>
            </a:r>
            <a:r>
              <a:rPr lang="en-NZ" dirty="0">
                <a:solidFill>
                  <a:srgbClr val="000000"/>
                </a:solidFill>
              </a:rPr>
              <a:t>) ); </a:t>
            </a:r>
            <a:endParaRPr lang="en-NZ" dirty="0"/>
          </a:p>
          <a:p>
            <a:pPr lvl="3">
              <a:spcBef>
                <a:spcPct val="50000"/>
              </a:spcBef>
              <a:buFontTx/>
              <a:buNone/>
            </a:pPr>
            <a:r>
              <a:rPr lang="en-NZ" dirty="0"/>
              <a:t>}</a:t>
            </a:r>
          </a:p>
          <a:p>
            <a:pPr lvl="3">
              <a:buFontTx/>
              <a:buNone/>
            </a:pPr>
            <a:endParaRPr lang="en-NZ" sz="1800" dirty="0"/>
          </a:p>
          <a:p>
            <a:pPr algn="ctr">
              <a:spcBef>
                <a:spcPts val="3600"/>
              </a:spcBef>
              <a:buNone/>
            </a:pPr>
            <a:r>
              <a:rPr lang="en-US" sz="2800" dirty="0">
                <a:solidFill>
                  <a:srgbClr val="3333CC"/>
                </a:solidFill>
              </a:rPr>
              <a:t>Each time you call a method, </a:t>
            </a:r>
            <a:br>
              <a:rPr lang="en-US" sz="2800" dirty="0">
                <a:solidFill>
                  <a:srgbClr val="3333CC"/>
                </a:solidFill>
              </a:rPr>
            </a:br>
            <a:r>
              <a:rPr lang="en-US" sz="2800" dirty="0">
                <a:solidFill>
                  <a:srgbClr val="3333CC"/>
                </a:solidFill>
              </a:rPr>
              <a:t>it makes a fresh copy of the worksheet!</a:t>
            </a:r>
            <a:endParaRPr lang="en-NZ" dirty="0">
              <a:solidFill>
                <a:srgbClr val="3333CC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930917" y="1844676"/>
            <a:ext cx="1727200" cy="358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339933"/>
                </a:solidFill>
              </a:rPr>
              <a:t>" </a:t>
            </a:r>
            <a:r>
              <a:rPr lang="en-GB" sz="2000">
                <a:solidFill>
                  <a:srgbClr val="006600"/>
                </a:solidFill>
              </a:rPr>
              <a:t>6 x 9 = 54 </a:t>
            </a:r>
            <a:r>
              <a:rPr lang="en-US" sz="2000">
                <a:solidFill>
                  <a:srgbClr val="339933"/>
                </a:solidFill>
              </a:rPr>
              <a:t>"</a:t>
            </a:r>
            <a:endParaRPr lang="en-NZ" sz="2000">
              <a:solidFill>
                <a:srgbClr val="339933"/>
              </a:solidFill>
            </a:endParaRP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622698" y="2493964"/>
            <a:ext cx="792163" cy="358775"/>
            <a:chOff x="3424" y="981"/>
            <a:chExt cx="499" cy="226"/>
          </a:xfrm>
        </p:grpSpPr>
        <p:sp>
          <p:nvSpPr>
            <p:cNvPr id="17425" name="Rectangle 5"/>
            <p:cNvSpPr>
              <a:spLocks noChangeArrowheads="1"/>
            </p:cNvSpPr>
            <p:nvPr/>
          </p:nvSpPr>
          <p:spPr bwMode="auto">
            <a:xfrm>
              <a:off x="3424" y="981"/>
              <a:ext cx="499" cy="2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6"/>
            <p:cNvSpPr>
              <a:spLocks noChangeArrowheads="1"/>
            </p:cNvSpPr>
            <p:nvPr/>
          </p:nvSpPr>
          <p:spPr bwMode="auto">
            <a:xfrm>
              <a:off x="3833" y="1117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</p:grpSp>
      <p:grpSp>
        <p:nvGrpSpPr>
          <p:cNvPr id="17413" name="Group 7"/>
          <p:cNvGrpSpPr>
            <a:grpSpLocks/>
          </p:cNvGrpSpPr>
          <p:nvPr/>
        </p:nvGrpSpPr>
        <p:grpSpPr bwMode="auto">
          <a:xfrm>
            <a:off x="622698" y="3356993"/>
            <a:ext cx="792163" cy="358775"/>
            <a:chOff x="3424" y="981"/>
            <a:chExt cx="499" cy="226"/>
          </a:xfrm>
        </p:grpSpPr>
        <p:sp>
          <p:nvSpPr>
            <p:cNvPr id="17423" name="Rectangle 8"/>
            <p:cNvSpPr>
              <a:spLocks noChangeArrowheads="1"/>
            </p:cNvSpPr>
            <p:nvPr/>
          </p:nvSpPr>
          <p:spPr bwMode="auto">
            <a:xfrm>
              <a:off x="3424" y="981"/>
              <a:ext cx="499" cy="2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Oval 9"/>
            <p:cNvSpPr>
              <a:spLocks noChangeArrowheads="1"/>
            </p:cNvSpPr>
            <p:nvPr/>
          </p:nvSpPr>
          <p:spPr bwMode="auto">
            <a:xfrm>
              <a:off x="3833" y="1117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</p:grpSp>
      <p:sp>
        <p:nvSpPr>
          <p:cNvPr id="1741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Understanding </a:t>
            </a:r>
            <a:r>
              <a:rPr lang="en-US"/>
              <a:t>ReactionTimeMeasurer</a:t>
            </a:r>
            <a:endParaRPr lang="en-NZ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551260" y="1628776"/>
            <a:ext cx="8641084" cy="37449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12"/>
          <p:cNvSpPr>
            <a:spLocks noChangeShapeType="1"/>
          </p:cNvSpPr>
          <p:nvPr/>
        </p:nvSpPr>
        <p:spPr bwMode="auto">
          <a:xfrm>
            <a:off x="622698" y="2349500"/>
            <a:ext cx="82089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  <p:sp>
        <p:nvSpPr>
          <p:cNvPr id="434189" name="Rectangle 13"/>
          <p:cNvSpPr>
            <a:spLocks noChangeArrowheads="1"/>
          </p:cNvSpPr>
          <p:nvPr/>
        </p:nvSpPr>
        <p:spPr bwMode="auto">
          <a:xfrm>
            <a:off x="6146123" y="1916114"/>
            <a:ext cx="1223963" cy="2571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343472" y="2349501"/>
            <a:ext cx="4635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NZ" sz="2800" b="1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343472" y="2838451"/>
            <a:ext cx="4635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NZ" sz="2800" b="1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343472" y="3284984"/>
            <a:ext cx="46355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NZ" sz="2800" b="1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343472" y="3732659"/>
            <a:ext cx="46355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NZ" sz="2800" b="1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2428" y="2393950"/>
            <a:ext cx="8507908" cy="2928938"/>
          </a:xfrm>
          <a:prstGeom prst="rect">
            <a:avLst/>
          </a:prstGeom>
          <a:solidFill>
            <a:srgbClr val="FFFFFF">
              <a:alpha val="69803"/>
            </a:srgb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7896200" y="1868574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    this:</a:t>
            </a:r>
          </a:p>
          <a:p>
            <a:pPr algn="l">
              <a:lnSpc>
                <a:spcPct val="110000"/>
              </a:lnSpc>
            </a:pPr>
            <a:r>
              <a:rPr lang="en-NZ" sz="2000" dirty="0"/>
              <a:t> RTM-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04970" y="186857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121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9" grpId="0" animBg="1"/>
      <p:bldP spid="14" grpId="0"/>
      <p:bldP spid="15" grpId="0"/>
      <p:bldP spid="16" grpId="0"/>
      <p:bldP spid="17" grpId="0"/>
      <p:bldP spid="18" grpId="0" animBg="1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NZ" dirty="0"/>
          </a:p>
          <a:p>
            <a:pPr>
              <a:spcBef>
                <a:spcPct val="20000"/>
              </a:spcBef>
              <a:buFontTx/>
              <a:buNone/>
            </a:pPr>
            <a:endParaRPr lang="en-NZ" dirty="0"/>
          </a:p>
          <a:p>
            <a:pPr lvl="1">
              <a:buFontTx/>
              <a:buNone/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MeasureReactionTime</a:t>
            </a:r>
            <a:r>
              <a:rPr lang="en-NZ" dirty="0"/>
              <a:t>(){</a:t>
            </a:r>
          </a:p>
          <a:p>
            <a:pPr lvl="2">
              <a:spcBef>
                <a:spcPct val="80000"/>
              </a:spcBef>
              <a:buFontTx/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NZ" dirty="0">
                <a:solidFill>
                  <a:srgbClr val="006600"/>
                </a:solidFill>
                <a:ea typeface="SimSun" pitchFamily="2" charset="-122"/>
                <a:cs typeface="SansSerif"/>
              </a:rPr>
              <a:t>Xi Jinping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 is the president of China"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"6 x 4 = 23"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“summer is warmer than Winter"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NZ" dirty="0">
                <a:solidFill>
                  <a:srgbClr val="006600"/>
                </a:solidFill>
                <a:ea typeface="SimSun" pitchFamily="2" charset="-122"/>
                <a:cs typeface="SansSerif"/>
              </a:rPr>
              <a:t>Xiamen’s population &gt; 5,000,000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  <a:endParaRPr lang="en-NZ" dirty="0"/>
          </a:p>
          <a:p>
            <a:pPr lvl="1">
              <a:buFontTx/>
              <a:buNone/>
            </a:pPr>
            <a:r>
              <a:rPr lang="en-NZ" dirty="0"/>
              <a:t> </a:t>
            </a:r>
          </a:p>
          <a:p>
            <a:pPr>
              <a:buFontTx/>
              <a:buNone/>
            </a:pPr>
            <a:endParaRPr lang="en-US" dirty="0"/>
          </a:p>
          <a:p>
            <a:pPr algn="ctr">
              <a:buFontTx/>
              <a:buNone/>
            </a:pP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Understanding </a:t>
            </a:r>
            <a:r>
              <a:rPr lang="en-US"/>
              <a:t>ReactionTimeMeasurer</a:t>
            </a:r>
            <a:endParaRPr lang="en-NZ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07368" y="1628775"/>
            <a:ext cx="8208962" cy="34559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07368" y="2349500"/>
            <a:ext cx="82089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48643" y="2349501"/>
            <a:ext cx="4635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NZ" sz="2800" b="1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07368" y="2838451"/>
            <a:ext cx="4635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NZ" sz="2800" b="1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320508" y="1868574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    this:</a:t>
            </a:r>
          </a:p>
          <a:p>
            <a:pPr algn="l">
              <a:lnSpc>
                <a:spcPct val="110000"/>
              </a:lnSpc>
            </a:pPr>
            <a:r>
              <a:rPr lang="en-NZ" sz="2000" dirty="0"/>
              <a:t> RTM-1</a:t>
            </a:r>
          </a:p>
        </p:txBody>
      </p:sp>
    </p:spTree>
    <p:extLst>
      <p:ext uri="{BB962C8B-B14F-4D97-AF65-F5344CB8AC3E}">
        <p14:creationId xmlns:p14="http://schemas.microsoft.com/office/powerpoint/2010/main" val="3271793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good experiment would measure the average time over a series of trials</a:t>
            </a:r>
          </a:p>
          <a:p>
            <a:pPr lvl="1"/>
            <a:r>
              <a:rPr lang="en-NZ" dirty="0"/>
              <a:t>Our program measures and reports for each trial.</a:t>
            </a:r>
          </a:p>
          <a:p>
            <a:pPr lvl="1"/>
            <a:endParaRPr lang="en-NZ" dirty="0"/>
          </a:p>
          <a:p>
            <a:r>
              <a:rPr lang="en-NZ" dirty="0"/>
              <a:t>Need to add up all the times, and compute average:</a:t>
            </a:r>
          </a:p>
          <a:p>
            <a:pPr lvl="1"/>
            <a:r>
              <a:rPr lang="en-NZ" dirty="0"/>
              <a:t>problem:</a:t>
            </a:r>
          </a:p>
          <a:p>
            <a:pPr lvl="2"/>
            <a:r>
              <a:rPr lang="en-NZ" dirty="0" err="1"/>
              <a:t>MeasureReactionTime</a:t>
            </a:r>
            <a:r>
              <a:rPr lang="en-NZ" dirty="0"/>
              <a:t> needs to add up the times</a:t>
            </a:r>
          </a:p>
          <a:p>
            <a:pPr lvl="2">
              <a:spcBef>
                <a:spcPts val="1200"/>
              </a:spcBef>
            </a:pPr>
            <a:r>
              <a:rPr lang="en-NZ" dirty="0" err="1"/>
              <a:t>MeasureQuestion</a:t>
            </a:r>
            <a:r>
              <a:rPr lang="en-NZ" dirty="0"/>
              <a:t> actually measures the time, but prints it out.</a:t>
            </a:r>
          </a:p>
          <a:p>
            <a:pPr lvl="2">
              <a:spcBef>
                <a:spcPts val="1200"/>
              </a:spcBef>
            </a:pPr>
            <a:r>
              <a:rPr lang="en-NZ" dirty="0"/>
              <a:t>How do we get the time back from </a:t>
            </a:r>
            <a:r>
              <a:rPr lang="en-NZ" dirty="0" err="1"/>
              <a:t>MeasureQuestion</a:t>
            </a:r>
            <a:r>
              <a:rPr lang="en-NZ" dirty="0"/>
              <a:t>  to </a:t>
            </a:r>
            <a:r>
              <a:rPr lang="en-NZ" dirty="0" err="1"/>
              <a:t>MeasureReactionTime</a:t>
            </a:r>
            <a:r>
              <a:rPr lang="en-NZ" dirty="0"/>
              <a:t>?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59713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Methods that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Some methods just have "effects":</a:t>
            </a:r>
          </a:p>
          <a:p>
            <a:pPr marL="446088" lvl="1" indent="0">
              <a:buNone/>
            </a:pPr>
            <a:r>
              <a:rPr lang="en-NZ" dirty="0" err="1"/>
              <a:t>UI.println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"Hello there!"</a:t>
            </a:r>
            <a:r>
              <a:rPr lang="en-NZ" dirty="0"/>
              <a:t>);</a:t>
            </a:r>
          </a:p>
          <a:p>
            <a:pPr marL="446088" lvl="1" indent="0">
              <a:buNone/>
            </a:pPr>
            <a:r>
              <a:rPr lang="en-US" dirty="0" err="1">
                <a:solidFill>
                  <a:srgbClr val="000000"/>
                </a:solidFill>
              </a:rPr>
              <a:t>UI.printf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339933"/>
                </a:solidFill>
              </a:rPr>
              <a:t>"%4.2f miles is the same as %4.2f km\n"</a:t>
            </a:r>
            <a:r>
              <a:rPr lang="en-US" dirty="0">
                <a:solidFill>
                  <a:srgbClr val="000000"/>
                </a:solidFill>
              </a:rPr>
              <a:t>, mile, km);</a:t>
            </a:r>
          </a:p>
          <a:p>
            <a:pPr marL="446088" lvl="1" indent="0">
              <a:buNone/>
            </a:pPr>
            <a:r>
              <a:rPr lang="en-US" dirty="0" err="1">
                <a:solidFill>
                  <a:srgbClr val="000000"/>
                </a:solidFill>
              </a:rPr>
              <a:t>UI.fillRect</a:t>
            </a:r>
            <a:r>
              <a:rPr lang="en-US" dirty="0">
                <a:solidFill>
                  <a:srgbClr val="000000"/>
                </a:solidFill>
              </a:rPr>
              <a:t>(100, 100, wd, ht);</a:t>
            </a:r>
          </a:p>
          <a:p>
            <a:pPr marL="446088" lvl="1" indent="0">
              <a:buNone/>
            </a:pPr>
            <a:r>
              <a:rPr lang="en-US" dirty="0" err="1">
                <a:solidFill>
                  <a:srgbClr val="000000"/>
                </a:solidFill>
              </a:rPr>
              <a:t>UI.sleep</a:t>
            </a:r>
            <a:r>
              <a:rPr lang="en-US" dirty="0">
                <a:solidFill>
                  <a:srgbClr val="000000"/>
                </a:solidFill>
              </a:rPr>
              <a:t>(1000);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rgbClr val="000000"/>
                </a:solidFill>
              </a:rPr>
              <a:t>Some methods just return a value:</a:t>
            </a:r>
          </a:p>
          <a:p>
            <a:pPr marL="44608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long</a:t>
            </a:r>
            <a:r>
              <a:rPr lang="en-US" dirty="0">
                <a:solidFill>
                  <a:srgbClr val="000000"/>
                </a:solidFill>
              </a:rPr>
              <a:t>  now = </a:t>
            </a:r>
            <a:r>
              <a:rPr lang="en-US" dirty="0" err="1">
                <a:solidFill>
                  <a:srgbClr val="000000"/>
                </a:solidFill>
              </a:rPr>
              <a:t>System.currentTimeMillis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marL="44608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>
                <a:solidFill>
                  <a:srgbClr val="000000"/>
                </a:solidFill>
              </a:rPr>
              <a:t> distance = 20 * </a:t>
            </a:r>
            <a:r>
              <a:rPr lang="en-US" dirty="0" err="1">
                <a:solidFill>
                  <a:srgbClr val="000000"/>
                </a:solidFill>
              </a:rPr>
              <a:t>Math.random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marL="44608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ans</a:t>
            </a:r>
            <a:r>
              <a:rPr lang="en-US" dirty="0">
                <a:solidFill>
                  <a:srgbClr val="000000"/>
                </a:solidFill>
              </a:rPr>
              <a:t> = Math.pow(3.5, 17.3);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rgbClr val="000000"/>
                </a:solidFill>
              </a:rPr>
              <a:t>Some methods do both:</a:t>
            </a:r>
          </a:p>
          <a:p>
            <a:pPr marL="44608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>
                <a:solidFill>
                  <a:srgbClr val="000000"/>
                </a:solidFill>
              </a:rPr>
              <a:t> height = </a:t>
            </a:r>
            <a:r>
              <a:rPr lang="en-US" dirty="0" err="1">
                <a:solidFill>
                  <a:srgbClr val="000000"/>
                </a:solidFill>
              </a:rPr>
              <a:t>UI.askDouble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"How tall are you"</a:t>
            </a:r>
            <a:r>
              <a:rPr lang="en-NZ" dirty="0"/>
              <a:t>);</a:t>
            </a:r>
          </a:p>
          <a:p>
            <a:pPr marL="446088" lvl="1" indent="0">
              <a:buNone/>
              <a:tabLst>
                <a:tab pos="4838700" algn="l"/>
              </a:tabLst>
            </a:pPr>
            <a:r>
              <a:rPr lang="en-NZ" dirty="0" err="1">
                <a:solidFill>
                  <a:srgbClr val="FF0000"/>
                </a:solidFill>
              </a:rPr>
              <a:t>Color</a:t>
            </a:r>
            <a:r>
              <a:rPr lang="en-NZ" dirty="0">
                <a:solidFill>
                  <a:srgbClr val="000000"/>
                </a:solidFill>
              </a:rPr>
              <a:t> col =</a:t>
            </a:r>
            <a:r>
              <a:rPr lang="en-NZ" dirty="0" err="1">
                <a:solidFill>
                  <a:srgbClr val="000000"/>
                </a:solidFill>
              </a:rPr>
              <a:t>JColorChooser.showDialog</a:t>
            </a:r>
            <a:r>
              <a:rPr lang="en-NZ" dirty="0">
                <a:solidFill>
                  <a:srgbClr val="000000"/>
                </a:solidFill>
              </a:rPr>
              <a:t>(</a:t>
            </a:r>
            <a:r>
              <a:rPr lang="en-NZ" dirty="0" err="1">
                <a:solidFill>
                  <a:srgbClr val="000000"/>
                </a:solidFill>
              </a:rPr>
              <a:t>UI.getFrame</a:t>
            </a:r>
            <a:r>
              <a:rPr lang="en-NZ" dirty="0">
                <a:solidFill>
                  <a:srgbClr val="000000"/>
                </a:solidFill>
              </a:rPr>
              <a:t>(),  </a:t>
            </a:r>
            <a:r>
              <a:rPr lang="en-NZ" dirty="0">
                <a:solidFill>
                  <a:srgbClr val="339933"/>
                </a:solidFill>
              </a:rPr>
              <a:t>"paintbrush"</a:t>
            </a:r>
            <a:r>
              <a:rPr lang="en-NZ" dirty="0">
                <a:solidFill>
                  <a:srgbClr val="000000"/>
                </a:solidFill>
              </a:rPr>
              <a:t>, 	</a:t>
            </a:r>
            <a:r>
              <a:rPr lang="en-NZ" dirty="0" err="1">
                <a:solidFill>
                  <a:srgbClr val="000000"/>
                </a:solidFill>
              </a:rPr>
              <a:t>Color.red</a:t>
            </a:r>
            <a:r>
              <a:rPr lang="en-NZ" dirty="0">
                <a:solidFill>
                  <a:srgbClr val="000000"/>
                </a:solidFill>
              </a:rPr>
              <a:t>);</a:t>
            </a:r>
            <a:endParaRPr lang="en-US" dirty="0">
              <a:solidFill>
                <a:srgbClr val="000000"/>
              </a:solidFill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4626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methods to return values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NZ" dirty="0"/>
              <a:t>Improving </a:t>
            </a:r>
            <a:r>
              <a:rPr lang="en-NZ" dirty="0" err="1"/>
              <a:t>ReactionTimeMeasurer</a:t>
            </a:r>
            <a:r>
              <a:rPr lang="en-NZ" dirty="0"/>
              <a:t>:</a:t>
            </a:r>
          </a:p>
          <a:p>
            <a:pPr lvl="1">
              <a:spcBef>
                <a:spcPts val="1800"/>
              </a:spcBef>
              <a:buNone/>
            </a:pPr>
            <a:r>
              <a:rPr lang="en-GB" dirty="0">
                <a:solidFill>
                  <a:srgbClr val="660033"/>
                </a:solidFill>
                <a:ea typeface="SimSun" pitchFamily="2" charset="-122"/>
                <a:cs typeface="SansSerif"/>
              </a:rPr>
              <a:t>public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>
                <a:solidFill>
                  <a:srgbClr val="CC0000"/>
                </a:solidFill>
                <a:ea typeface="SimSun" pitchFamily="2" charset="-122"/>
                <a:cs typeface="SansSerif"/>
              </a:rPr>
              <a:t>void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measureReactionTime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() {</a:t>
            </a:r>
          </a:p>
          <a:p>
            <a:pPr lvl="2">
              <a:buFontTx/>
              <a:buNone/>
            </a:pPr>
            <a:r>
              <a:rPr lang="en-GB" dirty="0">
                <a:solidFill>
                  <a:srgbClr val="CC0000"/>
                </a:solidFill>
                <a:ea typeface="SimSun" pitchFamily="2" charset="-122"/>
                <a:cs typeface="SansSerif"/>
              </a:rPr>
              <a:t>long</a:t>
            </a:r>
            <a:r>
              <a:rPr lang="en-GB" dirty="0">
                <a:solidFill>
                  <a:srgbClr val="006699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time = 0;</a:t>
            </a:r>
            <a:endParaRPr lang="en-GB" dirty="0">
              <a:solidFill>
                <a:srgbClr val="006699"/>
              </a:solidFill>
              <a:ea typeface="SimSun" pitchFamily="2" charset="-122"/>
              <a:cs typeface="SansSerif"/>
            </a:endParaRPr>
          </a:p>
          <a:p>
            <a:pPr lvl="2">
              <a:buFontTx/>
              <a:buNone/>
            </a:pPr>
            <a:r>
              <a:rPr lang="en-GB" dirty="0">
                <a:ea typeface="SimSun" pitchFamily="2" charset="-122"/>
                <a:cs typeface="SansSerif"/>
              </a:rPr>
              <a:t>time = time + </a:t>
            </a: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NZ" dirty="0">
                <a:solidFill>
                  <a:srgbClr val="006600"/>
                </a:solidFill>
                <a:ea typeface="SimSun" pitchFamily="2" charset="-122"/>
                <a:cs typeface="SansSerif"/>
              </a:rPr>
              <a:t>Xi Jinping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 is the president of China"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buFontTx/>
              <a:buNone/>
            </a:pP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time = time +</a:t>
            </a:r>
            <a:r>
              <a:rPr lang="en-GB" dirty="0">
                <a:solidFill>
                  <a:srgbClr val="006699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"11 x 13 = 143"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buFontTx/>
              <a:buNone/>
            </a:pP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time = time + </a:t>
            </a: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“summer is warmer than Winter"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buFontTx/>
              <a:buNone/>
            </a:pP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time = time + </a:t>
            </a: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“Xiamen’s pop &gt; 5,000,000 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buFontTx/>
              <a:buNone/>
            </a:pP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UI.printf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"Average reaction time = %d milliseconds\n",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 (time / 4));</a:t>
            </a:r>
          </a:p>
          <a:p>
            <a:pPr lvl="1">
              <a:buFontTx/>
              <a:buNone/>
            </a:pP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}</a:t>
            </a:r>
          </a:p>
          <a:p>
            <a:pPr lvl="1">
              <a:spcBef>
                <a:spcPts val="4200"/>
              </a:spcBef>
              <a:buNone/>
            </a:pPr>
            <a:r>
              <a:rPr lang="en-NZ" dirty="0">
                <a:solidFill>
                  <a:srgbClr val="6F3B01"/>
                </a:solidFill>
              </a:rPr>
              <a:t>public</a:t>
            </a:r>
            <a:r>
              <a:rPr lang="en-NZ" b="1" dirty="0">
                <a:solidFill>
                  <a:srgbClr val="6F3B01"/>
                </a:solidFill>
              </a:rPr>
              <a:t> 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 </a:t>
            </a:r>
            <a:r>
              <a:rPr lang="en-NZ" dirty="0" err="1"/>
              <a:t>measureQuestion</a:t>
            </a:r>
            <a:r>
              <a:rPr lang="en-NZ" dirty="0"/>
              <a:t>(</a:t>
            </a:r>
            <a:r>
              <a:rPr lang="en-NZ" dirty="0">
                <a:solidFill>
                  <a:srgbClr val="CC0000"/>
                </a:solidFill>
                <a:ea typeface="SimSun" pitchFamily="2" charset="-122"/>
                <a:cs typeface="SansSerif"/>
              </a:rPr>
              <a:t>String</a:t>
            </a:r>
            <a:r>
              <a:rPr lang="en-NZ" dirty="0"/>
              <a:t> fact) { </a:t>
            </a:r>
          </a:p>
          <a:p>
            <a:pPr lvl="2">
              <a:buFontTx/>
              <a:buNone/>
            </a:pPr>
            <a:r>
              <a:rPr lang="en-NZ" dirty="0">
                <a:solidFill>
                  <a:srgbClr val="CC0000"/>
                </a:solidFill>
                <a:ea typeface="SimSun" pitchFamily="2" charset="-122"/>
                <a:cs typeface="SansSerif"/>
              </a:rPr>
              <a:t>long </a:t>
            </a:r>
            <a:r>
              <a:rPr lang="en-NZ" dirty="0" err="1">
                <a:solidFill>
                  <a:srgbClr val="000000"/>
                </a:solidFill>
              </a:rPr>
              <a:t>startTime</a:t>
            </a:r>
            <a:r>
              <a:rPr lang="en-NZ" dirty="0">
                <a:solidFill>
                  <a:srgbClr val="000000"/>
                </a:solidFill>
              </a:rPr>
              <a:t> = </a:t>
            </a:r>
            <a:r>
              <a:rPr lang="en-NZ" dirty="0" err="1">
                <a:solidFill>
                  <a:srgbClr val="000000"/>
                </a:solidFill>
              </a:rPr>
              <a:t>System.currentTimeMillis</a:t>
            </a:r>
            <a:r>
              <a:rPr lang="en-NZ" dirty="0">
                <a:solidFill>
                  <a:srgbClr val="000000"/>
                </a:solidFill>
              </a:rPr>
              <a:t>();</a:t>
            </a:r>
            <a:endParaRPr lang="en-NZ" dirty="0"/>
          </a:p>
          <a:p>
            <a:pPr lvl="2">
              <a:buFontTx/>
              <a:buNone/>
            </a:pPr>
            <a:r>
              <a:rPr lang="en-NZ" dirty="0"/>
              <a:t>……</a:t>
            </a:r>
          </a:p>
          <a:p>
            <a:pPr lvl="1">
              <a:spcBef>
                <a:spcPts val="0"/>
              </a:spcBef>
              <a:buNone/>
            </a:pPr>
            <a:r>
              <a:rPr lang="en-NZ" dirty="0">
                <a:solidFill>
                  <a:srgbClr val="000000"/>
                </a:solidFill>
                <a:ea typeface="SimSun" pitchFamily="2" charset="-122"/>
              </a:rPr>
              <a:t>}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1537934" y="5015705"/>
            <a:ext cx="571500" cy="30797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/>
          <a:p>
            <a:pPr marL="84138" indent="-228600" algn="ctr">
              <a:spcBef>
                <a:spcPct val="20000"/>
              </a:spcBef>
              <a:buClr>
                <a:srgbClr val="3333CC"/>
              </a:buClr>
              <a:tabLst>
                <a:tab pos="3313113" algn="l"/>
                <a:tab pos="5022850" algn="l"/>
              </a:tabLst>
              <a:defRPr/>
            </a:pPr>
            <a:r>
              <a:rPr lang="en-NZ" sz="2000" dirty="0">
                <a:solidFill>
                  <a:srgbClr val="CC0000"/>
                </a:solidFill>
                <a:latin typeface="+mn-lt"/>
                <a:ea typeface="SimSun" pitchFamily="2" charset="-122"/>
              </a:rPr>
              <a:t>long</a:t>
            </a:r>
          </a:p>
        </p:txBody>
      </p:sp>
      <p:sp>
        <p:nvSpPr>
          <p:cNvPr id="20485" name="Rounded Rectangular Callout 4"/>
          <p:cNvSpPr>
            <a:spLocks noChangeArrowheads="1"/>
          </p:cNvSpPr>
          <p:nvPr/>
        </p:nvSpPr>
        <p:spPr bwMode="auto">
          <a:xfrm>
            <a:off x="2769922" y="4255728"/>
            <a:ext cx="4392488" cy="648071"/>
          </a:xfrm>
          <a:prstGeom prst="wedgeRoundRectCallout">
            <a:avLst>
              <a:gd name="adj1" fmla="val -68252"/>
              <a:gd name="adj2" fmla="val 63604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0" tIns="0" rIns="0" bIns="0"/>
          <a:lstStyle/>
          <a:p>
            <a:pPr algn="l"/>
            <a:r>
              <a:rPr lang="en-NZ" sz="2000" dirty="0"/>
              <a:t>Specifies the type of value returned.</a:t>
            </a:r>
          </a:p>
          <a:p>
            <a:pPr algn="l"/>
            <a:r>
              <a:rPr lang="en-NZ" sz="2000" dirty="0">
                <a:solidFill>
                  <a:srgbClr val="FF0000"/>
                </a:solidFill>
              </a:rPr>
              <a:t>void</a:t>
            </a:r>
            <a:r>
              <a:rPr lang="en-NZ" sz="2000" dirty="0"/>
              <a:t>  means  "no value returned"</a:t>
            </a:r>
          </a:p>
        </p:txBody>
      </p:sp>
      <p:sp>
        <p:nvSpPr>
          <p:cNvPr id="6" name="Rounded Rectangular Callout 4"/>
          <p:cNvSpPr>
            <a:spLocks noChangeArrowheads="1"/>
          </p:cNvSpPr>
          <p:nvPr/>
        </p:nvSpPr>
        <p:spPr bwMode="auto">
          <a:xfrm>
            <a:off x="6979528" y="981075"/>
            <a:ext cx="4778546" cy="714375"/>
          </a:xfrm>
          <a:prstGeom prst="wedgeRoundRectCallout">
            <a:avLst>
              <a:gd name="adj1" fmla="val -89112"/>
              <a:gd name="adj2" fmla="val 139516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0" tIns="0" rIns="0" bIns="0"/>
          <a:lstStyle/>
          <a:p>
            <a:pPr algn="l"/>
            <a:r>
              <a:rPr lang="en-NZ" sz="2000" dirty="0"/>
              <a:t>make </a:t>
            </a:r>
            <a:r>
              <a:rPr lang="en-NZ" sz="2000" dirty="0" err="1"/>
              <a:t>measureQuestion</a:t>
            </a:r>
            <a:r>
              <a:rPr lang="en-NZ" sz="2000" dirty="0"/>
              <a:t> </a:t>
            </a:r>
            <a:r>
              <a:rPr lang="en-NZ" sz="2000" b="1" u="sng" dirty="0"/>
              <a:t>return</a:t>
            </a:r>
            <a:r>
              <a:rPr lang="en-NZ" sz="2000" dirty="0"/>
              <a:t> a value </a:t>
            </a:r>
          </a:p>
          <a:p>
            <a:pPr algn="l"/>
            <a:r>
              <a:rPr lang="en-NZ" sz="2000" dirty="0"/>
              <a:t>instead of just printing it out.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2024742"/>
            <a:ext cx="1123406" cy="28738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0" bIns="180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4000" dirty="0"/>
              <a:t>.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2923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48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Syntax: Method Definitions  (v3)	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  <a:buFontTx/>
              <a:buNone/>
            </a:pPr>
            <a:r>
              <a:rPr lang="en-NZ" sz="2000" dirty="0">
                <a:solidFill>
                  <a:srgbClr val="3333CC"/>
                </a:solidFill>
              </a:rPr>
              <a:t>/** Measure time taken to answer a question*/</a:t>
            </a:r>
          </a:p>
          <a:p>
            <a:pPr lvl="1">
              <a:spcBef>
                <a:spcPts val="600"/>
              </a:spcBef>
              <a:buNone/>
              <a:tabLst>
                <a:tab pos="3313113" algn="l"/>
                <a:tab pos="5022850" algn="l"/>
              </a:tabLst>
            </a:pPr>
            <a:r>
              <a:rPr lang="en-NZ" dirty="0"/>
              <a:t>	</a:t>
            </a: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long </a:t>
            </a:r>
            <a:r>
              <a:rPr lang="en-NZ" dirty="0" err="1"/>
              <a:t>measureQuestion</a:t>
            </a:r>
            <a:r>
              <a:rPr lang="en-NZ" dirty="0"/>
              <a:t> (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fact ){</a:t>
            </a:r>
            <a:endParaRPr lang="en-US" dirty="0">
              <a:solidFill>
                <a:schemeClr val="accent2"/>
              </a:solidFill>
            </a:endParaRPr>
          </a:p>
          <a:p>
            <a:pPr lvl="3">
              <a:buNone/>
            </a:pPr>
            <a:r>
              <a:rPr lang="en-NZ" dirty="0">
                <a:solidFill>
                  <a:srgbClr val="FF0000"/>
                </a:solidFill>
              </a:rPr>
              <a:t>long</a:t>
            </a:r>
            <a:r>
              <a:rPr lang="en-NZ" dirty="0">
                <a:solidFill>
                  <a:srgbClr val="000000"/>
                </a:solidFill>
              </a:rPr>
              <a:t> </a:t>
            </a:r>
            <a:r>
              <a:rPr lang="en-NZ" dirty="0" err="1">
                <a:solidFill>
                  <a:srgbClr val="000000"/>
                </a:solidFill>
              </a:rPr>
              <a:t>startTime</a:t>
            </a:r>
            <a:r>
              <a:rPr lang="en-NZ" dirty="0">
                <a:solidFill>
                  <a:srgbClr val="000000"/>
                </a:solidFill>
              </a:rPr>
              <a:t> = </a:t>
            </a:r>
            <a:r>
              <a:rPr lang="en-NZ" dirty="0" err="1">
                <a:solidFill>
                  <a:srgbClr val="000000"/>
                </a:solidFill>
              </a:rPr>
              <a:t>System.currentTimeMillis</a:t>
            </a:r>
            <a:r>
              <a:rPr lang="en-NZ" dirty="0">
                <a:solidFill>
                  <a:srgbClr val="000000"/>
                </a:solidFill>
              </a:rPr>
              <a:t>();</a:t>
            </a:r>
            <a:endParaRPr lang="en-NZ" dirty="0"/>
          </a:p>
          <a:p>
            <a:pPr lvl="3">
              <a:buFontTx/>
              <a:buNone/>
            </a:pPr>
            <a:r>
              <a:rPr lang="en-US" dirty="0">
                <a:solidFill>
                  <a:srgbClr val="3333CC"/>
                </a:solidFill>
              </a:rPr>
              <a:t>    :</a:t>
            </a:r>
            <a:endParaRPr lang="en-NZ" dirty="0">
              <a:solidFill>
                <a:srgbClr val="3333CC"/>
              </a:solidFill>
            </a:endParaRPr>
          </a:p>
          <a:p>
            <a:pPr>
              <a:buFontTx/>
              <a:buNone/>
            </a:pPr>
            <a:r>
              <a:rPr lang="en-NZ" dirty="0">
                <a:solidFill>
                  <a:srgbClr val="3333CC"/>
                </a:solidFill>
              </a:rPr>
              <a:t>			</a:t>
            </a:r>
            <a:endParaRPr lang="en-NZ" dirty="0"/>
          </a:p>
          <a:p>
            <a:pPr>
              <a:spcBef>
                <a:spcPct val="50000"/>
              </a:spcBef>
            </a:pPr>
            <a:endParaRPr lang="en-NZ" dirty="0"/>
          </a:p>
          <a:p>
            <a:pPr>
              <a:spcBef>
                <a:spcPct val="50000"/>
              </a:spcBef>
            </a:pPr>
            <a:endParaRPr lang="en-NZ" dirty="0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551384" y="2924175"/>
            <a:ext cx="92165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51384" y="3140076"/>
            <a:ext cx="8803754" cy="504825"/>
            <a:chOff x="-972616" y="3140075"/>
            <a:chExt cx="8803754" cy="504825"/>
          </a:xfrm>
        </p:grpSpPr>
        <p:sp>
          <p:nvSpPr>
            <p:cNvPr id="7190" name="Rectangle 5"/>
            <p:cNvSpPr>
              <a:spLocks noChangeArrowheads="1"/>
            </p:cNvSpPr>
            <p:nvPr/>
          </p:nvSpPr>
          <p:spPr bwMode="auto">
            <a:xfrm>
              <a:off x="-972616" y="3140075"/>
              <a:ext cx="1728788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sz="2400" dirty="0">
                  <a:solidFill>
                    <a:schemeClr val="accent2"/>
                  </a:solidFill>
                </a:rPr>
                <a:t>〈Comment〉</a:t>
              </a:r>
            </a:p>
          </p:txBody>
        </p:sp>
        <p:sp>
          <p:nvSpPr>
            <p:cNvPr id="7191" name="Rectangle 6"/>
            <p:cNvSpPr>
              <a:spLocks noChangeArrowheads="1"/>
            </p:cNvSpPr>
            <p:nvPr/>
          </p:nvSpPr>
          <p:spPr bwMode="auto">
            <a:xfrm>
              <a:off x="1474987" y="3140075"/>
              <a:ext cx="1585912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sz="2400"/>
                <a:t>〈Header〉</a:t>
              </a:r>
            </a:p>
          </p:txBody>
        </p:sp>
        <p:sp>
          <p:nvSpPr>
            <p:cNvPr id="7192" name="Rectangle 7"/>
            <p:cNvSpPr>
              <a:spLocks noChangeArrowheads="1"/>
            </p:cNvSpPr>
            <p:nvPr/>
          </p:nvSpPr>
          <p:spPr bwMode="auto">
            <a:xfrm>
              <a:off x="4786884" y="3140075"/>
              <a:ext cx="1585912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sz="2400"/>
                <a:t>〈Body〉</a:t>
              </a:r>
            </a:p>
          </p:txBody>
        </p:sp>
        <p:sp>
          <p:nvSpPr>
            <p:cNvPr id="7193" name="Rectangle 8"/>
            <p:cNvSpPr>
              <a:spLocks noChangeArrowheads="1"/>
            </p:cNvSpPr>
            <p:nvPr/>
          </p:nvSpPr>
          <p:spPr bwMode="auto">
            <a:xfrm>
              <a:off x="3814639" y="3140075"/>
              <a:ext cx="344488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sz="2400" b="1"/>
                <a:t>{</a:t>
              </a:r>
            </a:p>
          </p:txBody>
        </p:sp>
        <p:sp>
          <p:nvSpPr>
            <p:cNvPr id="7194" name="Rectangle 9"/>
            <p:cNvSpPr>
              <a:spLocks noChangeArrowheads="1"/>
            </p:cNvSpPr>
            <p:nvPr/>
          </p:nvSpPr>
          <p:spPr bwMode="auto">
            <a:xfrm>
              <a:off x="7486650" y="3140075"/>
              <a:ext cx="344488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NZ" sz="2400" b="1"/>
                <a:t>}</a:t>
              </a:r>
            </a:p>
          </p:txBody>
        </p:sp>
        <p:cxnSp>
          <p:nvCxnSpPr>
            <p:cNvPr id="7195" name="AutoShape 10"/>
            <p:cNvCxnSpPr>
              <a:cxnSpLocks noChangeShapeType="1"/>
              <a:stCxn id="7190" idx="3"/>
              <a:endCxn id="7191" idx="1"/>
            </p:cNvCxnSpPr>
            <p:nvPr/>
          </p:nvCxnSpPr>
          <p:spPr bwMode="auto">
            <a:xfrm>
              <a:off x="756172" y="3392488"/>
              <a:ext cx="7188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7196" name="AutoShape 11"/>
            <p:cNvCxnSpPr>
              <a:cxnSpLocks noChangeShapeType="1"/>
              <a:stCxn id="7191" idx="3"/>
              <a:endCxn id="7193" idx="1"/>
            </p:cNvCxnSpPr>
            <p:nvPr/>
          </p:nvCxnSpPr>
          <p:spPr bwMode="auto">
            <a:xfrm>
              <a:off x="3060899" y="3392488"/>
              <a:ext cx="75374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7197" name="AutoShape 12"/>
            <p:cNvCxnSpPr>
              <a:cxnSpLocks noChangeShapeType="1"/>
              <a:stCxn id="7193" idx="3"/>
              <a:endCxn id="7192" idx="1"/>
            </p:cNvCxnSpPr>
            <p:nvPr/>
          </p:nvCxnSpPr>
          <p:spPr bwMode="auto">
            <a:xfrm>
              <a:off x="4159127" y="3392488"/>
              <a:ext cx="62775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7198" name="AutoShape 13"/>
            <p:cNvCxnSpPr>
              <a:cxnSpLocks noChangeShapeType="1"/>
              <a:stCxn id="7192" idx="3"/>
              <a:endCxn id="7194" idx="1"/>
            </p:cNvCxnSpPr>
            <p:nvPr/>
          </p:nvCxnSpPr>
          <p:spPr bwMode="auto">
            <a:xfrm>
              <a:off x="6372796" y="3392488"/>
              <a:ext cx="111385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27907" y="4419601"/>
            <a:ext cx="1163637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NZ" sz="2400" b="1" dirty="0">
                <a:solidFill>
                  <a:srgbClr val="993300"/>
                </a:solidFill>
                <a:latin typeface="+mn-lt"/>
                <a:ea typeface="+mn-ea"/>
                <a:cs typeface="+mn-cs"/>
              </a:rPr>
              <a:t>public</a:t>
            </a:r>
            <a:endParaRPr lang="en-NZ" sz="2000" b="1" dirty="0">
              <a:solidFill>
                <a:srgbClr val="99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78" name="Rectangle 6"/>
          <p:cNvSpPr>
            <a:spLocks noChangeArrowheads="1"/>
          </p:cNvSpPr>
          <p:nvPr/>
        </p:nvSpPr>
        <p:spPr bwMode="auto">
          <a:xfrm>
            <a:off x="2567608" y="4424366"/>
            <a:ext cx="862007" cy="5048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400" dirty="0">
                <a:solidFill>
                  <a:srgbClr val="FF0000"/>
                </a:solidFill>
              </a:rPr>
              <a:t>〈type〉</a:t>
            </a:r>
          </a:p>
        </p:txBody>
      </p:sp>
      <p:sp>
        <p:nvSpPr>
          <p:cNvPr id="7179" name="Rectangle 7"/>
          <p:cNvSpPr>
            <a:spLocks noChangeArrowheads="1"/>
          </p:cNvSpPr>
          <p:nvPr/>
        </p:nvSpPr>
        <p:spPr bwMode="auto">
          <a:xfrm>
            <a:off x="6918206" y="4419607"/>
            <a:ext cx="1770082" cy="5048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400"/>
              <a:t>〈parameters〉</a:t>
            </a:r>
          </a:p>
        </p:txBody>
      </p:sp>
      <p:sp>
        <p:nvSpPr>
          <p:cNvPr id="7180" name="Rectangle 8"/>
          <p:cNvSpPr>
            <a:spLocks noChangeArrowheads="1"/>
          </p:cNvSpPr>
          <p:nvPr/>
        </p:nvSpPr>
        <p:spPr bwMode="auto">
          <a:xfrm>
            <a:off x="6091237" y="4419607"/>
            <a:ext cx="344488" cy="5048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400" b="1"/>
              <a:t>(</a:t>
            </a:r>
          </a:p>
        </p:txBody>
      </p:sp>
      <p:sp>
        <p:nvSpPr>
          <p:cNvPr id="7181" name="Rectangle 9"/>
          <p:cNvSpPr>
            <a:spLocks noChangeArrowheads="1"/>
          </p:cNvSpPr>
          <p:nvPr/>
        </p:nvSpPr>
        <p:spPr bwMode="auto">
          <a:xfrm>
            <a:off x="9207896" y="4419607"/>
            <a:ext cx="344488" cy="5048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400" b="1"/>
              <a:t>)</a:t>
            </a:r>
          </a:p>
        </p:txBody>
      </p:sp>
      <p:sp>
        <p:nvSpPr>
          <p:cNvPr id="7182" name="Rectangle 7"/>
          <p:cNvSpPr>
            <a:spLocks noChangeArrowheads="1"/>
          </p:cNvSpPr>
          <p:nvPr/>
        </p:nvSpPr>
        <p:spPr bwMode="auto">
          <a:xfrm>
            <a:off x="4091176" y="4424366"/>
            <a:ext cx="1428760" cy="5048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400"/>
              <a:t>〈name〉</a:t>
            </a:r>
          </a:p>
        </p:txBody>
      </p:sp>
      <p:cxnSp>
        <p:nvCxnSpPr>
          <p:cNvPr id="7183" name="AutoShape 10"/>
          <p:cNvCxnSpPr>
            <a:cxnSpLocks noChangeShapeType="1"/>
            <a:stCxn id="7180" idx="3"/>
            <a:endCxn id="7179" idx="1"/>
          </p:cNvCxnSpPr>
          <p:nvPr/>
        </p:nvCxnSpPr>
        <p:spPr bwMode="auto">
          <a:xfrm>
            <a:off x="6435726" y="4672018"/>
            <a:ext cx="482481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184" name="AutoShape 10"/>
          <p:cNvCxnSpPr>
            <a:cxnSpLocks noChangeShapeType="1"/>
            <a:stCxn id="7182" idx="3"/>
            <a:endCxn id="7180" idx="1"/>
          </p:cNvCxnSpPr>
          <p:nvPr/>
        </p:nvCxnSpPr>
        <p:spPr bwMode="auto">
          <a:xfrm flipV="1">
            <a:off x="5519936" y="4672018"/>
            <a:ext cx="571301" cy="47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185" name="AutoShape 10"/>
          <p:cNvCxnSpPr>
            <a:cxnSpLocks noChangeShapeType="1"/>
            <a:stCxn id="21" idx="3"/>
            <a:endCxn id="7178" idx="1"/>
          </p:cNvCxnSpPr>
          <p:nvPr/>
        </p:nvCxnSpPr>
        <p:spPr bwMode="auto">
          <a:xfrm>
            <a:off x="1991544" y="4672014"/>
            <a:ext cx="576064" cy="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186" name="AutoShape 10"/>
          <p:cNvCxnSpPr>
            <a:cxnSpLocks noChangeShapeType="1"/>
            <a:stCxn id="7178" idx="3"/>
            <a:endCxn id="7182" idx="1"/>
          </p:cNvCxnSpPr>
          <p:nvPr/>
        </p:nvCxnSpPr>
        <p:spPr bwMode="auto">
          <a:xfrm>
            <a:off x="3429615" y="4676777"/>
            <a:ext cx="66156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187" name="AutoShape 10"/>
          <p:cNvCxnSpPr>
            <a:cxnSpLocks noChangeShapeType="1"/>
            <a:stCxn id="7179" idx="3"/>
            <a:endCxn id="7181" idx="1"/>
          </p:cNvCxnSpPr>
          <p:nvPr/>
        </p:nvCxnSpPr>
        <p:spPr bwMode="auto">
          <a:xfrm>
            <a:off x="8688288" y="4672018"/>
            <a:ext cx="519608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312024" y="5661248"/>
            <a:ext cx="1152128" cy="5048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400" dirty="0">
                <a:solidFill>
                  <a:srgbClr val="FF0000"/>
                </a:solidFill>
              </a:rPr>
              <a:t>〈type〉</a:t>
            </a: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464152" y="6281170"/>
            <a:ext cx="344488" cy="5048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400" b="1" dirty="0"/>
              <a:t>,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7868616" y="5661248"/>
            <a:ext cx="1267273" cy="5048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400" dirty="0"/>
              <a:t>〈name〉</a:t>
            </a:r>
          </a:p>
        </p:txBody>
      </p:sp>
      <p:cxnSp>
        <p:nvCxnSpPr>
          <p:cNvPr id="41" name="AutoShape 10"/>
          <p:cNvCxnSpPr>
            <a:cxnSpLocks noChangeShapeType="1"/>
          </p:cNvCxnSpPr>
          <p:nvPr/>
        </p:nvCxnSpPr>
        <p:spPr bwMode="auto">
          <a:xfrm>
            <a:off x="7464153" y="5912865"/>
            <a:ext cx="40446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6" name="Straight Connector 65"/>
          <p:cNvCxnSpPr>
            <a:stCxn id="69" idx="1"/>
            <a:endCxn id="69" idx="3"/>
          </p:cNvCxnSpPr>
          <p:nvPr/>
        </p:nvCxnSpPr>
        <p:spPr bwMode="auto">
          <a:xfrm rot="10800000" flipH="1">
            <a:off x="6600056" y="5373216"/>
            <a:ext cx="223224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8" name="Shape 67"/>
          <p:cNvCxnSpPr>
            <a:stCxn id="99" idx="6"/>
            <a:endCxn id="69" idx="1"/>
          </p:cNvCxnSpPr>
          <p:nvPr/>
        </p:nvCxnSpPr>
        <p:spPr bwMode="auto">
          <a:xfrm flipV="1">
            <a:off x="5807968" y="5373217"/>
            <a:ext cx="792088" cy="54044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6600056" y="5301208"/>
            <a:ext cx="2232248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NZ" dirty="0"/>
          </a:p>
        </p:txBody>
      </p:sp>
      <p:cxnSp>
        <p:nvCxnSpPr>
          <p:cNvPr id="74" name="Curved Connector 73"/>
          <p:cNvCxnSpPr>
            <a:stCxn id="69" idx="3"/>
          </p:cNvCxnSpPr>
          <p:nvPr/>
        </p:nvCxnSpPr>
        <p:spPr bwMode="auto">
          <a:xfrm>
            <a:off x="8832304" y="5373216"/>
            <a:ext cx="1080120" cy="54006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8" name="Right Brace 77"/>
          <p:cNvSpPr/>
          <p:nvPr/>
        </p:nvSpPr>
        <p:spPr bwMode="auto">
          <a:xfrm rot="16200000">
            <a:off x="4636960" y="-440553"/>
            <a:ext cx="757839" cy="8928992"/>
          </a:xfrm>
          <a:prstGeom prst="rightBrace">
            <a:avLst>
              <a:gd name="adj1" fmla="val 125699"/>
              <a:gd name="adj2" fmla="val 43220"/>
            </a:avLst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79" name="Right Brace 78"/>
          <p:cNvSpPr/>
          <p:nvPr/>
        </p:nvSpPr>
        <p:spPr bwMode="auto">
          <a:xfrm rot="16200000">
            <a:off x="7572164" y="3104964"/>
            <a:ext cx="648072" cy="4320480"/>
          </a:xfrm>
          <a:prstGeom prst="rightBrace">
            <a:avLst>
              <a:gd name="adj1" fmla="val 125699"/>
              <a:gd name="adj2" fmla="val 49038"/>
            </a:avLst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cxnSp>
        <p:nvCxnSpPr>
          <p:cNvPr id="93" name="AutoShape 10"/>
          <p:cNvCxnSpPr>
            <a:cxnSpLocks noChangeShapeType="1"/>
            <a:stCxn id="99" idx="6"/>
            <a:endCxn id="33" idx="1"/>
          </p:cNvCxnSpPr>
          <p:nvPr/>
        </p:nvCxnSpPr>
        <p:spPr bwMode="auto">
          <a:xfrm>
            <a:off x="5807968" y="5913659"/>
            <a:ext cx="504056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99" name="Oval 98"/>
          <p:cNvSpPr/>
          <p:nvPr/>
        </p:nvSpPr>
        <p:spPr bwMode="auto">
          <a:xfrm>
            <a:off x="5591944" y="5805647"/>
            <a:ext cx="216024" cy="216024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NZ" dirty="0"/>
          </a:p>
        </p:txBody>
      </p:sp>
      <p:sp>
        <p:nvSpPr>
          <p:cNvPr id="102" name="Oval 101"/>
          <p:cNvSpPr/>
          <p:nvPr/>
        </p:nvSpPr>
        <p:spPr bwMode="auto">
          <a:xfrm>
            <a:off x="7680176" y="5877272"/>
            <a:ext cx="216024" cy="216024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NZ" dirty="0"/>
          </a:p>
        </p:txBody>
      </p:sp>
      <p:cxnSp>
        <p:nvCxnSpPr>
          <p:cNvPr id="103" name="AutoShape 10"/>
          <p:cNvCxnSpPr>
            <a:cxnSpLocks noChangeShapeType="1"/>
            <a:stCxn id="37" idx="3"/>
          </p:cNvCxnSpPr>
          <p:nvPr/>
        </p:nvCxnSpPr>
        <p:spPr bwMode="auto">
          <a:xfrm flipV="1">
            <a:off x="9135888" y="5913277"/>
            <a:ext cx="776536" cy="3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08" name="Curved Connector 107"/>
          <p:cNvCxnSpPr>
            <a:stCxn id="37" idx="3"/>
            <a:endCxn id="35" idx="3"/>
          </p:cNvCxnSpPr>
          <p:nvPr/>
        </p:nvCxnSpPr>
        <p:spPr bwMode="auto">
          <a:xfrm flipH="1">
            <a:off x="7808640" y="5913659"/>
            <a:ext cx="1327248" cy="619922"/>
          </a:xfrm>
          <a:prstGeom prst="curvedConnector3">
            <a:avLst>
              <a:gd name="adj1" fmla="val -17224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0" name="Curved Connector 109"/>
          <p:cNvCxnSpPr>
            <a:stCxn id="35" idx="1"/>
            <a:endCxn id="33" idx="1"/>
          </p:cNvCxnSpPr>
          <p:nvPr/>
        </p:nvCxnSpPr>
        <p:spPr bwMode="auto">
          <a:xfrm rot="10800000">
            <a:off x="6312024" y="5913659"/>
            <a:ext cx="1152128" cy="619922"/>
          </a:xfrm>
          <a:prstGeom prst="curvedConnector3">
            <a:avLst>
              <a:gd name="adj1" fmla="val 11984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2495600" y="4221088"/>
            <a:ext cx="1152128" cy="936104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5754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Programs that make decisions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438275" algn="l"/>
                <a:tab pos="1704975" algn="l"/>
              </a:tabLst>
            </a:pPr>
            <a:r>
              <a:rPr lang="en-NZ" dirty="0"/>
              <a:t>Programs that perform the same action every time are boring!</a:t>
            </a:r>
          </a:p>
          <a:p>
            <a:pPr>
              <a:tabLst>
                <a:tab pos="1438275" algn="l"/>
                <a:tab pos="1704975" algn="l"/>
              </a:tabLst>
            </a:pPr>
            <a:r>
              <a:rPr lang="en-NZ" dirty="0"/>
              <a:t>You can vary the action in a program </a:t>
            </a:r>
          </a:p>
          <a:p>
            <a:pPr lvl="1">
              <a:spcBef>
                <a:spcPct val="50000"/>
              </a:spcBef>
              <a:tabLst>
                <a:tab pos="1438275" algn="l"/>
                <a:tab pos="1704975" algn="l"/>
              </a:tabLst>
            </a:pPr>
            <a:r>
              <a:rPr lang="en-NZ" dirty="0"/>
              <a:t>By clicking different buttons</a:t>
            </a:r>
          </a:p>
          <a:p>
            <a:pPr lvl="1">
              <a:spcBef>
                <a:spcPct val="50000"/>
              </a:spcBef>
              <a:tabLst>
                <a:tab pos="1438275" algn="l"/>
                <a:tab pos="1704975" algn="l"/>
              </a:tabLst>
            </a:pPr>
            <a:endParaRPr lang="en-NZ" dirty="0"/>
          </a:p>
          <a:p>
            <a:pPr lvl="1">
              <a:spcBef>
                <a:spcPct val="50000"/>
              </a:spcBef>
              <a:tabLst>
                <a:tab pos="1438275" algn="l"/>
                <a:tab pos="1704975" algn="l"/>
              </a:tabLst>
            </a:pPr>
            <a:r>
              <a:rPr lang="en-NZ" dirty="0"/>
              <a:t>By getting input from the user:</a:t>
            </a:r>
          </a:p>
          <a:p>
            <a:pPr lvl="3">
              <a:buNone/>
              <a:tabLst>
                <a:tab pos="1438275" algn="l"/>
                <a:tab pos="1704975" algn="l"/>
              </a:tabLst>
            </a:pP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name = </a:t>
            </a:r>
            <a:r>
              <a:rPr lang="en-NZ" dirty="0" err="1"/>
              <a:t>UI.askString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"name:"</a:t>
            </a:r>
            <a:r>
              <a:rPr lang="en-NZ" dirty="0"/>
              <a:t>);</a:t>
            </a:r>
          </a:p>
          <a:p>
            <a:pPr lvl="3">
              <a:buNone/>
              <a:tabLst>
                <a:tab pos="1438275" algn="l"/>
                <a:tab pos="1704975" algn="l"/>
              </a:tabLst>
            </a:pPr>
            <a:r>
              <a:rPr lang="en-NZ" dirty="0"/>
              <a:t>			:</a:t>
            </a:r>
          </a:p>
          <a:p>
            <a:pPr lvl="3">
              <a:buNone/>
              <a:tabLst>
                <a:tab pos="1438275" algn="l"/>
                <a:tab pos="1704975" algn="l"/>
              </a:tabLst>
            </a:pPr>
            <a:r>
              <a:rPr lang="en-NZ" dirty="0" err="1"/>
              <a:t>UI.printf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"Hello %s, how are you?"</a:t>
            </a:r>
            <a:r>
              <a:rPr lang="en-NZ" dirty="0"/>
              <a:t>, name); </a:t>
            </a:r>
          </a:p>
        </p:txBody>
      </p:sp>
    </p:spTree>
    <p:extLst>
      <p:ext uri="{BB962C8B-B14F-4D97-AF65-F5344CB8AC3E}">
        <p14:creationId xmlns:p14="http://schemas.microsoft.com/office/powerpoint/2010/main" val="7255083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methods to return values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45534" y="981075"/>
            <a:ext cx="11700933" cy="4269351"/>
          </a:xfrm>
        </p:spPr>
        <p:txBody>
          <a:bodyPr/>
          <a:lstStyle/>
          <a:p>
            <a:pPr>
              <a:buFontTx/>
              <a:buNone/>
            </a:pPr>
            <a:r>
              <a:rPr lang="en-NZ" dirty="0"/>
              <a:t>If you declare that a method returns a value,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NZ" dirty="0"/>
              <a:t>then the method body must return one!</a:t>
            </a:r>
          </a:p>
          <a:p>
            <a:pPr>
              <a:spcBef>
                <a:spcPct val="0"/>
              </a:spcBef>
              <a:buFontTx/>
              <a:buNone/>
            </a:pPr>
            <a:endParaRPr lang="en-NZ" b="1" dirty="0">
              <a:solidFill>
                <a:srgbClr val="6F3B01"/>
              </a:solidFill>
            </a:endParaRPr>
          </a:p>
          <a:p>
            <a:pPr lvl="1">
              <a:buFontTx/>
              <a:buNone/>
            </a:pPr>
            <a:r>
              <a:rPr lang="en-NZ" b="1" dirty="0">
                <a:solidFill>
                  <a:srgbClr val="6F3B01"/>
                </a:solidFill>
              </a:rPr>
              <a:t>public 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long  </a:t>
            </a:r>
            <a:r>
              <a:rPr lang="en-NZ" dirty="0" err="1"/>
              <a:t>measureQuestion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fact) { </a:t>
            </a:r>
          </a:p>
          <a:p>
            <a:pPr lvl="2">
              <a:spcBef>
                <a:spcPts val="60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long</a:t>
            </a:r>
            <a:r>
              <a:rPr lang="en-NZ" dirty="0">
                <a:solidFill>
                  <a:srgbClr val="000000"/>
                </a:solidFill>
              </a:rPr>
              <a:t> </a:t>
            </a:r>
            <a:r>
              <a:rPr lang="en-NZ" dirty="0" err="1">
                <a:solidFill>
                  <a:srgbClr val="000000"/>
                </a:solidFill>
              </a:rPr>
              <a:t>startTime</a:t>
            </a:r>
            <a:r>
              <a:rPr lang="en-NZ" dirty="0">
                <a:solidFill>
                  <a:srgbClr val="000000"/>
                </a:solidFill>
              </a:rPr>
              <a:t> = </a:t>
            </a:r>
            <a:r>
              <a:rPr lang="en-NZ" dirty="0" err="1">
                <a:solidFill>
                  <a:srgbClr val="000000"/>
                </a:solidFill>
              </a:rPr>
              <a:t>System.currentTimeMillis</a:t>
            </a:r>
            <a:r>
              <a:rPr lang="en-NZ" dirty="0">
                <a:solidFill>
                  <a:srgbClr val="000000"/>
                </a:solidFill>
              </a:rPr>
              <a:t>();</a:t>
            </a:r>
            <a:endParaRPr lang="en-NZ" dirty="0"/>
          </a:p>
          <a:p>
            <a:pPr lvl="2">
              <a:spcBef>
                <a:spcPts val="60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>
                <a:solidFill>
                  <a:srgbClr val="000000"/>
                </a:solidFill>
              </a:rPr>
              <a:t>  </a:t>
            </a:r>
            <a:r>
              <a:rPr lang="en-NZ" dirty="0" err="1">
                <a:solidFill>
                  <a:srgbClr val="000000"/>
                </a:solidFill>
              </a:rPr>
              <a:t>ans</a:t>
            </a:r>
            <a:r>
              <a:rPr lang="en-NZ" dirty="0">
                <a:solidFill>
                  <a:srgbClr val="000000"/>
                </a:solidFill>
              </a:rPr>
              <a:t> = </a:t>
            </a:r>
            <a:r>
              <a:rPr lang="en-NZ" dirty="0" err="1">
                <a:solidFill>
                  <a:srgbClr val="000000"/>
                </a:solidFill>
              </a:rPr>
              <a:t>UI.askString</a:t>
            </a:r>
            <a:r>
              <a:rPr lang="en-NZ" dirty="0">
                <a:solidFill>
                  <a:srgbClr val="000000"/>
                </a:solidFill>
              </a:rPr>
              <a:t>(</a:t>
            </a:r>
            <a:r>
              <a:rPr lang="en-NZ" dirty="0">
                <a:solidFill>
                  <a:srgbClr val="339933"/>
                </a:solidFill>
              </a:rPr>
              <a:t>"Is it true that "</a:t>
            </a:r>
            <a:r>
              <a:rPr lang="en-NZ" dirty="0">
                <a:solidFill>
                  <a:srgbClr val="000000"/>
                </a:solidFill>
              </a:rPr>
              <a:t> + fact);</a:t>
            </a:r>
          </a:p>
          <a:p>
            <a:pPr lvl="2">
              <a:spcBef>
                <a:spcPts val="60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long</a:t>
            </a:r>
            <a:r>
              <a:rPr lang="en-NZ" dirty="0">
                <a:solidFill>
                  <a:srgbClr val="000000"/>
                </a:solidFill>
              </a:rPr>
              <a:t> </a:t>
            </a:r>
            <a:r>
              <a:rPr lang="en-NZ" dirty="0" err="1">
                <a:solidFill>
                  <a:srgbClr val="000000"/>
                </a:solidFill>
              </a:rPr>
              <a:t>endTime</a:t>
            </a:r>
            <a:r>
              <a:rPr lang="en-NZ" dirty="0">
                <a:solidFill>
                  <a:srgbClr val="000000"/>
                </a:solidFill>
              </a:rPr>
              <a:t> = </a:t>
            </a:r>
            <a:r>
              <a:rPr lang="en-NZ" dirty="0" err="1">
                <a:solidFill>
                  <a:srgbClr val="000000"/>
                </a:solidFill>
              </a:rPr>
              <a:t>System.currentTimeMillis</a:t>
            </a:r>
            <a:r>
              <a:rPr lang="en-NZ" dirty="0">
                <a:solidFill>
                  <a:srgbClr val="000000"/>
                </a:solidFill>
              </a:rPr>
              <a:t>();</a:t>
            </a:r>
            <a:endParaRPr lang="en-NZ" dirty="0"/>
          </a:p>
          <a:p>
            <a:pPr lvl="2">
              <a:spcBef>
                <a:spcPts val="600"/>
              </a:spcBef>
              <a:buNone/>
            </a:pPr>
            <a:r>
              <a:rPr lang="en-NZ" dirty="0" err="1">
                <a:solidFill>
                  <a:srgbClr val="000000"/>
                </a:solidFill>
              </a:rPr>
              <a:t>UI.printf</a:t>
            </a:r>
            <a:r>
              <a:rPr lang="en-NZ" dirty="0">
                <a:solidFill>
                  <a:srgbClr val="000000"/>
                </a:solidFill>
              </a:rPr>
              <a:t>(</a:t>
            </a:r>
            <a:r>
              <a:rPr lang="en-NZ" dirty="0">
                <a:solidFill>
                  <a:srgbClr val="339933"/>
                </a:solidFill>
              </a:rPr>
              <a:t>"You took %d milliseconds\n"</a:t>
            </a:r>
            <a:r>
              <a:rPr lang="en-NZ" dirty="0">
                <a:solidFill>
                  <a:srgbClr val="000000"/>
                </a:solidFill>
              </a:rPr>
              <a:t> ,  (</a:t>
            </a:r>
            <a:r>
              <a:rPr lang="en-NZ" dirty="0" err="1">
                <a:solidFill>
                  <a:srgbClr val="000000"/>
                </a:solidFill>
              </a:rPr>
              <a:t>endTime</a:t>
            </a:r>
            <a:r>
              <a:rPr lang="en-NZ" dirty="0">
                <a:solidFill>
                  <a:srgbClr val="000000"/>
                </a:solidFill>
              </a:rPr>
              <a:t> - </a:t>
            </a:r>
            <a:r>
              <a:rPr lang="en-NZ" dirty="0" err="1">
                <a:solidFill>
                  <a:srgbClr val="000000"/>
                </a:solidFill>
              </a:rPr>
              <a:t>startTime</a:t>
            </a:r>
            <a:r>
              <a:rPr lang="en-NZ" dirty="0">
                <a:solidFill>
                  <a:srgbClr val="000000"/>
                </a:solidFill>
              </a:rPr>
              <a:t>) );</a:t>
            </a:r>
            <a:endParaRPr lang="en-NZ" dirty="0"/>
          </a:p>
          <a:p>
            <a:pPr lvl="1">
              <a:buFontTx/>
              <a:buNone/>
            </a:pPr>
            <a:r>
              <a:rPr lang="en-NZ" dirty="0">
                <a:solidFill>
                  <a:srgbClr val="000000"/>
                </a:solidFill>
                <a:ea typeface="SimSun" pitchFamily="2" charset="-122"/>
              </a:rPr>
              <a:t>}</a:t>
            </a:r>
          </a:p>
          <a:p>
            <a:pPr lvl="1">
              <a:buFontTx/>
              <a:buNone/>
            </a:pPr>
            <a:endParaRPr lang="en-NZ" dirty="0">
              <a:solidFill>
                <a:srgbClr val="000000"/>
              </a:solidFill>
              <a:ea typeface="SimSun" pitchFamily="2" charset="-122"/>
            </a:endParaRPr>
          </a:p>
          <a:p>
            <a:pPr lvl="1">
              <a:buFontTx/>
              <a:buNone/>
            </a:pPr>
            <a:endParaRPr lang="en-NZ" dirty="0">
              <a:solidFill>
                <a:srgbClr val="000000"/>
              </a:solidFill>
              <a:ea typeface="SimSun" pitchFamily="2" charset="-122"/>
            </a:endParaRPr>
          </a:p>
          <a:p>
            <a:pPr lvl="1">
              <a:buFontTx/>
              <a:buNone/>
            </a:pPr>
            <a:endParaRPr lang="en-NZ" dirty="0">
              <a:solidFill>
                <a:srgbClr val="000000"/>
              </a:solidFill>
              <a:ea typeface="SimSun" pitchFamily="2" charset="-122"/>
            </a:endParaRPr>
          </a:p>
          <a:p>
            <a:pPr lvl="1" indent="-324000">
              <a:buFont typeface="Arial" panose="020B0604020202020204" pitchFamily="34" charset="0"/>
              <a:buChar char="•"/>
            </a:pPr>
            <a:r>
              <a:rPr lang="en-NZ" sz="2800" dirty="0">
                <a:solidFill>
                  <a:srgbClr val="000000"/>
                </a:solidFill>
                <a:ea typeface="SimSun" pitchFamily="2" charset="-122"/>
              </a:rPr>
              <a:t>Instructions after </a:t>
            </a:r>
            <a:r>
              <a:rPr lang="en-NZ" sz="2800" b="1" kern="1200" dirty="0">
                <a:solidFill>
                  <a:srgbClr val="6F3B01"/>
                </a:solidFill>
              </a:rPr>
              <a:t>return</a:t>
            </a:r>
            <a:r>
              <a:rPr lang="en-NZ" sz="2800" dirty="0">
                <a:solidFill>
                  <a:srgbClr val="000000"/>
                </a:solidFill>
                <a:ea typeface="SimSun" pitchFamily="2" charset="-122"/>
              </a:rPr>
              <a:t> will not be executed.</a:t>
            </a:r>
            <a:endParaRPr lang="en-GB" sz="2800" dirty="0">
              <a:solidFill>
                <a:srgbClr val="000000"/>
              </a:solidFill>
              <a:ea typeface="SimSun" pitchFamily="2" charset="-122"/>
            </a:endParaRPr>
          </a:p>
          <a:p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1034961" y="3645025"/>
            <a:ext cx="7604323" cy="6588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4138" indent="-228600" algn="l">
              <a:spcBef>
                <a:spcPct val="20000"/>
              </a:spcBef>
              <a:buClr>
                <a:srgbClr val="3333CC"/>
              </a:buClr>
              <a:tabLst>
                <a:tab pos="2149475" algn="l"/>
                <a:tab pos="5022850" algn="l"/>
              </a:tabLst>
              <a:defRPr/>
            </a:pPr>
            <a:r>
              <a:rPr lang="en-NZ" sz="2000" b="1" dirty="0">
                <a:solidFill>
                  <a:srgbClr val="6F3B0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NZ" sz="2000" kern="0" dirty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  (</a:t>
            </a:r>
            <a:r>
              <a:rPr lang="en-NZ" sz="2000" kern="0" dirty="0" err="1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endTime</a:t>
            </a:r>
            <a:r>
              <a:rPr lang="en-NZ" sz="2000" kern="0" dirty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 - </a:t>
            </a:r>
            <a:r>
              <a:rPr lang="en-NZ" sz="2000" kern="0" dirty="0" err="1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startTime</a:t>
            </a:r>
            <a:r>
              <a:rPr lang="en-NZ" sz="2000" kern="0" dirty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) ;</a:t>
            </a:r>
          </a:p>
          <a:p>
            <a:pPr marL="84138" indent="-228600" algn="l">
              <a:spcBef>
                <a:spcPct val="20000"/>
              </a:spcBef>
              <a:buClr>
                <a:srgbClr val="3333CC"/>
              </a:buClr>
              <a:tabLst>
                <a:tab pos="2149475" algn="l"/>
                <a:tab pos="5022850" algn="l"/>
              </a:tabLst>
              <a:defRPr/>
            </a:pPr>
            <a:endParaRPr lang="en-NZ" dirty="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6289112" y="4061486"/>
            <a:ext cx="5450358" cy="987574"/>
          </a:xfrm>
          <a:prstGeom prst="wedgeRoundRectCallout">
            <a:avLst>
              <a:gd name="adj1" fmla="val -81182"/>
              <a:gd name="adj2" fmla="val -64290"/>
              <a:gd name="adj3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0" tIns="0" rIns="0" bIns="0"/>
          <a:lstStyle/>
          <a:p>
            <a:pPr algn="l"/>
            <a:r>
              <a:rPr lang="en-NZ" sz="2000" dirty="0"/>
              <a:t>New kind of statement</a:t>
            </a:r>
          </a:p>
          <a:p>
            <a:pPr algn="l"/>
            <a:r>
              <a:rPr lang="en-NZ" sz="2000" dirty="0">
                <a:solidFill>
                  <a:srgbClr val="FF0000"/>
                </a:solidFill>
              </a:rPr>
              <a:t>    </a:t>
            </a:r>
            <a:r>
              <a:rPr lang="en-NZ" sz="2000" dirty="0"/>
              <a:t>Means:  exit the method and return the value </a:t>
            </a:r>
          </a:p>
          <a:p>
            <a:pPr algn="l"/>
            <a:r>
              <a:rPr lang="en-NZ" sz="2000" dirty="0"/>
              <a:t>    The value must be of the right type</a:t>
            </a:r>
          </a:p>
        </p:txBody>
      </p:sp>
    </p:spTree>
    <p:extLst>
      <p:ext uri="{BB962C8B-B14F-4D97-AF65-F5344CB8AC3E}">
        <p14:creationId xmlns:p14="http://schemas.microsoft.com/office/powerpoint/2010/main" val="33019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What happens if we call the method:</a:t>
            </a:r>
          </a:p>
          <a:p>
            <a:pPr lvl="1">
              <a:buFontTx/>
              <a:buNone/>
            </a:pPr>
            <a:r>
              <a:rPr lang="en-NZ" dirty="0"/>
              <a:t>RTM-1 . </a:t>
            </a:r>
            <a:r>
              <a:rPr lang="en-NZ" dirty="0" err="1"/>
              <a:t>askQuestions</a:t>
            </a:r>
            <a:r>
              <a:rPr lang="en-NZ" dirty="0"/>
              <a:t>();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NZ" dirty="0"/>
          </a:p>
          <a:p>
            <a:pPr>
              <a:spcBef>
                <a:spcPct val="20000"/>
              </a:spcBef>
              <a:buFontTx/>
              <a:buNone/>
            </a:pPr>
            <a:endParaRPr lang="en-NZ" dirty="0"/>
          </a:p>
          <a:p>
            <a:pPr lvl="1">
              <a:buFontTx/>
              <a:buNone/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measureReactionTime</a:t>
            </a:r>
            <a:r>
              <a:rPr lang="en-NZ" dirty="0"/>
              <a:t>(){</a:t>
            </a:r>
          </a:p>
          <a:p>
            <a:pPr lvl="2">
              <a:spcBef>
                <a:spcPct val="80000"/>
              </a:spcBef>
              <a:buFontTx/>
              <a:buNone/>
            </a:pPr>
            <a:r>
              <a:rPr lang="en-GB" dirty="0">
                <a:solidFill>
                  <a:srgbClr val="CC0000"/>
                </a:solidFill>
                <a:ea typeface="SimSun" pitchFamily="2" charset="-122"/>
                <a:cs typeface="SansSerif"/>
              </a:rPr>
              <a:t>long</a:t>
            </a:r>
            <a:r>
              <a:rPr lang="en-GB" dirty="0">
                <a:solidFill>
                  <a:srgbClr val="006699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time =</a:t>
            </a:r>
            <a:r>
              <a:rPr lang="en-GB" dirty="0">
                <a:solidFill>
                  <a:srgbClr val="006699"/>
                </a:solidFill>
                <a:ea typeface="SimSun" pitchFamily="2" charset="-122"/>
                <a:cs typeface="SansSerif"/>
              </a:rPr>
              <a:t> 0;</a:t>
            </a:r>
          </a:p>
          <a:p>
            <a:pPr lvl="2">
              <a:spcBef>
                <a:spcPct val="80000"/>
              </a:spcBef>
              <a:buFontTx/>
              <a:buNone/>
            </a:pPr>
            <a:r>
              <a:rPr lang="en-GB" dirty="0">
                <a:ea typeface="SimSun" pitchFamily="2" charset="-122"/>
                <a:cs typeface="SansSerif"/>
              </a:rPr>
              <a:t>time = time +</a:t>
            </a:r>
            <a:r>
              <a:rPr lang="en-GB" dirty="0">
                <a:solidFill>
                  <a:srgbClr val="006699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NZ" dirty="0">
                <a:solidFill>
                  <a:srgbClr val="006600"/>
                </a:solidFill>
                <a:ea typeface="SimSun" pitchFamily="2" charset="-122"/>
                <a:cs typeface="SansSerif"/>
              </a:rPr>
              <a:t>Xi Jinping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 is the president of China"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time = time +</a:t>
            </a:r>
            <a:r>
              <a:rPr lang="en-GB" dirty="0">
                <a:solidFill>
                  <a:srgbClr val="006699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"6 x 4 = 23"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time = time +</a:t>
            </a:r>
            <a:r>
              <a:rPr lang="en-GB" dirty="0">
                <a:solidFill>
                  <a:srgbClr val="006699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“summer is warmer than Winter"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time = time +</a:t>
            </a:r>
            <a:r>
              <a:rPr lang="en-GB" dirty="0">
                <a:solidFill>
                  <a:srgbClr val="006699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“Xiamen’s pop &gt; 5,000,000"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  <a:endParaRPr lang="en-NZ" dirty="0"/>
          </a:p>
          <a:p>
            <a:pPr lvl="1">
              <a:buFontTx/>
              <a:buNone/>
            </a:pPr>
            <a:r>
              <a:rPr lang="en-NZ" dirty="0"/>
              <a:t> </a:t>
            </a:r>
          </a:p>
          <a:p>
            <a:pPr>
              <a:buFontTx/>
              <a:buNone/>
            </a:pPr>
            <a:endParaRPr lang="en-NZ" sz="2000" dirty="0"/>
          </a:p>
          <a:p>
            <a:pPr>
              <a:buFontTx/>
              <a:buNone/>
            </a:pPr>
            <a:endParaRPr lang="en-NZ" dirty="0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values.</a:t>
            </a:r>
            <a:endParaRPr lang="en-NZ"/>
          </a:p>
        </p:txBody>
      </p:sp>
      <p:sp>
        <p:nvSpPr>
          <p:cNvPr id="22532" name="Rectangle 13"/>
          <p:cNvSpPr>
            <a:spLocks noChangeArrowheads="1"/>
          </p:cNvSpPr>
          <p:nvPr/>
        </p:nvSpPr>
        <p:spPr bwMode="auto">
          <a:xfrm>
            <a:off x="551333" y="2420939"/>
            <a:ext cx="9055003" cy="34559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14"/>
          <p:cNvSpPr>
            <a:spLocks noChangeShapeType="1"/>
          </p:cNvSpPr>
          <p:nvPr/>
        </p:nvSpPr>
        <p:spPr bwMode="auto">
          <a:xfrm>
            <a:off x="551334" y="3141663"/>
            <a:ext cx="82089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  <p:grpSp>
        <p:nvGrpSpPr>
          <p:cNvPr id="22534" name="Group 8"/>
          <p:cNvGrpSpPr>
            <a:grpSpLocks/>
          </p:cNvGrpSpPr>
          <p:nvPr/>
        </p:nvGrpSpPr>
        <p:grpSpPr bwMode="auto">
          <a:xfrm>
            <a:off x="3524270" y="3301386"/>
            <a:ext cx="1220785" cy="358775"/>
            <a:chOff x="2768970" y="3249992"/>
            <a:chExt cx="1220791" cy="358775"/>
          </a:xfrm>
        </p:grpSpPr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2768970" y="3249992"/>
              <a:ext cx="1220791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400" dirty="0"/>
                <a:t>0</a:t>
              </a:r>
              <a:r>
                <a:rPr lang="en-US" dirty="0"/>
                <a:t>  </a:t>
              </a: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3864140" y="3456644"/>
              <a:ext cx="71438" cy="714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7464474" y="2673295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    this:</a:t>
            </a:r>
          </a:p>
          <a:p>
            <a:pPr algn="l">
              <a:lnSpc>
                <a:spcPct val="110000"/>
              </a:lnSpc>
            </a:pPr>
            <a:r>
              <a:rPr lang="en-NZ" sz="2000" dirty="0"/>
              <a:t> RTM-1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50762" y="3151916"/>
            <a:ext cx="4635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43964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Returning values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endParaRPr lang="en-NZ" sz="2000" i="1" dirty="0"/>
          </a:p>
          <a:p>
            <a:pPr marL="446088">
              <a:spcBef>
                <a:spcPts val="600"/>
              </a:spcBef>
              <a:buNone/>
            </a:pPr>
            <a:r>
              <a:rPr lang="en-NZ" sz="2000" i="1" dirty="0"/>
              <a:t>return value:</a:t>
            </a:r>
            <a:endParaRPr lang="en-NZ" i="1" dirty="0"/>
          </a:p>
          <a:p>
            <a:pPr marL="798513" lvl="1">
              <a:buNone/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 </a:t>
            </a:r>
            <a:r>
              <a:rPr lang="en-NZ" dirty="0">
                <a:solidFill>
                  <a:srgbClr val="FF0000"/>
                </a:solidFill>
              </a:rPr>
              <a:t>long  </a:t>
            </a:r>
            <a:r>
              <a:rPr lang="en-NZ" dirty="0" err="1"/>
              <a:t>measureQn</a:t>
            </a:r>
            <a:r>
              <a:rPr lang="en-NZ" dirty="0"/>
              <a:t>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fact){</a:t>
            </a:r>
          </a:p>
          <a:p>
            <a:pPr marL="1614488" lvl="3">
              <a:spcBef>
                <a:spcPts val="300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long</a:t>
            </a:r>
            <a:r>
              <a:rPr lang="en-NZ" dirty="0"/>
              <a:t> </a:t>
            </a:r>
            <a:r>
              <a:rPr lang="en-NZ" dirty="0" err="1"/>
              <a:t>startTime</a:t>
            </a:r>
            <a:r>
              <a:rPr lang="en-NZ" dirty="0"/>
              <a:t> = </a:t>
            </a:r>
            <a:r>
              <a:rPr lang="en-NZ" dirty="0" err="1"/>
              <a:t>System.currentTimeMillis</a:t>
            </a:r>
            <a:r>
              <a:rPr lang="en-NZ" dirty="0"/>
              <a:t>();</a:t>
            </a:r>
          </a:p>
          <a:p>
            <a:pPr marL="1614488" lvl="3">
              <a:spcBef>
                <a:spcPct val="50000"/>
              </a:spcBef>
              <a:buNone/>
            </a:pPr>
            <a:r>
              <a:rPr lang="en-NZ" dirty="0" err="1"/>
              <a:t>UI.askString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"Is it true that "</a:t>
            </a:r>
            <a:r>
              <a:rPr lang="en-NZ" dirty="0"/>
              <a:t> + fact);</a:t>
            </a:r>
          </a:p>
          <a:p>
            <a:pPr marL="1614488" lvl="3">
              <a:spcBef>
                <a:spcPct val="5000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long</a:t>
            </a:r>
            <a:r>
              <a:rPr lang="en-NZ" dirty="0"/>
              <a:t> </a:t>
            </a:r>
            <a:r>
              <a:rPr lang="en-NZ" dirty="0" err="1"/>
              <a:t>endTime</a:t>
            </a:r>
            <a:r>
              <a:rPr lang="en-NZ" dirty="0"/>
              <a:t> = </a:t>
            </a:r>
            <a:r>
              <a:rPr lang="en-NZ" dirty="0" err="1"/>
              <a:t>System.currentTimeMillis</a:t>
            </a:r>
            <a:r>
              <a:rPr lang="en-NZ" dirty="0"/>
              <a:t>();</a:t>
            </a:r>
          </a:p>
          <a:p>
            <a:pPr marL="1614488" lvl="3">
              <a:spcBef>
                <a:spcPct val="5000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return</a:t>
            </a:r>
            <a:r>
              <a:rPr lang="en-NZ" dirty="0"/>
              <a:t>  (</a:t>
            </a:r>
            <a:r>
              <a:rPr lang="en-NZ" dirty="0" err="1"/>
              <a:t>endTime</a:t>
            </a:r>
            <a:r>
              <a:rPr lang="en-NZ" dirty="0"/>
              <a:t> - </a:t>
            </a:r>
            <a:r>
              <a:rPr lang="en-NZ" dirty="0" err="1"/>
              <a:t>startTime</a:t>
            </a:r>
            <a:r>
              <a:rPr lang="en-NZ" dirty="0"/>
              <a:t>) ;</a:t>
            </a:r>
          </a:p>
          <a:p>
            <a:pPr marL="720725" lvl="2">
              <a:spcBef>
                <a:spcPct val="50000"/>
              </a:spcBef>
              <a:buNone/>
            </a:pPr>
            <a:r>
              <a:rPr lang="en-NZ" dirty="0"/>
              <a:t>}</a:t>
            </a:r>
          </a:p>
          <a:p>
            <a:pPr lvl="2">
              <a:buFontTx/>
              <a:buNone/>
            </a:pPr>
            <a:endParaRPr lang="en-NZ" sz="1800" dirty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5376044" y="1749426"/>
            <a:ext cx="2017713" cy="358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339933"/>
                </a:solidFill>
              </a:rPr>
              <a:t>"</a:t>
            </a:r>
            <a:r>
              <a:rPr lang="en-NZ" sz="2000" dirty="0">
                <a:solidFill>
                  <a:srgbClr val="006600"/>
                </a:solidFill>
                <a:ea typeface="SimSun" pitchFamily="2" charset="-122"/>
                <a:cs typeface="SansSerif"/>
              </a:rPr>
              <a:t>Xi Jinping</a:t>
            </a:r>
            <a:r>
              <a:rPr lang="en-GB" sz="2000" dirty="0">
                <a:solidFill>
                  <a:srgbClr val="006600"/>
                </a:solidFill>
                <a:ea typeface="SimSun" pitchFamily="2" charset="-122"/>
                <a:cs typeface="SansSerif"/>
              </a:rPr>
              <a:t> is </a:t>
            </a:r>
            <a:r>
              <a:rPr lang="en-US" sz="2000" dirty="0">
                <a:solidFill>
                  <a:srgbClr val="339933"/>
                </a:solidFill>
                <a:latin typeface="Arial Unicode MS" pitchFamily="34" charset="-128"/>
              </a:rPr>
              <a:t>…</a:t>
            </a:r>
            <a:r>
              <a:rPr lang="en-US" sz="2000" dirty="0">
                <a:solidFill>
                  <a:srgbClr val="339933"/>
                </a:solidFill>
              </a:rPr>
              <a:t>"</a:t>
            </a:r>
            <a:endParaRPr lang="en-NZ" sz="2000" dirty="0">
              <a:solidFill>
                <a:srgbClr val="339933"/>
              </a:solidFill>
            </a:endParaRPr>
          </a:p>
        </p:txBody>
      </p:sp>
      <p:grpSp>
        <p:nvGrpSpPr>
          <p:cNvPr id="23556" name="Group 6"/>
          <p:cNvGrpSpPr>
            <a:grpSpLocks/>
          </p:cNvGrpSpPr>
          <p:nvPr/>
        </p:nvGrpSpPr>
        <p:grpSpPr bwMode="auto">
          <a:xfrm>
            <a:off x="478805" y="2428876"/>
            <a:ext cx="792163" cy="358775"/>
            <a:chOff x="3424" y="981"/>
            <a:chExt cx="499" cy="226"/>
          </a:xfrm>
        </p:grpSpPr>
        <p:sp>
          <p:nvSpPr>
            <p:cNvPr id="23568" name="Rectangle 7"/>
            <p:cNvSpPr>
              <a:spLocks noChangeArrowheads="1"/>
            </p:cNvSpPr>
            <p:nvPr/>
          </p:nvSpPr>
          <p:spPr bwMode="auto">
            <a:xfrm>
              <a:off x="3424" y="981"/>
              <a:ext cx="499" cy="2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Oval 8"/>
            <p:cNvSpPr>
              <a:spLocks noChangeArrowheads="1"/>
            </p:cNvSpPr>
            <p:nvPr/>
          </p:nvSpPr>
          <p:spPr bwMode="auto">
            <a:xfrm>
              <a:off x="3833" y="1117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3557" name="Group 9"/>
          <p:cNvGrpSpPr>
            <a:grpSpLocks/>
          </p:cNvGrpSpPr>
          <p:nvPr/>
        </p:nvGrpSpPr>
        <p:grpSpPr bwMode="auto">
          <a:xfrm>
            <a:off x="478805" y="3356993"/>
            <a:ext cx="792163" cy="358775"/>
            <a:chOff x="3424" y="981"/>
            <a:chExt cx="499" cy="226"/>
          </a:xfrm>
        </p:grpSpPr>
        <p:sp>
          <p:nvSpPr>
            <p:cNvPr id="23566" name="Rectangle 10"/>
            <p:cNvSpPr>
              <a:spLocks noChangeArrowheads="1"/>
            </p:cNvSpPr>
            <p:nvPr/>
          </p:nvSpPr>
          <p:spPr bwMode="auto">
            <a:xfrm>
              <a:off x="3424" y="981"/>
              <a:ext cx="499" cy="2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Oval 11"/>
            <p:cNvSpPr>
              <a:spLocks noChangeArrowheads="1"/>
            </p:cNvSpPr>
            <p:nvPr/>
          </p:nvSpPr>
          <p:spPr bwMode="auto">
            <a:xfrm>
              <a:off x="3833" y="1117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3559" name="Rectangle 13"/>
          <p:cNvSpPr>
            <a:spLocks noChangeArrowheads="1"/>
          </p:cNvSpPr>
          <p:nvPr/>
        </p:nvSpPr>
        <p:spPr bwMode="auto">
          <a:xfrm>
            <a:off x="407367" y="1428751"/>
            <a:ext cx="8393112" cy="37449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14"/>
          <p:cNvSpPr>
            <a:spLocks noChangeShapeType="1"/>
          </p:cNvSpPr>
          <p:nvPr/>
        </p:nvSpPr>
        <p:spPr bwMode="auto">
          <a:xfrm>
            <a:off x="478805" y="2349500"/>
            <a:ext cx="82089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  <p:sp>
        <p:nvSpPr>
          <p:cNvPr id="428047" name="Rectangle 15"/>
          <p:cNvSpPr>
            <a:spLocks noChangeArrowheads="1"/>
          </p:cNvSpPr>
          <p:nvPr/>
        </p:nvSpPr>
        <p:spPr bwMode="auto">
          <a:xfrm>
            <a:off x="5423781" y="1768476"/>
            <a:ext cx="1925526" cy="31645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2" name="Group 6"/>
          <p:cNvGrpSpPr>
            <a:grpSpLocks/>
          </p:cNvGrpSpPr>
          <p:nvPr/>
        </p:nvGrpSpPr>
        <p:grpSpPr bwMode="auto">
          <a:xfrm>
            <a:off x="2079005" y="1428751"/>
            <a:ext cx="792163" cy="358775"/>
            <a:chOff x="3424" y="981"/>
            <a:chExt cx="499" cy="226"/>
          </a:xfrm>
        </p:grpSpPr>
        <p:sp>
          <p:nvSpPr>
            <p:cNvPr id="23564" name="Rectangle 7"/>
            <p:cNvSpPr>
              <a:spLocks noChangeArrowheads="1"/>
            </p:cNvSpPr>
            <p:nvPr/>
          </p:nvSpPr>
          <p:spPr bwMode="auto">
            <a:xfrm>
              <a:off x="3424" y="981"/>
              <a:ext cx="499" cy="2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8"/>
            <p:cNvSpPr>
              <a:spLocks noChangeArrowheads="1"/>
            </p:cNvSpPr>
            <p:nvPr/>
          </p:nvSpPr>
          <p:spPr bwMode="auto">
            <a:xfrm>
              <a:off x="3833" y="1117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2624" y="2398225"/>
            <a:ext cx="8215312" cy="2606675"/>
          </a:xfrm>
          <a:prstGeom prst="rect">
            <a:avLst/>
          </a:prstGeom>
          <a:solidFill>
            <a:srgbClr val="FFFFFF">
              <a:alpha val="69803"/>
            </a:srgb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7644674" y="1749066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    this:</a:t>
            </a:r>
          </a:p>
          <a:p>
            <a:pPr algn="l">
              <a:lnSpc>
                <a:spcPct val="110000"/>
              </a:lnSpc>
            </a:pPr>
            <a:r>
              <a:rPr lang="en-NZ" sz="2000" dirty="0"/>
              <a:t> RTM-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89069" y="172455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3352" y="1273035"/>
            <a:ext cx="8357567" cy="3731865"/>
            <a:chOff x="179512" y="1425327"/>
            <a:chExt cx="8357567" cy="3731865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179512" y="1425327"/>
              <a:ext cx="0" cy="3731865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9512" y="1425327"/>
              <a:ext cx="835756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8537078" y="1425327"/>
              <a:ext cx="1" cy="15999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179512" y="5157192"/>
              <a:ext cx="14853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574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7" grpId="0" animBg="1"/>
      <p:bldP spid="17" grpId="0" animBg="1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What happens if we call the method:</a:t>
            </a:r>
          </a:p>
          <a:p>
            <a:pPr lvl="1">
              <a:buFontTx/>
              <a:buNone/>
            </a:pPr>
            <a:r>
              <a:rPr lang="en-NZ" dirty="0"/>
              <a:t>RTM-1 . </a:t>
            </a:r>
            <a:r>
              <a:rPr lang="en-NZ" dirty="0" err="1"/>
              <a:t>askQuestions</a:t>
            </a:r>
            <a:r>
              <a:rPr lang="en-NZ" dirty="0"/>
              <a:t>();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NZ" dirty="0"/>
          </a:p>
          <a:p>
            <a:pPr>
              <a:spcBef>
                <a:spcPct val="20000"/>
              </a:spcBef>
              <a:buFontTx/>
              <a:buNone/>
            </a:pPr>
            <a:endParaRPr lang="en-NZ" dirty="0"/>
          </a:p>
          <a:p>
            <a:pPr lvl="1">
              <a:buFontTx/>
              <a:buNone/>
            </a:pPr>
            <a:r>
              <a:rPr lang="en-NZ" b="1" dirty="0">
                <a:solidFill>
                  <a:srgbClr val="6F3B01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measureReactionTime</a:t>
            </a:r>
            <a:r>
              <a:rPr lang="en-NZ" dirty="0"/>
              <a:t>(){</a:t>
            </a:r>
          </a:p>
          <a:p>
            <a:pPr lvl="2">
              <a:spcBef>
                <a:spcPct val="80000"/>
              </a:spcBef>
              <a:buFontTx/>
              <a:buNone/>
            </a:pPr>
            <a:r>
              <a:rPr lang="en-GB" dirty="0">
                <a:solidFill>
                  <a:srgbClr val="CC0000"/>
                </a:solidFill>
                <a:ea typeface="SimSun" pitchFamily="2" charset="-122"/>
                <a:cs typeface="SansSerif"/>
              </a:rPr>
              <a:t>long</a:t>
            </a:r>
            <a:r>
              <a:rPr lang="en-GB" dirty="0">
                <a:solidFill>
                  <a:srgbClr val="006699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time = 0;</a:t>
            </a:r>
          </a:p>
          <a:p>
            <a:pPr lvl="2">
              <a:spcBef>
                <a:spcPct val="80000"/>
              </a:spcBef>
              <a:buFontTx/>
              <a:buNone/>
            </a:pP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time = time + </a:t>
            </a: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</a:t>
            </a:r>
            <a:r>
              <a:rPr lang="en-NZ" dirty="0">
                <a:solidFill>
                  <a:srgbClr val="006600"/>
                </a:solidFill>
                <a:ea typeface="SimSun" pitchFamily="2" charset="-122"/>
                <a:cs typeface="SansSerif"/>
              </a:rPr>
              <a:t>Xi Jinping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 is the president of China"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time = time +</a:t>
            </a:r>
            <a:r>
              <a:rPr lang="en-GB" dirty="0">
                <a:solidFill>
                  <a:srgbClr val="006699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"6 x 4 = 23"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time = time +</a:t>
            </a:r>
            <a:r>
              <a:rPr lang="en-GB" dirty="0">
                <a:solidFill>
                  <a:srgbClr val="006699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“summer is warmer than Winter"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time = time +</a:t>
            </a:r>
            <a:r>
              <a:rPr lang="en-GB" dirty="0">
                <a:solidFill>
                  <a:srgbClr val="006699"/>
                </a:solidFill>
                <a:ea typeface="SimSun" pitchFamily="2" charset="-122"/>
                <a:cs typeface="SansSerif"/>
              </a:rPr>
              <a:t> </a:t>
            </a:r>
            <a:r>
              <a:rPr lang="en-GB" dirty="0" err="1">
                <a:solidFill>
                  <a:srgbClr val="006699"/>
                </a:solidFill>
                <a:ea typeface="SimSun" pitchFamily="2" charset="-122"/>
                <a:cs typeface="SansSerif"/>
              </a:rPr>
              <a:t>this</a:t>
            </a:r>
            <a:r>
              <a:rPr lang="en-GB" dirty="0" err="1">
                <a:solidFill>
                  <a:srgbClr val="000000"/>
                </a:solidFill>
                <a:ea typeface="SimSun" pitchFamily="2" charset="-122"/>
                <a:cs typeface="SansSerif"/>
              </a:rPr>
              <a:t>.measureQuestion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(</a:t>
            </a:r>
            <a:r>
              <a:rPr lang="en-GB" dirty="0">
                <a:solidFill>
                  <a:srgbClr val="006600"/>
                </a:solidFill>
                <a:ea typeface="SimSun" pitchFamily="2" charset="-122"/>
                <a:cs typeface="SansSerif"/>
              </a:rPr>
              <a:t>“Xiamen’s pop &gt; 5,000,000"</a:t>
            </a:r>
            <a:r>
              <a:rPr lang="en-GB" dirty="0">
                <a:solidFill>
                  <a:srgbClr val="000000"/>
                </a:solidFill>
                <a:ea typeface="SimSun" pitchFamily="2" charset="-122"/>
                <a:cs typeface="SansSerif"/>
              </a:rPr>
              <a:t>);</a:t>
            </a:r>
            <a:endParaRPr lang="en-NZ" dirty="0"/>
          </a:p>
          <a:p>
            <a:pPr lvl="1">
              <a:buFontTx/>
              <a:buNone/>
            </a:pPr>
            <a:r>
              <a:rPr lang="en-NZ" dirty="0"/>
              <a:t> </a:t>
            </a:r>
          </a:p>
          <a:p>
            <a:pPr>
              <a:buFontTx/>
              <a:buNone/>
            </a:pPr>
            <a:endParaRPr lang="en-NZ" sz="2000" dirty="0"/>
          </a:p>
          <a:p>
            <a:pPr>
              <a:buFontTx/>
              <a:buNone/>
            </a:pPr>
            <a:endParaRPr lang="en-NZ" dirty="0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values.</a:t>
            </a:r>
            <a:endParaRPr lang="en-NZ"/>
          </a:p>
        </p:txBody>
      </p:sp>
      <p:sp>
        <p:nvSpPr>
          <p:cNvPr id="24580" name="Rectangle 13"/>
          <p:cNvSpPr>
            <a:spLocks noChangeArrowheads="1"/>
          </p:cNvSpPr>
          <p:nvPr/>
        </p:nvSpPr>
        <p:spPr bwMode="auto">
          <a:xfrm>
            <a:off x="623341" y="2420939"/>
            <a:ext cx="9028659" cy="34559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14"/>
          <p:cNvSpPr>
            <a:spLocks noChangeShapeType="1"/>
          </p:cNvSpPr>
          <p:nvPr/>
        </p:nvSpPr>
        <p:spPr bwMode="auto">
          <a:xfrm>
            <a:off x="623342" y="3141663"/>
            <a:ext cx="82089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  <p:grpSp>
        <p:nvGrpSpPr>
          <p:cNvPr id="24582" name="Group 8"/>
          <p:cNvGrpSpPr>
            <a:grpSpLocks/>
          </p:cNvGrpSpPr>
          <p:nvPr/>
        </p:nvGrpSpPr>
        <p:grpSpPr bwMode="auto">
          <a:xfrm>
            <a:off x="3297226" y="3206238"/>
            <a:ext cx="1220787" cy="358775"/>
            <a:chOff x="928662" y="3643314"/>
            <a:chExt cx="1220791" cy="358775"/>
          </a:xfrm>
        </p:grpSpPr>
        <p:sp>
          <p:nvSpPr>
            <p:cNvPr id="24585" name="Rectangle 7"/>
            <p:cNvSpPr>
              <a:spLocks noChangeArrowheads="1"/>
            </p:cNvSpPr>
            <p:nvPr/>
          </p:nvSpPr>
          <p:spPr bwMode="auto">
            <a:xfrm>
              <a:off x="928662" y="3643314"/>
              <a:ext cx="1220791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400" dirty="0"/>
                <a:t>0 </a:t>
              </a:r>
              <a:endParaRPr lang="en-US" dirty="0"/>
            </a:p>
          </p:txBody>
        </p:sp>
        <p:sp>
          <p:nvSpPr>
            <p:cNvPr id="24586" name="Oval 8"/>
            <p:cNvSpPr>
              <a:spLocks noChangeArrowheads="1"/>
            </p:cNvSpPr>
            <p:nvPr/>
          </p:nvSpPr>
          <p:spPr bwMode="auto">
            <a:xfrm>
              <a:off x="2006578" y="3859214"/>
              <a:ext cx="71438" cy="714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64617" y="3699170"/>
            <a:ext cx="4635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2" name="Left Brace 11"/>
          <p:cNvSpPr>
            <a:spLocks/>
          </p:cNvSpPr>
          <p:nvPr/>
        </p:nvSpPr>
        <p:spPr bwMode="auto">
          <a:xfrm rot="5400000" flipV="1">
            <a:off x="5377831" y="814422"/>
            <a:ext cx="285750" cy="5687437"/>
          </a:xfrm>
          <a:prstGeom prst="leftBrace">
            <a:avLst>
              <a:gd name="adj1" fmla="val 79589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7536482" y="2673295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    this:</a:t>
            </a:r>
          </a:p>
          <a:p>
            <a:pPr algn="l">
              <a:lnSpc>
                <a:spcPct val="110000"/>
              </a:lnSpc>
            </a:pPr>
            <a:r>
              <a:rPr lang="en-NZ" sz="2000" dirty="0"/>
              <a:t> RTM-1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50762" y="3151916"/>
            <a:ext cx="4635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5164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/>
              <a:t>Aside:  Random numbers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tabLst>
                <a:tab pos="628650" algn="l"/>
              </a:tabLst>
            </a:pPr>
            <a:r>
              <a:rPr lang="en-NZ" dirty="0" err="1"/>
              <a:t>Math.random</a:t>
            </a:r>
            <a:r>
              <a:rPr lang="en-NZ" dirty="0"/>
              <a:t>() computes and returns a random double</a:t>
            </a:r>
          </a:p>
          <a:p>
            <a:pPr lvl="1" eaLnBrk="1" hangingPunct="1">
              <a:spcBef>
                <a:spcPct val="0"/>
              </a:spcBef>
              <a:tabLst>
                <a:tab pos="628650" algn="l"/>
              </a:tabLst>
            </a:pPr>
            <a:r>
              <a:rPr lang="en-NZ" dirty="0"/>
              <a:t>between 0.0 and 1.0</a:t>
            </a:r>
          </a:p>
          <a:p>
            <a:pPr eaLnBrk="1" hangingPunct="1">
              <a:spcBef>
                <a:spcPct val="0"/>
              </a:spcBef>
              <a:tabLst>
                <a:tab pos="628650" algn="l"/>
              </a:tabLst>
            </a:pPr>
            <a:endParaRPr lang="en-NZ" dirty="0"/>
          </a:p>
          <a:p>
            <a:pPr eaLnBrk="1" hangingPunct="1">
              <a:spcBef>
                <a:spcPct val="0"/>
              </a:spcBef>
              <a:tabLst>
                <a:tab pos="628650" algn="l"/>
              </a:tabLst>
            </a:pPr>
            <a:r>
              <a:rPr lang="en-NZ" dirty="0"/>
              <a:t>To get a random number between min  and max:</a:t>
            </a:r>
          </a:p>
          <a:p>
            <a:pPr lvl="1" eaLnBrk="1" hangingPunct="1">
              <a:spcBef>
                <a:spcPts val="600"/>
              </a:spcBef>
              <a:tabLst>
                <a:tab pos="628650" algn="l"/>
              </a:tabLst>
            </a:pPr>
            <a:r>
              <a:rPr lang="en-NZ" dirty="0"/>
              <a:t> min +  random number *  (max-min)</a:t>
            </a:r>
          </a:p>
          <a:p>
            <a:pPr lvl="1" eaLnBrk="1" hangingPunct="1">
              <a:spcBef>
                <a:spcPct val="0"/>
              </a:spcBef>
              <a:tabLst>
                <a:tab pos="628650" algn="l"/>
              </a:tabLst>
            </a:pPr>
            <a:endParaRPr lang="en-NZ" dirty="0"/>
          </a:p>
          <a:p>
            <a:pPr lvl="3" eaLnBrk="1" hangingPunct="1">
              <a:spcBef>
                <a:spcPct val="0"/>
              </a:spcBef>
              <a:buNone/>
              <a:tabLst>
                <a:tab pos="628650" algn="l"/>
              </a:tabLst>
            </a:pPr>
            <a:r>
              <a:rPr lang="en-NZ" dirty="0"/>
              <a:t>(50.0  +   </a:t>
            </a:r>
            <a:r>
              <a:rPr lang="en-NZ" dirty="0" err="1"/>
              <a:t>Math.random</a:t>
            </a:r>
            <a:r>
              <a:rPr lang="en-NZ" dirty="0"/>
              <a:t>() * 70.0)</a:t>
            </a:r>
          </a:p>
          <a:p>
            <a:pPr lvl="2" eaLnBrk="1" hangingPunct="1">
              <a:spcBef>
                <a:spcPct val="0"/>
              </a:spcBef>
              <a:buNone/>
              <a:tabLst>
                <a:tab pos="628650" algn="l"/>
              </a:tabLst>
            </a:pPr>
            <a:endParaRPr lang="en-NZ" dirty="0"/>
          </a:p>
          <a:p>
            <a:pPr lvl="2" eaLnBrk="1" hangingPunct="1">
              <a:spcBef>
                <a:spcPct val="0"/>
              </a:spcBef>
              <a:buNone/>
              <a:tabLst>
                <a:tab pos="628650" algn="l"/>
              </a:tabLst>
            </a:pPr>
            <a:r>
              <a:rPr lang="en-NZ" dirty="0"/>
              <a:t>gives a value between 50.0  and 120.0</a:t>
            </a:r>
          </a:p>
          <a:p>
            <a:pPr lvl="1" eaLnBrk="1" hangingPunct="1">
              <a:spcBef>
                <a:spcPct val="0"/>
              </a:spcBef>
              <a:buNone/>
              <a:tabLst>
                <a:tab pos="628650" algn="l"/>
              </a:tabLst>
            </a:pPr>
            <a:endParaRPr lang="en-NZ" dirty="0"/>
          </a:p>
          <a:p>
            <a:pPr lvl="1" eaLnBrk="1" hangingPunct="1">
              <a:spcBef>
                <a:spcPct val="0"/>
              </a:spcBef>
              <a:buNone/>
              <a:tabLst>
                <a:tab pos="628650" algn="l"/>
              </a:tabLst>
            </a:pPr>
            <a:endParaRPr lang="en-NZ" dirty="0"/>
          </a:p>
          <a:p>
            <a:pPr eaLnBrk="1" hangingPunct="1">
              <a:spcBef>
                <a:spcPct val="0"/>
              </a:spcBef>
              <a:tabLst>
                <a:tab pos="628650" algn="l"/>
              </a:tabLst>
            </a:pPr>
            <a:r>
              <a:rPr lang="en-NZ" dirty="0"/>
              <a:t>This is an expression:</a:t>
            </a:r>
          </a:p>
          <a:p>
            <a:pPr lvl="1" eaLnBrk="1" hangingPunct="1">
              <a:spcBef>
                <a:spcPts val="600"/>
              </a:spcBef>
              <a:tabLst>
                <a:tab pos="628650" algn="l"/>
              </a:tabLst>
            </a:pPr>
            <a:r>
              <a:rPr lang="en-NZ" dirty="0"/>
              <a:t>can assign it to a variable to remember it</a:t>
            </a:r>
          </a:p>
          <a:p>
            <a:pPr lvl="1" eaLnBrk="1" hangingPunct="1">
              <a:spcBef>
                <a:spcPts val="600"/>
              </a:spcBef>
              <a:tabLst>
                <a:tab pos="628650" algn="l"/>
              </a:tabLst>
            </a:pPr>
            <a:r>
              <a:rPr lang="en-NZ" dirty="0"/>
              <a:t>can use it inside a larger expression</a:t>
            </a:r>
          </a:p>
          <a:p>
            <a:pPr lvl="1" eaLnBrk="1" hangingPunct="1">
              <a:spcBef>
                <a:spcPts val="600"/>
              </a:spcBef>
              <a:tabLst>
                <a:tab pos="628650" algn="l"/>
              </a:tabLst>
            </a:pPr>
            <a:r>
              <a:rPr lang="en-NZ" dirty="0"/>
              <a:t>can pass it directly to a method</a:t>
            </a:r>
          </a:p>
        </p:txBody>
      </p:sp>
    </p:spTree>
    <p:extLst>
      <p:ext uri="{BB962C8B-B14F-4D97-AF65-F5344CB8AC3E}">
        <p14:creationId xmlns:p14="http://schemas.microsoft.com/office/powerpoint/2010/main" val="3955343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0"/>
            <a:ext cx="8077200" cy="838200"/>
          </a:xfrm>
        </p:spPr>
        <p:txBody>
          <a:bodyPr/>
          <a:lstStyle/>
          <a:p>
            <a:r>
              <a:rPr lang="en-NZ" dirty="0"/>
              <a:t>Menu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  <a:tabLst>
                <a:tab pos="1162050" algn="l"/>
                <a:tab pos="6372225" algn="l"/>
              </a:tabLst>
            </a:pPr>
            <a:r>
              <a:rPr lang="en-NZ" dirty="0"/>
              <a:t>Repetition/Iteration</a:t>
            </a:r>
          </a:p>
          <a:p>
            <a:pPr>
              <a:spcBef>
                <a:spcPct val="45000"/>
              </a:spcBef>
              <a:buNone/>
              <a:tabLst>
                <a:tab pos="1162050" algn="l"/>
                <a:tab pos="6372225" algn="l"/>
              </a:tabLst>
            </a:pPr>
            <a:endParaRPr lang="en-NZ" b="1" dirty="0"/>
          </a:p>
          <a:p>
            <a:pPr>
              <a:spcBef>
                <a:spcPct val="45000"/>
              </a:spcBef>
              <a:buNone/>
              <a:tabLst>
                <a:tab pos="1162050" algn="l"/>
                <a:tab pos="6372225" algn="l"/>
              </a:tabLst>
            </a:pPr>
            <a:endParaRPr lang="en-NZ" b="1" dirty="0"/>
          </a:p>
          <a:p>
            <a:pPr>
              <a:spcBef>
                <a:spcPct val="45000"/>
              </a:spcBef>
              <a:buNone/>
              <a:tabLst>
                <a:tab pos="1162050" algn="l"/>
                <a:tab pos="6372225" algn="l"/>
              </a:tabLst>
            </a:pPr>
            <a:endParaRPr lang="en-NZ" b="1" dirty="0"/>
          </a:p>
          <a:p>
            <a:pPr>
              <a:spcBef>
                <a:spcPct val="45000"/>
              </a:spcBef>
              <a:buNone/>
              <a:tabLst>
                <a:tab pos="1162050" algn="l"/>
                <a:tab pos="6372225" algn="l"/>
              </a:tabLst>
            </a:pPr>
            <a:endParaRPr lang="en-NZ" b="1" dirty="0"/>
          </a:p>
          <a:p>
            <a:pPr>
              <a:spcBef>
                <a:spcPct val="45000"/>
              </a:spcBef>
              <a:buNone/>
              <a:tabLst>
                <a:tab pos="1162050" algn="l"/>
                <a:tab pos="6372225" algn="l"/>
              </a:tabLst>
            </a:pPr>
            <a:r>
              <a:rPr lang="en-NZ" b="1" dirty="0"/>
              <a:t>Admin</a:t>
            </a:r>
            <a:r>
              <a:rPr lang="en-NZ" dirty="0"/>
              <a:t>:</a:t>
            </a:r>
          </a:p>
          <a:p>
            <a:pPr>
              <a:spcBef>
                <a:spcPct val="50000"/>
              </a:spcBef>
              <a:tabLst>
                <a:tab pos="1162050" algn="l"/>
                <a:tab pos="6372225" algn="l"/>
              </a:tabLst>
            </a:pPr>
            <a:r>
              <a:rPr lang="en-NZ" dirty="0"/>
              <a:t>Test</a:t>
            </a:r>
          </a:p>
          <a:p>
            <a:pPr>
              <a:spcBef>
                <a:spcPct val="50000"/>
              </a:spcBef>
              <a:tabLst>
                <a:tab pos="1162050" algn="l"/>
                <a:tab pos="6372225" algn="l"/>
              </a:tabLst>
            </a:pPr>
            <a:r>
              <a:rPr lang="en-NZ" dirty="0"/>
              <a:t>Submission</a:t>
            </a:r>
          </a:p>
          <a:p>
            <a:pPr>
              <a:spcBef>
                <a:spcPct val="50000"/>
              </a:spcBef>
              <a:tabLst>
                <a:tab pos="1162050" algn="l"/>
                <a:tab pos="6372225" algn="l"/>
              </a:tabLst>
            </a:pPr>
            <a:r>
              <a:rPr lang="en-NZ" dirty="0"/>
              <a:t>When the assignments are marked, marks and comments are available via the link on the Assignments page</a:t>
            </a:r>
          </a:p>
        </p:txBody>
      </p:sp>
    </p:spTree>
    <p:extLst>
      <p:ext uri="{BB962C8B-B14F-4D97-AF65-F5344CB8AC3E}">
        <p14:creationId xmlns:p14="http://schemas.microsoft.com/office/powerpoint/2010/main" val="138551588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0"/>
            <a:ext cx="8077200" cy="838200"/>
          </a:xfrm>
        </p:spPr>
        <p:txBody>
          <a:bodyPr/>
          <a:lstStyle/>
          <a:p>
            <a:r>
              <a:rPr lang="en-NZ" dirty="0"/>
              <a:t>Structures we have learned so far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  <a:tabLst>
                <a:tab pos="1162050" algn="l"/>
                <a:tab pos="6372225" algn="l"/>
              </a:tabLst>
            </a:pPr>
            <a:r>
              <a:rPr lang="en-NZ" sz="3200" dirty="0"/>
              <a:t>Sequence of actions</a:t>
            </a:r>
          </a:p>
          <a:p>
            <a:pPr>
              <a:spcBef>
                <a:spcPct val="45000"/>
              </a:spcBef>
              <a:tabLst>
                <a:tab pos="1162050" algn="l"/>
                <a:tab pos="6372225" algn="l"/>
              </a:tabLst>
            </a:pPr>
            <a:r>
              <a:rPr lang="en-NZ" sz="3200" dirty="0"/>
              <a:t>Conditional statements (if-else if)</a:t>
            </a:r>
          </a:p>
          <a:p>
            <a:pPr>
              <a:spcBef>
                <a:spcPct val="45000"/>
              </a:spcBef>
              <a:tabLst>
                <a:tab pos="1162050" algn="l"/>
                <a:tab pos="6372225" algn="l"/>
              </a:tabLst>
            </a:pPr>
            <a:r>
              <a:rPr lang="en-NZ" sz="3200" dirty="0"/>
              <a:t>Breaking things up into methods (a method calls another method</a:t>
            </a:r>
            <a:r>
              <a:rPr lang="en-NZ" dirty="0"/>
              <a:t>)</a:t>
            </a:r>
          </a:p>
          <a:p>
            <a:pPr>
              <a:spcBef>
                <a:spcPct val="45000"/>
              </a:spcBef>
              <a:buNone/>
              <a:tabLst>
                <a:tab pos="1162050" algn="l"/>
                <a:tab pos="6372225" algn="l"/>
              </a:tabLst>
            </a:pP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40242449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with bunch of numbers:</a:t>
            </a:r>
          </a:p>
          <a:p>
            <a:r>
              <a:rPr lang="en-US" dirty="0"/>
              <a:t>  for plotting and processing</a:t>
            </a:r>
          </a:p>
          <a:p>
            <a:pPr lvl="1"/>
            <a:r>
              <a:rPr lang="en-US" dirty="0"/>
              <a:t>needs </a:t>
            </a:r>
            <a:r>
              <a:rPr lang="en-US" dirty="0" err="1"/>
              <a:t>arraylist</a:t>
            </a:r>
            <a:r>
              <a:rPr lang="en-US" dirty="0"/>
              <a:t> of numbers, and </a:t>
            </a:r>
            <a:r>
              <a:rPr lang="en-US" dirty="0" err="1"/>
              <a:t>foreach</a:t>
            </a:r>
            <a:r>
              <a:rPr lang="en-US" dirty="0"/>
              <a:t> loop.</a:t>
            </a:r>
          </a:p>
          <a:p>
            <a:pPr lvl="1"/>
            <a:r>
              <a:rPr lang="en-US" dirty="0"/>
              <a:t>loops with </a:t>
            </a:r>
            <a:r>
              <a:rPr lang="en-US" dirty="0" err="1"/>
              <a:t>dotoeach</a:t>
            </a:r>
            <a:endParaRPr lang="en-US" dirty="0"/>
          </a:p>
          <a:p>
            <a:pPr lvl="1"/>
            <a:r>
              <a:rPr lang="en-US" dirty="0"/>
              <a:t>loops with a single state </a:t>
            </a:r>
            <a:r>
              <a:rPr lang="en-US" dirty="0" err="1"/>
              <a:t>varialble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loops for general repetition, </a:t>
            </a:r>
            <a:r>
              <a:rPr lang="en-US" dirty="0" err="1"/>
              <a:t>eg</a:t>
            </a:r>
            <a:r>
              <a:rPr lang="en-US" dirty="0"/>
              <a:t> patterns, </a:t>
            </a:r>
          </a:p>
          <a:p>
            <a:r>
              <a:rPr lang="en-US" dirty="0"/>
              <a:t>nested loops</a:t>
            </a:r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71844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Repetition /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Doing some action repeatedly:</a:t>
            </a:r>
          </a:p>
          <a:p>
            <a:pPr>
              <a:spcBef>
                <a:spcPts val="2400"/>
              </a:spcBef>
            </a:pPr>
            <a:r>
              <a:rPr lang="en-NZ" dirty="0"/>
              <a:t>“Polish each of the cups on the shelf”</a:t>
            </a:r>
          </a:p>
          <a:p>
            <a:pPr>
              <a:spcBef>
                <a:spcPts val="2400"/>
              </a:spcBef>
            </a:pPr>
            <a:r>
              <a:rPr lang="en-NZ" dirty="0"/>
              <a:t>“Give food to every student in line”</a:t>
            </a:r>
          </a:p>
          <a:p>
            <a:pPr>
              <a:spcBef>
                <a:spcPts val="2400"/>
              </a:spcBef>
            </a:pPr>
            <a:r>
              <a:rPr lang="en-NZ" dirty="0"/>
              <a:t>“Give a ticket to everyone who passes you”</a:t>
            </a:r>
          </a:p>
          <a:p>
            <a:pPr>
              <a:spcBef>
                <a:spcPts val="2400"/>
              </a:spcBef>
            </a:pPr>
            <a:r>
              <a:rPr lang="en-NZ" dirty="0"/>
              <a:t>“Keep patrolling around the building until midnight”</a:t>
            </a:r>
          </a:p>
          <a:p>
            <a:pPr>
              <a:spcBef>
                <a:spcPts val="2400"/>
              </a:spcBef>
            </a:pPr>
            <a:r>
              <a:rPr lang="en-NZ" dirty="0"/>
              <a:t>“Practice the music until you can play it perfectly”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Two patterns:</a:t>
            </a:r>
          </a:p>
          <a:p>
            <a:pPr marL="715963" lvl="1" indent="-342900">
              <a:spcBef>
                <a:spcPts val="2400"/>
              </a:spcBef>
            </a:pPr>
            <a:r>
              <a:rPr lang="en-US" dirty="0"/>
              <a:t>Do something to each thing in a collection</a:t>
            </a:r>
          </a:p>
          <a:p>
            <a:pPr marL="715963" lvl="1" indent="-342900">
              <a:spcBef>
                <a:spcPts val="2400"/>
              </a:spcBef>
            </a:pPr>
            <a:r>
              <a:rPr lang="en-US" dirty="0"/>
              <a:t>Do something until some condition changes</a:t>
            </a:r>
            <a:endParaRPr lang="en-NZ" dirty="0"/>
          </a:p>
          <a:p>
            <a:pPr>
              <a:spcBef>
                <a:spcPts val="2400"/>
              </a:spcBef>
            </a:pPr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6950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Repetition/Iteration in Java	</a:t>
            </a:r>
            <a:r>
              <a:rPr lang="en-NZ" sz="2400" dirty="0"/>
              <a:t>LDC 4.5</a:t>
            </a:r>
            <a:endParaRPr lang="en-NZ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NZ" dirty="0"/>
              <a:t>Several different ways of specifying repetition.  </a:t>
            </a:r>
          </a:p>
          <a:p>
            <a:pPr>
              <a:spcBef>
                <a:spcPct val="50000"/>
              </a:spcBef>
            </a:pPr>
            <a:r>
              <a:rPr lang="en-NZ" dirty="0"/>
              <a:t>For statement: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Do something to each element of a list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NZ" b="1" dirty="0">
                <a:solidFill>
                  <a:srgbClr val="6F3B01"/>
                </a:solidFill>
              </a:rPr>
              <a:t>for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b="1" dirty="0"/>
              <a:t>( </a:t>
            </a:r>
            <a:r>
              <a:rPr lang="en-NZ" i="1" u="sng" dirty="0">
                <a:solidFill>
                  <a:srgbClr val="EE1212"/>
                </a:solidFill>
              </a:rPr>
              <a:t>type</a:t>
            </a:r>
            <a:r>
              <a:rPr lang="en-NZ" dirty="0"/>
              <a:t> </a:t>
            </a:r>
            <a:r>
              <a:rPr lang="en-NZ" i="1" dirty="0"/>
              <a:t>value</a:t>
            </a:r>
            <a:r>
              <a:rPr lang="en-NZ" dirty="0"/>
              <a:t>  :  </a:t>
            </a:r>
            <a:r>
              <a:rPr lang="en-NZ" i="1" dirty="0" err="1"/>
              <a:t>listOfValues</a:t>
            </a:r>
            <a:r>
              <a:rPr lang="en-NZ" dirty="0"/>
              <a:t> </a:t>
            </a:r>
            <a:r>
              <a:rPr lang="en-NZ" b="1" dirty="0"/>
              <a:t>)  {</a:t>
            </a:r>
            <a:r>
              <a:rPr lang="en-NZ" dirty="0"/>
              <a:t> </a:t>
            </a:r>
          </a:p>
          <a:p>
            <a:pPr lvl="3">
              <a:buFontTx/>
              <a:buNone/>
            </a:pPr>
            <a:r>
              <a:rPr lang="en-NZ" i="1" dirty="0"/>
              <a:t>do something to value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en-NZ" b="1" dirty="0"/>
              <a:t>}</a:t>
            </a: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While statement: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Repeat some action until some condition becomes false </a:t>
            </a:r>
            <a:endParaRPr lang="en-NZ" dirty="0"/>
          </a:p>
          <a:p>
            <a:pPr lvl="2">
              <a:spcBef>
                <a:spcPct val="50000"/>
              </a:spcBef>
              <a:buFontTx/>
              <a:buNone/>
            </a:pPr>
            <a:r>
              <a:rPr lang="en-NZ" b="1" dirty="0">
                <a:solidFill>
                  <a:srgbClr val="6F3B01"/>
                </a:solidFill>
              </a:rPr>
              <a:t>while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b="1" dirty="0"/>
              <a:t>(</a:t>
            </a:r>
            <a:r>
              <a:rPr lang="en-NZ" i="1" dirty="0"/>
              <a:t>condition-to-do-it-again</a:t>
            </a:r>
            <a:r>
              <a:rPr lang="en-NZ" dirty="0"/>
              <a:t> </a:t>
            </a:r>
            <a:r>
              <a:rPr lang="en-NZ" b="1" dirty="0"/>
              <a:t>)  {</a:t>
            </a:r>
            <a:r>
              <a:rPr lang="en-NZ" dirty="0"/>
              <a:t> </a:t>
            </a:r>
          </a:p>
          <a:p>
            <a:pPr lvl="3">
              <a:buFontTx/>
              <a:buNone/>
            </a:pPr>
            <a:r>
              <a:rPr lang="en-NZ" i="1" dirty="0"/>
              <a:t>actions to perform each time round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b="1" dirty="0"/>
              <a:t>}</a:t>
            </a:r>
            <a:endParaRPr lang="en-NZ" b="1" dirty="0">
              <a:solidFill>
                <a:srgbClr val="99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672196" y="3826930"/>
            <a:ext cx="7704856" cy="0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555059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Programs that make decisions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438275" algn="l"/>
                <a:tab pos="1704975" algn="l"/>
              </a:tabLst>
            </a:pPr>
            <a:r>
              <a:rPr lang="en-NZ" dirty="0"/>
              <a:t>But this just changes the values, not the action itself.</a:t>
            </a:r>
          </a:p>
          <a:p>
            <a:pPr>
              <a:spcBef>
                <a:spcPct val="80000"/>
              </a:spcBef>
              <a:tabLst>
                <a:tab pos="1438275" algn="l"/>
                <a:tab pos="1704975" algn="l"/>
              </a:tabLst>
            </a:pPr>
            <a:r>
              <a:rPr lang="en-NZ" dirty="0"/>
              <a:t>To vary the action inside a method: </a:t>
            </a:r>
          </a:p>
          <a:p>
            <a:pPr lvl="1">
              <a:spcBef>
                <a:spcPts val="1200"/>
              </a:spcBef>
              <a:tabLst>
                <a:tab pos="1438275" algn="l"/>
                <a:tab pos="1704975" algn="l"/>
              </a:tabLst>
            </a:pPr>
            <a:r>
              <a:rPr lang="en-NZ" dirty="0"/>
              <a:t>Need a </a:t>
            </a:r>
            <a:r>
              <a:rPr lang="en-US" dirty="0"/>
              <a:t>conditional, or choice, statement:</a:t>
            </a:r>
          </a:p>
          <a:p>
            <a:pPr marL="854075" lvl="2" indent="0">
              <a:spcBef>
                <a:spcPts val="1200"/>
              </a:spcBef>
              <a:buNone/>
              <a:tabLst>
                <a:tab pos="1438275" algn="l"/>
                <a:tab pos="1704975" algn="l"/>
              </a:tabLst>
            </a:pPr>
            <a:r>
              <a:rPr lang="en-US" b="1" dirty="0"/>
              <a:t>IF</a:t>
            </a:r>
            <a:r>
              <a:rPr lang="en-US" dirty="0"/>
              <a:t>  some condition is true  </a:t>
            </a:r>
          </a:p>
          <a:p>
            <a:pPr marL="854075" lvl="2" indent="0">
              <a:spcBef>
                <a:spcPts val="600"/>
              </a:spcBef>
              <a:buNone/>
              <a:tabLst>
                <a:tab pos="1438275" algn="l"/>
                <a:tab pos="1704975" algn="l"/>
              </a:tabLst>
            </a:pPr>
            <a:r>
              <a:rPr lang="en-US" b="1" dirty="0"/>
              <a:t>THEN</a:t>
            </a:r>
            <a:r>
              <a:rPr lang="en-US" dirty="0"/>
              <a:t>  do this action</a:t>
            </a:r>
          </a:p>
          <a:p>
            <a:pPr marL="854075" lvl="2" indent="0">
              <a:spcBef>
                <a:spcPts val="600"/>
              </a:spcBef>
              <a:buNone/>
              <a:tabLst>
                <a:tab pos="1438275" algn="l"/>
                <a:tab pos="1704975" algn="l"/>
              </a:tabLst>
            </a:pPr>
            <a:r>
              <a:rPr lang="en-US" b="1" dirty="0"/>
              <a:t>ELSE</a:t>
            </a:r>
            <a:r>
              <a:rPr lang="en-US" dirty="0"/>
              <a:t>  do that action</a:t>
            </a:r>
          </a:p>
          <a:p>
            <a:pPr marL="446088" lvl="1" indent="0">
              <a:spcBef>
                <a:spcPts val="2400"/>
              </a:spcBef>
              <a:buNone/>
              <a:tabLst>
                <a:tab pos="1438275" algn="l"/>
                <a:tab pos="1704975" algn="l"/>
              </a:tabLst>
            </a:pPr>
            <a:r>
              <a:rPr lang="en-US" dirty="0"/>
              <a:t>We do this in English instructions all the time:</a:t>
            </a:r>
          </a:p>
          <a:p>
            <a:pPr marL="854075" lvl="2" indent="0">
              <a:spcBef>
                <a:spcPts val="1200"/>
              </a:spcBef>
              <a:buNone/>
              <a:tabLst>
                <a:tab pos="1438275" algn="l"/>
                <a:tab pos="1704975" algn="l"/>
                <a:tab pos="5376863" algn="l"/>
                <a:tab pos="5737225" algn="l"/>
              </a:tabLst>
            </a:pPr>
            <a:r>
              <a:rPr lang="en-US" b="1" dirty="0"/>
              <a:t>IF</a:t>
            </a:r>
            <a:r>
              <a:rPr lang="en-US" dirty="0"/>
              <a:t> you solved the mouse maze</a:t>
            </a:r>
          </a:p>
          <a:p>
            <a:pPr marL="854075" lvl="2" indent="0">
              <a:spcBef>
                <a:spcPts val="600"/>
              </a:spcBef>
              <a:buNone/>
              <a:tabLst>
                <a:tab pos="1438275" algn="l"/>
                <a:tab pos="1704975" algn="l"/>
                <a:tab pos="5376863" algn="l"/>
                <a:tab pos="5737225" algn="l"/>
              </a:tabLst>
            </a:pPr>
            <a:r>
              <a:rPr lang="en-US" b="1" dirty="0"/>
              <a:t>THEN </a:t>
            </a:r>
            <a:r>
              <a:rPr lang="en-US" dirty="0"/>
              <a:t>raise your hand</a:t>
            </a:r>
            <a:endParaRPr lang="en-US" b="1" dirty="0"/>
          </a:p>
          <a:p>
            <a:pPr marL="854075" lvl="2" indent="0">
              <a:spcBef>
                <a:spcPts val="3000"/>
              </a:spcBef>
              <a:buNone/>
              <a:tabLst>
                <a:tab pos="1438275" algn="l"/>
                <a:tab pos="1704975" algn="l"/>
                <a:tab pos="5376863" algn="l"/>
                <a:tab pos="5737225" algn="l"/>
              </a:tabLst>
            </a:pPr>
            <a:r>
              <a:rPr lang="en-US" b="1" dirty="0"/>
              <a:t>IF</a:t>
            </a:r>
            <a:r>
              <a:rPr lang="en-US" dirty="0"/>
              <a:t>  your name starts with “A” or your name starts with “J”</a:t>
            </a:r>
          </a:p>
          <a:p>
            <a:pPr marL="854075" lvl="2" indent="0">
              <a:spcBef>
                <a:spcPts val="600"/>
              </a:spcBef>
              <a:buNone/>
              <a:tabLst>
                <a:tab pos="1438275" algn="l"/>
                <a:tab pos="1704975" algn="l"/>
                <a:tab pos="5376863" algn="l"/>
                <a:tab pos="5737225" algn="l"/>
              </a:tabLst>
            </a:pPr>
            <a:r>
              <a:rPr lang="en-US" b="1" dirty="0"/>
              <a:t>THEN</a:t>
            </a:r>
            <a:r>
              <a:rPr lang="en-US" dirty="0"/>
              <a:t>   draw a small circle in the top left corner of your notes</a:t>
            </a:r>
          </a:p>
          <a:p>
            <a:pPr marL="854075" lvl="2" indent="0">
              <a:spcBef>
                <a:spcPts val="600"/>
              </a:spcBef>
              <a:buNone/>
              <a:tabLst>
                <a:tab pos="1438275" algn="l"/>
                <a:tab pos="1704975" algn="l"/>
                <a:tab pos="5376863" algn="l"/>
                <a:tab pos="5737225" algn="l"/>
              </a:tabLst>
            </a:pPr>
            <a:r>
              <a:rPr lang="en-US" b="1" dirty="0"/>
              <a:t>ELSE</a:t>
            </a:r>
            <a:r>
              <a:rPr lang="en-US" dirty="0"/>
              <a:t>    draw a small square in the bottom right corner of your notes.</a:t>
            </a:r>
          </a:p>
        </p:txBody>
      </p:sp>
    </p:spTree>
    <p:extLst>
      <p:ext uri="{BB962C8B-B14F-4D97-AF65-F5344CB8AC3E}">
        <p14:creationId xmlns:p14="http://schemas.microsoft.com/office/powerpoint/2010/main" val="3264670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Three components</a:t>
            </a:r>
          </a:p>
          <a:p>
            <a:pPr lvl="1"/>
            <a:r>
              <a:rPr lang="en-NZ" dirty="0"/>
              <a:t>a list of values</a:t>
            </a:r>
          </a:p>
          <a:p>
            <a:pPr lvl="1"/>
            <a:r>
              <a:rPr lang="en-NZ" dirty="0"/>
              <a:t>a variable that is assigned each value of the list in turn.</a:t>
            </a:r>
          </a:p>
          <a:p>
            <a:pPr lvl="1"/>
            <a:r>
              <a:rPr lang="en-NZ" dirty="0"/>
              <a:t>actions to perform for each value in the list</a:t>
            </a:r>
          </a:p>
          <a:p>
            <a:pPr marL="854075" lvl="2" indent="0">
              <a:spcBef>
                <a:spcPts val="2400"/>
              </a:spcBef>
              <a:buNone/>
            </a:pPr>
            <a:r>
              <a:rPr lang="en-NZ" dirty="0">
                <a:solidFill>
                  <a:srgbClr val="1004FC"/>
                </a:solidFill>
              </a:rPr>
              <a:t>// print each number in a list of numbers:</a:t>
            </a:r>
          </a:p>
          <a:p>
            <a:pPr lvl="2">
              <a:spcBef>
                <a:spcPts val="600"/>
              </a:spcBef>
              <a:buFontTx/>
              <a:buNone/>
            </a:pPr>
            <a:r>
              <a:rPr lang="en-NZ" b="1" dirty="0">
                <a:solidFill>
                  <a:srgbClr val="6F3B01"/>
                </a:solidFill>
              </a:rPr>
              <a:t>for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b="1" dirty="0"/>
              <a:t>( </a:t>
            </a:r>
            <a:r>
              <a:rPr lang="en-NZ" b="1" dirty="0">
                <a:solidFill>
                  <a:srgbClr val="EE1212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num</a:t>
            </a:r>
            <a:r>
              <a:rPr lang="en-NZ" dirty="0"/>
              <a:t>  :  </a:t>
            </a:r>
            <a:r>
              <a:rPr lang="en-NZ" dirty="0" err="1"/>
              <a:t>listOfNumbers</a:t>
            </a:r>
            <a:r>
              <a:rPr lang="en-NZ" dirty="0"/>
              <a:t> </a:t>
            </a:r>
            <a:r>
              <a:rPr lang="en-NZ" b="1" dirty="0"/>
              <a:t>)  {</a:t>
            </a:r>
            <a:r>
              <a:rPr lang="en-NZ" dirty="0"/>
              <a:t> </a:t>
            </a:r>
          </a:p>
          <a:p>
            <a:pPr lvl="3">
              <a:buFontTx/>
              <a:buNone/>
            </a:pPr>
            <a:r>
              <a:rPr lang="en-NZ" dirty="0" err="1"/>
              <a:t>UI.println</a:t>
            </a:r>
            <a:r>
              <a:rPr lang="en-NZ" dirty="0"/>
              <a:t>(</a:t>
            </a:r>
            <a:r>
              <a:rPr lang="en-NZ" dirty="0" err="1"/>
              <a:t>num</a:t>
            </a:r>
            <a:r>
              <a:rPr lang="en-NZ" dirty="0"/>
              <a:t>); </a:t>
            </a:r>
            <a:endParaRPr lang="en-NZ" i="1" dirty="0"/>
          </a:p>
          <a:p>
            <a:pPr lvl="2">
              <a:spcBef>
                <a:spcPts val="0"/>
              </a:spcBef>
              <a:buFontTx/>
              <a:buNone/>
            </a:pPr>
            <a:r>
              <a:rPr lang="en-NZ" b="1" dirty="0"/>
              <a:t>}</a:t>
            </a:r>
            <a:endParaRPr lang="en-US" dirty="0"/>
          </a:p>
          <a:p>
            <a:pPr marL="819150" lvl="2" indent="0">
              <a:buNone/>
            </a:pPr>
            <a:endParaRPr lang="en-NZ" dirty="0"/>
          </a:p>
          <a:p>
            <a:pPr marL="854075" lvl="2" indent="0">
              <a:spcBef>
                <a:spcPts val="2400"/>
              </a:spcBef>
              <a:buNone/>
            </a:pPr>
            <a:r>
              <a:rPr lang="en-NZ" dirty="0">
                <a:solidFill>
                  <a:srgbClr val="1004FC"/>
                </a:solidFill>
              </a:rPr>
              <a:t>// print each string in a list of numbers that starts with "A":</a:t>
            </a:r>
          </a:p>
          <a:p>
            <a:pPr lvl="2">
              <a:spcBef>
                <a:spcPts val="600"/>
              </a:spcBef>
              <a:buFontTx/>
              <a:buNone/>
            </a:pPr>
            <a:r>
              <a:rPr lang="en-NZ" b="1" dirty="0">
                <a:solidFill>
                  <a:srgbClr val="6F3B01"/>
                </a:solidFill>
              </a:rPr>
              <a:t>for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b="1" dirty="0"/>
              <a:t>( </a:t>
            </a:r>
            <a:r>
              <a:rPr lang="en-NZ" b="1" dirty="0">
                <a:solidFill>
                  <a:srgbClr val="EE1212"/>
                </a:solidFill>
              </a:rPr>
              <a:t>String</a:t>
            </a:r>
            <a:r>
              <a:rPr lang="en-NZ" dirty="0"/>
              <a:t> </a:t>
            </a:r>
            <a:r>
              <a:rPr lang="en-NZ" dirty="0" err="1"/>
              <a:t>str</a:t>
            </a:r>
            <a:r>
              <a:rPr lang="en-NZ" dirty="0"/>
              <a:t>  :  </a:t>
            </a:r>
            <a:r>
              <a:rPr lang="en-NZ" dirty="0" err="1"/>
              <a:t>listOfStrings</a:t>
            </a:r>
            <a:r>
              <a:rPr lang="en-NZ" dirty="0"/>
              <a:t> </a:t>
            </a:r>
            <a:r>
              <a:rPr lang="en-NZ" b="1" dirty="0"/>
              <a:t>)  {</a:t>
            </a:r>
            <a:r>
              <a:rPr lang="en-NZ" dirty="0"/>
              <a:t> </a:t>
            </a:r>
          </a:p>
          <a:p>
            <a:pPr lvl="3">
              <a:buFontTx/>
              <a:buNone/>
            </a:pPr>
            <a:r>
              <a:rPr lang="en-NZ" b="1" dirty="0">
                <a:solidFill>
                  <a:srgbClr val="6F3B01"/>
                </a:solidFill>
              </a:rPr>
              <a:t>if</a:t>
            </a:r>
            <a:r>
              <a:rPr lang="en-NZ" dirty="0"/>
              <a:t> ( </a:t>
            </a:r>
            <a:r>
              <a:rPr lang="en-NZ" dirty="0" err="1"/>
              <a:t>str.startsWith</a:t>
            </a:r>
            <a:r>
              <a:rPr lang="en-NZ" dirty="0"/>
              <a:t>(</a:t>
            </a:r>
            <a:r>
              <a:rPr lang="en-NZ" dirty="0">
                <a:solidFill>
                  <a:srgbClr val="008000"/>
                </a:solidFill>
              </a:rPr>
              <a:t>"A"</a:t>
            </a:r>
            <a:r>
              <a:rPr lang="en-NZ" dirty="0"/>
              <a:t>) ) {</a:t>
            </a:r>
          </a:p>
          <a:p>
            <a:pPr lvl="4">
              <a:buNone/>
            </a:pPr>
            <a:r>
              <a:rPr lang="en-NZ" dirty="0" err="1"/>
              <a:t>UI.println</a:t>
            </a:r>
            <a:r>
              <a:rPr lang="en-NZ" dirty="0"/>
              <a:t>(</a:t>
            </a:r>
            <a:r>
              <a:rPr lang="en-NZ" dirty="0" err="1"/>
              <a:t>str</a:t>
            </a:r>
            <a:r>
              <a:rPr lang="en-NZ" dirty="0"/>
              <a:t>);</a:t>
            </a:r>
            <a:endParaRPr lang="en-NZ" i="1" dirty="0"/>
          </a:p>
          <a:p>
            <a:pPr lvl="2">
              <a:spcBef>
                <a:spcPts val="0"/>
              </a:spcBef>
              <a:buFontTx/>
              <a:buNone/>
            </a:pPr>
            <a:r>
              <a:rPr lang="en-NZ" b="1" dirty="0"/>
              <a:t>}</a:t>
            </a:r>
            <a:endParaRPr lang="en-US" dirty="0"/>
          </a:p>
          <a:p>
            <a:pPr marL="819150" lvl="2" indent="0">
              <a:buNone/>
            </a:pPr>
            <a:endParaRPr lang="en-NZ" dirty="0"/>
          </a:p>
          <a:p>
            <a:pPr lvl="2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557347" y="3017523"/>
            <a:ext cx="4389120" cy="3788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NZ" sz="1800" dirty="0" err="1"/>
              <a:t>listOfNumbers</a:t>
            </a:r>
            <a:r>
              <a:rPr lang="en-NZ" sz="1800" dirty="0"/>
              <a:t>:    150.0,  32.2,  6.9,  49.5,  83.4,  -21.0,  1.0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7347" y="3776528"/>
            <a:ext cx="1280160" cy="378823"/>
            <a:chOff x="7119257" y="3540714"/>
            <a:chExt cx="1280160" cy="378823"/>
          </a:xfrm>
        </p:grpSpPr>
        <p:sp>
          <p:nvSpPr>
            <p:cNvPr id="5" name="Rectangle 4"/>
            <p:cNvSpPr/>
            <p:nvPr/>
          </p:nvSpPr>
          <p:spPr bwMode="auto">
            <a:xfrm>
              <a:off x="7119257" y="3540714"/>
              <a:ext cx="1280160" cy="3788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NZ" sz="1800" dirty="0" err="1"/>
                <a:t>num</a:t>
              </a:r>
              <a:r>
                <a:rPr lang="en-NZ" sz="1800" dirty="0"/>
                <a:t>:                     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968343" y="3788230"/>
              <a:ext cx="78377" cy="78377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7566055" y="5246916"/>
            <a:ext cx="4389120" cy="3788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NZ" sz="1800" dirty="0" err="1"/>
              <a:t>listOfStrings</a:t>
            </a:r>
            <a:r>
              <a:rPr lang="en-NZ" sz="1800" dirty="0"/>
              <a:t>:     </a:t>
            </a:r>
            <a:r>
              <a:rPr lang="en-NZ" sz="1800" dirty="0">
                <a:solidFill>
                  <a:srgbClr val="008000"/>
                </a:solidFill>
              </a:rPr>
              <a:t>"Jamie"</a:t>
            </a:r>
            <a:r>
              <a:rPr lang="en-NZ" sz="1800" dirty="0"/>
              <a:t>, </a:t>
            </a:r>
            <a:r>
              <a:rPr lang="en-NZ" sz="1800" dirty="0">
                <a:solidFill>
                  <a:srgbClr val="008000"/>
                </a:solidFill>
              </a:rPr>
              <a:t>"Andie"</a:t>
            </a:r>
            <a:r>
              <a:rPr lang="en-NZ" sz="1800" dirty="0"/>
              <a:t>, </a:t>
            </a:r>
            <a:r>
              <a:rPr lang="en-NZ" sz="1800" dirty="0">
                <a:solidFill>
                  <a:srgbClr val="008000"/>
                </a:solidFill>
              </a:rPr>
              <a:t>"Jules"</a:t>
            </a:r>
            <a:r>
              <a:rPr lang="en-NZ" sz="1800" dirty="0"/>
              <a:t>, </a:t>
            </a:r>
            <a:r>
              <a:rPr lang="en-NZ" sz="1800" dirty="0">
                <a:solidFill>
                  <a:srgbClr val="008000"/>
                </a:solidFill>
              </a:rPr>
              <a:t>"Amy"</a:t>
            </a:r>
            <a:r>
              <a:rPr lang="en-NZ" sz="1800" dirty="0"/>
              <a:t>,</a:t>
            </a:r>
            <a:r>
              <a:rPr lang="en-NZ" sz="1800" dirty="0">
                <a:solidFill>
                  <a:srgbClr val="008000"/>
                </a:solidFill>
              </a:rPr>
              <a:t> "Mark" </a:t>
            </a:r>
            <a:r>
              <a:rPr lang="en-NZ" sz="1800" dirty="0"/>
              <a:t>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566055" y="6005921"/>
            <a:ext cx="1280160" cy="3788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NZ" sz="1800" dirty="0" err="1"/>
              <a:t>str</a:t>
            </a:r>
            <a:r>
              <a:rPr lang="en-NZ" sz="1800" dirty="0"/>
              <a:t>:   </a:t>
            </a:r>
            <a:r>
              <a:rPr lang="en-NZ" sz="1800" dirty="0">
                <a:solidFill>
                  <a:srgbClr val="008000"/>
                </a:solidFill>
              </a:rPr>
              <a:t>"               "</a:t>
            </a:r>
            <a:endParaRPr lang="en-NZ" sz="1800" dirty="0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140200" y="5981973"/>
            <a:ext cx="2908300" cy="805542"/>
          </a:xfrm>
          <a:prstGeom prst="wedgeRoundRectCallout">
            <a:avLst>
              <a:gd name="adj1" fmla="val -42265"/>
              <a:gd name="adj2" fmla="val -10461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400" dirty="0"/>
              <a:t>Who assigns values to the variable?</a:t>
            </a:r>
          </a:p>
        </p:txBody>
      </p:sp>
    </p:spTree>
    <p:extLst>
      <p:ext uri="{BB962C8B-B14F-4D97-AF65-F5344CB8AC3E}">
        <p14:creationId xmlns:p14="http://schemas.microsoft.com/office/powerpoint/2010/main" val="40762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For statement  ("</a:t>
            </a:r>
            <a:r>
              <a:rPr lang="en-NZ" dirty="0" err="1"/>
              <a:t>foreach</a:t>
            </a:r>
            <a:r>
              <a:rPr lang="en-NZ" dirty="0"/>
              <a:t>" version)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pPr lvl="4">
              <a:spcBef>
                <a:spcPts val="180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for  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b="1" dirty="0"/>
              <a:t>(   </a:t>
            </a:r>
            <a:r>
              <a:rPr lang="en-NZ" b="1" dirty="0">
                <a:solidFill>
                  <a:srgbClr val="EE1212"/>
                </a:solidFill>
              </a:rPr>
              <a:t>Double</a:t>
            </a:r>
            <a:r>
              <a:rPr lang="en-NZ" dirty="0"/>
              <a:t>     </a:t>
            </a:r>
            <a:r>
              <a:rPr lang="en-NZ" dirty="0" err="1"/>
              <a:t>num</a:t>
            </a:r>
            <a:r>
              <a:rPr lang="en-NZ" dirty="0"/>
              <a:t>   :     </a:t>
            </a:r>
            <a:r>
              <a:rPr lang="en-NZ" dirty="0" err="1"/>
              <a:t>listOfNumbers</a:t>
            </a:r>
            <a:r>
              <a:rPr lang="en-NZ" dirty="0"/>
              <a:t>    </a:t>
            </a:r>
            <a:r>
              <a:rPr lang="en-NZ" b="1" dirty="0"/>
              <a:t>)    {</a:t>
            </a:r>
            <a:r>
              <a:rPr lang="en-NZ" dirty="0"/>
              <a:t> </a:t>
            </a:r>
          </a:p>
          <a:p>
            <a:pPr lvl="5">
              <a:buNone/>
            </a:pPr>
            <a:r>
              <a:rPr lang="en-NZ" dirty="0" err="1"/>
              <a:t>UI.println</a:t>
            </a:r>
            <a:r>
              <a:rPr lang="en-NZ" dirty="0"/>
              <a:t>(</a:t>
            </a:r>
            <a:r>
              <a:rPr lang="en-NZ" dirty="0" err="1"/>
              <a:t>num</a:t>
            </a:r>
            <a:r>
              <a:rPr lang="en-NZ" dirty="0"/>
              <a:t>);</a:t>
            </a:r>
            <a:endParaRPr lang="en-NZ" i="1" dirty="0"/>
          </a:p>
          <a:p>
            <a:pPr lvl="4">
              <a:spcBef>
                <a:spcPts val="0"/>
              </a:spcBef>
              <a:buNone/>
            </a:pPr>
            <a:r>
              <a:rPr lang="en-NZ" b="1" dirty="0"/>
              <a:t>}</a:t>
            </a:r>
            <a:endParaRPr lang="en-NZ" dirty="0"/>
          </a:p>
          <a:p>
            <a:pPr>
              <a:spcBef>
                <a:spcPts val="3000"/>
              </a:spcBef>
            </a:pPr>
            <a:r>
              <a:rPr lang="en-NZ" dirty="0"/>
              <a:t>Meaning:</a:t>
            </a:r>
          </a:p>
          <a:p>
            <a:pPr marL="446088" lvl="1" indent="0">
              <a:spcBef>
                <a:spcPts val="600"/>
              </a:spcBef>
              <a:buNone/>
            </a:pPr>
            <a:r>
              <a:rPr lang="en-NZ" dirty="0"/>
              <a:t>Repeatedly (for each value in the list)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put the next value of the list into the variable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do the actions.</a:t>
            </a:r>
          </a:p>
          <a:p>
            <a:pPr marL="446088" lvl="1" indent="0">
              <a:buNone/>
            </a:pPr>
            <a:endParaRPr lang="en-NZ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169665" y="1412876"/>
            <a:ext cx="677863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 dirty="0">
                <a:solidFill>
                  <a:srgbClr val="993300"/>
                </a:solidFill>
                <a:latin typeface="Arial Unicode MS" pitchFamily="34" charset="-128"/>
              </a:rPr>
              <a:t>for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46353" y="1412876"/>
            <a:ext cx="431800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>
                <a:latin typeface="Arial Unicode MS" pitchFamily="34" charset="-128"/>
              </a:rPr>
              <a:t>(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9481483" y="1412876"/>
            <a:ext cx="431800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>
                <a:latin typeface="Arial Unicode MS" pitchFamily="34" charset="-128"/>
              </a:rPr>
              <a:t>)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711624" y="2522428"/>
            <a:ext cx="1438275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i="1" dirty="0">
                <a:latin typeface="Arial Unicode MS" pitchFamily="34" charset="-128"/>
              </a:rPr>
              <a:t>action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2495153" y="3215826"/>
            <a:ext cx="144463" cy="1444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631502" y="1520826"/>
            <a:ext cx="144462" cy="1444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79" name="AutoShape 11"/>
          <p:cNvCxnSpPr>
            <a:cxnSpLocks noChangeShapeType="1"/>
            <a:stCxn id="7178" idx="6"/>
            <a:endCxn id="7172" idx="1"/>
          </p:cNvCxnSpPr>
          <p:nvPr/>
        </p:nvCxnSpPr>
        <p:spPr bwMode="auto">
          <a:xfrm>
            <a:off x="775964" y="1593058"/>
            <a:ext cx="39370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cxnSp>
        <p:nvCxnSpPr>
          <p:cNvPr id="7180" name="AutoShape 12"/>
          <p:cNvCxnSpPr>
            <a:cxnSpLocks noChangeShapeType="1"/>
            <a:stCxn id="7172" idx="3"/>
            <a:endCxn id="7173" idx="1"/>
          </p:cNvCxnSpPr>
          <p:nvPr/>
        </p:nvCxnSpPr>
        <p:spPr bwMode="auto">
          <a:xfrm>
            <a:off x="1847528" y="1593058"/>
            <a:ext cx="3988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cxnSp>
        <p:nvCxnSpPr>
          <p:cNvPr id="7181" name="AutoShape 13"/>
          <p:cNvCxnSpPr>
            <a:cxnSpLocks noChangeShapeType="1"/>
            <a:stCxn id="7173" idx="3"/>
            <a:endCxn id="21" idx="1"/>
          </p:cNvCxnSpPr>
          <p:nvPr/>
        </p:nvCxnSpPr>
        <p:spPr bwMode="auto">
          <a:xfrm>
            <a:off x="2678153" y="1593058"/>
            <a:ext cx="3988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cxnSp>
        <p:nvCxnSpPr>
          <p:cNvPr id="7182" name="AutoShape 14"/>
          <p:cNvCxnSpPr>
            <a:cxnSpLocks noChangeShapeType="1"/>
            <a:stCxn id="27" idx="3"/>
            <a:endCxn id="7175" idx="1"/>
          </p:cNvCxnSpPr>
          <p:nvPr/>
        </p:nvCxnSpPr>
        <p:spPr bwMode="auto">
          <a:xfrm>
            <a:off x="9117874" y="1593058"/>
            <a:ext cx="363609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cxnSp>
        <p:nvCxnSpPr>
          <p:cNvPr id="7183" name="AutoShape 16"/>
          <p:cNvCxnSpPr>
            <a:cxnSpLocks noChangeShapeType="1"/>
            <a:stCxn id="7186" idx="3"/>
            <a:endCxn id="7177" idx="2"/>
          </p:cNvCxnSpPr>
          <p:nvPr/>
        </p:nvCxnSpPr>
        <p:spPr bwMode="auto">
          <a:xfrm>
            <a:off x="1991296" y="3288058"/>
            <a:ext cx="50385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cxnSp>
        <p:nvCxnSpPr>
          <p:cNvPr id="7184" name="AutoShape 17"/>
          <p:cNvCxnSpPr>
            <a:cxnSpLocks noChangeShapeType="1"/>
            <a:stCxn id="7185" idx="3"/>
            <a:endCxn id="7176" idx="1"/>
          </p:cNvCxnSpPr>
          <p:nvPr/>
        </p:nvCxnSpPr>
        <p:spPr bwMode="auto">
          <a:xfrm flipH="1">
            <a:off x="2711624" y="1593058"/>
            <a:ext cx="8032284" cy="1109552"/>
          </a:xfrm>
          <a:prstGeom prst="curvedConnector5">
            <a:avLst>
              <a:gd name="adj1" fmla="val -2846"/>
              <a:gd name="adj2" fmla="val 35872"/>
              <a:gd name="adj3" fmla="val 105936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7185" name="Rectangle 18"/>
          <p:cNvSpPr>
            <a:spLocks noChangeArrowheads="1"/>
          </p:cNvSpPr>
          <p:nvPr/>
        </p:nvSpPr>
        <p:spPr bwMode="auto">
          <a:xfrm>
            <a:off x="10312108" y="1412876"/>
            <a:ext cx="431800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>
                <a:latin typeface="Arial Unicode MS" pitchFamily="34" charset="-128"/>
              </a:rPr>
              <a:t>{</a:t>
            </a:r>
          </a:p>
        </p:txBody>
      </p:sp>
      <p:sp>
        <p:nvSpPr>
          <p:cNvPr id="7186" name="Rectangle 19"/>
          <p:cNvSpPr>
            <a:spLocks noChangeArrowheads="1"/>
          </p:cNvSpPr>
          <p:nvPr/>
        </p:nvSpPr>
        <p:spPr bwMode="auto">
          <a:xfrm>
            <a:off x="1559496" y="3107876"/>
            <a:ext cx="431800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>
                <a:latin typeface="Arial Unicode MS" pitchFamily="34" charset="-128"/>
              </a:rPr>
              <a:t>}</a:t>
            </a:r>
          </a:p>
        </p:txBody>
      </p:sp>
      <p:cxnSp>
        <p:nvCxnSpPr>
          <p:cNvPr id="7187" name="AutoShape 21"/>
          <p:cNvCxnSpPr>
            <a:cxnSpLocks noChangeShapeType="1"/>
            <a:stCxn id="7175" idx="3"/>
            <a:endCxn id="7185" idx="1"/>
          </p:cNvCxnSpPr>
          <p:nvPr/>
        </p:nvCxnSpPr>
        <p:spPr bwMode="auto">
          <a:xfrm>
            <a:off x="9913283" y="1593058"/>
            <a:ext cx="3988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cxnSp>
        <p:nvCxnSpPr>
          <p:cNvPr id="7188" name="AutoShape 22"/>
          <p:cNvCxnSpPr>
            <a:cxnSpLocks noChangeShapeType="1"/>
            <a:stCxn id="7176" idx="3"/>
            <a:endCxn id="7186" idx="1"/>
          </p:cNvCxnSpPr>
          <p:nvPr/>
        </p:nvCxnSpPr>
        <p:spPr bwMode="auto">
          <a:xfrm flipH="1">
            <a:off x="1559496" y="2702610"/>
            <a:ext cx="2590403" cy="585448"/>
          </a:xfrm>
          <a:prstGeom prst="curvedConnector5">
            <a:avLst>
              <a:gd name="adj1" fmla="val -13868"/>
              <a:gd name="adj2" fmla="val 50000"/>
              <a:gd name="adj3" fmla="val 10882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076978" y="1412876"/>
            <a:ext cx="797258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i="1" dirty="0">
                <a:solidFill>
                  <a:srgbClr val="EE1212"/>
                </a:solidFill>
                <a:latin typeface="Arial Unicode MS" pitchFamily="34" charset="-128"/>
              </a:rPr>
              <a:t>type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4273061" y="1412876"/>
            <a:ext cx="1241151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i="1" dirty="0">
                <a:latin typeface="Arial Unicode MS" pitchFamily="34" charset="-128"/>
              </a:rPr>
              <a:t>variable</a:t>
            </a:r>
          </a:p>
        </p:txBody>
      </p:sp>
      <p:cxnSp>
        <p:nvCxnSpPr>
          <p:cNvPr id="24" name="AutoShape 13"/>
          <p:cNvCxnSpPr>
            <a:cxnSpLocks noChangeShapeType="1"/>
            <a:stCxn id="21" idx="3"/>
            <a:endCxn id="23" idx="1"/>
          </p:cNvCxnSpPr>
          <p:nvPr/>
        </p:nvCxnSpPr>
        <p:spPr bwMode="auto">
          <a:xfrm>
            <a:off x="3874236" y="1593058"/>
            <a:ext cx="3988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913037" y="1412876"/>
            <a:ext cx="304800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 dirty="0">
                <a:latin typeface="Arial Unicode MS" pitchFamily="34" charset="-128"/>
              </a:rPr>
              <a:t>:</a:t>
            </a:r>
          </a:p>
        </p:txBody>
      </p:sp>
      <p:cxnSp>
        <p:nvCxnSpPr>
          <p:cNvPr id="26" name="AutoShape 13"/>
          <p:cNvCxnSpPr>
            <a:cxnSpLocks noChangeShapeType="1"/>
            <a:stCxn id="23" idx="3"/>
            <a:endCxn id="25" idx="1"/>
          </p:cNvCxnSpPr>
          <p:nvPr/>
        </p:nvCxnSpPr>
        <p:spPr bwMode="auto">
          <a:xfrm>
            <a:off x="5514212" y="1593058"/>
            <a:ext cx="3988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6616662" y="1412876"/>
            <a:ext cx="2501212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i="1" dirty="0">
                <a:latin typeface="Arial Unicode MS" pitchFamily="34" charset="-128"/>
              </a:rPr>
              <a:t>list of values of </a:t>
            </a:r>
            <a:r>
              <a:rPr lang="en-NZ" sz="2000" i="1" dirty="0">
                <a:solidFill>
                  <a:srgbClr val="EE1212"/>
                </a:solidFill>
                <a:latin typeface="Arial Unicode MS" pitchFamily="34" charset="-128"/>
              </a:rPr>
              <a:t>type</a:t>
            </a:r>
          </a:p>
        </p:txBody>
      </p:sp>
      <p:cxnSp>
        <p:nvCxnSpPr>
          <p:cNvPr id="28" name="AutoShape 13"/>
          <p:cNvCxnSpPr>
            <a:cxnSpLocks noChangeShapeType="1"/>
            <a:stCxn id="25" idx="3"/>
            <a:endCxn id="27" idx="1"/>
          </p:cNvCxnSpPr>
          <p:nvPr/>
        </p:nvCxnSpPr>
        <p:spPr bwMode="auto">
          <a:xfrm>
            <a:off x="6217837" y="1593058"/>
            <a:ext cx="3988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cxnSp>
        <p:nvCxnSpPr>
          <p:cNvPr id="50" name="AutoShape 22"/>
          <p:cNvCxnSpPr>
            <a:cxnSpLocks noChangeShapeType="1"/>
            <a:stCxn id="7176" idx="3"/>
          </p:cNvCxnSpPr>
          <p:nvPr/>
        </p:nvCxnSpPr>
        <p:spPr bwMode="auto">
          <a:xfrm flipH="1">
            <a:off x="2678153" y="2702610"/>
            <a:ext cx="1471746" cy="12700"/>
          </a:xfrm>
          <a:prstGeom prst="curvedConnector5">
            <a:avLst>
              <a:gd name="adj1" fmla="val -15533"/>
              <a:gd name="adj2" fmla="val -3218756"/>
              <a:gd name="adj3" fmla="val 113064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7195" name="Straight Connector 7194"/>
          <p:cNvCxnSpPr/>
          <p:nvPr/>
        </p:nvCxnSpPr>
        <p:spPr bwMode="auto">
          <a:xfrm>
            <a:off x="518158" y="3657600"/>
            <a:ext cx="10345783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18158" y="5037909"/>
            <a:ext cx="10345783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57013213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Lists of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What type is a </a:t>
            </a:r>
            <a:r>
              <a:rPr lang="en-NZ" b="1" u="sng" dirty="0"/>
              <a:t>list</a:t>
            </a:r>
            <a:r>
              <a:rPr lang="en-NZ" dirty="0"/>
              <a:t> of values? </a:t>
            </a:r>
          </a:p>
          <a:p>
            <a:r>
              <a:rPr lang="en-NZ" dirty="0"/>
              <a:t>How do we get a list of values?</a:t>
            </a:r>
          </a:p>
          <a:p>
            <a:pPr marL="0" indent="0">
              <a:buNone/>
            </a:pPr>
            <a:endParaRPr lang="en-US" dirty="0"/>
          </a:p>
          <a:p>
            <a:pPr marL="446088" lvl="1" indent="0">
              <a:buNone/>
            </a:pPr>
            <a:endParaRPr lang="en-NZ" dirty="0">
              <a:solidFill>
                <a:srgbClr val="EE1212"/>
              </a:solidFill>
            </a:endParaRPr>
          </a:p>
          <a:p>
            <a:pPr marL="446088" lvl="1" indent="0">
              <a:buNone/>
            </a:pPr>
            <a:r>
              <a:rPr lang="en-NZ" dirty="0" err="1">
                <a:solidFill>
                  <a:srgbClr val="EE1212"/>
                </a:solidFill>
              </a:rPr>
              <a:t>ArrayList</a:t>
            </a:r>
            <a:r>
              <a:rPr lang="en-NZ" dirty="0"/>
              <a:t> </a:t>
            </a:r>
            <a:r>
              <a:rPr lang="en-NZ" dirty="0">
                <a:solidFill>
                  <a:srgbClr val="EE1212"/>
                </a:solidFill>
              </a:rPr>
              <a:t>&lt;Double&gt; </a:t>
            </a:r>
            <a:r>
              <a:rPr lang="en-NZ" dirty="0"/>
              <a:t> </a:t>
            </a:r>
            <a:r>
              <a:rPr lang="en-NZ" dirty="0" err="1"/>
              <a:t>numberList</a:t>
            </a:r>
            <a:r>
              <a:rPr lang="en-NZ" dirty="0"/>
              <a:t>   =  </a:t>
            </a:r>
            <a:r>
              <a:rPr lang="en-NZ" dirty="0" err="1"/>
              <a:t>UI.askNumbers</a:t>
            </a:r>
            <a:r>
              <a:rPr lang="en-NZ" dirty="0"/>
              <a:t>(</a:t>
            </a:r>
            <a:r>
              <a:rPr lang="en-NZ" dirty="0">
                <a:solidFill>
                  <a:srgbClr val="008000"/>
                </a:solidFill>
              </a:rPr>
              <a:t>"Enter numbers"</a:t>
            </a:r>
            <a:r>
              <a:rPr lang="en-NZ" dirty="0"/>
              <a:t>); </a:t>
            </a:r>
          </a:p>
          <a:p>
            <a:pPr lvl="1">
              <a:spcBef>
                <a:spcPts val="120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for </a:t>
            </a:r>
            <a:r>
              <a:rPr lang="en-NZ" dirty="0"/>
              <a:t>(</a:t>
            </a:r>
            <a:r>
              <a:rPr lang="en-NZ" dirty="0">
                <a:solidFill>
                  <a:srgbClr val="EE1212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num</a:t>
            </a:r>
            <a:r>
              <a:rPr lang="en-NZ" dirty="0"/>
              <a:t> : </a:t>
            </a:r>
            <a:r>
              <a:rPr lang="en-NZ" dirty="0" err="1"/>
              <a:t>numberList</a:t>
            </a:r>
            <a:r>
              <a:rPr lang="en-NZ" dirty="0"/>
              <a:t>)  { </a:t>
            </a:r>
          </a:p>
          <a:p>
            <a:pPr lvl="2">
              <a:spcBef>
                <a:spcPts val="600"/>
              </a:spcBef>
              <a:buNone/>
            </a:pPr>
            <a:r>
              <a:rPr lang="en-NZ" dirty="0" err="1"/>
              <a:t>UI.println</a:t>
            </a:r>
            <a:r>
              <a:rPr lang="en-NZ" dirty="0"/>
              <a:t>(</a:t>
            </a:r>
            <a:r>
              <a:rPr lang="en-NZ" dirty="0" err="1"/>
              <a:t>num</a:t>
            </a:r>
            <a:r>
              <a:rPr lang="en-NZ" dirty="0"/>
              <a:t>);</a:t>
            </a:r>
            <a:endParaRPr lang="en-NZ" i="1" dirty="0"/>
          </a:p>
          <a:p>
            <a:pPr lvl="1"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/>
              <a:t>U</a:t>
            </a:r>
            <a:r>
              <a:rPr lang="en-NZ" dirty="0" err="1"/>
              <a:t>I.setColor</a:t>
            </a:r>
            <a:r>
              <a:rPr lang="en-NZ" dirty="0"/>
              <a:t>(</a:t>
            </a:r>
            <a:r>
              <a:rPr lang="en-NZ" dirty="0" err="1"/>
              <a:t>Color.red</a:t>
            </a:r>
            <a:r>
              <a:rPr lang="en-NZ" dirty="0"/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NZ" dirty="0" err="1"/>
              <a:t>I.setLineWidth</a:t>
            </a:r>
            <a:r>
              <a:rPr lang="en-NZ" dirty="0"/>
              <a:t>(5);</a:t>
            </a:r>
            <a:endParaRPr lang="en-US" dirty="0"/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for </a:t>
            </a:r>
            <a:r>
              <a:rPr lang="en-NZ" dirty="0"/>
              <a:t>(</a:t>
            </a:r>
            <a:r>
              <a:rPr lang="en-NZ" dirty="0">
                <a:solidFill>
                  <a:srgbClr val="EE1212"/>
                </a:solidFill>
              </a:rPr>
              <a:t>double</a:t>
            </a:r>
            <a:r>
              <a:rPr lang="en-NZ" dirty="0"/>
              <a:t> radius : </a:t>
            </a:r>
            <a:r>
              <a:rPr lang="en-NZ" dirty="0" err="1"/>
              <a:t>numberList</a:t>
            </a:r>
            <a:r>
              <a:rPr lang="en-NZ" dirty="0"/>
              <a:t>)  { </a:t>
            </a:r>
          </a:p>
          <a:p>
            <a:pPr lvl="2">
              <a:spcBef>
                <a:spcPts val="60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if</a:t>
            </a:r>
            <a:r>
              <a:rPr lang="en-NZ" dirty="0"/>
              <a:t> (radius&gt; 20  &amp;&amp;  radius &lt; 200) {</a:t>
            </a:r>
          </a:p>
          <a:p>
            <a:pPr lvl="3">
              <a:spcBef>
                <a:spcPts val="600"/>
              </a:spcBef>
              <a:buNone/>
            </a:pPr>
            <a:r>
              <a:rPr lang="en-NZ" dirty="0" err="1"/>
              <a:t>UI.drawOval</a:t>
            </a:r>
            <a:r>
              <a:rPr lang="en-NZ" dirty="0"/>
              <a:t>( 300 – radius,  250 – radius,  radius * 2.0, radius * 2.0);</a:t>
            </a:r>
            <a:endParaRPr lang="en-NZ" i="1" dirty="0"/>
          </a:p>
          <a:p>
            <a:pPr lvl="1"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marL="446088" lvl="1" indent="0">
              <a:buNone/>
            </a:pPr>
            <a:endParaRPr lang="en-NZ" dirty="0"/>
          </a:p>
        </p:txBody>
      </p:sp>
      <p:sp>
        <p:nvSpPr>
          <p:cNvPr id="4" name="Speech Bubble: Rectangle with Corners Rounded 3"/>
          <p:cNvSpPr/>
          <p:nvPr/>
        </p:nvSpPr>
        <p:spPr bwMode="auto">
          <a:xfrm>
            <a:off x="2978332" y="2033451"/>
            <a:ext cx="1789611" cy="470263"/>
          </a:xfrm>
          <a:prstGeom prst="wedgeRoundRectCallout">
            <a:avLst>
              <a:gd name="adj1" fmla="val -73948"/>
              <a:gd name="adj2" fmla="val 62056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/>
              <a:t>List of doubles</a:t>
            </a:r>
            <a:endParaRPr lang="en-NZ" sz="1800" dirty="0"/>
          </a:p>
        </p:txBody>
      </p:sp>
      <p:sp>
        <p:nvSpPr>
          <p:cNvPr id="5" name="Speech Bubble: Rectangle with Corners Rounded 4"/>
          <p:cNvSpPr/>
          <p:nvPr/>
        </p:nvSpPr>
        <p:spPr bwMode="auto">
          <a:xfrm>
            <a:off x="6096000" y="1267096"/>
            <a:ext cx="5334001" cy="1001486"/>
          </a:xfrm>
          <a:prstGeom prst="wedgeRoundRectCallout">
            <a:avLst>
              <a:gd name="adj1" fmla="val -73948"/>
              <a:gd name="adj2" fmla="val 62056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/>
              <a:t>Have to use  </a:t>
            </a:r>
            <a:r>
              <a:rPr lang="en-US" sz="1800" u="sng" dirty="0"/>
              <a:t>D</a:t>
            </a:r>
            <a:r>
              <a:rPr lang="en-US" sz="1800" dirty="0"/>
              <a:t>ouble,  not </a:t>
            </a:r>
            <a:r>
              <a:rPr lang="en-US" sz="1800" u="sng" dirty="0"/>
              <a:t>d</a:t>
            </a:r>
            <a:r>
              <a:rPr lang="en-US" sz="1800" dirty="0"/>
              <a:t>ouble</a:t>
            </a:r>
          </a:p>
          <a:p>
            <a:pPr algn="l"/>
            <a:r>
              <a:rPr lang="en-US" sz="1800" dirty="0"/>
              <a:t>    Double is the "wrapped-up" version of double,</a:t>
            </a:r>
          </a:p>
          <a:p>
            <a:pPr algn="l"/>
            <a:r>
              <a:rPr lang="en-US" sz="1800" dirty="0"/>
              <a:t>    for putting into a list</a:t>
            </a:r>
            <a:endParaRPr lang="en-NZ" sz="1800" dirty="0"/>
          </a:p>
        </p:txBody>
      </p:sp>
      <p:sp>
        <p:nvSpPr>
          <p:cNvPr id="6" name="Speech Bubble: Rectangle with Corners Rounded 5"/>
          <p:cNvSpPr/>
          <p:nvPr/>
        </p:nvSpPr>
        <p:spPr bwMode="auto">
          <a:xfrm>
            <a:off x="6615309" y="3596640"/>
            <a:ext cx="4971445" cy="470263"/>
          </a:xfrm>
          <a:prstGeom prst="wedgeRoundRectCallout">
            <a:avLst>
              <a:gd name="adj1" fmla="val -56269"/>
              <a:gd name="adj2" fmla="val -162943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/>
              <a:t>Asks for a list of numbers, ending with 'done' 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103850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Lists of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What type is a </a:t>
            </a:r>
            <a:r>
              <a:rPr lang="en-NZ" b="1" u="sng" dirty="0"/>
              <a:t>list</a:t>
            </a:r>
            <a:r>
              <a:rPr lang="en-NZ" dirty="0"/>
              <a:t> of values? </a:t>
            </a:r>
          </a:p>
          <a:p>
            <a:r>
              <a:rPr lang="en-NZ" dirty="0"/>
              <a:t>How do we get a list of values?</a:t>
            </a:r>
            <a:endParaRPr lang="en-US" dirty="0"/>
          </a:p>
          <a:p>
            <a:pPr marL="446088" lvl="1" indent="0">
              <a:buNone/>
            </a:pPr>
            <a:endParaRPr lang="en-NZ" dirty="0">
              <a:solidFill>
                <a:srgbClr val="EE1212"/>
              </a:solidFill>
            </a:endParaRPr>
          </a:p>
          <a:p>
            <a:pPr marL="446088" lvl="1" indent="0">
              <a:buNone/>
            </a:pPr>
            <a:r>
              <a:rPr lang="en-NZ" dirty="0" err="1">
                <a:solidFill>
                  <a:srgbClr val="EE1212"/>
                </a:solidFill>
              </a:rPr>
              <a:t>ArrayList</a:t>
            </a:r>
            <a:r>
              <a:rPr lang="en-NZ" dirty="0"/>
              <a:t> </a:t>
            </a:r>
            <a:r>
              <a:rPr lang="en-NZ" dirty="0">
                <a:solidFill>
                  <a:srgbClr val="EE1212"/>
                </a:solidFill>
              </a:rPr>
              <a:t>&lt;String&gt; </a:t>
            </a:r>
            <a:r>
              <a:rPr lang="en-NZ" dirty="0"/>
              <a:t> </a:t>
            </a:r>
            <a:r>
              <a:rPr lang="en-NZ" dirty="0" err="1"/>
              <a:t>nameList</a:t>
            </a:r>
            <a:r>
              <a:rPr lang="en-NZ" dirty="0"/>
              <a:t>   =  </a:t>
            </a:r>
            <a:r>
              <a:rPr lang="en-NZ" dirty="0" err="1"/>
              <a:t>UI.askStrings</a:t>
            </a:r>
            <a:r>
              <a:rPr lang="en-NZ" dirty="0"/>
              <a:t>(</a:t>
            </a:r>
            <a:r>
              <a:rPr lang="en-NZ" dirty="0">
                <a:solidFill>
                  <a:srgbClr val="008000"/>
                </a:solidFill>
              </a:rPr>
              <a:t>"Enter names"</a:t>
            </a:r>
            <a:r>
              <a:rPr lang="en-NZ" dirty="0"/>
              <a:t>); </a:t>
            </a:r>
          </a:p>
          <a:p>
            <a:pPr lvl="1">
              <a:spcBef>
                <a:spcPts val="120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for </a:t>
            </a:r>
            <a:r>
              <a:rPr lang="en-NZ" dirty="0"/>
              <a:t>(</a:t>
            </a:r>
            <a:r>
              <a:rPr lang="en-NZ" dirty="0">
                <a:solidFill>
                  <a:srgbClr val="EE1212"/>
                </a:solidFill>
              </a:rPr>
              <a:t>String</a:t>
            </a:r>
            <a:r>
              <a:rPr lang="en-NZ" dirty="0"/>
              <a:t> name : </a:t>
            </a:r>
            <a:r>
              <a:rPr lang="en-NZ" dirty="0" err="1"/>
              <a:t>nameList</a:t>
            </a:r>
            <a:r>
              <a:rPr lang="en-NZ" dirty="0"/>
              <a:t>)  { </a:t>
            </a:r>
          </a:p>
          <a:p>
            <a:pPr lvl="2">
              <a:spcBef>
                <a:spcPts val="600"/>
              </a:spcBef>
              <a:buNone/>
            </a:pPr>
            <a:r>
              <a:rPr lang="en-NZ" dirty="0" err="1"/>
              <a:t>UI.println</a:t>
            </a:r>
            <a:r>
              <a:rPr lang="en-NZ" dirty="0"/>
              <a:t>(</a:t>
            </a:r>
            <a:r>
              <a:rPr lang="en-NZ" dirty="0">
                <a:solidFill>
                  <a:srgbClr val="008000"/>
                </a:solidFill>
              </a:rPr>
              <a:t>"Hello "</a:t>
            </a:r>
            <a:r>
              <a:rPr lang="en-NZ" dirty="0"/>
              <a:t> + name);</a:t>
            </a:r>
            <a:endParaRPr lang="en-NZ" i="1" dirty="0"/>
          </a:p>
          <a:p>
            <a:pPr lvl="1"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/>
              <a:t>U</a:t>
            </a:r>
            <a:r>
              <a:rPr lang="en-NZ" dirty="0" err="1"/>
              <a:t>I.println</a:t>
            </a:r>
            <a:r>
              <a:rPr lang="en-NZ" dirty="0"/>
              <a:t>(</a:t>
            </a:r>
            <a:r>
              <a:rPr lang="en-NZ" dirty="0">
                <a:solidFill>
                  <a:srgbClr val="008000"/>
                </a:solidFill>
              </a:rPr>
              <a:t>"=========== Long names ============"</a:t>
            </a:r>
            <a:r>
              <a:rPr lang="en-NZ" dirty="0"/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for </a:t>
            </a:r>
            <a:r>
              <a:rPr lang="en-NZ" dirty="0"/>
              <a:t>(</a:t>
            </a:r>
            <a:r>
              <a:rPr lang="en-NZ" dirty="0">
                <a:solidFill>
                  <a:srgbClr val="EE1212"/>
                </a:solidFill>
              </a:rPr>
              <a:t>String</a:t>
            </a:r>
            <a:r>
              <a:rPr lang="en-NZ" dirty="0"/>
              <a:t> name : </a:t>
            </a:r>
            <a:r>
              <a:rPr lang="en-NZ" dirty="0" err="1"/>
              <a:t>nameList</a:t>
            </a:r>
            <a:r>
              <a:rPr lang="en-NZ" dirty="0"/>
              <a:t>)  { </a:t>
            </a:r>
          </a:p>
          <a:p>
            <a:pPr lvl="2">
              <a:spcBef>
                <a:spcPts val="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if</a:t>
            </a:r>
            <a:r>
              <a:rPr lang="en-NZ" dirty="0"/>
              <a:t> (</a:t>
            </a:r>
            <a:r>
              <a:rPr lang="en-NZ" dirty="0" err="1"/>
              <a:t>name.length</a:t>
            </a:r>
            <a:r>
              <a:rPr lang="en-NZ" dirty="0"/>
              <a:t>() &gt; 6 ) {   </a:t>
            </a:r>
            <a:r>
              <a:rPr lang="en-NZ" dirty="0" err="1"/>
              <a:t>UI.println</a:t>
            </a:r>
            <a:r>
              <a:rPr lang="en-NZ" dirty="0"/>
              <a:t>(name);    </a:t>
            </a:r>
            <a:r>
              <a:rPr lang="en-US" dirty="0"/>
              <a:t>}</a:t>
            </a:r>
            <a:endParaRPr lang="en-NZ" dirty="0"/>
          </a:p>
          <a:p>
            <a:pPr lvl="1"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marL="446088" lvl="1" indent="0">
              <a:spcBef>
                <a:spcPts val="600"/>
              </a:spcBef>
              <a:buNone/>
            </a:pPr>
            <a:r>
              <a:rPr lang="en-US" dirty="0"/>
              <a:t>U</a:t>
            </a:r>
            <a:r>
              <a:rPr lang="en-NZ" dirty="0" err="1"/>
              <a:t>I.println</a:t>
            </a:r>
            <a:r>
              <a:rPr lang="en-NZ" dirty="0"/>
              <a:t>(</a:t>
            </a:r>
            <a:r>
              <a:rPr lang="en-NZ" dirty="0">
                <a:solidFill>
                  <a:srgbClr val="008000"/>
                </a:solidFill>
              </a:rPr>
              <a:t>"=========== Short names ============"</a:t>
            </a:r>
            <a:r>
              <a:rPr lang="en-NZ" dirty="0"/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for </a:t>
            </a:r>
            <a:r>
              <a:rPr lang="en-NZ" dirty="0"/>
              <a:t>(</a:t>
            </a:r>
            <a:r>
              <a:rPr lang="en-NZ" dirty="0">
                <a:solidFill>
                  <a:srgbClr val="EE1212"/>
                </a:solidFill>
              </a:rPr>
              <a:t>String</a:t>
            </a:r>
            <a:r>
              <a:rPr lang="en-NZ" dirty="0"/>
              <a:t> name : </a:t>
            </a:r>
            <a:r>
              <a:rPr lang="en-NZ" dirty="0" err="1"/>
              <a:t>nameList</a:t>
            </a:r>
            <a:r>
              <a:rPr lang="en-NZ" dirty="0"/>
              <a:t>)  { </a:t>
            </a:r>
          </a:p>
          <a:p>
            <a:pPr lvl="2">
              <a:spcBef>
                <a:spcPts val="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if</a:t>
            </a:r>
            <a:r>
              <a:rPr lang="en-NZ" dirty="0"/>
              <a:t> (</a:t>
            </a:r>
            <a:r>
              <a:rPr lang="en-NZ" dirty="0" err="1"/>
              <a:t>name.length</a:t>
            </a:r>
            <a:r>
              <a:rPr lang="en-NZ" dirty="0"/>
              <a:t>() &lt;= 6 ) {   </a:t>
            </a:r>
            <a:r>
              <a:rPr lang="en-NZ" dirty="0" err="1"/>
              <a:t>UI.print</a:t>
            </a:r>
            <a:r>
              <a:rPr lang="en-NZ" dirty="0"/>
              <a:t>(name + </a:t>
            </a:r>
            <a:r>
              <a:rPr lang="en-NZ" dirty="0">
                <a:solidFill>
                  <a:srgbClr val="008000"/>
                </a:solidFill>
              </a:rPr>
              <a:t>", "</a:t>
            </a:r>
            <a:r>
              <a:rPr lang="en-NZ" dirty="0"/>
              <a:t>);    </a:t>
            </a:r>
            <a:r>
              <a:rPr lang="en-US" dirty="0"/>
              <a:t>}</a:t>
            </a:r>
            <a:endParaRPr lang="en-NZ" dirty="0"/>
          </a:p>
          <a:p>
            <a:pPr lvl="1"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marL="446088" lvl="1" indent="0">
              <a:buNone/>
            </a:pPr>
            <a:r>
              <a:rPr lang="en-US" dirty="0" err="1"/>
              <a:t>UI.println</a:t>
            </a:r>
            <a:r>
              <a:rPr lang="en-US" dirty="0"/>
              <a:t>(); </a:t>
            </a:r>
          </a:p>
          <a:p>
            <a:pPr marL="446088" lvl="1" indent="0">
              <a:buNone/>
            </a:pPr>
            <a:endParaRPr lang="en-NZ" dirty="0"/>
          </a:p>
        </p:txBody>
      </p:sp>
      <p:sp>
        <p:nvSpPr>
          <p:cNvPr id="4" name="Speech Bubble: Rectangle with Corners Rounded 3"/>
          <p:cNvSpPr/>
          <p:nvPr/>
        </p:nvSpPr>
        <p:spPr bwMode="auto">
          <a:xfrm>
            <a:off x="5720503" y="1341119"/>
            <a:ext cx="2391531" cy="470263"/>
          </a:xfrm>
          <a:prstGeom prst="wedgeRoundRectCallout">
            <a:avLst>
              <a:gd name="adj1" fmla="val -158032"/>
              <a:gd name="adj2" fmla="val 139834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/>
              <a:t>List of String values</a:t>
            </a:r>
            <a:endParaRPr lang="en-NZ" sz="1800" dirty="0"/>
          </a:p>
        </p:txBody>
      </p:sp>
      <p:sp>
        <p:nvSpPr>
          <p:cNvPr id="6" name="Speech Bubble: Rectangle with Corners Rounded 5"/>
          <p:cNvSpPr/>
          <p:nvPr/>
        </p:nvSpPr>
        <p:spPr bwMode="auto">
          <a:xfrm>
            <a:off x="6236486" y="3117668"/>
            <a:ext cx="4971445" cy="470263"/>
          </a:xfrm>
          <a:prstGeom prst="wedgeRoundRectCallout">
            <a:avLst>
              <a:gd name="adj1" fmla="val -56269"/>
              <a:gd name="adj2" fmla="val -162943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/>
              <a:t>Asks for a list of strings, ending with empty line</a:t>
            </a:r>
            <a:endParaRPr lang="en-NZ" sz="1800" dirty="0"/>
          </a:p>
        </p:txBody>
      </p:sp>
      <p:sp>
        <p:nvSpPr>
          <p:cNvPr id="7" name="Speech Bubble: Rectangle with Corners Rounded 6"/>
          <p:cNvSpPr/>
          <p:nvPr/>
        </p:nvSpPr>
        <p:spPr bwMode="auto">
          <a:xfrm>
            <a:off x="8264434" y="5621382"/>
            <a:ext cx="2744350" cy="470263"/>
          </a:xfrm>
          <a:prstGeom prst="wedgeRoundRectCallout">
            <a:avLst>
              <a:gd name="adj1" fmla="val -101772"/>
              <a:gd name="adj2" fmla="val -12944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/>
              <a:t>print without a new line</a:t>
            </a:r>
            <a:endParaRPr lang="en-NZ" sz="1800" dirty="0"/>
          </a:p>
        </p:txBody>
      </p:sp>
      <p:sp>
        <p:nvSpPr>
          <p:cNvPr id="8" name="Speech Bubble: Rectangle with Corners Rounded 7"/>
          <p:cNvSpPr/>
          <p:nvPr/>
        </p:nvSpPr>
        <p:spPr bwMode="auto">
          <a:xfrm>
            <a:off x="8264434" y="6374672"/>
            <a:ext cx="2744350" cy="470263"/>
          </a:xfrm>
          <a:prstGeom prst="wedgeRoundRectCallout">
            <a:avLst>
              <a:gd name="adj1" fmla="val -101772"/>
              <a:gd name="adj2" fmla="val -12944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/>
              <a:t>print just a new line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157739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more with the loops: using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up all the numbers in a list:</a:t>
            </a:r>
          </a:p>
          <a:p>
            <a:endParaRPr lang="en-US" dirty="0"/>
          </a:p>
          <a:p>
            <a:endParaRPr lang="en-US" dirty="0"/>
          </a:p>
          <a:p>
            <a:pPr marL="446088" lvl="1" indent="0">
              <a:buNone/>
            </a:pPr>
            <a:r>
              <a:rPr lang="en-NZ" dirty="0" err="1">
                <a:solidFill>
                  <a:srgbClr val="EE1212"/>
                </a:solidFill>
              </a:rPr>
              <a:t>ArrayList</a:t>
            </a:r>
            <a:r>
              <a:rPr lang="en-NZ" dirty="0"/>
              <a:t> </a:t>
            </a:r>
            <a:r>
              <a:rPr lang="en-NZ" dirty="0">
                <a:solidFill>
                  <a:srgbClr val="EE1212"/>
                </a:solidFill>
              </a:rPr>
              <a:t>&lt;Double&gt; </a:t>
            </a:r>
            <a:r>
              <a:rPr lang="en-NZ" dirty="0"/>
              <a:t> </a:t>
            </a:r>
            <a:r>
              <a:rPr lang="en-NZ" dirty="0" err="1"/>
              <a:t>numberList</a:t>
            </a:r>
            <a:r>
              <a:rPr lang="en-NZ" dirty="0"/>
              <a:t>   =  </a:t>
            </a:r>
            <a:r>
              <a:rPr lang="en-NZ" dirty="0" err="1"/>
              <a:t>UI.askNumbers</a:t>
            </a:r>
            <a:r>
              <a:rPr lang="en-NZ" dirty="0"/>
              <a:t>(</a:t>
            </a:r>
            <a:r>
              <a:rPr lang="en-NZ" dirty="0">
                <a:solidFill>
                  <a:srgbClr val="008000"/>
                </a:solidFill>
              </a:rPr>
              <a:t>"Enter numbers"</a:t>
            </a:r>
            <a:r>
              <a:rPr lang="en-NZ" dirty="0"/>
              <a:t>); </a:t>
            </a:r>
          </a:p>
          <a:p>
            <a:pPr lvl="1">
              <a:spcBef>
                <a:spcPts val="1200"/>
              </a:spcBef>
              <a:buNone/>
            </a:pPr>
            <a:endParaRPr lang="en-NZ" dirty="0">
              <a:solidFill>
                <a:srgbClr val="EE1212"/>
              </a:solidFill>
            </a:endParaRPr>
          </a:p>
          <a:p>
            <a:pPr lvl="1">
              <a:spcBef>
                <a:spcPts val="1200"/>
              </a:spcBef>
              <a:buNone/>
            </a:pPr>
            <a:r>
              <a:rPr lang="en-NZ" dirty="0">
                <a:solidFill>
                  <a:srgbClr val="EE1212"/>
                </a:solidFill>
              </a:rPr>
              <a:t>double</a:t>
            </a:r>
            <a:r>
              <a:rPr lang="en-NZ" dirty="0"/>
              <a:t> total = 0.0; </a:t>
            </a:r>
            <a:endParaRPr lang="en-US" b="1" dirty="0">
              <a:solidFill>
                <a:srgbClr val="6F3B01"/>
              </a:solidFill>
            </a:endParaRP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for </a:t>
            </a:r>
            <a:r>
              <a:rPr lang="en-NZ" dirty="0"/>
              <a:t>(</a:t>
            </a:r>
            <a:r>
              <a:rPr lang="en-NZ" dirty="0">
                <a:solidFill>
                  <a:srgbClr val="EE1212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num</a:t>
            </a:r>
            <a:r>
              <a:rPr lang="en-NZ" dirty="0"/>
              <a:t> : </a:t>
            </a:r>
            <a:r>
              <a:rPr lang="en-NZ" dirty="0" err="1"/>
              <a:t>numberList</a:t>
            </a:r>
            <a:r>
              <a:rPr lang="en-NZ" dirty="0"/>
              <a:t>)  { </a:t>
            </a:r>
          </a:p>
          <a:p>
            <a:pPr lvl="2">
              <a:spcBef>
                <a:spcPts val="1200"/>
              </a:spcBef>
              <a:buNone/>
            </a:pPr>
            <a:r>
              <a:rPr lang="en-US" dirty="0"/>
              <a:t>total = total + </a:t>
            </a:r>
            <a:r>
              <a:rPr lang="en-US" dirty="0" err="1"/>
              <a:t>num</a:t>
            </a:r>
            <a:r>
              <a:rPr lang="en-US" dirty="0"/>
              <a:t>;</a:t>
            </a:r>
            <a:endParaRPr lang="en-NZ" dirty="0"/>
          </a:p>
          <a:p>
            <a:pPr lvl="1">
              <a:spcBef>
                <a:spcPts val="600"/>
              </a:spcBef>
              <a:buNone/>
            </a:pPr>
            <a:r>
              <a:rPr lang="en-NZ" dirty="0"/>
              <a:t>}</a:t>
            </a:r>
          </a:p>
          <a:p>
            <a:pPr lvl="1">
              <a:spcBef>
                <a:spcPts val="600"/>
              </a:spcBef>
              <a:buNone/>
            </a:pPr>
            <a:r>
              <a:rPr lang="en-NZ" dirty="0" err="1"/>
              <a:t>UI.println</a:t>
            </a:r>
            <a:r>
              <a:rPr lang="en-NZ" dirty="0"/>
              <a:t>(</a:t>
            </a:r>
            <a:r>
              <a:rPr lang="en-NZ" dirty="0">
                <a:solidFill>
                  <a:srgbClr val="008000"/>
                </a:solidFill>
              </a:rPr>
              <a:t>"Total of numbers = " </a:t>
            </a:r>
            <a:r>
              <a:rPr lang="en-NZ" dirty="0"/>
              <a:t>+ total );</a:t>
            </a:r>
            <a:endParaRPr lang="en-NZ" i="1" dirty="0"/>
          </a:p>
          <a:p>
            <a:pPr lvl="1">
              <a:spcBef>
                <a:spcPts val="0"/>
              </a:spcBef>
              <a:buNone/>
            </a:pPr>
            <a:endParaRPr lang="en-NZ" dirty="0"/>
          </a:p>
          <a:p>
            <a:endParaRPr lang="en-NZ" dirty="0"/>
          </a:p>
        </p:txBody>
      </p:sp>
      <p:sp>
        <p:nvSpPr>
          <p:cNvPr id="4" name="Speech Bubble: Rectangle with Corners Rounded 3"/>
          <p:cNvSpPr/>
          <p:nvPr/>
        </p:nvSpPr>
        <p:spPr bwMode="auto">
          <a:xfrm>
            <a:off x="6096000" y="2886896"/>
            <a:ext cx="3426823" cy="378823"/>
          </a:xfrm>
          <a:prstGeom prst="wedgeRoundRectCallout">
            <a:avLst>
              <a:gd name="adj1" fmla="val -96257"/>
              <a:gd name="adj2" fmla="val 38362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/>
              <a:t>Declare and </a:t>
            </a:r>
            <a:r>
              <a:rPr lang="en-US" sz="1800" dirty="0" err="1"/>
              <a:t>initialise</a:t>
            </a:r>
            <a:r>
              <a:rPr lang="en-US" sz="1800" dirty="0"/>
              <a:t> variable</a:t>
            </a:r>
            <a:endParaRPr lang="en-NZ" sz="1800" dirty="0"/>
          </a:p>
        </p:txBody>
      </p:sp>
      <p:sp>
        <p:nvSpPr>
          <p:cNvPr id="5" name="Speech Bubble: Rectangle with Corners Rounded 4"/>
          <p:cNvSpPr/>
          <p:nvPr/>
        </p:nvSpPr>
        <p:spPr bwMode="auto">
          <a:xfrm>
            <a:off x="6096000" y="4148141"/>
            <a:ext cx="3844834" cy="1338264"/>
          </a:xfrm>
          <a:prstGeom prst="wedgeRoundRectCallout">
            <a:avLst>
              <a:gd name="adj1" fmla="val -98805"/>
              <a:gd name="adj2" fmla="val -40948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/>
              <a:t>Add each number into the total:</a:t>
            </a:r>
          </a:p>
          <a:p>
            <a:pPr algn="l"/>
            <a:r>
              <a:rPr lang="en-US" sz="1800" dirty="0"/>
              <a:t>   - Uses current value in </a:t>
            </a:r>
            <a:r>
              <a:rPr lang="en-US" sz="1800" u="sng" dirty="0"/>
              <a:t>total</a:t>
            </a:r>
            <a:r>
              <a:rPr lang="en-US" sz="1800" dirty="0"/>
              <a:t> </a:t>
            </a:r>
          </a:p>
          <a:p>
            <a:pPr algn="l"/>
            <a:r>
              <a:rPr lang="en-US" sz="1800" dirty="0"/>
              <a:t>   - Adds the next number to it</a:t>
            </a:r>
          </a:p>
          <a:p>
            <a:pPr algn="l"/>
            <a:r>
              <a:rPr lang="en-US" sz="1800" dirty="0"/>
              <a:t>   - Puts result back into </a:t>
            </a:r>
            <a:r>
              <a:rPr lang="en-US" sz="1800" u="sng" dirty="0"/>
              <a:t>total</a:t>
            </a:r>
            <a:endParaRPr lang="en-NZ" sz="1800" u="sng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619664" y="1759815"/>
            <a:ext cx="4389120" cy="3788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NZ" sz="1800" dirty="0" err="1"/>
              <a:t>numberList</a:t>
            </a:r>
            <a:r>
              <a:rPr lang="en-NZ" sz="1800" dirty="0"/>
              <a:t>:    150.0,  32.2,  6.9,  49.5,  83.4,  -21.0,  1.0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87621" y="2847706"/>
            <a:ext cx="1280160" cy="378823"/>
            <a:chOff x="7119257" y="3540714"/>
            <a:chExt cx="1280160" cy="378823"/>
          </a:xfrm>
        </p:grpSpPr>
        <p:sp>
          <p:nvSpPr>
            <p:cNvPr id="9" name="Rectangle 8"/>
            <p:cNvSpPr/>
            <p:nvPr/>
          </p:nvSpPr>
          <p:spPr bwMode="auto">
            <a:xfrm>
              <a:off x="7119257" y="3540714"/>
              <a:ext cx="1280160" cy="3788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NZ" sz="1800" dirty="0"/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968343" y="3788230"/>
              <a:ext cx="78377" cy="78377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NZ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11375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more with the loops: using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Count the number of long names in a list.</a:t>
            </a:r>
            <a:endParaRPr lang="en-US" dirty="0"/>
          </a:p>
          <a:p>
            <a:pPr marL="446088" lvl="1" indent="0">
              <a:buNone/>
            </a:pPr>
            <a:endParaRPr lang="en-US" dirty="0">
              <a:solidFill>
                <a:srgbClr val="EE1212"/>
              </a:solidFill>
            </a:endParaRPr>
          </a:p>
          <a:p>
            <a:pPr marL="446088" lvl="1" indent="0">
              <a:buNone/>
            </a:pPr>
            <a:endParaRPr lang="en-NZ" dirty="0">
              <a:solidFill>
                <a:srgbClr val="EE1212"/>
              </a:solidFill>
            </a:endParaRPr>
          </a:p>
          <a:p>
            <a:pPr marL="446088" lvl="1" indent="0">
              <a:buNone/>
            </a:pPr>
            <a:r>
              <a:rPr lang="en-NZ" dirty="0" err="1">
                <a:solidFill>
                  <a:srgbClr val="EE1212"/>
                </a:solidFill>
              </a:rPr>
              <a:t>ArrayList</a:t>
            </a:r>
            <a:r>
              <a:rPr lang="en-NZ" dirty="0"/>
              <a:t> </a:t>
            </a:r>
            <a:r>
              <a:rPr lang="en-NZ" dirty="0">
                <a:solidFill>
                  <a:srgbClr val="EE1212"/>
                </a:solidFill>
              </a:rPr>
              <a:t>&lt;String&gt; </a:t>
            </a:r>
            <a:r>
              <a:rPr lang="en-NZ" dirty="0"/>
              <a:t> </a:t>
            </a:r>
            <a:r>
              <a:rPr lang="en-NZ" dirty="0" err="1"/>
              <a:t>nameList</a:t>
            </a:r>
            <a:r>
              <a:rPr lang="en-NZ" dirty="0"/>
              <a:t>   =  </a:t>
            </a:r>
            <a:r>
              <a:rPr lang="en-NZ" dirty="0" err="1"/>
              <a:t>UI.askStrings</a:t>
            </a:r>
            <a:r>
              <a:rPr lang="en-NZ" dirty="0"/>
              <a:t>(</a:t>
            </a:r>
            <a:r>
              <a:rPr lang="en-NZ" dirty="0">
                <a:solidFill>
                  <a:srgbClr val="008000"/>
                </a:solidFill>
              </a:rPr>
              <a:t>"Enter names"</a:t>
            </a:r>
            <a:r>
              <a:rPr lang="en-NZ" dirty="0"/>
              <a:t>); </a:t>
            </a:r>
          </a:p>
          <a:p>
            <a:pPr lvl="1">
              <a:spcBef>
                <a:spcPts val="600"/>
              </a:spcBef>
              <a:buNone/>
            </a:pPr>
            <a:endParaRPr lang="en-US" dirty="0"/>
          </a:p>
          <a:p>
            <a:pPr lvl="1">
              <a:spcBef>
                <a:spcPts val="0"/>
              </a:spcBef>
              <a:buNone/>
            </a:pPr>
            <a:r>
              <a:rPr lang="en-NZ" dirty="0" err="1">
                <a:solidFill>
                  <a:srgbClr val="EE1212"/>
                </a:solidFill>
              </a:rPr>
              <a:t>int</a:t>
            </a:r>
            <a:r>
              <a:rPr lang="en-NZ" dirty="0"/>
              <a:t> count = 0;</a:t>
            </a:r>
            <a:endParaRPr lang="en-NZ" b="1" dirty="0">
              <a:solidFill>
                <a:srgbClr val="6F3B01"/>
              </a:solidFill>
            </a:endParaRPr>
          </a:p>
          <a:p>
            <a:pPr lvl="1">
              <a:spcBef>
                <a:spcPts val="120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for </a:t>
            </a:r>
            <a:r>
              <a:rPr lang="en-NZ" dirty="0"/>
              <a:t>(</a:t>
            </a:r>
            <a:r>
              <a:rPr lang="en-NZ" dirty="0">
                <a:solidFill>
                  <a:srgbClr val="EE1212"/>
                </a:solidFill>
              </a:rPr>
              <a:t>String</a:t>
            </a:r>
            <a:r>
              <a:rPr lang="en-NZ" dirty="0"/>
              <a:t> name : </a:t>
            </a:r>
            <a:r>
              <a:rPr lang="en-NZ" dirty="0" err="1"/>
              <a:t>nameList</a:t>
            </a:r>
            <a:r>
              <a:rPr lang="en-NZ" dirty="0"/>
              <a:t>)  { </a:t>
            </a:r>
          </a:p>
          <a:p>
            <a:pPr lvl="2">
              <a:spcBef>
                <a:spcPts val="120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if</a:t>
            </a:r>
            <a:r>
              <a:rPr lang="en-NZ" dirty="0"/>
              <a:t> (</a:t>
            </a:r>
            <a:r>
              <a:rPr lang="en-NZ" dirty="0" err="1"/>
              <a:t>name.length</a:t>
            </a:r>
            <a:r>
              <a:rPr lang="en-NZ" dirty="0"/>
              <a:t>() &gt; 6 ) {</a:t>
            </a:r>
          </a:p>
          <a:p>
            <a:pPr lvl="3">
              <a:spcBef>
                <a:spcPts val="1200"/>
              </a:spcBef>
              <a:buNone/>
            </a:pPr>
            <a:r>
              <a:rPr lang="en-NZ" dirty="0"/>
              <a:t>count = count + 1;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NZ" dirty="0"/>
          </a:p>
          <a:p>
            <a:pPr lvl="1"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marL="446088" lvl="1" indent="0">
              <a:spcBef>
                <a:spcPts val="600"/>
              </a:spcBef>
              <a:buNone/>
            </a:pPr>
            <a:r>
              <a:rPr lang="en-US" dirty="0"/>
              <a:t>U</a:t>
            </a:r>
            <a:r>
              <a:rPr lang="en-NZ" dirty="0" err="1"/>
              <a:t>I.printf</a:t>
            </a:r>
            <a:r>
              <a:rPr lang="en-NZ" dirty="0"/>
              <a:t>(</a:t>
            </a:r>
            <a:r>
              <a:rPr lang="en-NZ" dirty="0">
                <a:solidFill>
                  <a:srgbClr val="008000"/>
                </a:solidFill>
              </a:rPr>
              <a:t>"There were %d long names out of %d names \n"</a:t>
            </a:r>
            <a:r>
              <a:rPr lang="en-NZ" dirty="0"/>
              <a:t>, count,  </a:t>
            </a:r>
            <a:r>
              <a:rPr lang="en-NZ" dirty="0" err="1"/>
              <a:t>nameList.size</a:t>
            </a:r>
            <a:r>
              <a:rPr lang="en-NZ" dirty="0"/>
              <a:t>() );</a:t>
            </a:r>
          </a:p>
          <a:p>
            <a:pPr marL="446088" lvl="1" indent="0">
              <a:buNone/>
            </a:pPr>
            <a:endParaRPr lang="en-NZ" dirty="0"/>
          </a:p>
        </p:txBody>
      </p:sp>
      <p:sp>
        <p:nvSpPr>
          <p:cNvPr id="7" name="Speech Bubble: Rectangle with Corners Rounded 6"/>
          <p:cNvSpPr/>
          <p:nvPr/>
        </p:nvSpPr>
        <p:spPr bwMode="auto">
          <a:xfrm>
            <a:off x="5795555" y="6191793"/>
            <a:ext cx="2896750" cy="482105"/>
          </a:xfrm>
          <a:prstGeom prst="wedgeRoundRectCallout">
            <a:avLst>
              <a:gd name="adj1" fmla="val 66981"/>
              <a:gd name="adj2" fmla="val -156434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/>
              <a:t>Number of values in a list</a:t>
            </a:r>
            <a:endParaRPr lang="en-NZ" sz="1800" dirty="0"/>
          </a:p>
        </p:txBody>
      </p:sp>
      <p:sp>
        <p:nvSpPr>
          <p:cNvPr id="9" name="Speech Bubble: Rectangle with Corners Rounded 8"/>
          <p:cNvSpPr/>
          <p:nvPr/>
        </p:nvSpPr>
        <p:spPr bwMode="auto">
          <a:xfrm>
            <a:off x="5795555" y="2704016"/>
            <a:ext cx="3426823" cy="378823"/>
          </a:xfrm>
          <a:prstGeom prst="wedgeRoundRectCallout">
            <a:avLst>
              <a:gd name="adj1" fmla="val -96257"/>
              <a:gd name="adj2" fmla="val 38362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/>
              <a:t>Declare and </a:t>
            </a:r>
            <a:r>
              <a:rPr lang="en-US" sz="1800" dirty="0" err="1"/>
              <a:t>initialise</a:t>
            </a:r>
            <a:r>
              <a:rPr lang="en-US" sz="1800" dirty="0"/>
              <a:t> variable</a:t>
            </a:r>
            <a:endParaRPr lang="en-NZ" sz="1800" dirty="0"/>
          </a:p>
        </p:txBody>
      </p:sp>
      <p:sp>
        <p:nvSpPr>
          <p:cNvPr id="10" name="Speech Bubble: Rectangle with Corners Rounded 9"/>
          <p:cNvSpPr/>
          <p:nvPr/>
        </p:nvSpPr>
        <p:spPr bwMode="auto">
          <a:xfrm>
            <a:off x="5795555" y="4322245"/>
            <a:ext cx="2238103" cy="423861"/>
          </a:xfrm>
          <a:prstGeom prst="wedgeRoundRectCallout">
            <a:avLst>
              <a:gd name="adj1" fmla="val -122151"/>
              <a:gd name="adj2" fmla="val -28620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/>
              <a:t>Add 1 to the count</a:t>
            </a:r>
          </a:p>
        </p:txBody>
      </p:sp>
    </p:spTree>
    <p:extLst>
      <p:ext uri="{BB962C8B-B14F-4D97-AF65-F5344CB8AC3E}">
        <p14:creationId xmlns:p14="http://schemas.microsoft.com/office/powerpoint/2010/main" val="3386622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are values too: passing lists around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lvl="1" indent="0">
              <a:buNone/>
            </a:pPr>
            <a:r>
              <a:rPr lang="en-US" b="1" dirty="0">
                <a:solidFill>
                  <a:srgbClr val="6F3B01"/>
                </a:solidFill>
              </a:rPr>
              <a:t>public</a:t>
            </a:r>
            <a:r>
              <a:rPr lang="en-US" dirty="0">
                <a:solidFill>
                  <a:srgbClr val="EE1212"/>
                </a:solidFill>
              </a:rPr>
              <a:t> void </a:t>
            </a:r>
            <a:r>
              <a:rPr lang="en-US" dirty="0" err="1"/>
              <a:t>analyseNames</a:t>
            </a:r>
            <a:r>
              <a:rPr lang="en-US" dirty="0"/>
              <a:t>() {</a:t>
            </a:r>
            <a:endParaRPr lang="en-NZ" dirty="0"/>
          </a:p>
          <a:p>
            <a:pPr marL="854075" lvl="2" indent="0">
              <a:buNone/>
            </a:pPr>
            <a:r>
              <a:rPr lang="en-NZ" dirty="0" err="1">
                <a:solidFill>
                  <a:srgbClr val="EE1212"/>
                </a:solidFill>
              </a:rPr>
              <a:t>ArrayList</a:t>
            </a:r>
            <a:r>
              <a:rPr lang="en-NZ" dirty="0"/>
              <a:t> </a:t>
            </a:r>
            <a:r>
              <a:rPr lang="en-NZ" dirty="0">
                <a:solidFill>
                  <a:srgbClr val="EE1212"/>
                </a:solidFill>
              </a:rPr>
              <a:t>&lt;String&gt; </a:t>
            </a:r>
            <a:r>
              <a:rPr lang="en-NZ" dirty="0"/>
              <a:t> </a:t>
            </a:r>
            <a:r>
              <a:rPr lang="en-NZ" dirty="0" err="1"/>
              <a:t>nameList</a:t>
            </a:r>
            <a:r>
              <a:rPr lang="en-NZ" dirty="0"/>
              <a:t>   =  </a:t>
            </a:r>
            <a:r>
              <a:rPr lang="en-NZ" dirty="0" err="1"/>
              <a:t>UI.askStrings</a:t>
            </a:r>
            <a:r>
              <a:rPr lang="en-NZ" dirty="0"/>
              <a:t>(</a:t>
            </a:r>
            <a:r>
              <a:rPr lang="en-NZ" dirty="0">
                <a:solidFill>
                  <a:srgbClr val="008000"/>
                </a:solidFill>
              </a:rPr>
              <a:t>"Enter names"</a:t>
            </a:r>
            <a:r>
              <a:rPr lang="en-NZ" dirty="0"/>
              <a:t>); </a:t>
            </a:r>
          </a:p>
          <a:p>
            <a:pPr marL="854075" lvl="2" indent="0">
              <a:buNone/>
            </a:pPr>
            <a:r>
              <a:rPr lang="en-US" dirty="0" err="1"/>
              <a:t>UI.println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"</a:t>
            </a:r>
            <a:r>
              <a:rPr lang="en-NZ" dirty="0">
                <a:solidFill>
                  <a:srgbClr val="008000"/>
                </a:solidFill>
              </a:rPr>
              <a:t>Total characters: "</a:t>
            </a:r>
            <a:r>
              <a:rPr lang="en-NZ" dirty="0"/>
              <a:t>  + </a:t>
            </a:r>
            <a:r>
              <a:rPr lang="en-US" dirty="0" err="1"/>
              <a:t>this.</a:t>
            </a:r>
            <a:r>
              <a:rPr lang="en-US" u="sng" dirty="0" err="1"/>
              <a:t>totalChars</a:t>
            </a:r>
            <a:r>
              <a:rPr lang="en-US" dirty="0"/>
              <a:t> (</a:t>
            </a:r>
            <a:r>
              <a:rPr lang="en-US" dirty="0" err="1"/>
              <a:t>nameList</a:t>
            </a:r>
            <a:r>
              <a:rPr lang="en-US" dirty="0"/>
              <a:t>) );</a:t>
            </a:r>
          </a:p>
          <a:p>
            <a:pPr marL="854075" lvl="2" indent="0">
              <a:buNone/>
            </a:pPr>
            <a:r>
              <a:rPr lang="en-US" dirty="0" err="1"/>
              <a:t>UI.println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"Starts with A: "</a:t>
            </a:r>
            <a:r>
              <a:rPr lang="en-US" dirty="0"/>
              <a:t> + </a:t>
            </a:r>
            <a:r>
              <a:rPr lang="en-US" dirty="0" err="1"/>
              <a:t>this.</a:t>
            </a:r>
            <a:r>
              <a:rPr lang="en-US" u="sng" dirty="0" err="1"/>
              <a:t>wordStartingWith</a:t>
            </a:r>
            <a:r>
              <a:rPr lang="en-US" dirty="0"/>
              <a:t>(</a:t>
            </a:r>
            <a:r>
              <a:rPr lang="en-US" dirty="0" err="1"/>
              <a:t>nameList</a:t>
            </a:r>
            <a:r>
              <a:rPr lang="en-US" dirty="0"/>
              <a:t>, "A") );</a:t>
            </a:r>
          </a:p>
          <a:p>
            <a:pPr marL="446088" lvl="1" indent="0">
              <a:buNone/>
            </a:pPr>
            <a:r>
              <a:rPr lang="en-US" dirty="0"/>
              <a:t>}</a:t>
            </a:r>
            <a:endParaRPr lang="en-NZ" dirty="0"/>
          </a:p>
          <a:p>
            <a:pPr lvl="1">
              <a:spcBef>
                <a:spcPts val="0"/>
              </a:spcBef>
              <a:buNone/>
            </a:pPr>
            <a:r>
              <a:rPr lang="en-US" b="1">
                <a:solidFill>
                  <a:srgbClr val="6F3B01"/>
                </a:solidFill>
              </a:rPr>
              <a:t>public</a:t>
            </a:r>
            <a:r>
              <a:rPr lang="en-US">
                <a:solidFill>
                  <a:srgbClr val="EE1212"/>
                </a:solidFill>
              </a:rPr>
              <a:t> int</a:t>
            </a:r>
            <a:r>
              <a:rPr lang="en-US" dirty="0">
                <a:solidFill>
                  <a:srgbClr val="EE1212"/>
                </a:solidFill>
              </a:rPr>
              <a:t> </a:t>
            </a:r>
            <a:r>
              <a:rPr lang="en-US" dirty="0" err="1"/>
              <a:t>totalChars</a:t>
            </a:r>
            <a:r>
              <a:rPr lang="en-US" dirty="0"/>
              <a:t>(</a:t>
            </a:r>
            <a:r>
              <a:rPr lang="en-NZ" dirty="0" err="1">
                <a:solidFill>
                  <a:srgbClr val="EE1212"/>
                </a:solidFill>
              </a:rPr>
              <a:t>ArrayList</a:t>
            </a:r>
            <a:r>
              <a:rPr lang="en-NZ" dirty="0"/>
              <a:t> </a:t>
            </a:r>
            <a:r>
              <a:rPr lang="en-NZ" dirty="0">
                <a:solidFill>
                  <a:srgbClr val="EE1212"/>
                </a:solidFill>
              </a:rPr>
              <a:t>&lt;String&gt; </a:t>
            </a:r>
            <a:r>
              <a:rPr lang="en-NZ" dirty="0"/>
              <a:t> strings ){ </a:t>
            </a:r>
            <a:endParaRPr lang="en-US" dirty="0"/>
          </a:p>
          <a:p>
            <a:pPr lvl="2">
              <a:spcBef>
                <a:spcPts val="0"/>
              </a:spcBef>
              <a:buNone/>
            </a:pPr>
            <a:r>
              <a:rPr lang="en-NZ" dirty="0" err="1">
                <a:solidFill>
                  <a:srgbClr val="EE1212"/>
                </a:solidFill>
              </a:rPr>
              <a:t>int</a:t>
            </a:r>
            <a:r>
              <a:rPr lang="en-NZ" dirty="0"/>
              <a:t> count = 0;</a:t>
            </a:r>
            <a:endParaRPr lang="en-NZ" b="1" dirty="0">
              <a:solidFill>
                <a:srgbClr val="6F3B01"/>
              </a:solidFill>
            </a:endParaRPr>
          </a:p>
          <a:p>
            <a:pPr lvl="2">
              <a:spcBef>
                <a:spcPts val="10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for </a:t>
            </a:r>
            <a:r>
              <a:rPr lang="en-NZ" dirty="0"/>
              <a:t>(</a:t>
            </a:r>
            <a:r>
              <a:rPr lang="en-NZ" dirty="0">
                <a:solidFill>
                  <a:srgbClr val="EE1212"/>
                </a:solidFill>
              </a:rPr>
              <a:t>String</a:t>
            </a:r>
            <a:r>
              <a:rPr lang="en-NZ" dirty="0"/>
              <a:t> </a:t>
            </a:r>
            <a:r>
              <a:rPr lang="en-NZ" dirty="0" err="1"/>
              <a:t>str</a:t>
            </a:r>
            <a:r>
              <a:rPr lang="en-NZ" dirty="0"/>
              <a:t> : strings)  { </a:t>
            </a:r>
          </a:p>
          <a:p>
            <a:pPr lvl="3">
              <a:spcBef>
                <a:spcPts val="100"/>
              </a:spcBef>
              <a:buNone/>
            </a:pPr>
            <a:r>
              <a:rPr lang="en-NZ" dirty="0"/>
              <a:t>count = count + </a:t>
            </a:r>
            <a:r>
              <a:rPr lang="en-NZ" dirty="0" err="1"/>
              <a:t>str.length</a:t>
            </a:r>
            <a:r>
              <a:rPr lang="en-NZ" dirty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lvl="2">
              <a:spcBef>
                <a:spcPts val="100"/>
              </a:spcBef>
              <a:buNone/>
            </a:pPr>
            <a:r>
              <a:rPr lang="en-US" b="1" dirty="0">
                <a:solidFill>
                  <a:srgbClr val="6F3B01"/>
                </a:solidFill>
              </a:rPr>
              <a:t>return</a:t>
            </a:r>
            <a:r>
              <a:rPr lang="en-US" dirty="0"/>
              <a:t> count;</a:t>
            </a:r>
            <a:endParaRPr lang="en-NZ" dirty="0"/>
          </a:p>
          <a:p>
            <a:pPr lvl="1">
              <a:spcBef>
                <a:spcPts val="0"/>
              </a:spcBef>
              <a:buNone/>
            </a:pPr>
            <a:r>
              <a:rPr lang="en-NZ" dirty="0"/>
              <a:t>}</a:t>
            </a:r>
          </a:p>
          <a:p>
            <a:pPr marL="446088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F3B01"/>
                </a:solidFill>
              </a:rPr>
              <a:t>public</a:t>
            </a:r>
            <a:r>
              <a:rPr lang="en-US" dirty="0">
                <a:solidFill>
                  <a:srgbClr val="EE1212"/>
                </a:solidFill>
              </a:rPr>
              <a:t> String </a:t>
            </a:r>
            <a:r>
              <a:rPr lang="en-US" dirty="0" err="1"/>
              <a:t>wordStartingWith</a:t>
            </a:r>
            <a:r>
              <a:rPr lang="en-US" dirty="0"/>
              <a:t>(</a:t>
            </a:r>
            <a:r>
              <a:rPr lang="en-NZ" dirty="0" err="1">
                <a:solidFill>
                  <a:srgbClr val="EE1212"/>
                </a:solidFill>
              </a:rPr>
              <a:t>ArrayList</a:t>
            </a:r>
            <a:r>
              <a:rPr lang="en-NZ" dirty="0"/>
              <a:t> </a:t>
            </a:r>
            <a:r>
              <a:rPr lang="en-NZ" dirty="0">
                <a:solidFill>
                  <a:srgbClr val="EE1212"/>
                </a:solidFill>
              </a:rPr>
              <a:t>&lt;String&gt; </a:t>
            </a:r>
            <a:r>
              <a:rPr lang="en-NZ" dirty="0"/>
              <a:t> strings,  </a:t>
            </a:r>
            <a:r>
              <a:rPr lang="en-NZ" dirty="0">
                <a:solidFill>
                  <a:srgbClr val="008000"/>
                </a:solidFill>
              </a:rPr>
              <a:t>String</a:t>
            </a:r>
            <a:r>
              <a:rPr lang="en-NZ" dirty="0"/>
              <a:t> pattern ){ </a:t>
            </a:r>
            <a:endParaRPr lang="en-US" dirty="0"/>
          </a:p>
          <a:p>
            <a:pPr marL="854075" lvl="2" indent="0">
              <a:spcBef>
                <a:spcPts val="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for </a:t>
            </a:r>
            <a:r>
              <a:rPr lang="en-NZ" dirty="0"/>
              <a:t>(</a:t>
            </a:r>
            <a:r>
              <a:rPr lang="en-NZ" dirty="0">
                <a:solidFill>
                  <a:srgbClr val="EE1212"/>
                </a:solidFill>
              </a:rPr>
              <a:t>String</a:t>
            </a:r>
            <a:r>
              <a:rPr lang="en-NZ" dirty="0"/>
              <a:t> </a:t>
            </a:r>
            <a:r>
              <a:rPr lang="en-NZ" dirty="0" err="1"/>
              <a:t>str</a:t>
            </a:r>
            <a:r>
              <a:rPr lang="en-NZ" dirty="0"/>
              <a:t> : strings)  { </a:t>
            </a:r>
          </a:p>
          <a:p>
            <a:pPr marL="1262063" lvl="3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F3B01"/>
                </a:solidFill>
              </a:rPr>
              <a:t>if</a:t>
            </a:r>
            <a:r>
              <a:rPr lang="en-US" dirty="0"/>
              <a:t> ( </a:t>
            </a:r>
            <a:r>
              <a:rPr lang="en-US" dirty="0" err="1"/>
              <a:t>str.startsWith</a:t>
            </a:r>
            <a:r>
              <a:rPr lang="en-US" dirty="0"/>
              <a:t>(pattern) )  {  </a:t>
            </a:r>
            <a:r>
              <a:rPr lang="en-US" b="1" dirty="0">
                <a:solidFill>
                  <a:srgbClr val="6F3B0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;  }      </a:t>
            </a:r>
            <a:r>
              <a:rPr lang="en-US" dirty="0">
                <a:solidFill>
                  <a:srgbClr val="1004FC"/>
                </a:solidFill>
              </a:rPr>
              <a:t>// returns first word starting with the pattern</a:t>
            </a:r>
          </a:p>
          <a:p>
            <a:pPr marL="854075" lvl="2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854075" lvl="2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F3B0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"&lt;none&gt;"</a:t>
            </a:r>
            <a:r>
              <a:rPr lang="en-US" dirty="0"/>
              <a:t>;</a:t>
            </a:r>
          </a:p>
          <a:p>
            <a:pPr marL="446088" lvl="1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107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0"/>
            <a:ext cx="8077200" cy="838200"/>
          </a:xfrm>
        </p:spPr>
        <p:txBody>
          <a:bodyPr/>
          <a:lstStyle/>
          <a:p>
            <a:r>
              <a:rPr lang="en-NZ" dirty="0"/>
              <a:t>Menu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  <a:tabLst>
                <a:tab pos="1162050" algn="l"/>
                <a:tab pos="6372225" algn="l"/>
              </a:tabLst>
            </a:pPr>
            <a:r>
              <a:rPr lang="en-NZ" dirty="0"/>
              <a:t>Repetition/Iteration with while</a:t>
            </a:r>
            <a:endParaRPr lang="en-NZ" b="1" dirty="0"/>
          </a:p>
          <a:p>
            <a:pPr>
              <a:spcBef>
                <a:spcPct val="45000"/>
              </a:spcBef>
              <a:buNone/>
              <a:tabLst>
                <a:tab pos="1162050" algn="l"/>
                <a:tab pos="6372225" algn="l"/>
              </a:tabLst>
            </a:pPr>
            <a:endParaRPr lang="en-NZ" b="1" dirty="0"/>
          </a:p>
          <a:p>
            <a:pPr>
              <a:spcBef>
                <a:spcPct val="45000"/>
              </a:spcBef>
              <a:buNone/>
              <a:tabLst>
                <a:tab pos="1162050" algn="l"/>
                <a:tab pos="6372225" algn="l"/>
              </a:tabLst>
            </a:pPr>
            <a:endParaRPr lang="en-NZ" b="1" dirty="0"/>
          </a:p>
          <a:p>
            <a:pPr>
              <a:spcBef>
                <a:spcPct val="45000"/>
              </a:spcBef>
              <a:buNone/>
              <a:tabLst>
                <a:tab pos="1162050" algn="l"/>
                <a:tab pos="6372225" algn="l"/>
              </a:tabLst>
            </a:pPr>
            <a:endParaRPr lang="en-NZ" b="1"/>
          </a:p>
          <a:p>
            <a:pPr>
              <a:spcBef>
                <a:spcPct val="45000"/>
              </a:spcBef>
              <a:buNone/>
              <a:tabLst>
                <a:tab pos="1162050" algn="l"/>
                <a:tab pos="6372225" algn="l"/>
              </a:tabLst>
            </a:pPr>
            <a:r>
              <a:rPr lang="en-NZ" b="1"/>
              <a:t>Admin</a:t>
            </a:r>
            <a:r>
              <a:rPr lang="en-NZ" dirty="0"/>
              <a:t>:</a:t>
            </a:r>
          </a:p>
          <a:p>
            <a:pPr>
              <a:spcBef>
                <a:spcPct val="50000"/>
              </a:spcBef>
              <a:tabLst>
                <a:tab pos="1162050" algn="l"/>
                <a:tab pos="6372225" algn="l"/>
              </a:tabLst>
            </a:pPr>
            <a:r>
              <a:rPr lang="en-NZ" dirty="0"/>
              <a:t>Test</a:t>
            </a:r>
          </a:p>
          <a:p>
            <a:pPr lvl="1">
              <a:spcBef>
                <a:spcPts val="0"/>
              </a:spcBef>
              <a:tabLst>
                <a:tab pos="1162050" algn="l"/>
                <a:tab pos="4213225" algn="l"/>
                <a:tab pos="6103938" algn="l"/>
                <a:tab pos="6721475" algn="l"/>
                <a:tab pos="9859963" algn="l"/>
              </a:tabLst>
            </a:pPr>
            <a:r>
              <a:rPr lang="en-NZ" dirty="0"/>
              <a:t>Monday 5-6pm: 		Monday 6-7pm: </a:t>
            </a:r>
          </a:p>
          <a:p>
            <a:pPr marL="819150" lvl="2" indent="0">
              <a:spcBef>
                <a:spcPts val="0"/>
              </a:spcBef>
              <a:buNone/>
              <a:tabLst>
                <a:tab pos="1162050" algn="l"/>
                <a:tab pos="4213225" algn="l"/>
                <a:tab pos="6103938" algn="l"/>
                <a:tab pos="6721475" algn="l"/>
                <a:tab pos="9859963" algn="l"/>
              </a:tabLst>
            </a:pPr>
            <a:r>
              <a:rPr lang="en-NZ" dirty="0"/>
              <a:t>ABBISS to BROWN  	</a:t>
            </a:r>
            <a:r>
              <a:rPr lang="en-NZ" dirty="0">
                <a:sym typeface="Symbol" panose="05050102010706020507" pitchFamily="18" charset="2"/>
              </a:rPr>
              <a:t> </a:t>
            </a:r>
            <a:r>
              <a:rPr lang="en-NZ" dirty="0"/>
              <a:t>KK301 		LI to MORTON 	</a:t>
            </a:r>
            <a:r>
              <a:rPr lang="en-NZ" dirty="0">
                <a:sym typeface="Symbol" panose="05050102010706020507" pitchFamily="18" charset="2"/>
              </a:rPr>
              <a:t> </a:t>
            </a:r>
            <a:r>
              <a:rPr lang="en-NZ" dirty="0"/>
              <a:t>KK301</a:t>
            </a:r>
          </a:p>
          <a:p>
            <a:pPr marL="819150" lvl="2" indent="0">
              <a:spcBef>
                <a:spcPts val="0"/>
              </a:spcBef>
              <a:buNone/>
              <a:tabLst>
                <a:tab pos="1162050" algn="l"/>
                <a:tab pos="4213225" algn="l"/>
                <a:tab pos="6103938" algn="l"/>
                <a:tab pos="6721475" algn="l"/>
                <a:tab pos="9859963" algn="l"/>
              </a:tabLst>
            </a:pPr>
            <a:r>
              <a:rPr lang="en-NZ" dirty="0"/>
              <a:t>BUCK to EVANGELISTA  	</a:t>
            </a:r>
            <a:r>
              <a:rPr lang="en-NZ" dirty="0">
                <a:sym typeface="Symbol" panose="05050102010706020507" pitchFamily="18" charset="2"/>
              </a:rPr>
              <a:t> </a:t>
            </a:r>
            <a:r>
              <a:rPr lang="en-NZ" dirty="0"/>
              <a:t>MC101		MULLER to RUSSELL 	</a:t>
            </a:r>
            <a:r>
              <a:rPr lang="en-NZ" dirty="0">
                <a:sym typeface="Symbol" panose="05050102010706020507" pitchFamily="18" charset="2"/>
              </a:rPr>
              <a:t> </a:t>
            </a:r>
            <a:r>
              <a:rPr lang="en-NZ" dirty="0"/>
              <a:t>MC101</a:t>
            </a:r>
          </a:p>
          <a:p>
            <a:pPr marL="819150" lvl="2" indent="0">
              <a:spcBef>
                <a:spcPts val="0"/>
              </a:spcBef>
              <a:buNone/>
              <a:tabLst>
                <a:tab pos="1162050" algn="l"/>
                <a:tab pos="4213225" algn="l"/>
                <a:tab pos="6103938" algn="l"/>
                <a:tab pos="6721475" algn="l"/>
                <a:tab pos="9859963" algn="l"/>
              </a:tabLst>
            </a:pPr>
            <a:r>
              <a:rPr lang="en-NZ" dirty="0"/>
              <a:t>EVANS to GULLIVER  	</a:t>
            </a:r>
            <a:r>
              <a:rPr lang="en-NZ" dirty="0">
                <a:sym typeface="Symbol" panose="05050102010706020507" pitchFamily="18" charset="2"/>
              </a:rPr>
              <a:t> </a:t>
            </a:r>
            <a:r>
              <a:rPr lang="en-NZ" dirty="0"/>
              <a:t>MC102 		RYAN to STOECKLEIN 	</a:t>
            </a:r>
            <a:r>
              <a:rPr lang="en-NZ" dirty="0">
                <a:sym typeface="Symbol" panose="05050102010706020507" pitchFamily="18" charset="2"/>
              </a:rPr>
              <a:t> </a:t>
            </a:r>
            <a:r>
              <a:rPr lang="en-NZ" dirty="0"/>
              <a:t>MC102</a:t>
            </a:r>
          </a:p>
          <a:p>
            <a:pPr marL="819150" lvl="2" indent="0">
              <a:spcBef>
                <a:spcPts val="0"/>
              </a:spcBef>
              <a:buNone/>
              <a:tabLst>
                <a:tab pos="1162050" algn="l"/>
                <a:tab pos="4213225" algn="l"/>
                <a:tab pos="6103938" algn="l"/>
                <a:tab pos="6721475" algn="l"/>
                <a:tab pos="9859963" algn="l"/>
              </a:tabLst>
            </a:pPr>
            <a:r>
              <a:rPr lang="en-NZ" dirty="0"/>
              <a:t>GUNNING to HYDE  	</a:t>
            </a:r>
            <a:r>
              <a:rPr lang="en-NZ" dirty="0">
                <a:sym typeface="Symbol" panose="05050102010706020507" pitchFamily="18" charset="2"/>
              </a:rPr>
              <a:t> </a:t>
            </a:r>
            <a:r>
              <a:rPr lang="en-NZ" dirty="0"/>
              <a:t>MC104		STRYDOM to VOGELS 	</a:t>
            </a:r>
            <a:r>
              <a:rPr lang="en-NZ" dirty="0">
                <a:sym typeface="Symbol" panose="05050102010706020507" pitchFamily="18" charset="2"/>
              </a:rPr>
              <a:t> </a:t>
            </a:r>
            <a:r>
              <a:rPr lang="en-NZ" dirty="0"/>
              <a:t>MC104</a:t>
            </a:r>
          </a:p>
          <a:p>
            <a:pPr marL="819150" lvl="2" indent="0">
              <a:spcBef>
                <a:spcPts val="0"/>
              </a:spcBef>
              <a:buNone/>
              <a:tabLst>
                <a:tab pos="1162050" algn="l"/>
                <a:tab pos="4213225" algn="l"/>
                <a:tab pos="6103938" algn="l"/>
                <a:tab pos="6721475" algn="l"/>
                <a:tab pos="9859963" algn="l"/>
              </a:tabLst>
            </a:pPr>
            <a:r>
              <a:rPr lang="en-NZ" dirty="0"/>
              <a:t>IRVINE to LEUYHOLD 	</a:t>
            </a:r>
            <a:r>
              <a:rPr lang="en-NZ" dirty="0">
                <a:sym typeface="Symbol" panose="05050102010706020507" pitchFamily="18" charset="2"/>
              </a:rPr>
              <a:t> </a:t>
            </a:r>
            <a:r>
              <a:rPr lang="en-NZ" dirty="0"/>
              <a:t>CO122		VOSS to VAN'T WOUT 	</a:t>
            </a:r>
            <a:r>
              <a:rPr lang="en-NZ" dirty="0">
                <a:sym typeface="Symbol" panose="05050102010706020507" pitchFamily="18" charset="2"/>
              </a:rPr>
              <a:t> </a:t>
            </a:r>
            <a:r>
              <a:rPr lang="en-NZ" dirty="0"/>
              <a:t>CO122</a:t>
            </a:r>
          </a:p>
          <a:p>
            <a:pPr lvl="1">
              <a:spcBef>
                <a:spcPts val="0"/>
              </a:spcBef>
              <a:tabLst>
                <a:tab pos="1162050" algn="l"/>
                <a:tab pos="4213225" algn="l"/>
                <a:tab pos="6372225" algn="l"/>
              </a:tabLst>
            </a:pPr>
            <a:endParaRPr lang="en-NZ" dirty="0"/>
          </a:p>
          <a:p>
            <a:pPr marL="819150" lvl="2" indent="0">
              <a:spcBef>
                <a:spcPts val="0"/>
              </a:spcBef>
              <a:buNone/>
              <a:tabLst>
                <a:tab pos="1162050" algn="l"/>
                <a:tab pos="4213225" algn="l"/>
                <a:tab pos="6372225" algn="l"/>
              </a:tabLst>
            </a:pPr>
            <a:r>
              <a:rPr lang="en-NZ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05466923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While statements:  repeating with a condition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NZ" b="1" dirty="0">
                <a:solidFill>
                  <a:srgbClr val="6F3B01"/>
                </a:solidFill>
              </a:rPr>
              <a:t>For</a:t>
            </a:r>
            <a:r>
              <a:rPr lang="en-NZ" dirty="0"/>
              <a:t> statements:  repetition over a list of values.  </a:t>
            </a:r>
          </a:p>
          <a:p>
            <a:pPr>
              <a:spcBef>
                <a:spcPct val="50000"/>
              </a:spcBef>
            </a:pPr>
            <a:r>
              <a:rPr lang="en-NZ" b="1" dirty="0">
                <a:solidFill>
                  <a:srgbClr val="6F3B01"/>
                </a:solidFill>
              </a:rPr>
              <a:t>While</a:t>
            </a:r>
            <a:r>
              <a:rPr lang="en-NZ" dirty="0"/>
              <a:t> statements : general repetition, subject to a condition.</a:t>
            </a:r>
          </a:p>
          <a:p>
            <a:pPr lvl="1">
              <a:spcBef>
                <a:spcPts val="2400"/>
              </a:spcBef>
              <a:buFontTx/>
              <a:buNone/>
            </a:pPr>
            <a:r>
              <a:rPr lang="en-NZ" b="1" dirty="0">
                <a:solidFill>
                  <a:srgbClr val="6F3B01"/>
                </a:solidFill>
              </a:rPr>
              <a:t>while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b="1" dirty="0"/>
              <a:t>(</a:t>
            </a:r>
            <a:r>
              <a:rPr lang="en-NZ" i="1" dirty="0"/>
              <a:t>condition-to-do-it-again</a:t>
            </a:r>
            <a:r>
              <a:rPr lang="en-NZ" dirty="0"/>
              <a:t> </a:t>
            </a:r>
            <a:r>
              <a:rPr lang="en-NZ" b="1" dirty="0"/>
              <a:t>)  {</a:t>
            </a:r>
            <a:r>
              <a:rPr lang="en-NZ" dirty="0"/>
              <a:t> </a:t>
            </a:r>
          </a:p>
          <a:p>
            <a:pPr lvl="2">
              <a:buFontTx/>
              <a:buNone/>
            </a:pPr>
            <a:r>
              <a:rPr lang="en-NZ" i="1" dirty="0"/>
              <a:t>actions to perform each time round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dirty="0"/>
              <a:t>	</a:t>
            </a:r>
            <a:r>
              <a:rPr lang="en-NZ" b="1" dirty="0"/>
              <a:t>}</a:t>
            </a:r>
            <a:endParaRPr lang="en-NZ" b="1" dirty="0">
              <a:solidFill>
                <a:srgbClr val="990000"/>
              </a:solidFill>
            </a:endParaRPr>
          </a:p>
          <a:p>
            <a:pPr lvl="1">
              <a:spcBef>
                <a:spcPts val="2400"/>
              </a:spcBef>
              <a:buNone/>
            </a:pPr>
            <a:r>
              <a:rPr lang="en-NZ" b="1" dirty="0">
                <a:solidFill>
                  <a:srgbClr val="6F3B01"/>
                </a:solidFill>
              </a:rPr>
              <a:t>while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b="1" dirty="0"/>
              <a:t>( true</a:t>
            </a:r>
            <a:r>
              <a:rPr lang="en-NZ" dirty="0"/>
              <a:t> </a:t>
            </a:r>
            <a:r>
              <a:rPr lang="en-NZ" b="1" dirty="0"/>
              <a:t>)  {</a:t>
            </a:r>
            <a:r>
              <a:rPr lang="en-NZ" dirty="0"/>
              <a:t> </a:t>
            </a:r>
          </a:p>
          <a:p>
            <a:pPr lvl="2">
              <a:buFontTx/>
              <a:buNone/>
            </a:pPr>
            <a:r>
              <a:rPr lang="en-NZ" dirty="0" err="1"/>
              <a:t>UI.println</a:t>
            </a:r>
            <a:r>
              <a:rPr lang="en-NZ" dirty="0"/>
              <a:t>(</a:t>
            </a:r>
            <a:r>
              <a:rPr lang="en-NZ" dirty="0">
                <a:solidFill>
                  <a:srgbClr val="008000"/>
                </a:solidFill>
              </a:rPr>
              <a:t>"this repeats forever!"</a:t>
            </a:r>
            <a:r>
              <a:rPr lang="en-NZ" dirty="0"/>
              <a:t>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b="1" dirty="0"/>
              <a:t>}</a:t>
            </a:r>
          </a:p>
          <a:p>
            <a:pPr lvl="1">
              <a:spcBef>
                <a:spcPts val="2400"/>
              </a:spcBef>
              <a:buNone/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dirty="0"/>
              <a:t>n = 1; </a:t>
            </a:r>
            <a:endParaRPr lang="en-NZ" b="1" dirty="0">
              <a:solidFill>
                <a:srgbClr val="990000"/>
              </a:solidFill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NZ" b="1" dirty="0">
                <a:solidFill>
                  <a:srgbClr val="6F3B01"/>
                </a:solidFill>
              </a:rPr>
              <a:t>while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dirty="0"/>
              <a:t>( n &lt;= 100) 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 err="1"/>
              <a:t>UI.</a:t>
            </a:r>
            <a:r>
              <a:rPr lang="en-NZ" u="sng" dirty="0" err="1"/>
              <a:t>println</a:t>
            </a:r>
            <a:r>
              <a:rPr lang="en-NZ" dirty="0"/>
              <a:t>(n)</a:t>
            </a:r>
            <a:r>
              <a:rPr lang="en-NZ" dirty="0">
                <a:solidFill>
                  <a:srgbClr val="339933"/>
                </a:solidFill>
              </a:rPr>
              <a:t> </a:t>
            </a:r>
            <a:r>
              <a:rPr lang="en-NZ" dirty="0"/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dirty="0"/>
              <a:t>n = n + 1;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dirty="0"/>
              <a:t>}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758490" y="3337664"/>
            <a:ext cx="7704856" cy="0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758490" y="4633808"/>
            <a:ext cx="7704856" cy="0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ounded Rectangular Callout 1"/>
          <p:cNvSpPr/>
          <p:nvPr/>
        </p:nvSpPr>
        <p:spPr bwMode="auto">
          <a:xfrm>
            <a:off x="6096000" y="2276872"/>
            <a:ext cx="2520280" cy="792088"/>
          </a:xfrm>
          <a:prstGeom prst="wedgeRoundRectCallout">
            <a:avLst>
              <a:gd name="adj1" fmla="val -73744"/>
              <a:gd name="adj2" fmla="val -32098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>
                <a:latin typeface="Arial" charset="0"/>
              </a:rPr>
              <a:t>Similar structure to the </a:t>
            </a:r>
            <a:r>
              <a:rPr lang="en-NZ" sz="2000" b="1" dirty="0">
                <a:latin typeface="Arial" charset="0"/>
              </a:rPr>
              <a:t>if </a:t>
            </a:r>
            <a:r>
              <a:rPr lang="en-NZ" sz="2000" dirty="0">
                <a:latin typeface="Arial" charset="0"/>
              </a:rPr>
              <a:t>statement</a:t>
            </a:r>
            <a:endParaRPr lang="en-NZ" sz="2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76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uiExpand="1" build="p"/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While statement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Meaning:</a:t>
            </a:r>
          </a:p>
          <a:p>
            <a:pPr marL="446088" lvl="1" indent="0">
              <a:buNone/>
            </a:pPr>
            <a:r>
              <a:rPr lang="en-NZ" dirty="0"/>
              <a:t>Repeatedly</a:t>
            </a:r>
          </a:p>
          <a:p>
            <a:pPr lvl="1"/>
            <a:r>
              <a:rPr lang="en-NZ" dirty="0"/>
              <a:t>If the condition is still true, do the actions another time</a:t>
            </a:r>
          </a:p>
          <a:p>
            <a:pPr lvl="1"/>
            <a:r>
              <a:rPr lang="en-NZ" dirty="0"/>
              <a:t>If the condition is false, stop and go on to the next statement.</a:t>
            </a:r>
          </a:p>
          <a:p>
            <a:pPr lvl="2"/>
            <a:r>
              <a:rPr lang="en-NZ" dirty="0"/>
              <a:t>Note: don’t do actions at all if the condition is initially false</a:t>
            </a:r>
          </a:p>
          <a:p>
            <a:pPr>
              <a:spcBef>
                <a:spcPct val="70000"/>
              </a:spcBef>
            </a:pPr>
            <a:r>
              <a:rPr lang="en-NZ" dirty="0"/>
              <a:t>Similar to </a:t>
            </a:r>
            <a:r>
              <a:rPr lang="en-NZ" b="1" dirty="0">
                <a:solidFill>
                  <a:srgbClr val="6F3B01"/>
                </a:solidFill>
              </a:rPr>
              <a:t>if</a:t>
            </a:r>
            <a:r>
              <a:rPr lang="en-NZ" dirty="0"/>
              <a:t>, but NOT THE SAME!</a:t>
            </a:r>
          </a:p>
          <a:p>
            <a:pPr lvl="1"/>
            <a:r>
              <a:rPr lang="en-NZ" dirty="0"/>
              <a:t>keeps repeating the actions, </a:t>
            </a:r>
          </a:p>
          <a:p>
            <a:pPr lvl="2"/>
            <a:r>
              <a:rPr lang="en-NZ" dirty="0"/>
              <a:t>as long as the condition is still true each time round</a:t>
            </a:r>
          </a:p>
          <a:p>
            <a:pPr lvl="1"/>
            <a:r>
              <a:rPr lang="en-NZ" dirty="0"/>
              <a:t>no </a:t>
            </a:r>
            <a:r>
              <a:rPr lang="en-NZ" b="1" dirty="0">
                <a:solidFill>
                  <a:srgbClr val="993300"/>
                </a:solidFill>
              </a:rPr>
              <a:t>else</a:t>
            </a:r>
            <a:r>
              <a:rPr lang="en-NZ" b="1" dirty="0"/>
              <a:t> </a:t>
            </a:r>
            <a:r>
              <a:rPr lang="en-NZ" dirty="0"/>
              <a:t>— just skips to next statement when condition is false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169665" y="1412876"/>
            <a:ext cx="821631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 dirty="0">
                <a:solidFill>
                  <a:srgbClr val="6F3B01"/>
                </a:solidFill>
                <a:latin typeface="Arial Unicode MS" pitchFamily="34" charset="-128"/>
              </a:rPr>
              <a:t>while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694136" y="1412876"/>
            <a:ext cx="431800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>
                <a:latin typeface="Arial Unicode MS" pitchFamily="34" charset="-128"/>
              </a:rPr>
              <a:t>(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72544" y="1412876"/>
            <a:ext cx="1366838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i="1">
                <a:latin typeface="Arial Unicode MS" pitchFamily="34" charset="-128"/>
              </a:rPr>
              <a:t>condition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185990" y="1412876"/>
            <a:ext cx="431800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>
                <a:latin typeface="Arial Unicode MS" pitchFamily="34" charset="-128"/>
              </a:rPr>
              <a:t>)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711624" y="2211979"/>
            <a:ext cx="1438275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i="1" dirty="0">
                <a:latin typeface="Arial Unicode MS" pitchFamily="34" charset="-128"/>
              </a:rPr>
              <a:t>action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2495153" y="2889251"/>
            <a:ext cx="144463" cy="1444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631502" y="1520826"/>
            <a:ext cx="144462" cy="1444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79" name="AutoShape 11"/>
          <p:cNvCxnSpPr>
            <a:cxnSpLocks noChangeShapeType="1"/>
            <a:stCxn id="7178" idx="6"/>
            <a:endCxn id="7172" idx="1"/>
          </p:cNvCxnSpPr>
          <p:nvPr/>
        </p:nvCxnSpPr>
        <p:spPr bwMode="auto">
          <a:xfrm>
            <a:off x="775964" y="1593058"/>
            <a:ext cx="39370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cxnSp>
        <p:nvCxnSpPr>
          <p:cNvPr id="7180" name="AutoShape 12"/>
          <p:cNvCxnSpPr>
            <a:cxnSpLocks noChangeShapeType="1"/>
            <a:stCxn id="7172" idx="3"/>
            <a:endCxn id="7173" idx="1"/>
          </p:cNvCxnSpPr>
          <p:nvPr/>
        </p:nvCxnSpPr>
        <p:spPr bwMode="auto">
          <a:xfrm>
            <a:off x="1991296" y="1593058"/>
            <a:ext cx="70284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cxnSp>
        <p:nvCxnSpPr>
          <p:cNvPr id="7181" name="AutoShape 13"/>
          <p:cNvCxnSpPr>
            <a:cxnSpLocks noChangeShapeType="1"/>
            <a:stCxn id="7173" idx="3"/>
            <a:endCxn id="7174" idx="1"/>
          </p:cNvCxnSpPr>
          <p:nvPr/>
        </p:nvCxnSpPr>
        <p:spPr bwMode="auto">
          <a:xfrm>
            <a:off x="3125936" y="1593058"/>
            <a:ext cx="84660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cxnSp>
        <p:nvCxnSpPr>
          <p:cNvPr id="7182" name="AutoShape 14"/>
          <p:cNvCxnSpPr>
            <a:cxnSpLocks noChangeShapeType="1"/>
            <a:stCxn id="7174" idx="3"/>
            <a:endCxn id="7175" idx="1"/>
          </p:cNvCxnSpPr>
          <p:nvPr/>
        </p:nvCxnSpPr>
        <p:spPr bwMode="auto">
          <a:xfrm>
            <a:off x="5339382" y="1593058"/>
            <a:ext cx="84660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cxnSp>
        <p:nvCxnSpPr>
          <p:cNvPr id="7183" name="AutoShape 16"/>
          <p:cNvCxnSpPr>
            <a:cxnSpLocks noChangeShapeType="1"/>
            <a:stCxn id="7186" idx="3"/>
            <a:endCxn id="7177" idx="2"/>
          </p:cNvCxnSpPr>
          <p:nvPr/>
        </p:nvCxnSpPr>
        <p:spPr bwMode="auto">
          <a:xfrm>
            <a:off x="1991296" y="2961483"/>
            <a:ext cx="50385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cxnSp>
        <p:nvCxnSpPr>
          <p:cNvPr id="7184" name="AutoShape 17"/>
          <p:cNvCxnSpPr>
            <a:cxnSpLocks noChangeShapeType="1"/>
            <a:stCxn id="7185" idx="3"/>
            <a:endCxn id="7176" idx="1"/>
          </p:cNvCxnSpPr>
          <p:nvPr/>
        </p:nvCxnSpPr>
        <p:spPr bwMode="auto">
          <a:xfrm flipH="1">
            <a:off x="2711624" y="1593058"/>
            <a:ext cx="5184575" cy="799103"/>
          </a:xfrm>
          <a:prstGeom prst="curvedConnector5">
            <a:avLst>
              <a:gd name="adj1" fmla="val -4409"/>
              <a:gd name="adj2" fmla="val 33653"/>
              <a:gd name="adj3" fmla="val 10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7185" name="Rectangle 18"/>
          <p:cNvSpPr>
            <a:spLocks noChangeArrowheads="1"/>
          </p:cNvSpPr>
          <p:nvPr/>
        </p:nvSpPr>
        <p:spPr bwMode="auto">
          <a:xfrm>
            <a:off x="7464399" y="1412876"/>
            <a:ext cx="431800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>
                <a:latin typeface="Arial Unicode MS" pitchFamily="34" charset="-128"/>
              </a:rPr>
              <a:t>{</a:t>
            </a:r>
          </a:p>
        </p:txBody>
      </p:sp>
      <p:sp>
        <p:nvSpPr>
          <p:cNvPr id="7186" name="Rectangle 19"/>
          <p:cNvSpPr>
            <a:spLocks noChangeArrowheads="1"/>
          </p:cNvSpPr>
          <p:nvPr/>
        </p:nvSpPr>
        <p:spPr bwMode="auto">
          <a:xfrm>
            <a:off x="1559496" y="2781301"/>
            <a:ext cx="431800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>
                <a:latin typeface="Arial Unicode MS" pitchFamily="34" charset="-128"/>
              </a:rPr>
              <a:t>}</a:t>
            </a:r>
          </a:p>
        </p:txBody>
      </p:sp>
      <p:cxnSp>
        <p:nvCxnSpPr>
          <p:cNvPr id="7187" name="AutoShape 21"/>
          <p:cNvCxnSpPr>
            <a:cxnSpLocks noChangeShapeType="1"/>
            <a:stCxn id="7175" idx="3"/>
            <a:endCxn id="7185" idx="1"/>
          </p:cNvCxnSpPr>
          <p:nvPr/>
        </p:nvCxnSpPr>
        <p:spPr bwMode="auto">
          <a:xfrm>
            <a:off x="6617790" y="1593058"/>
            <a:ext cx="846609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cxnSp>
        <p:nvCxnSpPr>
          <p:cNvPr id="7188" name="AutoShape 22"/>
          <p:cNvCxnSpPr>
            <a:cxnSpLocks noChangeShapeType="1"/>
            <a:stCxn id="7176" idx="3"/>
            <a:endCxn id="7186" idx="1"/>
          </p:cNvCxnSpPr>
          <p:nvPr/>
        </p:nvCxnSpPr>
        <p:spPr bwMode="auto">
          <a:xfrm flipH="1">
            <a:off x="1559496" y="2392161"/>
            <a:ext cx="2590403" cy="569322"/>
          </a:xfrm>
          <a:prstGeom prst="curvedConnector5">
            <a:avLst>
              <a:gd name="adj1" fmla="val -8825"/>
              <a:gd name="adj2" fmla="val 50000"/>
              <a:gd name="adj3" fmla="val 10882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4" name="AutoShape 17"/>
          <p:cNvCxnSpPr>
            <a:cxnSpLocks noChangeShapeType="1"/>
            <a:stCxn id="7176" idx="3"/>
            <a:endCxn id="7176" idx="1"/>
          </p:cNvCxnSpPr>
          <p:nvPr/>
        </p:nvCxnSpPr>
        <p:spPr bwMode="auto">
          <a:xfrm flipH="1">
            <a:off x="2711624" y="2392161"/>
            <a:ext cx="1438275" cy="12700"/>
          </a:xfrm>
          <a:prstGeom prst="curvedConnector5">
            <a:avLst>
              <a:gd name="adj1" fmla="val -15894"/>
              <a:gd name="adj2" fmla="val -2952669"/>
              <a:gd name="adj3" fmla="val 115894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</p:spTree>
    <p:extLst>
      <p:ext uri="{BB962C8B-B14F-4D97-AF65-F5344CB8AC3E}">
        <p14:creationId xmlns:p14="http://schemas.microsoft.com/office/powerpoint/2010/main" val="4099701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Decisions in Java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  <a:buNone/>
              <a:tabLst>
                <a:tab pos="1438275" algn="l"/>
                <a:tab pos="1704975" algn="l"/>
              </a:tabLst>
            </a:pPr>
            <a:r>
              <a:rPr lang="en-NZ" dirty="0"/>
              <a:t>Java has an </a:t>
            </a:r>
            <a:r>
              <a:rPr lang="en-NZ" b="1" dirty="0">
                <a:solidFill>
                  <a:srgbClr val="990000"/>
                </a:solidFill>
              </a:rPr>
              <a:t>if … else …</a:t>
            </a:r>
            <a:r>
              <a:rPr lang="en-NZ" dirty="0"/>
              <a:t>  statement:</a:t>
            </a:r>
          </a:p>
          <a:p>
            <a:pPr>
              <a:spcBef>
                <a:spcPct val="100000"/>
              </a:spcBef>
              <a:tabLst>
                <a:tab pos="1438275" algn="l"/>
                <a:tab pos="1704975" algn="l"/>
              </a:tabLst>
            </a:pPr>
            <a:r>
              <a:rPr lang="en-NZ" dirty="0"/>
              <a:t>Can do an action only in some circumstances:</a:t>
            </a:r>
          </a:p>
          <a:p>
            <a:pPr lvl="2">
              <a:spcBef>
                <a:spcPct val="50000"/>
              </a:spcBef>
              <a:buNone/>
              <a:tabLst>
                <a:tab pos="1438275" algn="l"/>
                <a:tab pos="1704975" algn="l"/>
              </a:tabLst>
            </a:pPr>
            <a:r>
              <a:rPr lang="en-NZ" b="1" dirty="0">
                <a:solidFill>
                  <a:srgbClr val="993300"/>
                </a:solidFill>
              </a:rPr>
              <a:t>if</a:t>
            </a:r>
            <a:r>
              <a:rPr lang="en-NZ" dirty="0"/>
              <a:t> ( </a:t>
            </a:r>
            <a:r>
              <a:rPr lang="en-NZ" dirty="0" err="1"/>
              <a:t>countTimes</a:t>
            </a:r>
            <a:r>
              <a:rPr lang="en-NZ" dirty="0"/>
              <a:t> &gt; 10 ) {</a:t>
            </a:r>
          </a:p>
          <a:p>
            <a:pPr lvl="3">
              <a:buNone/>
              <a:tabLst>
                <a:tab pos="1438275" algn="l"/>
                <a:tab pos="1704975" algn="l"/>
              </a:tabLst>
            </a:pPr>
            <a:r>
              <a:rPr lang="en-NZ" dirty="0" err="1"/>
              <a:t>UI.clearGraphics</a:t>
            </a:r>
            <a:r>
              <a:rPr lang="en-NZ" dirty="0"/>
              <a:t>();</a:t>
            </a:r>
          </a:p>
          <a:p>
            <a:pPr lvl="3">
              <a:buNone/>
              <a:tabLst>
                <a:tab pos="1438275" algn="l"/>
                <a:tab pos="1704975" algn="l"/>
              </a:tabLst>
            </a:pPr>
            <a:r>
              <a:rPr lang="en-NZ" dirty="0" err="1"/>
              <a:t>this.drawBoard</a:t>
            </a:r>
            <a:r>
              <a:rPr lang="en-NZ" dirty="0"/>
              <a:t>(10, 10, 100);</a:t>
            </a:r>
          </a:p>
          <a:p>
            <a:pPr lvl="2">
              <a:spcBef>
                <a:spcPct val="0"/>
              </a:spcBef>
              <a:buNone/>
              <a:tabLst>
                <a:tab pos="1438275" algn="l"/>
                <a:tab pos="1704975" algn="l"/>
              </a:tabLst>
            </a:pPr>
            <a:r>
              <a:rPr lang="en-NZ" dirty="0"/>
              <a:t>}</a:t>
            </a:r>
          </a:p>
          <a:p>
            <a:pPr>
              <a:spcBef>
                <a:spcPct val="80000"/>
              </a:spcBef>
              <a:tabLst>
                <a:tab pos="1438275" algn="l"/>
                <a:tab pos="1704975" algn="l"/>
              </a:tabLst>
            </a:pPr>
            <a:r>
              <a:rPr lang="en-NZ" dirty="0"/>
              <a:t>Can choose between different actions:</a:t>
            </a:r>
          </a:p>
          <a:p>
            <a:pPr lvl="2">
              <a:spcBef>
                <a:spcPct val="50000"/>
              </a:spcBef>
              <a:buNone/>
              <a:tabLst>
                <a:tab pos="1438275" algn="l"/>
                <a:tab pos="1704975" algn="l"/>
              </a:tabLst>
            </a:pPr>
            <a:r>
              <a:rPr lang="en-NZ" b="1" dirty="0">
                <a:solidFill>
                  <a:srgbClr val="993300"/>
                </a:solidFill>
              </a:rPr>
              <a:t>if</a:t>
            </a:r>
            <a:r>
              <a:rPr lang="en-NZ" dirty="0"/>
              <a:t> ( </a:t>
            </a:r>
            <a:r>
              <a:rPr lang="en-NZ" dirty="0" err="1"/>
              <a:t>userChoice.equals</a:t>
            </a:r>
            <a:r>
              <a:rPr lang="en-NZ" dirty="0"/>
              <a:t>(</a:t>
            </a:r>
            <a:r>
              <a:rPr lang="en-NZ" dirty="0">
                <a:solidFill>
                  <a:srgbClr val="009900"/>
                </a:solidFill>
              </a:rPr>
              <a:t>“Yes"</a:t>
            </a:r>
            <a:r>
              <a:rPr lang="en-NZ" dirty="0"/>
              <a:t> ) ){</a:t>
            </a:r>
          </a:p>
          <a:p>
            <a:pPr lvl="3">
              <a:buNone/>
              <a:tabLst>
                <a:tab pos="1438275" algn="l"/>
                <a:tab pos="1704975" algn="l"/>
              </a:tabLst>
            </a:pPr>
            <a:r>
              <a:rPr lang="en-NZ" dirty="0" err="1"/>
              <a:t>UI.drawImage</a:t>
            </a:r>
            <a:r>
              <a:rPr lang="en-NZ" dirty="0"/>
              <a:t>(</a:t>
            </a:r>
            <a:r>
              <a:rPr lang="en-NZ" dirty="0">
                <a:solidFill>
                  <a:srgbClr val="009900"/>
                </a:solidFill>
              </a:rPr>
              <a:t>"Nod.png"</a:t>
            </a:r>
            <a:r>
              <a:rPr lang="en-NZ" dirty="0"/>
              <a:t>, left, top);</a:t>
            </a:r>
          </a:p>
          <a:p>
            <a:pPr lvl="2">
              <a:spcBef>
                <a:spcPct val="0"/>
              </a:spcBef>
              <a:buNone/>
              <a:tabLst>
                <a:tab pos="1438275" algn="l"/>
                <a:tab pos="1704975" algn="l"/>
              </a:tabLst>
            </a:pPr>
            <a:r>
              <a:rPr lang="en-NZ" dirty="0"/>
              <a:t>}</a:t>
            </a:r>
          </a:p>
          <a:p>
            <a:pPr lvl="2">
              <a:spcBef>
                <a:spcPct val="0"/>
              </a:spcBef>
              <a:buNone/>
              <a:tabLst>
                <a:tab pos="1438275" algn="l"/>
                <a:tab pos="1704975" algn="l"/>
              </a:tabLst>
            </a:pPr>
            <a:r>
              <a:rPr lang="en-NZ" b="1" dirty="0">
                <a:solidFill>
                  <a:srgbClr val="993300"/>
                </a:solidFill>
              </a:rPr>
              <a:t>else</a:t>
            </a:r>
            <a:r>
              <a:rPr lang="en-NZ" dirty="0"/>
              <a:t> {</a:t>
            </a:r>
          </a:p>
          <a:p>
            <a:pPr lvl="3">
              <a:buNone/>
              <a:tabLst>
                <a:tab pos="1438275" algn="l"/>
                <a:tab pos="1704975" algn="l"/>
              </a:tabLst>
            </a:pPr>
            <a:r>
              <a:rPr lang="en-NZ" dirty="0" err="1"/>
              <a:t>UI.drawImage</a:t>
            </a:r>
            <a:r>
              <a:rPr lang="en-NZ" dirty="0"/>
              <a:t>(</a:t>
            </a:r>
            <a:r>
              <a:rPr lang="en-NZ" dirty="0">
                <a:solidFill>
                  <a:srgbClr val="009900"/>
                </a:solidFill>
              </a:rPr>
              <a:t>“Shake.png“</a:t>
            </a:r>
            <a:r>
              <a:rPr lang="en-NZ" dirty="0"/>
              <a:t>, left, top);</a:t>
            </a:r>
          </a:p>
          <a:p>
            <a:pPr lvl="2">
              <a:spcBef>
                <a:spcPct val="0"/>
              </a:spcBef>
              <a:buNone/>
              <a:tabLst>
                <a:tab pos="1438275" algn="l"/>
                <a:tab pos="1704975" algn="l"/>
              </a:tabLst>
            </a:pPr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32031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While with numbers  #1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tabLst>
                <a:tab pos="2419350" algn="l"/>
              </a:tabLst>
            </a:pPr>
            <a:r>
              <a:rPr lang="en-NZ" dirty="0"/>
              <a:t>Print a table of numbers and their squares:</a:t>
            </a:r>
          </a:p>
          <a:p>
            <a:pPr lvl="1">
              <a:spcBef>
                <a:spcPts val="1800"/>
              </a:spcBef>
              <a:buNone/>
              <a:tabLst>
                <a:tab pos="241935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 void</a:t>
            </a:r>
            <a:r>
              <a:rPr lang="en-NZ" dirty="0"/>
              <a:t> </a:t>
            </a:r>
            <a:r>
              <a:rPr lang="en-NZ" dirty="0" err="1"/>
              <a:t>printTable</a:t>
            </a:r>
            <a:r>
              <a:rPr lang="en-NZ" dirty="0"/>
              <a:t>(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max){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>
                <a:solidFill>
                  <a:srgbClr val="990000"/>
                </a:solidFill>
              </a:rPr>
              <a:t> </a:t>
            </a:r>
            <a:r>
              <a:rPr lang="en-NZ" dirty="0" err="1"/>
              <a:t>num</a:t>
            </a:r>
            <a:r>
              <a:rPr lang="en-NZ" dirty="0"/>
              <a:t> = 1;</a:t>
            </a:r>
          </a:p>
          <a:p>
            <a:pPr lvl="2">
              <a:spcBef>
                <a:spcPts val="1200"/>
              </a:spcBef>
              <a:buNone/>
              <a:tabLst>
                <a:tab pos="2419350" algn="l"/>
              </a:tabLst>
            </a:pPr>
            <a:r>
              <a:rPr lang="en-NZ" b="1" dirty="0">
                <a:solidFill>
                  <a:srgbClr val="990000"/>
                </a:solidFill>
              </a:rPr>
              <a:t>while </a:t>
            </a:r>
            <a:r>
              <a:rPr lang="en-NZ" dirty="0"/>
              <a:t>( </a:t>
            </a:r>
            <a:r>
              <a:rPr lang="en-NZ" dirty="0" err="1"/>
              <a:t>num</a:t>
            </a:r>
            <a:r>
              <a:rPr lang="en-NZ" dirty="0"/>
              <a:t> &lt;= max ) {</a:t>
            </a:r>
          </a:p>
          <a:p>
            <a:pPr lvl="2">
              <a:spcBef>
                <a:spcPts val="1200"/>
              </a:spcBef>
              <a:buNone/>
              <a:tabLst>
                <a:tab pos="2419350" algn="l"/>
              </a:tabLst>
            </a:pPr>
            <a:r>
              <a:rPr lang="en-NZ" dirty="0"/>
              <a:t>	</a:t>
            </a:r>
            <a:r>
              <a:rPr lang="en-NZ" dirty="0" err="1"/>
              <a:t>UI.</a:t>
            </a:r>
            <a:r>
              <a:rPr lang="en-NZ" u="sng" dirty="0" err="1"/>
              <a:t>printf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“ %3d    %6d   %n”</a:t>
            </a:r>
            <a:r>
              <a:rPr lang="en-NZ" dirty="0"/>
              <a:t>,  </a:t>
            </a:r>
            <a:r>
              <a:rPr lang="en-NZ" dirty="0" err="1"/>
              <a:t>num</a:t>
            </a:r>
            <a:r>
              <a:rPr lang="en-NZ" dirty="0"/>
              <a:t>,  (</a:t>
            </a:r>
            <a:r>
              <a:rPr lang="en-NZ" dirty="0" err="1"/>
              <a:t>num</a:t>
            </a:r>
            <a:r>
              <a:rPr lang="en-NZ" dirty="0"/>
              <a:t>*</a:t>
            </a:r>
            <a:r>
              <a:rPr lang="en-NZ" dirty="0" err="1"/>
              <a:t>num</a:t>
            </a:r>
            <a:r>
              <a:rPr lang="en-NZ" dirty="0"/>
              <a:t>));</a:t>
            </a:r>
          </a:p>
          <a:p>
            <a:pPr lvl="2">
              <a:spcBef>
                <a:spcPts val="1200"/>
              </a:spcBef>
              <a:buNone/>
              <a:tabLst>
                <a:tab pos="2419350" algn="l"/>
              </a:tabLst>
            </a:pPr>
            <a:r>
              <a:rPr lang="en-NZ" dirty="0"/>
              <a:t>	</a:t>
            </a:r>
            <a:r>
              <a:rPr lang="en-NZ" dirty="0" err="1"/>
              <a:t>num</a:t>
            </a:r>
            <a:r>
              <a:rPr lang="en-NZ" dirty="0"/>
              <a:t> = </a:t>
            </a:r>
            <a:r>
              <a:rPr lang="en-NZ" dirty="0" err="1"/>
              <a:t>num</a:t>
            </a:r>
            <a:r>
              <a:rPr lang="en-NZ" dirty="0"/>
              <a:t> + 1;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dirty="0"/>
              <a:t>}</a:t>
            </a:r>
          </a:p>
          <a:p>
            <a:pPr lvl="1">
              <a:buNone/>
              <a:tabLst>
                <a:tab pos="2419350" algn="l"/>
              </a:tabLst>
            </a:pPr>
            <a:r>
              <a:rPr lang="en-NZ" dirty="0"/>
              <a:t>}</a:t>
            </a:r>
          </a:p>
          <a:p>
            <a:pPr lvl="1">
              <a:buNone/>
              <a:tabLst>
                <a:tab pos="2419350" algn="l"/>
              </a:tabLst>
            </a:pPr>
            <a:endParaRPr lang="en-NZ" dirty="0"/>
          </a:p>
          <a:p>
            <a:pPr>
              <a:tabLst>
                <a:tab pos="2419350" algn="l"/>
              </a:tabLst>
            </a:pPr>
            <a:r>
              <a:rPr lang="en-NZ" dirty="0"/>
              <a:t>Repetition with </a:t>
            </a:r>
            <a:r>
              <a:rPr lang="en-NZ" b="1" dirty="0"/>
              <a:t>while</a:t>
            </a:r>
            <a:r>
              <a:rPr lang="en-NZ" dirty="0"/>
              <a:t> generally involves</a:t>
            </a:r>
          </a:p>
          <a:p>
            <a:pPr lvl="1">
              <a:tabLst>
                <a:tab pos="2419350" algn="l"/>
              </a:tabLst>
            </a:pPr>
            <a:r>
              <a:rPr lang="en-NZ" dirty="0"/>
              <a:t>initialisation:	get ready for the loop</a:t>
            </a:r>
          </a:p>
          <a:p>
            <a:pPr lvl="1">
              <a:tabLst>
                <a:tab pos="2419350" algn="l"/>
              </a:tabLst>
            </a:pPr>
            <a:r>
              <a:rPr lang="en-NZ" dirty="0"/>
              <a:t>test:	whether to repeat</a:t>
            </a:r>
          </a:p>
          <a:p>
            <a:pPr lvl="1">
              <a:tabLst>
                <a:tab pos="2419350" algn="l"/>
              </a:tabLst>
            </a:pPr>
            <a:r>
              <a:rPr lang="en-NZ" dirty="0"/>
              <a:t>body:	what to repeat</a:t>
            </a:r>
          </a:p>
          <a:p>
            <a:pPr lvl="1">
              <a:tabLst>
                <a:tab pos="2419350" algn="l"/>
              </a:tabLst>
            </a:pPr>
            <a:r>
              <a:rPr lang="en-NZ" dirty="0"/>
              <a:t>“increment”:	get ready for the next iteration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1055440" y="1988840"/>
            <a:ext cx="2460688" cy="327640"/>
          </a:xfrm>
          <a:prstGeom prst="roundRect">
            <a:avLst>
              <a:gd name="adj" fmla="val 32346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dirty="0">
                <a:solidFill>
                  <a:srgbClr val="FF6600"/>
                </a:solidFill>
              </a:rPr>
              <a:t>                                            </a:t>
            </a:r>
            <a:r>
              <a:rPr lang="en-US" sz="2000" dirty="0" err="1">
                <a:solidFill>
                  <a:srgbClr val="FF6600"/>
                </a:solidFill>
              </a:rPr>
              <a:t>Initialise</a:t>
            </a:r>
            <a:endParaRPr lang="en-NZ" sz="2000" dirty="0">
              <a:solidFill>
                <a:srgbClr val="FF6600"/>
              </a:solidFill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361220" y="2852936"/>
            <a:ext cx="5425765" cy="375046"/>
          </a:xfrm>
          <a:prstGeom prst="roundRect">
            <a:avLst>
              <a:gd name="adj" fmla="val 22831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dirty="0">
                <a:solidFill>
                  <a:srgbClr val="FF6600"/>
                </a:solidFill>
              </a:rPr>
              <a:t>                                                                              Body</a:t>
            </a:r>
            <a:endParaRPr lang="en-NZ" sz="2000" dirty="0">
              <a:solidFill>
                <a:srgbClr val="FF6600"/>
              </a:solidFill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775520" y="2388488"/>
            <a:ext cx="1766442" cy="392440"/>
          </a:xfrm>
          <a:prstGeom prst="roundRect">
            <a:avLst>
              <a:gd name="adj" fmla="val 32375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dirty="0">
                <a:solidFill>
                  <a:srgbClr val="FF6600"/>
                </a:solidFill>
              </a:rPr>
              <a:t>                                  Test</a:t>
            </a:r>
            <a:endParaRPr lang="en-NZ" sz="2000" dirty="0">
              <a:solidFill>
                <a:srgbClr val="FF6600"/>
              </a:solidFill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361220" y="3356992"/>
            <a:ext cx="2154909" cy="375046"/>
          </a:xfrm>
          <a:prstGeom prst="roundRect">
            <a:avLst>
              <a:gd name="adj" fmla="val 28310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dirty="0">
                <a:solidFill>
                  <a:srgbClr val="FF6600"/>
                </a:solidFill>
              </a:rPr>
              <a:t>                                        Increment</a:t>
            </a:r>
            <a:endParaRPr lang="en-NZ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83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While with numbers  #2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tabLst>
                <a:tab pos="2419350" algn="l"/>
              </a:tabLst>
            </a:pPr>
            <a:r>
              <a:rPr lang="en-NZ" dirty="0"/>
              <a:t>Draw a row of squares:</a:t>
            </a:r>
          </a:p>
          <a:p>
            <a:pPr lvl="1">
              <a:spcBef>
                <a:spcPts val="1800"/>
              </a:spcBef>
              <a:buNone/>
              <a:tabLst>
                <a:tab pos="241935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 static final </a:t>
            </a:r>
            <a:r>
              <a:rPr lang="en-NZ" b="1" dirty="0">
                <a:solidFill>
                  <a:srgbClr val="FF0000"/>
                </a:solidFill>
              </a:rPr>
              <a:t>double</a:t>
            </a:r>
            <a:r>
              <a:rPr lang="en-NZ" dirty="0"/>
              <a:t> SIZE = 20; </a:t>
            </a:r>
          </a:p>
          <a:p>
            <a:pPr lvl="1">
              <a:spcBef>
                <a:spcPts val="1800"/>
              </a:spcBef>
              <a:buNone/>
              <a:tabLst>
                <a:tab pos="2419350" algn="l"/>
              </a:tabLst>
            </a:pPr>
            <a:r>
              <a:rPr lang="en-US" dirty="0">
                <a:solidFill>
                  <a:srgbClr val="1004FC"/>
                </a:solidFill>
              </a:rPr>
              <a:t>	</a:t>
            </a:r>
            <a:r>
              <a:rPr lang="en-US" dirty="0">
                <a:solidFill>
                  <a:srgbClr val="1004F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⋮</a:t>
            </a:r>
            <a:endParaRPr lang="en-US" dirty="0"/>
          </a:p>
          <a:p>
            <a:pPr lvl="1">
              <a:spcBef>
                <a:spcPts val="1800"/>
              </a:spcBef>
              <a:buNone/>
              <a:tabLst>
                <a:tab pos="2419350" algn="l"/>
              </a:tabLst>
            </a:pPr>
            <a:r>
              <a:rPr lang="en-US" dirty="0">
                <a:solidFill>
                  <a:srgbClr val="1004FC"/>
                </a:solidFill>
              </a:rPr>
              <a:t>/** Draws n squares in a horizontal row, starting at (</a:t>
            </a:r>
            <a:r>
              <a:rPr lang="en-US" dirty="0" err="1">
                <a:solidFill>
                  <a:srgbClr val="1004FC"/>
                </a:solidFill>
              </a:rPr>
              <a:t>left,top</a:t>
            </a:r>
            <a:r>
              <a:rPr lang="en-US" dirty="0">
                <a:solidFill>
                  <a:srgbClr val="1004FC"/>
                </a:solidFill>
              </a:rPr>
              <a:t>)  */</a:t>
            </a:r>
            <a:r>
              <a:rPr lang="en-US" b="1" dirty="0">
                <a:solidFill>
                  <a:srgbClr val="993300"/>
                </a:solidFill>
              </a:rPr>
              <a:t> </a:t>
            </a:r>
            <a:endParaRPr lang="en-NZ" b="1" dirty="0">
              <a:solidFill>
                <a:srgbClr val="993300"/>
              </a:solidFill>
            </a:endParaRPr>
          </a:p>
          <a:p>
            <a:pPr lvl="1">
              <a:spcBef>
                <a:spcPts val="200"/>
              </a:spcBef>
              <a:buNone/>
              <a:tabLst>
                <a:tab pos="241935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 void</a:t>
            </a:r>
            <a:r>
              <a:rPr lang="en-NZ" dirty="0"/>
              <a:t> </a:t>
            </a:r>
            <a:r>
              <a:rPr lang="en-NZ" dirty="0" err="1"/>
              <a:t>drawSquares</a:t>
            </a:r>
            <a:r>
              <a:rPr lang="en-NZ" dirty="0"/>
              <a:t> (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left,</a:t>
            </a:r>
            <a:r>
              <a:rPr lang="en-NZ" dirty="0">
                <a:solidFill>
                  <a:srgbClr val="FF0000"/>
                </a:solidFill>
              </a:rPr>
              <a:t> 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top, 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n){</a:t>
            </a:r>
          </a:p>
          <a:p>
            <a:pPr lvl="2">
              <a:spcBef>
                <a:spcPts val="600"/>
              </a:spcBef>
              <a:buNone/>
              <a:tabLst>
                <a:tab pos="24193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>
                <a:solidFill>
                  <a:srgbClr val="990000"/>
                </a:solidFill>
              </a:rPr>
              <a:t> </a:t>
            </a:r>
            <a:r>
              <a:rPr lang="en-NZ" dirty="0"/>
              <a:t>count = 0;</a:t>
            </a:r>
          </a:p>
          <a:p>
            <a:pPr lvl="2">
              <a:spcBef>
                <a:spcPts val="1200"/>
              </a:spcBef>
              <a:buNone/>
              <a:tabLst>
                <a:tab pos="2419350" algn="l"/>
              </a:tabLst>
            </a:pPr>
            <a:r>
              <a:rPr lang="en-NZ" b="1" dirty="0">
                <a:solidFill>
                  <a:srgbClr val="993300"/>
                </a:solidFill>
              </a:rPr>
              <a:t>while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dirty="0"/>
              <a:t>( count &lt; n ) {</a:t>
            </a:r>
          </a:p>
          <a:p>
            <a:pPr lvl="3">
              <a:spcBef>
                <a:spcPts val="1200"/>
              </a:spcBef>
              <a:buNone/>
              <a:tabLst>
                <a:tab pos="2419350" algn="l"/>
              </a:tabLst>
            </a:pP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/>
              <a:t> x = </a:t>
            </a:r>
            <a:r>
              <a:rPr lang="en-NZ" dirty="0"/>
              <a:t>left + count * SIZE;</a:t>
            </a:r>
          </a:p>
          <a:p>
            <a:pPr lvl="3">
              <a:spcBef>
                <a:spcPts val="1200"/>
              </a:spcBef>
              <a:buNone/>
              <a:tabLst>
                <a:tab pos="2419350" algn="l"/>
              </a:tabLst>
            </a:pPr>
            <a:r>
              <a:rPr lang="en-NZ" dirty="0" err="1"/>
              <a:t>UI.drawRect</a:t>
            </a:r>
            <a:r>
              <a:rPr lang="en-NZ" dirty="0"/>
              <a:t>(x, top, SIZE, SIZE);</a:t>
            </a:r>
          </a:p>
          <a:p>
            <a:pPr lvl="3">
              <a:spcBef>
                <a:spcPts val="1200"/>
              </a:spcBef>
              <a:buNone/>
              <a:tabLst>
                <a:tab pos="2419350" algn="l"/>
              </a:tabLst>
            </a:pPr>
            <a:r>
              <a:rPr lang="en-NZ" dirty="0"/>
              <a:t>count = count + 1;</a:t>
            </a:r>
          </a:p>
          <a:p>
            <a:pPr lvl="2">
              <a:spcBef>
                <a:spcPts val="0"/>
              </a:spcBef>
              <a:buNone/>
              <a:tabLst>
                <a:tab pos="2419350" algn="l"/>
              </a:tabLst>
            </a:pPr>
            <a:r>
              <a:rPr lang="en-NZ" dirty="0"/>
              <a:t>}</a:t>
            </a:r>
          </a:p>
          <a:p>
            <a:pPr lvl="1">
              <a:spcBef>
                <a:spcPts val="0"/>
              </a:spcBef>
              <a:buNone/>
              <a:tabLst>
                <a:tab pos="2419350" algn="l"/>
              </a:tabLst>
            </a:pPr>
            <a:r>
              <a:rPr lang="en-NZ" dirty="0"/>
              <a:t>}</a:t>
            </a:r>
          </a:p>
          <a:p>
            <a:pPr lvl="1">
              <a:buNone/>
              <a:tabLst>
                <a:tab pos="2419350" algn="l"/>
              </a:tabLst>
            </a:pPr>
            <a:endParaRPr lang="en-NZ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983432" y="3368338"/>
            <a:ext cx="2460688" cy="327640"/>
          </a:xfrm>
          <a:prstGeom prst="roundRect">
            <a:avLst>
              <a:gd name="adj" fmla="val 32346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dirty="0">
                <a:solidFill>
                  <a:srgbClr val="FF6600"/>
                </a:solidFill>
              </a:rPr>
              <a:t>                                               </a:t>
            </a:r>
            <a:r>
              <a:rPr lang="en-US" sz="2000" dirty="0" err="1">
                <a:solidFill>
                  <a:srgbClr val="FF6600"/>
                </a:solidFill>
              </a:rPr>
              <a:t>Initialise</a:t>
            </a:r>
            <a:endParaRPr lang="en-NZ" sz="2000" dirty="0">
              <a:solidFill>
                <a:srgbClr val="FF6600"/>
              </a:solidFill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472094" y="4242029"/>
            <a:ext cx="5425765" cy="814713"/>
          </a:xfrm>
          <a:prstGeom prst="roundRect">
            <a:avLst>
              <a:gd name="adj" fmla="val 22831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dirty="0">
                <a:solidFill>
                  <a:srgbClr val="FF6600"/>
                </a:solidFill>
              </a:rPr>
              <a:t>                                                                              Body</a:t>
            </a:r>
            <a:endParaRPr lang="en-NZ" sz="2000" dirty="0">
              <a:solidFill>
                <a:srgbClr val="FF6600"/>
              </a:solidFill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780802" y="3792588"/>
            <a:ext cx="1766442" cy="392440"/>
          </a:xfrm>
          <a:prstGeom prst="roundRect">
            <a:avLst>
              <a:gd name="adj" fmla="val 32375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dirty="0">
                <a:solidFill>
                  <a:srgbClr val="FF6600"/>
                </a:solidFill>
              </a:rPr>
              <a:t>                                   Test</a:t>
            </a:r>
            <a:endParaRPr lang="en-NZ" sz="2000" dirty="0">
              <a:solidFill>
                <a:srgbClr val="FF6600"/>
              </a:solidFill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472094" y="5186959"/>
            <a:ext cx="2154909" cy="375046"/>
          </a:xfrm>
          <a:prstGeom prst="roundRect">
            <a:avLst>
              <a:gd name="adj" fmla="val 28310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dirty="0">
                <a:solidFill>
                  <a:srgbClr val="FF6600"/>
                </a:solidFill>
              </a:rPr>
              <a:t>                                        Increment</a:t>
            </a:r>
            <a:endParaRPr lang="en-NZ" sz="2000" dirty="0">
              <a:solidFill>
                <a:srgbClr val="FF66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741617" y="1340768"/>
            <a:ext cx="576064" cy="57606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17681" y="1340768"/>
            <a:ext cx="576064" cy="57606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93745" y="1340768"/>
            <a:ext cx="576064" cy="57606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469809" y="1340768"/>
            <a:ext cx="576064" cy="57606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045873" y="1340768"/>
            <a:ext cx="576064" cy="57606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621937" y="1340768"/>
            <a:ext cx="576064" cy="57606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198001" y="1340768"/>
            <a:ext cx="576064" cy="57606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59873" y="5254150"/>
            <a:ext cx="1287371" cy="26264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>
                <a:latin typeface="+mn-lt"/>
              </a:rPr>
              <a:t>++;</a:t>
            </a:r>
          </a:p>
        </p:txBody>
      </p:sp>
      <p:sp>
        <p:nvSpPr>
          <p:cNvPr id="17" name="Rounded Rectangular Callout 52"/>
          <p:cNvSpPr/>
          <p:nvPr/>
        </p:nvSpPr>
        <p:spPr bwMode="auto">
          <a:xfrm>
            <a:off x="7821737" y="5992335"/>
            <a:ext cx="2626628" cy="846071"/>
          </a:xfrm>
          <a:prstGeom prst="wedgeRoundRectCallout">
            <a:avLst>
              <a:gd name="adj1" fmla="val -200746"/>
              <a:gd name="adj2" fmla="val -92285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Arial Unicode MS" pitchFamily="34" charset="-128"/>
                <a:cs typeface="Arial Unicode MS" pitchFamily="34" charset="-128"/>
              </a:rPr>
              <a:t>Shorthand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Arial Unicode MS" pitchFamily="34" charset="-128"/>
                <a:cs typeface="Arial Unicode MS" pitchFamily="34" charset="-128"/>
              </a:rPr>
              <a:t> for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   count = count + 1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45534" y="3368338"/>
            <a:ext cx="695760" cy="3161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3726803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8" grpId="0" animBg="1"/>
      <p:bldP spid="1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While with numbers  #3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tabLst>
                <a:tab pos="2419350" algn="l"/>
              </a:tabLst>
            </a:pPr>
            <a:r>
              <a:rPr lang="en-NZ" dirty="0"/>
              <a:t>Counting down:</a:t>
            </a:r>
          </a:p>
          <a:p>
            <a:pPr>
              <a:spcBef>
                <a:spcPct val="0"/>
              </a:spcBef>
              <a:buNone/>
              <a:tabLst>
                <a:tab pos="2419350" algn="l"/>
              </a:tabLst>
            </a:pPr>
            <a:endParaRPr lang="en-NZ" dirty="0"/>
          </a:p>
          <a:p>
            <a:pPr lvl="1">
              <a:buNone/>
              <a:tabLst>
                <a:tab pos="241935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 void</a:t>
            </a:r>
            <a:r>
              <a:rPr lang="en-NZ" dirty="0"/>
              <a:t> </a:t>
            </a:r>
            <a:r>
              <a:rPr lang="en-NZ" dirty="0" err="1"/>
              <a:t>countDown</a:t>
            </a:r>
            <a:r>
              <a:rPr lang="en-NZ" dirty="0"/>
              <a:t>(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start){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>
                <a:solidFill>
                  <a:srgbClr val="990000"/>
                </a:solidFill>
              </a:rPr>
              <a:t> </a:t>
            </a:r>
            <a:r>
              <a:rPr lang="en-NZ" dirty="0"/>
              <a:t>count = start;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b="1" dirty="0">
                <a:solidFill>
                  <a:srgbClr val="990000"/>
                </a:solidFill>
              </a:rPr>
              <a:t>while </a:t>
            </a:r>
            <a:r>
              <a:rPr lang="en-NZ" dirty="0"/>
              <a:t>( count &gt;= 1) {</a:t>
            </a:r>
          </a:p>
          <a:p>
            <a:pPr lvl="3">
              <a:buNone/>
              <a:tabLst>
                <a:tab pos="2419350" algn="l"/>
              </a:tabLst>
            </a:pPr>
            <a:r>
              <a:rPr lang="en-NZ" dirty="0" err="1"/>
              <a:t>UI.println</a:t>
            </a:r>
            <a:r>
              <a:rPr lang="en-NZ" dirty="0"/>
              <a:t>( count );</a:t>
            </a:r>
          </a:p>
          <a:p>
            <a:pPr lvl="3">
              <a:buNone/>
              <a:tabLst>
                <a:tab pos="2419350" algn="l"/>
              </a:tabLst>
            </a:pPr>
            <a:r>
              <a:rPr lang="en-NZ" dirty="0"/>
              <a:t>count = count – 1;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dirty="0"/>
              <a:t>}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dirty="0" err="1"/>
              <a:t>UI.</a:t>
            </a:r>
            <a:r>
              <a:rPr lang="en-NZ" u="sng" dirty="0" err="1"/>
              <a:t>println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“ GO”</a:t>
            </a:r>
            <a:r>
              <a:rPr lang="en-NZ" dirty="0"/>
              <a:t>);</a:t>
            </a:r>
          </a:p>
          <a:p>
            <a:pPr lvl="1">
              <a:buNone/>
              <a:tabLst>
                <a:tab pos="2419350" algn="l"/>
              </a:tabLst>
            </a:pPr>
            <a:r>
              <a:rPr lang="en-NZ" dirty="0"/>
              <a:t>}</a:t>
            </a:r>
          </a:p>
          <a:p>
            <a:pPr lvl="1">
              <a:buNone/>
              <a:tabLst>
                <a:tab pos="2419350" algn="l"/>
              </a:tabLst>
            </a:pPr>
            <a:endParaRPr lang="en-US" dirty="0"/>
          </a:p>
          <a:p>
            <a:pPr lvl="1">
              <a:buNone/>
              <a:tabLst>
                <a:tab pos="2419350" algn="l"/>
              </a:tabLst>
            </a:pPr>
            <a:endParaRPr lang="en-US" dirty="0"/>
          </a:p>
          <a:p>
            <a:pPr lvl="1">
              <a:buNone/>
              <a:tabLst>
                <a:tab pos="2419350" algn="l"/>
              </a:tabLst>
            </a:pPr>
            <a:r>
              <a:rPr lang="en-US" dirty="0"/>
              <a:t>  :</a:t>
            </a:r>
          </a:p>
          <a:p>
            <a:pPr lvl="1">
              <a:buNone/>
              <a:tabLst>
                <a:tab pos="2419350" algn="l"/>
              </a:tabLst>
            </a:pPr>
            <a:r>
              <a:rPr lang="en-US" dirty="0" err="1"/>
              <a:t>this.countDown</a:t>
            </a:r>
            <a:r>
              <a:rPr lang="en-US" dirty="0"/>
              <a:t>(5);</a:t>
            </a:r>
            <a:endParaRPr lang="en-NZ" dirty="0"/>
          </a:p>
          <a:p>
            <a:pPr lvl="1">
              <a:buNone/>
              <a:tabLst>
                <a:tab pos="2419350" algn="l"/>
              </a:tabLst>
            </a:pPr>
            <a:r>
              <a:rPr lang="en-US" dirty="0"/>
              <a:t>  :</a:t>
            </a:r>
            <a:endParaRPr lang="en-NZ" dirty="0"/>
          </a:p>
          <a:p>
            <a:pPr lvl="1">
              <a:buNone/>
              <a:tabLst>
                <a:tab pos="2419350" algn="l"/>
              </a:tabLst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17924245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while loops with numbers</a:t>
            </a:r>
            <a:endParaRPr lang="en-GB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NZ" b="1" dirty="0"/>
              <a:t>Draw a grid of circles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NZ" b="1" dirty="0">
                <a:solidFill>
                  <a:srgbClr val="9933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drawCircles</a:t>
            </a:r>
            <a:r>
              <a:rPr lang="en-NZ" dirty="0"/>
              <a:t>(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 rows,  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cols, 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</a:t>
            </a:r>
            <a:r>
              <a:rPr lang="en-NZ" dirty="0" err="1"/>
              <a:t>diam</a:t>
            </a:r>
            <a:r>
              <a:rPr lang="en-NZ" dirty="0"/>
              <a:t> ) {</a:t>
            </a:r>
          </a:p>
          <a:p>
            <a:pPr lvl="2">
              <a:buFontTx/>
              <a:buNone/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row = 0;</a:t>
            </a:r>
          </a:p>
          <a:p>
            <a:pPr lvl="2">
              <a:buFontTx/>
              <a:buNone/>
            </a:pPr>
            <a:r>
              <a:rPr lang="en-NZ" b="1" dirty="0">
                <a:solidFill>
                  <a:srgbClr val="993300"/>
                </a:solidFill>
              </a:rPr>
              <a:t>while</a:t>
            </a:r>
            <a:r>
              <a:rPr lang="en-NZ" dirty="0"/>
              <a:t> (row &lt; rows) {</a:t>
            </a:r>
          </a:p>
          <a:p>
            <a:pPr lvl="3">
              <a:buFontTx/>
              <a:buNone/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col = 0;</a:t>
            </a:r>
          </a:p>
          <a:p>
            <a:pPr lvl="3">
              <a:buFontTx/>
              <a:buNone/>
            </a:pPr>
            <a:r>
              <a:rPr lang="en-NZ" b="1" dirty="0">
                <a:solidFill>
                  <a:srgbClr val="993300"/>
                </a:solidFill>
              </a:rPr>
              <a:t>while</a:t>
            </a:r>
            <a:r>
              <a:rPr lang="en-NZ" dirty="0"/>
              <a:t> ( col &lt; cols ) {</a:t>
            </a:r>
          </a:p>
          <a:p>
            <a:pPr lvl="4">
              <a:buFontTx/>
              <a:buNone/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x = LEFT + row*</a:t>
            </a:r>
            <a:r>
              <a:rPr lang="en-NZ" dirty="0" err="1"/>
              <a:t>diam</a:t>
            </a:r>
            <a:r>
              <a:rPr lang="en-NZ" dirty="0"/>
              <a:t>;</a:t>
            </a:r>
          </a:p>
          <a:p>
            <a:pPr lvl="4">
              <a:buFontTx/>
              <a:buNone/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y = TOP +col*</a:t>
            </a:r>
            <a:r>
              <a:rPr lang="en-NZ" dirty="0" err="1"/>
              <a:t>diam</a:t>
            </a:r>
            <a:r>
              <a:rPr lang="en-NZ" dirty="0"/>
              <a:t>;</a:t>
            </a:r>
          </a:p>
          <a:p>
            <a:pPr lvl="4">
              <a:buFontTx/>
              <a:buNone/>
            </a:pPr>
            <a:r>
              <a:rPr lang="en-NZ" dirty="0" err="1"/>
              <a:t>UI.fillOval</a:t>
            </a:r>
            <a:r>
              <a:rPr lang="en-NZ" dirty="0"/>
              <a:t>(x, y, </a:t>
            </a:r>
            <a:r>
              <a:rPr lang="en-NZ" dirty="0" err="1"/>
              <a:t>diam</a:t>
            </a:r>
            <a:r>
              <a:rPr lang="en-NZ" dirty="0"/>
              <a:t>, </a:t>
            </a:r>
            <a:r>
              <a:rPr lang="en-NZ" dirty="0" err="1"/>
              <a:t>diam</a:t>
            </a:r>
            <a:r>
              <a:rPr lang="en-NZ" dirty="0"/>
              <a:t>);</a:t>
            </a:r>
          </a:p>
          <a:p>
            <a:pPr lvl="4">
              <a:buFontTx/>
              <a:buNone/>
            </a:pPr>
            <a:r>
              <a:rPr lang="en-NZ" dirty="0"/>
              <a:t>col++;</a:t>
            </a:r>
          </a:p>
          <a:p>
            <a:pPr lvl="3">
              <a:spcBef>
                <a:spcPts val="0"/>
              </a:spcBef>
              <a:buFontTx/>
              <a:buNone/>
            </a:pPr>
            <a:r>
              <a:rPr lang="en-NZ" dirty="0"/>
              <a:t>}</a:t>
            </a:r>
          </a:p>
          <a:p>
            <a:pPr lvl="3">
              <a:spcBef>
                <a:spcPts val="1500"/>
              </a:spcBef>
              <a:buFontTx/>
              <a:buNone/>
            </a:pPr>
            <a:r>
              <a:rPr lang="en-NZ" dirty="0"/>
              <a:t>row++;</a:t>
            </a:r>
          </a:p>
          <a:p>
            <a:pPr lvl="2">
              <a:buFontTx/>
              <a:buNone/>
            </a:pPr>
            <a:r>
              <a:rPr lang="en-NZ" dirty="0"/>
              <a:t>}</a:t>
            </a:r>
          </a:p>
          <a:p>
            <a:pPr lvl="1">
              <a:buFontTx/>
              <a:buNone/>
            </a:pPr>
            <a:r>
              <a:rPr lang="en-NZ" dirty="0"/>
              <a:t>}</a:t>
            </a:r>
            <a:endParaRPr lang="en-GB" dirty="0"/>
          </a:p>
        </p:txBody>
      </p:sp>
      <p:sp>
        <p:nvSpPr>
          <p:cNvPr id="487428" name="Oval 4"/>
          <p:cNvSpPr>
            <a:spLocks noChangeArrowheads="1"/>
          </p:cNvSpPr>
          <p:nvPr/>
        </p:nvSpPr>
        <p:spPr bwMode="auto">
          <a:xfrm>
            <a:off x="7681044" y="11970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29" name="Oval 5"/>
          <p:cNvSpPr>
            <a:spLocks noChangeArrowheads="1"/>
          </p:cNvSpPr>
          <p:nvPr/>
        </p:nvSpPr>
        <p:spPr bwMode="auto">
          <a:xfrm>
            <a:off x="7896944" y="11970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30" name="Oval 6"/>
          <p:cNvSpPr>
            <a:spLocks noChangeArrowheads="1"/>
          </p:cNvSpPr>
          <p:nvPr/>
        </p:nvSpPr>
        <p:spPr bwMode="auto">
          <a:xfrm>
            <a:off x="8112844" y="11970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31" name="Oval 7"/>
          <p:cNvSpPr>
            <a:spLocks noChangeArrowheads="1"/>
          </p:cNvSpPr>
          <p:nvPr/>
        </p:nvSpPr>
        <p:spPr bwMode="auto">
          <a:xfrm>
            <a:off x="8328744" y="11970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32" name="Oval 8"/>
          <p:cNvSpPr>
            <a:spLocks noChangeArrowheads="1"/>
          </p:cNvSpPr>
          <p:nvPr/>
        </p:nvSpPr>
        <p:spPr bwMode="auto">
          <a:xfrm>
            <a:off x="8544644" y="11970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33" name="Oval 9"/>
          <p:cNvSpPr>
            <a:spLocks noChangeArrowheads="1"/>
          </p:cNvSpPr>
          <p:nvPr/>
        </p:nvSpPr>
        <p:spPr bwMode="auto">
          <a:xfrm>
            <a:off x="8760544" y="11970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34" name="Oval 10"/>
          <p:cNvSpPr>
            <a:spLocks noChangeArrowheads="1"/>
          </p:cNvSpPr>
          <p:nvPr/>
        </p:nvSpPr>
        <p:spPr bwMode="auto">
          <a:xfrm>
            <a:off x="8976444" y="11970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35" name="Oval 11"/>
          <p:cNvSpPr>
            <a:spLocks noChangeArrowheads="1"/>
          </p:cNvSpPr>
          <p:nvPr/>
        </p:nvSpPr>
        <p:spPr bwMode="auto">
          <a:xfrm>
            <a:off x="9192344" y="11970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36" name="Oval 12"/>
          <p:cNvSpPr>
            <a:spLocks noChangeArrowheads="1"/>
          </p:cNvSpPr>
          <p:nvPr/>
        </p:nvSpPr>
        <p:spPr bwMode="auto">
          <a:xfrm>
            <a:off x="7681044" y="14129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37" name="Oval 13"/>
          <p:cNvSpPr>
            <a:spLocks noChangeArrowheads="1"/>
          </p:cNvSpPr>
          <p:nvPr/>
        </p:nvSpPr>
        <p:spPr bwMode="auto">
          <a:xfrm>
            <a:off x="7896944" y="14129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38" name="Oval 14"/>
          <p:cNvSpPr>
            <a:spLocks noChangeArrowheads="1"/>
          </p:cNvSpPr>
          <p:nvPr/>
        </p:nvSpPr>
        <p:spPr bwMode="auto">
          <a:xfrm>
            <a:off x="8112844" y="14129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39" name="Oval 15"/>
          <p:cNvSpPr>
            <a:spLocks noChangeArrowheads="1"/>
          </p:cNvSpPr>
          <p:nvPr/>
        </p:nvSpPr>
        <p:spPr bwMode="auto">
          <a:xfrm>
            <a:off x="8328744" y="14129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40" name="Oval 16"/>
          <p:cNvSpPr>
            <a:spLocks noChangeArrowheads="1"/>
          </p:cNvSpPr>
          <p:nvPr/>
        </p:nvSpPr>
        <p:spPr bwMode="auto">
          <a:xfrm>
            <a:off x="8544644" y="14129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41" name="Oval 17"/>
          <p:cNvSpPr>
            <a:spLocks noChangeArrowheads="1"/>
          </p:cNvSpPr>
          <p:nvPr/>
        </p:nvSpPr>
        <p:spPr bwMode="auto">
          <a:xfrm>
            <a:off x="8760544" y="14129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42" name="Oval 18"/>
          <p:cNvSpPr>
            <a:spLocks noChangeArrowheads="1"/>
          </p:cNvSpPr>
          <p:nvPr/>
        </p:nvSpPr>
        <p:spPr bwMode="auto">
          <a:xfrm>
            <a:off x="8976444" y="14129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43" name="Oval 19"/>
          <p:cNvSpPr>
            <a:spLocks noChangeArrowheads="1"/>
          </p:cNvSpPr>
          <p:nvPr/>
        </p:nvSpPr>
        <p:spPr bwMode="auto">
          <a:xfrm>
            <a:off x="9192344" y="14129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44" name="Oval 20"/>
          <p:cNvSpPr>
            <a:spLocks noChangeArrowheads="1"/>
          </p:cNvSpPr>
          <p:nvPr/>
        </p:nvSpPr>
        <p:spPr bwMode="auto">
          <a:xfrm>
            <a:off x="7681044" y="16288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45" name="Oval 21"/>
          <p:cNvSpPr>
            <a:spLocks noChangeArrowheads="1"/>
          </p:cNvSpPr>
          <p:nvPr/>
        </p:nvSpPr>
        <p:spPr bwMode="auto">
          <a:xfrm>
            <a:off x="7896944" y="16288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46" name="Oval 22"/>
          <p:cNvSpPr>
            <a:spLocks noChangeArrowheads="1"/>
          </p:cNvSpPr>
          <p:nvPr/>
        </p:nvSpPr>
        <p:spPr bwMode="auto">
          <a:xfrm>
            <a:off x="8112844" y="16288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47" name="Oval 23"/>
          <p:cNvSpPr>
            <a:spLocks noChangeArrowheads="1"/>
          </p:cNvSpPr>
          <p:nvPr/>
        </p:nvSpPr>
        <p:spPr bwMode="auto">
          <a:xfrm>
            <a:off x="8328744" y="16288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48" name="Oval 24"/>
          <p:cNvSpPr>
            <a:spLocks noChangeArrowheads="1"/>
          </p:cNvSpPr>
          <p:nvPr/>
        </p:nvSpPr>
        <p:spPr bwMode="auto">
          <a:xfrm>
            <a:off x="8544644" y="16288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49" name="Oval 25"/>
          <p:cNvSpPr>
            <a:spLocks noChangeArrowheads="1"/>
          </p:cNvSpPr>
          <p:nvPr/>
        </p:nvSpPr>
        <p:spPr bwMode="auto">
          <a:xfrm>
            <a:off x="8760544" y="16288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50" name="Oval 26"/>
          <p:cNvSpPr>
            <a:spLocks noChangeArrowheads="1"/>
          </p:cNvSpPr>
          <p:nvPr/>
        </p:nvSpPr>
        <p:spPr bwMode="auto">
          <a:xfrm>
            <a:off x="8976444" y="16288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51" name="Oval 27"/>
          <p:cNvSpPr>
            <a:spLocks noChangeArrowheads="1"/>
          </p:cNvSpPr>
          <p:nvPr/>
        </p:nvSpPr>
        <p:spPr bwMode="auto">
          <a:xfrm>
            <a:off x="9192344" y="16288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52" name="Oval 28"/>
          <p:cNvSpPr>
            <a:spLocks noChangeArrowheads="1"/>
          </p:cNvSpPr>
          <p:nvPr/>
        </p:nvSpPr>
        <p:spPr bwMode="auto">
          <a:xfrm>
            <a:off x="7681044" y="18447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53" name="Oval 29"/>
          <p:cNvSpPr>
            <a:spLocks noChangeArrowheads="1"/>
          </p:cNvSpPr>
          <p:nvPr/>
        </p:nvSpPr>
        <p:spPr bwMode="auto">
          <a:xfrm>
            <a:off x="7896944" y="18447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54" name="Oval 30"/>
          <p:cNvSpPr>
            <a:spLocks noChangeArrowheads="1"/>
          </p:cNvSpPr>
          <p:nvPr/>
        </p:nvSpPr>
        <p:spPr bwMode="auto">
          <a:xfrm>
            <a:off x="8112844" y="18447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55" name="Oval 31"/>
          <p:cNvSpPr>
            <a:spLocks noChangeArrowheads="1"/>
          </p:cNvSpPr>
          <p:nvPr/>
        </p:nvSpPr>
        <p:spPr bwMode="auto">
          <a:xfrm>
            <a:off x="8328744" y="18447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56" name="Oval 32"/>
          <p:cNvSpPr>
            <a:spLocks noChangeArrowheads="1"/>
          </p:cNvSpPr>
          <p:nvPr/>
        </p:nvSpPr>
        <p:spPr bwMode="auto">
          <a:xfrm>
            <a:off x="8544644" y="18447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57" name="Oval 33"/>
          <p:cNvSpPr>
            <a:spLocks noChangeArrowheads="1"/>
          </p:cNvSpPr>
          <p:nvPr/>
        </p:nvSpPr>
        <p:spPr bwMode="auto">
          <a:xfrm>
            <a:off x="8760544" y="18447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58" name="Oval 34"/>
          <p:cNvSpPr>
            <a:spLocks noChangeArrowheads="1"/>
          </p:cNvSpPr>
          <p:nvPr/>
        </p:nvSpPr>
        <p:spPr bwMode="auto">
          <a:xfrm>
            <a:off x="8976444" y="18447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59" name="Oval 35"/>
          <p:cNvSpPr>
            <a:spLocks noChangeArrowheads="1"/>
          </p:cNvSpPr>
          <p:nvPr/>
        </p:nvSpPr>
        <p:spPr bwMode="auto">
          <a:xfrm>
            <a:off x="9192344" y="18447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60" name="Oval 36"/>
          <p:cNvSpPr>
            <a:spLocks noChangeArrowheads="1"/>
          </p:cNvSpPr>
          <p:nvPr/>
        </p:nvSpPr>
        <p:spPr bwMode="auto">
          <a:xfrm>
            <a:off x="7681044" y="20606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61" name="Oval 37"/>
          <p:cNvSpPr>
            <a:spLocks noChangeArrowheads="1"/>
          </p:cNvSpPr>
          <p:nvPr/>
        </p:nvSpPr>
        <p:spPr bwMode="auto">
          <a:xfrm>
            <a:off x="7896944" y="20606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62" name="Oval 38"/>
          <p:cNvSpPr>
            <a:spLocks noChangeArrowheads="1"/>
          </p:cNvSpPr>
          <p:nvPr/>
        </p:nvSpPr>
        <p:spPr bwMode="auto">
          <a:xfrm>
            <a:off x="8112844" y="20606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63" name="Oval 39"/>
          <p:cNvSpPr>
            <a:spLocks noChangeArrowheads="1"/>
          </p:cNvSpPr>
          <p:nvPr/>
        </p:nvSpPr>
        <p:spPr bwMode="auto">
          <a:xfrm>
            <a:off x="8328744" y="20606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64" name="Oval 40"/>
          <p:cNvSpPr>
            <a:spLocks noChangeArrowheads="1"/>
          </p:cNvSpPr>
          <p:nvPr/>
        </p:nvSpPr>
        <p:spPr bwMode="auto">
          <a:xfrm>
            <a:off x="8544644" y="20606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65" name="Oval 41"/>
          <p:cNvSpPr>
            <a:spLocks noChangeArrowheads="1"/>
          </p:cNvSpPr>
          <p:nvPr/>
        </p:nvSpPr>
        <p:spPr bwMode="auto">
          <a:xfrm>
            <a:off x="8760544" y="20606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66" name="Oval 42"/>
          <p:cNvSpPr>
            <a:spLocks noChangeArrowheads="1"/>
          </p:cNvSpPr>
          <p:nvPr/>
        </p:nvSpPr>
        <p:spPr bwMode="auto">
          <a:xfrm>
            <a:off x="8976444" y="20606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67" name="Oval 43"/>
          <p:cNvSpPr>
            <a:spLocks noChangeArrowheads="1"/>
          </p:cNvSpPr>
          <p:nvPr/>
        </p:nvSpPr>
        <p:spPr bwMode="auto">
          <a:xfrm>
            <a:off x="9192344" y="20606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68" name="Oval 44"/>
          <p:cNvSpPr>
            <a:spLocks noChangeArrowheads="1"/>
          </p:cNvSpPr>
          <p:nvPr/>
        </p:nvSpPr>
        <p:spPr bwMode="auto">
          <a:xfrm>
            <a:off x="7681044" y="22765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69" name="Oval 45"/>
          <p:cNvSpPr>
            <a:spLocks noChangeArrowheads="1"/>
          </p:cNvSpPr>
          <p:nvPr/>
        </p:nvSpPr>
        <p:spPr bwMode="auto">
          <a:xfrm>
            <a:off x="7896944" y="22765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70" name="Oval 46"/>
          <p:cNvSpPr>
            <a:spLocks noChangeArrowheads="1"/>
          </p:cNvSpPr>
          <p:nvPr/>
        </p:nvSpPr>
        <p:spPr bwMode="auto">
          <a:xfrm>
            <a:off x="8112844" y="22765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71" name="Oval 47"/>
          <p:cNvSpPr>
            <a:spLocks noChangeArrowheads="1"/>
          </p:cNvSpPr>
          <p:nvPr/>
        </p:nvSpPr>
        <p:spPr bwMode="auto">
          <a:xfrm>
            <a:off x="8328744" y="22765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72" name="Oval 48"/>
          <p:cNvSpPr>
            <a:spLocks noChangeArrowheads="1"/>
          </p:cNvSpPr>
          <p:nvPr/>
        </p:nvSpPr>
        <p:spPr bwMode="auto">
          <a:xfrm>
            <a:off x="8544644" y="22765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73" name="Oval 49"/>
          <p:cNvSpPr>
            <a:spLocks noChangeArrowheads="1"/>
          </p:cNvSpPr>
          <p:nvPr/>
        </p:nvSpPr>
        <p:spPr bwMode="auto">
          <a:xfrm>
            <a:off x="8760544" y="22765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74" name="Oval 50"/>
          <p:cNvSpPr>
            <a:spLocks noChangeArrowheads="1"/>
          </p:cNvSpPr>
          <p:nvPr/>
        </p:nvSpPr>
        <p:spPr bwMode="auto">
          <a:xfrm>
            <a:off x="8976444" y="22765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487475" name="Oval 51"/>
          <p:cNvSpPr>
            <a:spLocks noChangeArrowheads="1"/>
          </p:cNvSpPr>
          <p:nvPr/>
        </p:nvSpPr>
        <p:spPr bwMode="auto">
          <a:xfrm>
            <a:off x="9192344" y="2276500"/>
            <a:ext cx="215900" cy="215900"/>
          </a:xfrm>
          <a:prstGeom prst="ellipse">
            <a:avLst/>
          </a:prstGeom>
          <a:solidFill>
            <a:srgbClr val="339933"/>
          </a:solidFill>
          <a:ln w="12700" algn="ctr">
            <a:solidFill>
              <a:srgbClr val="339933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>
              <a:solidFill>
                <a:srgbClr val="339933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508345" y="4199924"/>
            <a:ext cx="3686878" cy="1224692"/>
          </a:xfrm>
          <a:prstGeom prst="wedgeRoundRectCallout">
            <a:avLst>
              <a:gd name="adj1" fmla="val -104199"/>
              <a:gd name="adj2" fmla="val -60144"/>
              <a:gd name="adj3" fmla="val 16667"/>
            </a:avLst>
          </a:prstGeom>
          <a:solidFill>
            <a:srgbClr val="D1B2E8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Inside loop: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do each column within the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/>
              <a:t> </a:t>
            </a:r>
            <a:r>
              <a:rPr kumimoji="0" lang="en-A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current row</a:t>
            </a:r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7464462" y="2906614"/>
            <a:ext cx="3730760" cy="861510"/>
          </a:xfrm>
          <a:prstGeom prst="wedgeRoundRectCallout">
            <a:avLst>
              <a:gd name="adj1" fmla="val -92184"/>
              <a:gd name="adj2" fmla="val -143187"/>
              <a:gd name="adj3" fmla="val 16667"/>
            </a:avLst>
          </a:prstGeom>
          <a:solidFill>
            <a:srgbClr val="FFA893"/>
          </a:solidFill>
          <a:ln w="12700" cap="flat" cmpd="sng" algn="ctr">
            <a:solidFill>
              <a:srgbClr val="DE2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Outside loop: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do each row</a:t>
            </a:r>
            <a:endParaRPr kumimoji="0" lang="en-A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1448896" y="2581835"/>
            <a:ext cx="3916481" cy="2673956"/>
          </a:xfrm>
          <a:prstGeom prst="roundRect">
            <a:avLst>
              <a:gd name="adj" fmla="val 8526"/>
            </a:avLst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2945032" y="2626897"/>
            <a:ext cx="715724" cy="3704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  <p:sp>
        <p:nvSpPr>
          <p:cNvPr id="55" name="Rectangle: Rounded Corners 54"/>
          <p:cNvSpPr/>
          <p:nvPr/>
        </p:nvSpPr>
        <p:spPr bwMode="auto">
          <a:xfrm>
            <a:off x="914400" y="1844700"/>
            <a:ext cx="4988859" cy="4179582"/>
          </a:xfrm>
          <a:prstGeom prst="roundRect">
            <a:avLst>
              <a:gd name="adj" fmla="val 6928"/>
            </a:avLst>
          </a:prstGeom>
          <a:noFill/>
          <a:ln w="38100" cap="flat" cmpd="sng" algn="ctr">
            <a:solidFill>
              <a:srgbClr val="DE2A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544264" y="1896579"/>
            <a:ext cx="715724" cy="3704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332885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8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9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2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3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4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6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8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9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nimBg="1"/>
      <p:bldP spid="487429" grpId="0" animBg="1"/>
      <p:bldP spid="487430" grpId="0" animBg="1"/>
      <p:bldP spid="487431" grpId="0" animBg="1"/>
      <p:bldP spid="487432" grpId="0" animBg="1"/>
      <p:bldP spid="487433" grpId="0" animBg="1"/>
      <p:bldP spid="487434" grpId="0" animBg="1"/>
      <p:bldP spid="487435" grpId="0" animBg="1"/>
      <p:bldP spid="487436" grpId="0" animBg="1"/>
      <p:bldP spid="487437" grpId="0" animBg="1"/>
      <p:bldP spid="487438" grpId="0" animBg="1"/>
      <p:bldP spid="487439" grpId="0" animBg="1"/>
      <p:bldP spid="487440" grpId="0" animBg="1"/>
      <p:bldP spid="487441" grpId="0" animBg="1"/>
      <p:bldP spid="487442" grpId="0" animBg="1"/>
      <p:bldP spid="487443" grpId="0" animBg="1"/>
      <p:bldP spid="487444" grpId="0" animBg="1"/>
      <p:bldP spid="487445" grpId="0" animBg="1"/>
      <p:bldP spid="487446" grpId="0" animBg="1"/>
      <p:bldP spid="487447" grpId="0" animBg="1"/>
      <p:bldP spid="487448" grpId="0" animBg="1"/>
      <p:bldP spid="487449" grpId="0" animBg="1"/>
      <p:bldP spid="487450" grpId="0" animBg="1"/>
      <p:bldP spid="487451" grpId="0" animBg="1"/>
      <p:bldP spid="487452" grpId="0" animBg="1"/>
      <p:bldP spid="487453" grpId="0" animBg="1"/>
      <p:bldP spid="487454" grpId="0" animBg="1"/>
      <p:bldP spid="487455" grpId="0" animBg="1"/>
      <p:bldP spid="487456" grpId="0" animBg="1"/>
      <p:bldP spid="487457" grpId="0" animBg="1"/>
      <p:bldP spid="487458" grpId="0" animBg="1"/>
      <p:bldP spid="487459" grpId="0" animBg="1"/>
      <p:bldP spid="487460" grpId="0" animBg="1"/>
      <p:bldP spid="487461" grpId="0" animBg="1"/>
      <p:bldP spid="487462" grpId="0" animBg="1"/>
      <p:bldP spid="487463" grpId="0" animBg="1"/>
      <p:bldP spid="487464" grpId="0" animBg="1"/>
      <p:bldP spid="487465" grpId="0" animBg="1"/>
      <p:bldP spid="487466" grpId="0" animBg="1"/>
      <p:bldP spid="487467" grpId="0" animBg="1"/>
      <p:bldP spid="487468" grpId="0" animBg="1"/>
      <p:bldP spid="487469" grpId="0" animBg="1"/>
      <p:bldP spid="487470" grpId="0" animBg="1"/>
      <p:bldP spid="487471" grpId="0" animBg="1"/>
      <p:bldP spid="487472" grpId="0" animBg="1"/>
      <p:bldP spid="487473" grpId="0" animBg="1"/>
      <p:bldP spid="487474" grpId="0" animBg="1"/>
      <p:bldP spid="487475" grpId="0" animBg="1"/>
      <p:bldP spid="2" grpId="0" animBg="1"/>
      <p:bldP spid="53" grpId="0" animBg="1"/>
      <p:bldP spid="3" grpId="0" animBg="1"/>
      <p:bldP spid="5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Menu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NZ" dirty="0"/>
              <a:t>More </a:t>
            </a:r>
            <a:r>
              <a:rPr lang="en-NZ" b="1" dirty="0"/>
              <a:t>while</a:t>
            </a:r>
            <a:r>
              <a:rPr lang="en-NZ" dirty="0"/>
              <a:t> loops</a:t>
            </a:r>
          </a:p>
          <a:p>
            <a:pPr>
              <a:spcBef>
                <a:spcPct val="45000"/>
              </a:spcBef>
              <a:buFontTx/>
              <a:buNone/>
            </a:pPr>
            <a:endParaRPr lang="en-NZ" dirty="0"/>
          </a:p>
          <a:p>
            <a:pPr>
              <a:spcBef>
                <a:spcPct val="45000"/>
              </a:spcBef>
              <a:buFontTx/>
              <a:buNone/>
            </a:pPr>
            <a:r>
              <a:rPr lang="en-NZ" dirty="0"/>
              <a:t>Admin:</a:t>
            </a:r>
          </a:p>
          <a:p>
            <a:pPr lvl="1">
              <a:spcBef>
                <a:spcPct val="45000"/>
              </a:spcBef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NZ" dirty="0" err="1"/>
              <a:t>est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555631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Designing loops with numbers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NZ" dirty="0"/>
              <a:t>When the number of steps is known at the beginning of the loop:</a:t>
            </a:r>
          </a:p>
          <a:p>
            <a:pPr lvl="1">
              <a:spcBef>
                <a:spcPts val="1800"/>
              </a:spcBef>
              <a:buNone/>
              <a:tabLst>
                <a:tab pos="4303713" algn="l"/>
                <a:tab pos="4754563" algn="l"/>
              </a:tabLst>
            </a:pPr>
            <a:endParaRPr lang="en-NZ" dirty="0">
              <a:solidFill>
                <a:srgbClr val="FF0000"/>
              </a:solidFill>
            </a:endParaRPr>
          </a:p>
          <a:p>
            <a:pPr lvl="1">
              <a:spcBef>
                <a:spcPts val="1800"/>
              </a:spcBef>
              <a:buNone/>
              <a:tabLst>
                <a:tab pos="6103938" algn="l"/>
                <a:tab pos="6548438" algn="l"/>
              </a:tabLst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>
                <a:solidFill>
                  <a:srgbClr val="990000"/>
                </a:solidFill>
              </a:rPr>
              <a:t> </a:t>
            </a:r>
            <a:r>
              <a:rPr lang="en-NZ" dirty="0"/>
              <a:t>count = 0;	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>
                <a:solidFill>
                  <a:srgbClr val="990000"/>
                </a:solidFill>
              </a:rPr>
              <a:t> </a:t>
            </a:r>
            <a:r>
              <a:rPr lang="en-NZ" dirty="0" err="1"/>
              <a:t>num</a:t>
            </a:r>
            <a:r>
              <a:rPr lang="en-NZ" dirty="0"/>
              <a:t> = 1;</a:t>
            </a:r>
          </a:p>
          <a:p>
            <a:pPr lvl="1">
              <a:buNone/>
              <a:tabLst>
                <a:tab pos="6103938" algn="l"/>
                <a:tab pos="6548438" algn="l"/>
              </a:tabLst>
            </a:pPr>
            <a:r>
              <a:rPr lang="en-NZ" b="1" dirty="0">
                <a:solidFill>
                  <a:srgbClr val="993300"/>
                </a:solidFill>
              </a:rPr>
              <a:t>while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dirty="0"/>
              <a:t>( count &lt; number) {               OR	</a:t>
            </a:r>
            <a:r>
              <a:rPr lang="en-NZ" b="1" dirty="0">
                <a:solidFill>
                  <a:srgbClr val="993300"/>
                </a:solidFill>
              </a:rPr>
              <a:t>while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dirty="0"/>
              <a:t>( </a:t>
            </a:r>
            <a:r>
              <a:rPr lang="en-NZ" dirty="0" err="1"/>
              <a:t>num</a:t>
            </a:r>
            <a:r>
              <a:rPr lang="en-NZ" dirty="0"/>
              <a:t> &lt;= number) {</a:t>
            </a:r>
          </a:p>
          <a:p>
            <a:pPr lvl="2">
              <a:buNone/>
              <a:tabLst>
                <a:tab pos="6103938" algn="l"/>
                <a:tab pos="6548438" algn="l"/>
              </a:tabLst>
            </a:pPr>
            <a:r>
              <a:rPr lang="en-NZ" dirty="0">
                <a:sym typeface="Symbol" pitchFamily="18" charset="2"/>
              </a:rPr>
              <a:t></a:t>
            </a:r>
            <a:r>
              <a:rPr lang="en-NZ" i="1" dirty="0"/>
              <a:t>do actions </a:t>
            </a:r>
            <a:r>
              <a:rPr lang="en-NZ" dirty="0">
                <a:sym typeface="Symbol" pitchFamily="18" charset="2"/>
              </a:rPr>
              <a:t>〉                            		</a:t>
            </a:r>
            <a:r>
              <a:rPr lang="en-NZ" i="1" dirty="0"/>
              <a:t>do actions </a:t>
            </a:r>
            <a:r>
              <a:rPr lang="en-NZ" dirty="0">
                <a:sym typeface="Symbol" pitchFamily="18" charset="2"/>
              </a:rPr>
              <a:t>〉</a:t>
            </a:r>
            <a:endParaRPr lang="en-NZ" dirty="0"/>
          </a:p>
          <a:p>
            <a:pPr lvl="2">
              <a:buNone/>
              <a:tabLst>
                <a:tab pos="6103938" algn="l"/>
                <a:tab pos="6548438" algn="l"/>
              </a:tabLst>
            </a:pPr>
            <a:r>
              <a:rPr lang="en-NZ" dirty="0"/>
              <a:t>count = count + 1;		</a:t>
            </a:r>
            <a:r>
              <a:rPr lang="en-NZ" dirty="0" err="1"/>
              <a:t>num</a:t>
            </a:r>
            <a:r>
              <a:rPr lang="en-NZ" dirty="0"/>
              <a:t> = </a:t>
            </a:r>
            <a:r>
              <a:rPr lang="en-NZ" dirty="0" err="1"/>
              <a:t>num</a:t>
            </a:r>
            <a:r>
              <a:rPr lang="en-NZ" dirty="0"/>
              <a:t> + 1;</a:t>
            </a:r>
          </a:p>
          <a:p>
            <a:pPr lvl="1">
              <a:spcBef>
                <a:spcPts val="0"/>
              </a:spcBef>
              <a:buNone/>
              <a:tabLst>
                <a:tab pos="6103938" algn="l"/>
                <a:tab pos="6548438" algn="l"/>
              </a:tabLst>
            </a:pPr>
            <a:r>
              <a:rPr lang="en-NZ" dirty="0"/>
              <a:t> }		 }</a:t>
            </a:r>
          </a:p>
          <a:p>
            <a:pPr>
              <a:buNone/>
              <a:tabLst>
                <a:tab pos="4303713" algn="l"/>
                <a:tab pos="4754563" algn="l"/>
              </a:tabLst>
            </a:pPr>
            <a:endParaRPr lang="en-NZ" dirty="0"/>
          </a:p>
          <a:p>
            <a:pPr lvl="1"/>
            <a:r>
              <a:rPr lang="en-NZ" dirty="0"/>
              <a:t>Can count from 0 or from 1</a:t>
            </a:r>
          </a:p>
          <a:p>
            <a:pPr lvl="2"/>
            <a:r>
              <a:rPr lang="en-US" dirty="0"/>
              <a:t>If counting from 0,  loop while count  is </a:t>
            </a:r>
            <a:r>
              <a:rPr lang="en-US" dirty="0">
                <a:solidFill>
                  <a:srgbClr val="7030A0"/>
                </a:solidFill>
              </a:rPr>
              <a:t>less than</a:t>
            </a:r>
            <a:r>
              <a:rPr lang="en-US" dirty="0"/>
              <a:t> target:</a:t>
            </a:r>
          </a:p>
          <a:p>
            <a:pPr marL="1227138" lvl="3" indent="0">
              <a:buNone/>
            </a:pPr>
            <a:r>
              <a:rPr lang="en-US" dirty="0"/>
              <a:t>(count is the number of iterations that have been completed)</a:t>
            </a:r>
            <a:endParaRPr lang="en-NZ" dirty="0"/>
          </a:p>
          <a:p>
            <a:pPr lvl="2">
              <a:spcBef>
                <a:spcPts val="1200"/>
              </a:spcBef>
            </a:pPr>
            <a:r>
              <a:rPr lang="en-US" dirty="0"/>
              <a:t>If counting from 1,  loop while </a:t>
            </a:r>
            <a:r>
              <a:rPr lang="en-US" dirty="0" err="1"/>
              <a:t>num</a:t>
            </a:r>
            <a:r>
              <a:rPr lang="en-US" dirty="0"/>
              <a:t>  is </a:t>
            </a:r>
            <a:r>
              <a:rPr lang="en-US" dirty="0">
                <a:solidFill>
                  <a:srgbClr val="7030A0"/>
                </a:solidFill>
              </a:rPr>
              <a:t>less than or equal to</a:t>
            </a:r>
            <a:r>
              <a:rPr lang="en-US" dirty="0"/>
              <a:t> target:</a:t>
            </a:r>
          </a:p>
          <a:p>
            <a:pPr marL="1227138" lvl="3" indent="0">
              <a:buNone/>
            </a:pP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 is the iteration it is about to do)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07735109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Designing nested loops with numbers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NZ" dirty="0"/>
              <a:t>2D structures, </a:t>
            </a:r>
            <a:r>
              <a:rPr lang="en-NZ" dirty="0" err="1"/>
              <a:t>eg</a:t>
            </a:r>
            <a:r>
              <a:rPr lang="en-NZ" dirty="0"/>
              <a:t> table of rows and columns:</a:t>
            </a:r>
          </a:p>
          <a:p>
            <a:pPr lvl="1"/>
            <a:r>
              <a:rPr lang="en-NZ" dirty="0"/>
              <a:t>Can do rows in the outside loop and columns in the inside loop,   or vice versa</a:t>
            </a:r>
          </a:p>
          <a:p>
            <a:pPr marL="446088" lvl="1" indent="0">
              <a:buNone/>
            </a:pPr>
            <a:endParaRPr lang="en-NZ" dirty="0">
              <a:solidFill>
                <a:srgbClr val="FF0000"/>
              </a:solidFill>
            </a:endParaRPr>
          </a:p>
          <a:p>
            <a:pPr lvl="1">
              <a:spcBef>
                <a:spcPts val="1800"/>
              </a:spcBef>
              <a:buNone/>
              <a:tabLst>
                <a:tab pos="5745163" algn="l"/>
                <a:tab pos="6191250" algn="l"/>
                <a:tab pos="6635750" algn="l"/>
                <a:tab pos="70802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>
                <a:solidFill>
                  <a:srgbClr val="990000"/>
                </a:solidFill>
              </a:rPr>
              <a:t> </a:t>
            </a:r>
            <a:r>
              <a:rPr lang="en-NZ" dirty="0"/>
              <a:t> row = 0;	</a:t>
            </a:r>
            <a:r>
              <a:rPr lang="en-NZ" dirty="0">
                <a:solidFill>
                  <a:srgbClr val="FF0000"/>
                </a:solidFill>
              </a:rPr>
              <a:t> 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>
                <a:solidFill>
                  <a:srgbClr val="990000"/>
                </a:solidFill>
              </a:rPr>
              <a:t> </a:t>
            </a:r>
            <a:r>
              <a:rPr lang="en-NZ" dirty="0"/>
              <a:t> col = 0; 	</a:t>
            </a:r>
          </a:p>
          <a:p>
            <a:pPr lvl="1">
              <a:buNone/>
              <a:tabLst>
                <a:tab pos="5745163" algn="l"/>
                <a:tab pos="6191250" algn="l"/>
                <a:tab pos="6635750" algn="l"/>
                <a:tab pos="7080250" algn="l"/>
              </a:tabLst>
            </a:pPr>
            <a:r>
              <a:rPr lang="en-NZ" b="1" dirty="0">
                <a:solidFill>
                  <a:srgbClr val="993300"/>
                </a:solidFill>
              </a:rPr>
              <a:t>while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dirty="0"/>
              <a:t>( row &lt; </a:t>
            </a:r>
            <a:r>
              <a:rPr lang="en-NZ" i="1" dirty="0" err="1"/>
              <a:t>numberOfRows</a:t>
            </a:r>
            <a:r>
              <a:rPr lang="en-NZ" i="1" dirty="0"/>
              <a:t> </a:t>
            </a:r>
            <a:r>
              <a:rPr lang="en-NZ" dirty="0"/>
              <a:t>) {	</a:t>
            </a:r>
            <a:r>
              <a:rPr lang="en-NZ" b="1" dirty="0">
                <a:solidFill>
                  <a:srgbClr val="993300"/>
                </a:solidFill>
              </a:rPr>
              <a:t> while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dirty="0"/>
              <a:t>( col &lt; </a:t>
            </a:r>
            <a:r>
              <a:rPr lang="en-NZ" i="1" dirty="0" err="1"/>
              <a:t>numberOfCols</a:t>
            </a:r>
            <a:r>
              <a:rPr lang="en-NZ" i="1" dirty="0"/>
              <a:t> </a:t>
            </a:r>
            <a:r>
              <a:rPr lang="en-NZ" dirty="0"/>
              <a:t>) { 		</a:t>
            </a:r>
          </a:p>
          <a:p>
            <a:pPr lvl="2">
              <a:spcBef>
                <a:spcPts val="1200"/>
              </a:spcBef>
              <a:buNone/>
              <a:tabLst>
                <a:tab pos="5745163" algn="l"/>
                <a:tab pos="6191250" algn="l"/>
                <a:tab pos="6635750" algn="l"/>
                <a:tab pos="70802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>
                <a:solidFill>
                  <a:srgbClr val="990000"/>
                </a:solidFill>
              </a:rPr>
              <a:t> </a:t>
            </a:r>
            <a:r>
              <a:rPr lang="en-NZ" dirty="0"/>
              <a:t> col = 0;	</a:t>
            </a:r>
            <a:r>
              <a:rPr lang="en-NZ" dirty="0">
                <a:solidFill>
                  <a:srgbClr val="FF0000"/>
                </a:solidFill>
              </a:rPr>
              <a:t> 	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>
                <a:solidFill>
                  <a:srgbClr val="990000"/>
                </a:solidFill>
              </a:rPr>
              <a:t> </a:t>
            </a:r>
            <a:r>
              <a:rPr lang="en-NZ" dirty="0"/>
              <a:t> row = 0; 	</a:t>
            </a:r>
          </a:p>
          <a:p>
            <a:pPr lvl="2">
              <a:buNone/>
              <a:tabLst>
                <a:tab pos="5745163" algn="l"/>
                <a:tab pos="6191250" algn="l"/>
                <a:tab pos="6635750" algn="l"/>
                <a:tab pos="7080250" algn="l"/>
              </a:tabLst>
            </a:pPr>
            <a:r>
              <a:rPr lang="en-NZ" b="1" dirty="0">
                <a:solidFill>
                  <a:srgbClr val="993300"/>
                </a:solidFill>
              </a:rPr>
              <a:t>while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dirty="0"/>
              <a:t>( col &lt; </a:t>
            </a:r>
            <a:r>
              <a:rPr lang="en-NZ" i="1" dirty="0" err="1"/>
              <a:t>numberOfCols</a:t>
            </a:r>
            <a:r>
              <a:rPr lang="en-NZ" i="1" dirty="0"/>
              <a:t> </a:t>
            </a:r>
            <a:r>
              <a:rPr lang="en-NZ" dirty="0"/>
              <a:t>) {	</a:t>
            </a:r>
            <a:r>
              <a:rPr lang="en-NZ" b="1" dirty="0">
                <a:solidFill>
                  <a:srgbClr val="993300"/>
                </a:solidFill>
              </a:rPr>
              <a:t> 	while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dirty="0"/>
              <a:t>( row &lt; </a:t>
            </a:r>
            <a:r>
              <a:rPr lang="en-NZ" i="1" dirty="0" err="1"/>
              <a:t>numberOfRows</a:t>
            </a:r>
            <a:r>
              <a:rPr lang="en-NZ" i="1" dirty="0"/>
              <a:t> </a:t>
            </a:r>
            <a:r>
              <a:rPr lang="en-NZ" dirty="0"/>
              <a:t>) {</a:t>
            </a:r>
          </a:p>
          <a:p>
            <a:pPr lvl="3">
              <a:buNone/>
              <a:tabLst>
                <a:tab pos="5745163" algn="l"/>
                <a:tab pos="6191250" algn="l"/>
                <a:tab pos="6635750" algn="l"/>
                <a:tab pos="7080250" algn="l"/>
              </a:tabLst>
            </a:pPr>
            <a:r>
              <a:rPr lang="en-NZ" dirty="0">
                <a:sym typeface="Symbol" pitchFamily="18" charset="2"/>
              </a:rPr>
              <a:t></a:t>
            </a:r>
            <a:r>
              <a:rPr lang="en-NZ" i="1" dirty="0"/>
              <a:t>do actions for  </a:t>
            </a:r>
            <a:r>
              <a:rPr lang="en-NZ" dirty="0"/>
              <a:t>row, col</a:t>
            </a:r>
            <a:r>
              <a:rPr lang="en-NZ" i="1" dirty="0"/>
              <a:t> </a:t>
            </a:r>
            <a:r>
              <a:rPr lang="en-NZ" dirty="0">
                <a:sym typeface="Symbol" pitchFamily="18" charset="2"/>
              </a:rPr>
              <a:t>〉			</a:t>
            </a:r>
            <a:r>
              <a:rPr lang="en-NZ" i="1" dirty="0"/>
              <a:t>do actions for  </a:t>
            </a:r>
            <a:r>
              <a:rPr lang="en-NZ" dirty="0"/>
              <a:t>row, col</a:t>
            </a:r>
            <a:r>
              <a:rPr lang="en-NZ" i="1" dirty="0"/>
              <a:t> </a:t>
            </a:r>
            <a:r>
              <a:rPr lang="en-NZ" dirty="0">
                <a:sym typeface="Symbol" pitchFamily="18" charset="2"/>
              </a:rPr>
              <a:t>〉</a:t>
            </a:r>
          </a:p>
          <a:p>
            <a:pPr lvl="3">
              <a:buNone/>
              <a:tabLst>
                <a:tab pos="5745163" algn="l"/>
                <a:tab pos="6191250" algn="l"/>
                <a:tab pos="6635750" algn="l"/>
                <a:tab pos="7080250" algn="l"/>
              </a:tabLst>
            </a:pPr>
            <a:r>
              <a:rPr lang="en-NZ" dirty="0">
                <a:sym typeface="Symbol" pitchFamily="18" charset="2"/>
              </a:rPr>
              <a:t>col++;			row++;</a:t>
            </a:r>
          </a:p>
          <a:p>
            <a:pPr lvl="2">
              <a:spcBef>
                <a:spcPts val="0"/>
              </a:spcBef>
              <a:buNone/>
              <a:tabLst>
                <a:tab pos="5745163" algn="l"/>
                <a:tab pos="6191250" algn="l"/>
                <a:tab pos="6635750" algn="l"/>
                <a:tab pos="7080250" algn="l"/>
              </a:tabLst>
            </a:pPr>
            <a:r>
              <a:rPr lang="en-NZ" dirty="0">
                <a:sym typeface="Symbol" pitchFamily="18" charset="2"/>
              </a:rPr>
              <a:t>}			}</a:t>
            </a:r>
            <a:endParaRPr lang="en-NZ" dirty="0"/>
          </a:p>
          <a:p>
            <a:pPr lvl="2">
              <a:spcBef>
                <a:spcPts val="1200"/>
              </a:spcBef>
              <a:buNone/>
              <a:tabLst>
                <a:tab pos="5745163" algn="l"/>
                <a:tab pos="6191250" algn="l"/>
                <a:tab pos="6635750" algn="l"/>
                <a:tab pos="7080250" algn="l"/>
              </a:tabLst>
            </a:pPr>
            <a:r>
              <a:rPr lang="en-NZ" dirty="0"/>
              <a:t>row++;		col++</a:t>
            </a:r>
          </a:p>
          <a:p>
            <a:pPr lvl="1">
              <a:spcBef>
                <a:spcPts val="0"/>
              </a:spcBef>
              <a:buNone/>
              <a:tabLst>
                <a:tab pos="5745163" algn="l"/>
                <a:tab pos="6191250" algn="l"/>
                <a:tab pos="6635750" algn="l"/>
                <a:tab pos="7080250" algn="l"/>
              </a:tabLst>
            </a:pPr>
            <a:r>
              <a:rPr lang="en-NZ" dirty="0"/>
              <a:t>}		}</a:t>
            </a:r>
          </a:p>
          <a:p>
            <a:pPr>
              <a:buNone/>
              <a:tabLst>
                <a:tab pos="4303713" algn="l"/>
                <a:tab pos="4754563" algn="l"/>
              </a:tabLst>
            </a:pPr>
            <a:endParaRPr lang="en-NZ" dirty="0"/>
          </a:p>
          <a:p>
            <a:pPr marL="446088" lvl="1" indent="0">
              <a:spcBef>
                <a:spcPts val="1800"/>
              </a:spcBef>
              <a:buNone/>
            </a:pPr>
            <a:endParaRPr lang="en-NZ" dirty="0"/>
          </a:p>
        </p:txBody>
      </p:sp>
      <p:sp>
        <p:nvSpPr>
          <p:cNvPr id="2" name="Freeform: Shape 1"/>
          <p:cNvSpPr/>
          <p:nvPr/>
        </p:nvSpPr>
        <p:spPr bwMode="auto">
          <a:xfrm>
            <a:off x="2917453" y="5175387"/>
            <a:ext cx="1581665" cy="1309816"/>
          </a:xfrm>
          <a:custGeom>
            <a:avLst/>
            <a:gdLst>
              <a:gd name="connsiteX0" fmla="*/ 0 w 2137719"/>
              <a:gd name="connsiteY0" fmla="*/ 12357 h 691979"/>
              <a:gd name="connsiteX1" fmla="*/ 2137719 w 2137719"/>
              <a:gd name="connsiteY1" fmla="*/ 0 h 691979"/>
              <a:gd name="connsiteX2" fmla="*/ 12356 w 2137719"/>
              <a:gd name="connsiteY2" fmla="*/ 247135 h 691979"/>
              <a:gd name="connsiteX3" fmla="*/ 2137719 w 2137719"/>
              <a:gd name="connsiteY3" fmla="*/ 210065 h 691979"/>
              <a:gd name="connsiteX4" fmla="*/ 12356 w 2137719"/>
              <a:gd name="connsiteY4" fmla="*/ 457200 h 691979"/>
              <a:gd name="connsiteX5" fmla="*/ 2125362 w 2137719"/>
              <a:gd name="connsiteY5" fmla="*/ 444844 h 691979"/>
              <a:gd name="connsiteX6" fmla="*/ 24713 w 2137719"/>
              <a:gd name="connsiteY6" fmla="*/ 691979 h 691979"/>
              <a:gd name="connsiteX7" fmla="*/ 2100648 w 2137719"/>
              <a:gd name="connsiteY7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7719" h="691979">
                <a:moveTo>
                  <a:pt x="0" y="12357"/>
                </a:moveTo>
                <a:lnTo>
                  <a:pt x="2137719" y="0"/>
                </a:lnTo>
                <a:lnTo>
                  <a:pt x="12356" y="247135"/>
                </a:lnTo>
                <a:lnTo>
                  <a:pt x="2137719" y="210065"/>
                </a:lnTo>
                <a:lnTo>
                  <a:pt x="12356" y="457200"/>
                </a:lnTo>
                <a:lnTo>
                  <a:pt x="2125362" y="444844"/>
                </a:lnTo>
                <a:lnTo>
                  <a:pt x="24713" y="691979"/>
                </a:lnTo>
                <a:lnTo>
                  <a:pt x="2100648" y="69197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Freeform: Shape 5"/>
          <p:cNvSpPr/>
          <p:nvPr/>
        </p:nvSpPr>
        <p:spPr bwMode="auto">
          <a:xfrm rot="16200000" flipH="1">
            <a:off x="8689489" y="5097796"/>
            <a:ext cx="1581665" cy="1452719"/>
          </a:xfrm>
          <a:custGeom>
            <a:avLst/>
            <a:gdLst>
              <a:gd name="connsiteX0" fmla="*/ 0 w 2137719"/>
              <a:gd name="connsiteY0" fmla="*/ 12357 h 691979"/>
              <a:gd name="connsiteX1" fmla="*/ 2137719 w 2137719"/>
              <a:gd name="connsiteY1" fmla="*/ 0 h 691979"/>
              <a:gd name="connsiteX2" fmla="*/ 12356 w 2137719"/>
              <a:gd name="connsiteY2" fmla="*/ 247135 h 691979"/>
              <a:gd name="connsiteX3" fmla="*/ 2137719 w 2137719"/>
              <a:gd name="connsiteY3" fmla="*/ 210065 h 691979"/>
              <a:gd name="connsiteX4" fmla="*/ 12356 w 2137719"/>
              <a:gd name="connsiteY4" fmla="*/ 457200 h 691979"/>
              <a:gd name="connsiteX5" fmla="*/ 2125362 w 2137719"/>
              <a:gd name="connsiteY5" fmla="*/ 444844 h 691979"/>
              <a:gd name="connsiteX6" fmla="*/ 24713 w 2137719"/>
              <a:gd name="connsiteY6" fmla="*/ 691979 h 691979"/>
              <a:gd name="connsiteX7" fmla="*/ 2100648 w 2137719"/>
              <a:gd name="connsiteY7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7719" h="691979">
                <a:moveTo>
                  <a:pt x="0" y="12357"/>
                </a:moveTo>
                <a:lnTo>
                  <a:pt x="2137719" y="0"/>
                </a:lnTo>
                <a:lnTo>
                  <a:pt x="12356" y="247135"/>
                </a:lnTo>
                <a:lnTo>
                  <a:pt x="2137719" y="210065"/>
                </a:lnTo>
                <a:lnTo>
                  <a:pt x="12356" y="457200"/>
                </a:lnTo>
                <a:lnTo>
                  <a:pt x="2125362" y="444844"/>
                </a:lnTo>
                <a:lnTo>
                  <a:pt x="24713" y="691979"/>
                </a:lnTo>
                <a:lnTo>
                  <a:pt x="2100648" y="69197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939113" y="3138615"/>
            <a:ext cx="3719383" cy="1845280"/>
          </a:xfrm>
          <a:prstGeom prst="round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6318434" y="3130375"/>
            <a:ext cx="3987101" cy="1845280"/>
          </a:xfrm>
          <a:prstGeom prst="round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510662" y="2278844"/>
            <a:ext cx="4331632" cy="3572353"/>
          </a:xfrm>
          <a:prstGeom prst="round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5889983" y="2270604"/>
            <a:ext cx="4496221" cy="3572353"/>
          </a:xfrm>
          <a:prstGeom prst="round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4105540756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General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ct val="70000"/>
              </a:spcBef>
              <a:buNone/>
            </a:pPr>
            <a:r>
              <a:rPr lang="en-NZ" dirty="0">
                <a:solidFill>
                  <a:srgbClr val="1004FC"/>
                </a:solidFill>
              </a:rPr>
              <a:t>/** Practice times-tables until got 5 answers correct */</a:t>
            </a:r>
          </a:p>
          <a:p>
            <a:pPr lvl="1">
              <a:buNone/>
              <a:tabLst>
                <a:tab pos="241935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 void</a:t>
            </a:r>
            <a:r>
              <a:rPr lang="en-NZ" dirty="0"/>
              <a:t> </a:t>
            </a:r>
            <a:r>
              <a:rPr lang="en-NZ" dirty="0" err="1"/>
              <a:t>playArithmeticGame</a:t>
            </a:r>
            <a:r>
              <a:rPr lang="en-NZ" dirty="0"/>
              <a:t> (){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>
                <a:solidFill>
                  <a:srgbClr val="990000"/>
                </a:solidFill>
              </a:rPr>
              <a:t> </a:t>
            </a:r>
            <a:r>
              <a:rPr lang="en-NZ" dirty="0"/>
              <a:t>score = 0;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b="1" dirty="0">
                <a:solidFill>
                  <a:srgbClr val="990000"/>
                </a:solidFill>
              </a:rPr>
              <a:t>while </a:t>
            </a:r>
            <a:r>
              <a:rPr lang="en-NZ" dirty="0"/>
              <a:t>( score  &lt; 5) {</a:t>
            </a:r>
          </a:p>
          <a:p>
            <a:pPr lvl="3">
              <a:buNone/>
              <a:tabLst>
                <a:tab pos="2419350" algn="l"/>
              </a:tabLst>
            </a:pPr>
            <a:r>
              <a:rPr lang="en-NZ" dirty="0">
                <a:solidFill>
                  <a:srgbClr val="1004FC"/>
                </a:solidFill>
              </a:rPr>
              <a:t>// ask an arithmetic question</a:t>
            </a:r>
          </a:p>
          <a:p>
            <a:pPr lvl="3">
              <a:buNone/>
              <a:tabLst>
                <a:tab pos="24193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a = </a:t>
            </a:r>
            <a:r>
              <a:rPr lang="en-NZ" dirty="0" err="1"/>
              <a:t>this.randomInteger</a:t>
            </a:r>
            <a:r>
              <a:rPr lang="en-NZ" dirty="0"/>
              <a:t>(10);</a:t>
            </a:r>
          </a:p>
          <a:p>
            <a:pPr lvl="3">
              <a:buNone/>
              <a:tabLst>
                <a:tab pos="24193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b = </a:t>
            </a:r>
            <a:r>
              <a:rPr lang="en-NZ" dirty="0" err="1"/>
              <a:t>this.randomInteger</a:t>
            </a:r>
            <a:r>
              <a:rPr lang="en-NZ" dirty="0"/>
              <a:t>(10);</a:t>
            </a:r>
          </a:p>
          <a:p>
            <a:pPr lvl="3">
              <a:buNone/>
              <a:tabLst>
                <a:tab pos="24193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</a:t>
            </a:r>
            <a:r>
              <a:rPr lang="en-NZ" dirty="0" err="1"/>
              <a:t>ans</a:t>
            </a:r>
            <a:r>
              <a:rPr lang="en-NZ" dirty="0"/>
              <a:t> = </a:t>
            </a:r>
            <a:r>
              <a:rPr lang="en-NZ" dirty="0" err="1"/>
              <a:t>UI.askInteger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"What is "</a:t>
            </a:r>
            <a:r>
              <a:rPr lang="en-NZ" dirty="0"/>
              <a:t> + a + </a:t>
            </a:r>
            <a:r>
              <a:rPr lang="en-NZ" dirty="0">
                <a:solidFill>
                  <a:srgbClr val="339933"/>
                </a:solidFill>
              </a:rPr>
              <a:t>" times "</a:t>
            </a:r>
            <a:r>
              <a:rPr lang="en-NZ" dirty="0"/>
              <a:t> + b + </a:t>
            </a:r>
            <a:r>
              <a:rPr lang="en-NZ" dirty="0">
                <a:solidFill>
                  <a:srgbClr val="339933"/>
                </a:solidFill>
              </a:rPr>
              <a:t>"?" </a:t>
            </a:r>
            <a:r>
              <a:rPr lang="en-NZ" dirty="0"/>
              <a:t>);</a:t>
            </a:r>
          </a:p>
          <a:p>
            <a:pPr lvl="3" algn="just">
              <a:spcBef>
                <a:spcPts val="600"/>
              </a:spcBef>
              <a:buNone/>
              <a:tabLst>
                <a:tab pos="2419350" algn="l"/>
              </a:tabLst>
            </a:pP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( </a:t>
            </a:r>
            <a:r>
              <a:rPr lang="en-NZ" dirty="0" err="1"/>
              <a:t>ans</a:t>
            </a:r>
            <a:r>
              <a:rPr lang="en-NZ" dirty="0"/>
              <a:t> ==  a * b ) {</a:t>
            </a:r>
          </a:p>
          <a:p>
            <a:pPr lvl="4" algn="just">
              <a:buNone/>
              <a:tabLst>
                <a:tab pos="2419350" algn="l"/>
              </a:tabLst>
            </a:pPr>
            <a:r>
              <a:rPr lang="en-NZ" dirty="0"/>
              <a:t>score = score +1;</a:t>
            </a:r>
          </a:p>
          <a:p>
            <a:pPr lvl="3" algn="just">
              <a:spcBef>
                <a:spcPts val="0"/>
              </a:spcBef>
              <a:buNone/>
              <a:tabLst>
                <a:tab pos="2419350" algn="l"/>
              </a:tabLst>
            </a:pPr>
            <a:r>
              <a:rPr lang="en-NZ" dirty="0"/>
              <a:t>}</a:t>
            </a:r>
          </a:p>
          <a:p>
            <a:pPr lvl="2">
              <a:spcBef>
                <a:spcPts val="0"/>
              </a:spcBef>
              <a:buNone/>
              <a:tabLst>
                <a:tab pos="2419350" algn="l"/>
              </a:tabLst>
            </a:pPr>
            <a:r>
              <a:rPr lang="en-NZ" dirty="0"/>
              <a:t>}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dirty="0" err="1"/>
              <a:t>UI.</a:t>
            </a:r>
            <a:r>
              <a:rPr lang="en-NZ" u="sng" dirty="0" err="1"/>
              <a:t>println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"You got 5 right answers" </a:t>
            </a:r>
            <a:r>
              <a:rPr lang="en-NZ" dirty="0"/>
              <a:t>);</a:t>
            </a:r>
          </a:p>
          <a:p>
            <a:pPr lvl="1">
              <a:spcBef>
                <a:spcPts val="0"/>
              </a:spcBef>
              <a:buNone/>
              <a:tabLst>
                <a:tab pos="2419350" algn="l"/>
              </a:tabLst>
            </a:pPr>
            <a:r>
              <a:rPr lang="en-NZ" dirty="0"/>
              <a:t>}</a:t>
            </a:r>
          </a:p>
          <a:p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6895071" y="5474043"/>
            <a:ext cx="49648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NZ" sz="1800" b="1" dirty="0">
                <a:solidFill>
                  <a:srgbClr val="990000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NZ" sz="1800" dirty="0">
                <a:latin typeface="+mn-lt"/>
              </a:rPr>
              <a:t> </a:t>
            </a:r>
            <a:r>
              <a:rPr lang="en-NZ" sz="1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NZ" sz="1800" dirty="0">
                <a:latin typeface="+mn-lt"/>
              </a:rPr>
              <a:t> </a:t>
            </a:r>
            <a:r>
              <a:rPr lang="en-NZ" sz="1800" dirty="0" err="1">
                <a:latin typeface="+mn-lt"/>
              </a:rPr>
              <a:t>randomInteger</a:t>
            </a:r>
            <a:r>
              <a:rPr lang="en-NZ" sz="1800" dirty="0">
                <a:latin typeface="+mn-lt"/>
              </a:rPr>
              <a:t>(</a:t>
            </a:r>
            <a:r>
              <a:rPr lang="en-NZ" sz="1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NZ" sz="1800" dirty="0">
                <a:latin typeface="+mn-lt"/>
              </a:rPr>
              <a:t> max) {</a:t>
            </a:r>
          </a:p>
          <a:p>
            <a:pPr algn="l">
              <a:tabLst>
                <a:tab pos="271463" algn="l"/>
                <a:tab pos="542925" algn="l"/>
                <a:tab pos="803275" algn="l"/>
              </a:tabLst>
            </a:pPr>
            <a:r>
              <a:rPr lang="en-NZ" sz="1800" dirty="0">
                <a:latin typeface="+mn-lt"/>
              </a:rPr>
              <a:t>	</a:t>
            </a:r>
            <a:r>
              <a:rPr lang="en-NZ" sz="1800" b="1" dirty="0">
                <a:solidFill>
                  <a:srgbClr val="990000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NZ" sz="1800" dirty="0">
                <a:latin typeface="+mn-lt"/>
              </a:rPr>
              <a:t>  (</a:t>
            </a:r>
            <a:r>
              <a:rPr lang="en-NZ" sz="1800" dirty="0" err="1">
                <a:latin typeface="+mn-lt"/>
              </a:rPr>
              <a:t>int</a:t>
            </a:r>
            <a:r>
              <a:rPr lang="en-NZ" sz="1800" dirty="0">
                <a:latin typeface="+mn-lt"/>
              </a:rPr>
              <a:t>) (</a:t>
            </a:r>
            <a:r>
              <a:rPr lang="en-NZ" sz="1800" dirty="0" err="1">
                <a:latin typeface="+mn-lt"/>
              </a:rPr>
              <a:t>Math.random</a:t>
            </a:r>
            <a:r>
              <a:rPr lang="en-NZ" sz="1800" dirty="0">
                <a:latin typeface="+mn-lt"/>
              </a:rPr>
              <a:t>() * max ) + 1;</a:t>
            </a:r>
          </a:p>
          <a:p>
            <a:pPr algn="l">
              <a:tabLst>
                <a:tab pos="271463" algn="l"/>
                <a:tab pos="542925" algn="l"/>
                <a:tab pos="803275" algn="l"/>
              </a:tabLst>
            </a:pPr>
            <a:r>
              <a:rPr lang="en-NZ" sz="1800" dirty="0">
                <a:latin typeface="+mn-lt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8854" y="2360140"/>
            <a:ext cx="939114" cy="3954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362601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General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ct val="70000"/>
              </a:spcBef>
              <a:buNone/>
            </a:pPr>
            <a:r>
              <a:rPr lang="en-NZ" dirty="0">
                <a:solidFill>
                  <a:srgbClr val="1004FC"/>
                </a:solidFill>
              </a:rPr>
              <a:t>/** Ask a multiplication problem until got it right */</a:t>
            </a:r>
          </a:p>
          <a:p>
            <a:pPr lvl="1">
              <a:buNone/>
              <a:tabLst>
                <a:tab pos="2419350" algn="l"/>
              </a:tabLst>
            </a:pPr>
            <a:r>
              <a:rPr lang="en-NZ" b="1" dirty="0">
                <a:solidFill>
                  <a:srgbClr val="993300"/>
                </a:solidFill>
              </a:rPr>
              <a:t>public void</a:t>
            </a:r>
            <a:r>
              <a:rPr lang="en-NZ" dirty="0"/>
              <a:t> </a:t>
            </a:r>
            <a:r>
              <a:rPr lang="en-NZ" dirty="0" err="1"/>
              <a:t>practiceArithmetic</a:t>
            </a:r>
            <a:r>
              <a:rPr lang="en-NZ" dirty="0"/>
              <a:t> (){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a = </a:t>
            </a:r>
            <a:r>
              <a:rPr lang="en-NZ" dirty="0" err="1"/>
              <a:t>this.randomInteger</a:t>
            </a:r>
            <a:r>
              <a:rPr lang="en-NZ" dirty="0"/>
              <a:t>(10);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b = </a:t>
            </a:r>
            <a:r>
              <a:rPr lang="en-NZ" dirty="0" err="1"/>
              <a:t>this.randomInteger</a:t>
            </a:r>
            <a:r>
              <a:rPr lang="en-NZ" dirty="0"/>
              <a:t>(10);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dirty="0">
                <a:solidFill>
                  <a:srgbClr val="FF0000"/>
                </a:solidFill>
              </a:rPr>
              <a:t>String </a:t>
            </a:r>
            <a:r>
              <a:rPr lang="en-NZ" dirty="0"/>
              <a:t>question = </a:t>
            </a:r>
            <a:r>
              <a:rPr lang="en-NZ" dirty="0">
                <a:solidFill>
                  <a:srgbClr val="339933"/>
                </a:solidFill>
              </a:rPr>
              <a:t>"What is "</a:t>
            </a:r>
            <a:r>
              <a:rPr lang="en-NZ" dirty="0"/>
              <a:t> + a + </a:t>
            </a:r>
            <a:r>
              <a:rPr lang="en-NZ" dirty="0">
                <a:solidFill>
                  <a:srgbClr val="339933"/>
                </a:solidFill>
              </a:rPr>
              <a:t>" times "</a:t>
            </a:r>
            <a:r>
              <a:rPr lang="en-NZ" dirty="0"/>
              <a:t> + b + </a:t>
            </a:r>
            <a:r>
              <a:rPr lang="en-NZ" dirty="0">
                <a:solidFill>
                  <a:srgbClr val="339933"/>
                </a:solidFill>
              </a:rPr>
              <a:t>"?"</a:t>
            </a:r>
            <a:r>
              <a:rPr lang="en-NZ" dirty="0"/>
              <a:t>;</a:t>
            </a:r>
          </a:p>
          <a:p>
            <a:pPr lvl="2">
              <a:spcBef>
                <a:spcPts val="1200"/>
              </a:spcBef>
              <a:buNone/>
              <a:tabLst>
                <a:tab pos="24193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boolean</a:t>
            </a:r>
            <a:r>
              <a:rPr lang="en-NZ" dirty="0">
                <a:solidFill>
                  <a:srgbClr val="990000"/>
                </a:solidFill>
              </a:rPr>
              <a:t> </a:t>
            </a:r>
            <a:r>
              <a:rPr lang="en-NZ" dirty="0"/>
              <a:t>correct = false;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b="1" dirty="0">
                <a:solidFill>
                  <a:srgbClr val="990000"/>
                </a:solidFill>
              </a:rPr>
              <a:t>while </a:t>
            </a:r>
            <a:r>
              <a:rPr lang="en-NZ" dirty="0"/>
              <a:t>( ! correct) {</a:t>
            </a:r>
          </a:p>
          <a:p>
            <a:pPr lvl="3">
              <a:buNone/>
              <a:tabLst>
                <a:tab pos="24193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</a:t>
            </a:r>
            <a:r>
              <a:rPr lang="en-NZ" dirty="0" err="1"/>
              <a:t>ans</a:t>
            </a:r>
            <a:r>
              <a:rPr lang="en-NZ" dirty="0"/>
              <a:t> = </a:t>
            </a:r>
            <a:r>
              <a:rPr lang="en-NZ" dirty="0" err="1"/>
              <a:t>UI.askInteger</a:t>
            </a:r>
            <a:r>
              <a:rPr lang="en-NZ" dirty="0"/>
              <a:t>(question);</a:t>
            </a:r>
          </a:p>
          <a:p>
            <a:pPr lvl="3" algn="just">
              <a:spcBef>
                <a:spcPts val="600"/>
              </a:spcBef>
              <a:buNone/>
              <a:tabLst>
                <a:tab pos="2419350" algn="l"/>
              </a:tabLst>
            </a:pP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( </a:t>
            </a:r>
            <a:r>
              <a:rPr lang="en-NZ" dirty="0" err="1"/>
              <a:t>ans</a:t>
            </a:r>
            <a:r>
              <a:rPr lang="en-NZ" dirty="0"/>
              <a:t> ==  a * b ) {</a:t>
            </a:r>
          </a:p>
          <a:p>
            <a:pPr lvl="4" algn="just">
              <a:buNone/>
              <a:tabLst>
                <a:tab pos="2419350" algn="l"/>
              </a:tabLst>
            </a:pPr>
            <a:r>
              <a:rPr lang="en-NZ" dirty="0"/>
              <a:t>correct = true;</a:t>
            </a:r>
          </a:p>
          <a:p>
            <a:pPr lvl="3" algn="just">
              <a:spcBef>
                <a:spcPts val="0"/>
              </a:spcBef>
              <a:buNone/>
              <a:tabLst>
                <a:tab pos="2419350" algn="l"/>
              </a:tabLst>
            </a:pPr>
            <a:r>
              <a:rPr lang="en-NZ" dirty="0"/>
              <a:t>}</a:t>
            </a:r>
          </a:p>
          <a:p>
            <a:pPr lvl="2">
              <a:spcBef>
                <a:spcPts val="0"/>
              </a:spcBef>
              <a:buNone/>
              <a:tabLst>
                <a:tab pos="2419350" algn="l"/>
              </a:tabLst>
            </a:pPr>
            <a:r>
              <a:rPr lang="en-NZ" dirty="0"/>
              <a:t>}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dirty="0" err="1"/>
              <a:t>UI.</a:t>
            </a:r>
            <a:r>
              <a:rPr lang="en-NZ" u="sng" dirty="0" err="1"/>
              <a:t>println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"You got it right!" </a:t>
            </a:r>
            <a:r>
              <a:rPr lang="en-NZ" dirty="0"/>
              <a:t>);</a:t>
            </a:r>
          </a:p>
          <a:p>
            <a:pPr lvl="1">
              <a:spcBef>
                <a:spcPts val="0"/>
              </a:spcBef>
              <a:buNone/>
              <a:tabLst>
                <a:tab pos="2419350" algn="l"/>
              </a:tabLst>
            </a:pPr>
            <a:r>
              <a:rPr lang="en-NZ" dirty="0"/>
              <a:t>}</a:t>
            </a:r>
          </a:p>
          <a:p>
            <a:pPr lvl="1">
              <a:spcBef>
                <a:spcPts val="0"/>
              </a:spcBef>
              <a:buNone/>
              <a:tabLst>
                <a:tab pos="2419350" algn="l"/>
              </a:tabLst>
            </a:pPr>
            <a:endParaRPr lang="en-NZ" dirty="0"/>
          </a:p>
          <a:p>
            <a:r>
              <a:rPr lang="en-NZ" dirty="0"/>
              <a:t>This seems unnecessarily complex!!</a:t>
            </a:r>
          </a:p>
        </p:txBody>
      </p:sp>
    </p:spTree>
    <p:extLst>
      <p:ext uri="{BB962C8B-B14F-4D97-AF65-F5344CB8AC3E}">
        <p14:creationId xmlns:p14="http://schemas.microsoft.com/office/powerpoint/2010/main" val="20408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Loops with the test "in the middle"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tabLst>
                <a:tab pos="4394200" algn="l"/>
                <a:tab pos="4838700" algn="l"/>
                <a:tab pos="5207000" algn="l"/>
              </a:tabLst>
            </a:pPr>
            <a:r>
              <a:rPr lang="en-NZ" dirty="0"/>
              <a:t>If the condition for exiting the loop depends on the actions, need to exit in the middle!</a:t>
            </a:r>
          </a:p>
          <a:p>
            <a:pPr>
              <a:buNone/>
              <a:tabLst>
                <a:tab pos="4394200" algn="l"/>
                <a:tab pos="4838700" algn="l"/>
                <a:tab pos="5207000" algn="l"/>
              </a:tabLst>
            </a:pPr>
            <a:r>
              <a:rPr lang="en-NZ" dirty="0"/>
              <a:t>Common with loops asking for user input. </a:t>
            </a:r>
          </a:p>
          <a:p>
            <a:pPr>
              <a:buNone/>
              <a:tabLst>
                <a:tab pos="4394200" algn="l"/>
                <a:tab pos="4838700" algn="l"/>
                <a:tab pos="5207000" algn="l"/>
              </a:tabLst>
            </a:pPr>
            <a:endParaRPr lang="en-NZ" dirty="0"/>
          </a:p>
          <a:p>
            <a:pPr>
              <a:tabLst>
                <a:tab pos="4394200" algn="l"/>
                <a:tab pos="4838700" algn="l"/>
                <a:tab pos="5207000" algn="l"/>
              </a:tabLst>
            </a:pPr>
            <a:r>
              <a:rPr lang="en-NZ" b="1" dirty="0">
                <a:solidFill>
                  <a:srgbClr val="993300"/>
                </a:solidFill>
              </a:rPr>
              <a:t>break</a:t>
            </a:r>
            <a:r>
              <a:rPr lang="en-NZ" dirty="0"/>
              <a:t>  allows you to exit a loop (</a:t>
            </a:r>
            <a:r>
              <a:rPr lang="en-NZ" b="1" dirty="0">
                <a:solidFill>
                  <a:srgbClr val="993300"/>
                </a:solidFill>
              </a:rPr>
              <a:t>while</a:t>
            </a:r>
            <a:r>
              <a:rPr lang="en-NZ" dirty="0"/>
              <a:t>, or </a:t>
            </a:r>
            <a:r>
              <a:rPr lang="en-NZ" b="1" dirty="0">
                <a:solidFill>
                  <a:srgbClr val="993300"/>
                </a:solidFill>
              </a:rPr>
              <a:t>for</a:t>
            </a:r>
            <a:r>
              <a:rPr lang="en-NZ" dirty="0"/>
              <a:t>)</a:t>
            </a:r>
          </a:p>
          <a:p>
            <a:pPr lvl="1">
              <a:tabLst>
                <a:tab pos="4394200" algn="l"/>
                <a:tab pos="4838700" algn="l"/>
                <a:tab pos="5207000" algn="l"/>
              </a:tabLst>
            </a:pPr>
            <a:r>
              <a:rPr lang="en-NZ" dirty="0"/>
              <a:t>Must be inside a loop</a:t>
            </a:r>
          </a:p>
          <a:p>
            <a:pPr lvl="1">
              <a:tabLst>
                <a:tab pos="4394200" algn="l"/>
                <a:tab pos="4838700" algn="l"/>
                <a:tab pos="5207000" algn="l"/>
              </a:tabLst>
            </a:pPr>
            <a:r>
              <a:rPr lang="en-NZ" dirty="0"/>
              <a:t>Ignores any </a:t>
            </a:r>
            <a:r>
              <a:rPr lang="en-NZ" b="1" dirty="0">
                <a:solidFill>
                  <a:srgbClr val="993300"/>
                </a:solidFill>
              </a:rPr>
              <a:t>if </a:t>
            </a:r>
            <a:r>
              <a:rPr lang="en-NZ" dirty="0"/>
              <a:t>'s</a:t>
            </a:r>
          </a:p>
          <a:p>
            <a:pPr lvl="1">
              <a:tabLst>
                <a:tab pos="4394200" algn="l"/>
                <a:tab pos="4838700" algn="l"/>
                <a:tab pos="5207000" algn="l"/>
              </a:tabLst>
            </a:pPr>
            <a:r>
              <a:rPr lang="en-NZ" dirty="0"/>
              <a:t>Does not exit the method  ( </a:t>
            </a:r>
            <a:r>
              <a:rPr lang="en-NZ" b="1" dirty="0">
                <a:solidFill>
                  <a:srgbClr val="993300"/>
                </a:solidFill>
              </a:rPr>
              <a:t>return</a:t>
            </a:r>
            <a:r>
              <a:rPr lang="en-NZ" dirty="0"/>
              <a:t> does that ) </a:t>
            </a:r>
            <a:endParaRPr lang="en-NZ" b="1" dirty="0">
              <a:solidFill>
                <a:srgbClr val="993300"/>
              </a:solidFill>
            </a:endParaRPr>
          </a:p>
          <a:p>
            <a:pPr lvl="2">
              <a:buNone/>
              <a:tabLst>
                <a:tab pos="4394200" algn="l"/>
                <a:tab pos="4838700" algn="l"/>
                <a:tab pos="5207000" algn="l"/>
              </a:tabLst>
            </a:pPr>
            <a:endParaRPr lang="en-NZ" i="1" dirty="0"/>
          </a:p>
          <a:p>
            <a:pPr lvl="2">
              <a:buNone/>
              <a:tabLst>
                <a:tab pos="4394200" algn="l"/>
                <a:tab pos="4838700" algn="l"/>
                <a:tab pos="5207000" algn="l"/>
              </a:tabLst>
            </a:pPr>
            <a:r>
              <a:rPr lang="en-NZ" b="1" dirty="0">
                <a:solidFill>
                  <a:srgbClr val="993300"/>
                </a:solidFill>
              </a:rPr>
              <a:t>while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dirty="0"/>
              <a:t>( true ) {</a:t>
            </a:r>
          </a:p>
          <a:p>
            <a:pPr lvl="3">
              <a:buNone/>
              <a:tabLst>
                <a:tab pos="4394200" algn="l"/>
                <a:tab pos="4838700" algn="l"/>
                <a:tab pos="5207000" algn="l"/>
              </a:tabLst>
            </a:pPr>
            <a:r>
              <a:rPr lang="en-NZ" i="1" dirty="0"/>
              <a:t>actions to set up for the test</a:t>
            </a:r>
            <a:r>
              <a:rPr lang="en-NZ" dirty="0"/>
              <a:t> </a:t>
            </a:r>
          </a:p>
          <a:p>
            <a:pPr lvl="3">
              <a:buNone/>
              <a:tabLst>
                <a:tab pos="4394200" algn="l"/>
                <a:tab pos="4838700" algn="l"/>
                <a:tab pos="5207000" algn="l"/>
              </a:tabLst>
            </a:pPr>
            <a:r>
              <a:rPr lang="en-NZ" b="1" dirty="0">
                <a:solidFill>
                  <a:srgbClr val="993300"/>
                </a:solidFill>
              </a:rPr>
              <a:t>if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dirty="0"/>
              <a:t>( </a:t>
            </a:r>
            <a:r>
              <a:rPr lang="en-NZ" i="1" dirty="0"/>
              <a:t>exit-test</a:t>
            </a:r>
            <a:r>
              <a:rPr lang="en-NZ" dirty="0"/>
              <a:t> ) { </a:t>
            </a:r>
          </a:p>
          <a:p>
            <a:pPr lvl="4">
              <a:buNone/>
              <a:tabLst>
                <a:tab pos="4394200" algn="l"/>
                <a:tab pos="4838700" algn="l"/>
                <a:tab pos="5207000" algn="l"/>
              </a:tabLst>
            </a:pPr>
            <a:r>
              <a:rPr lang="en-NZ" b="1" dirty="0">
                <a:solidFill>
                  <a:srgbClr val="993300"/>
                </a:solidFill>
              </a:rPr>
              <a:t>break</a:t>
            </a:r>
            <a:r>
              <a:rPr lang="en-NZ" dirty="0"/>
              <a:t>; </a:t>
            </a:r>
          </a:p>
          <a:p>
            <a:pPr lvl="3">
              <a:spcBef>
                <a:spcPct val="0"/>
              </a:spcBef>
              <a:buNone/>
              <a:tabLst>
                <a:tab pos="4394200" algn="l"/>
                <a:tab pos="4838700" algn="l"/>
                <a:tab pos="5207000" algn="l"/>
              </a:tabLst>
            </a:pPr>
            <a:r>
              <a:rPr lang="en-NZ" dirty="0"/>
              <a:t>}</a:t>
            </a:r>
          </a:p>
          <a:p>
            <a:pPr lvl="3">
              <a:spcBef>
                <a:spcPct val="0"/>
              </a:spcBef>
              <a:buNone/>
              <a:tabLst>
                <a:tab pos="4394200" algn="l"/>
                <a:tab pos="4838700" algn="l"/>
                <a:tab pos="5207000" algn="l"/>
              </a:tabLst>
            </a:pPr>
            <a:r>
              <a:rPr lang="en-NZ" i="1" dirty="0"/>
              <a:t>additional actions</a:t>
            </a:r>
            <a:endParaRPr lang="en-NZ" dirty="0"/>
          </a:p>
          <a:p>
            <a:pPr lvl="2">
              <a:spcBef>
                <a:spcPct val="0"/>
              </a:spcBef>
              <a:buNone/>
              <a:tabLst>
                <a:tab pos="4394200" algn="l"/>
                <a:tab pos="4838700" algn="l"/>
                <a:tab pos="5207000" algn="l"/>
              </a:tabLst>
            </a:pPr>
            <a:r>
              <a:rPr lang="en-NZ" dirty="0"/>
              <a:t>}</a:t>
            </a:r>
          </a:p>
          <a:p>
            <a:pPr>
              <a:tabLst>
                <a:tab pos="4394200" algn="l"/>
                <a:tab pos="4838700" algn="l"/>
                <a:tab pos="5207000" algn="l"/>
              </a:tabLst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662265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Java:  if   </a:t>
            </a:r>
            <a:r>
              <a:rPr lang="en-NZ" sz="3200" i="1" dirty="0"/>
              <a:t>and</a:t>
            </a:r>
            <a:r>
              <a:rPr lang="en-NZ" dirty="0"/>
              <a:t>     if … else	</a:t>
            </a:r>
            <a:r>
              <a:rPr lang="en-NZ" sz="2400" dirty="0"/>
              <a:t>LDC 4.2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Two forms of the </a:t>
            </a:r>
            <a:r>
              <a:rPr lang="en-NZ" b="1" dirty="0"/>
              <a:t>if</a:t>
            </a:r>
            <a:r>
              <a:rPr lang="en-NZ" dirty="0"/>
              <a:t> statement: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 </a:t>
            </a:r>
            <a:r>
              <a:rPr lang="en-NZ" b="1" dirty="0"/>
              <a:t>(</a:t>
            </a:r>
            <a:r>
              <a:rPr lang="en-NZ" dirty="0"/>
              <a:t>〈</a:t>
            </a:r>
            <a:r>
              <a:rPr lang="en-NZ" i="1" dirty="0"/>
              <a:t>condition</a:t>
            </a:r>
            <a:r>
              <a:rPr lang="en-NZ" dirty="0"/>
              <a:t> 〉</a:t>
            </a:r>
            <a:r>
              <a:rPr lang="en-NZ" b="1" dirty="0"/>
              <a:t>)  {</a:t>
            </a:r>
            <a:r>
              <a:rPr lang="en-NZ" dirty="0"/>
              <a:t> 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NZ" dirty="0"/>
              <a:t>〈</a:t>
            </a:r>
            <a:r>
              <a:rPr lang="en-NZ" i="1" dirty="0"/>
              <a:t>actions to perform if condition is true </a:t>
            </a:r>
            <a:r>
              <a:rPr lang="en-NZ" dirty="0"/>
              <a:t>〉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b="1" dirty="0"/>
              <a:t>}</a:t>
            </a:r>
            <a:endParaRPr lang="en-NZ" dirty="0"/>
          </a:p>
          <a:p>
            <a:pPr lvl="1">
              <a:spcBef>
                <a:spcPct val="50000"/>
              </a:spcBef>
              <a:buFontTx/>
              <a:buNone/>
            </a:pPr>
            <a:r>
              <a:rPr lang="en-NZ" sz="2400" dirty="0"/>
              <a:t>⇒ </a:t>
            </a:r>
            <a:r>
              <a:rPr lang="en-NZ" dirty="0"/>
              <a:t>just skip the actions when the condition is not true !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NZ" dirty="0"/>
              <a:t>	and</a:t>
            </a:r>
          </a:p>
          <a:p>
            <a:pPr lvl="2">
              <a:spcBef>
                <a:spcPct val="60000"/>
              </a:spcBef>
              <a:buFontTx/>
              <a:buNone/>
            </a:pPr>
            <a:r>
              <a:rPr lang="en-NZ" b="1" dirty="0">
                <a:solidFill>
                  <a:srgbClr val="990000"/>
                </a:solidFill>
              </a:rPr>
              <a:t>if</a:t>
            </a:r>
            <a:r>
              <a:rPr lang="en-NZ" dirty="0"/>
              <a:t>  </a:t>
            </a:r>
            <a:r>
              <a:rPr lang="en-NZ" b="1" dirty="0"/>
              <a:t>(</a:t>
            </a:r>
            <a:r>
              <a:rPr lang="en-NZ" dirty="0"/>
              <a:t>〈</a:t>
            </a:r>
            <a:r>
              <a:rPr lang="en-NZ" i="1" dirty="0"/>
              <a:t>condition </a:t>
            </a:r>
            <a:r>
              <a:rPr lang="en-NZ" dirty="0"/>
              <a:t>〉 </a:t>
            </a:r>
            <a:r>
              <a:rPr lang="en-NZ" b="1" dirty="0"/>
              <a:t>)</a:t>
            </a:r>
            <a:r>
              <a:rPr lang="en-NZ" dirty="0"/>
              <a:t>  </a:t>
            </a:r>
            <a:r>
              <a:rPr lang="en-NZ" b="1" dirty="0"/>
              <a:t>{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NZ" dirty="0"/>
              <a:t>〈</a:t>
            </a:r>
            <a:r>
              <a:rPr lang="en-NZ" i="1" dirty="0"/>
              <a:t>actions to perform if condition is true </a:t>
            </a:r>
            <a:r>
              <a:rPr lang="en-NZ" dirty="0"/>
              <a:t>〉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b="1" dirty="0"/>
              <a:t>}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b="1" dirty="0">
                <a:solidFill>
                  <a:srgbClr val="990000"/>
                </a:solidFill>
              </a:rPr>
              <a:t>else</a:t>
            </a:r>
            <a:r>
              <a:rPr lang="en-NZ" b="1" dirty="0"/>
              <a:t> {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NZ" dirty="0"/>
              <a:t>〈</a:t>
            </a:r>
            <a:r>
              <a:rPr lang="en-NZ" i="1" dirty="0"/>
              <a:t>actions to perform if condition is false </a:t>
            </a:r>
            <a:r>
              <a:rPr lang="en-NZ" dirty="0"/>
              <a:t>〉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NZ" b="1" dirty="0"/>
              <a:t>}</a:t>
            </a:r>
            <a:endParaRPr lang="en-NZ" dirty="0"/>
          </a:p>
          <a:p>
            <a:pPr lvl="2">
              <a:spcBef>
                <a:spcPct val="0"/>
              </a:spcBef>
              <a:buFontTx/>
              <a:buNone/>
            </a:pPr>
            <a:endParaRPr lang="en-NZ" dirty="0"/>
          </a:p>
          <a:p>
            <a:pPr lvl="1">
              <a:spcBef>
                <a:spcPct val="0"/>
              </a:spcBef>
              <a:buFontTx/>
              <a:buNone/>
            </a:pPr>
            <a:r>
              <a:rPr lang="en-NZ" dirty="0"/>
              <a:t>Note: the </a:t>
            </a:r>
            <a:r>
              <a:rPr lang="en-NZ" b="1" dirty="0"/>
              <a:t>{</a:t>
            </a:r>
            <a:r>
              <a:rPr lang="en-NZ" dirty="0"/>
              <a:t> … </a:t>
            </a:r>
            <a:r>
              <a:rPr lang="en-NZ" b="1" dirty="0"/>
              <a:t>}</a:t>
            </a:r>
            <a:r>
              <a:rPr lang="en-NZ" dirty="0"/>
              <a:t>  represent a "Block" – a sequence of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NZ" dirty="0"/>
              <a:t>actions that are wrapped up together into a single statement.</a:t>
            </a:r>
            <a:endParaRPr lang="en-NZ" b="1" dirty="0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1215158" y="3429000"/>
            <a:ext cx="7488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88299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General while loops with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ct val="70000"/>
              </a:spcBef>
              <a:buNone/>
            </a:pPr>
            <a:r>
              <a:rPr lang="en-NZ" dirty="0">
                <a:solidFill>
                  <a:srgbClr val="1004FC"/>
                </a:solidFill>
              </a:rPr>
              <a:t>/** Ask a multiplication problem until got it right */</a:t>
            </a:r>
          </a:p>
          <a:p>
            <a:pPr lvl="1">
              <a:buNone/>
              <a:tabLst>
                <a:tab pos="2419350" algn="l"/>
              </a:tabLst>
            </a:pPr>
            <a:r>
              <a:rPr lang="en-NZ" b="1" kern="1200" dirty="0">
                <a:solidFill>
                  <a:srgbClr val="6F3B01"/>
                </a:solidFill>
                <a:ea typeface="Arial Unicode MS" pitchFamily="34" charset="-128"/>
                <a:cs typeface="Arial Unicode MS" pitchFamily="34" charset="-128"/>
              </a:rPr>
              <a:t>public</a:t>
            </a:r>
            <a:r>
              <a:rPr lang="en-NZ" b="1" dirty="0">
                <a:solidFill>
                  <a:srgbClr val="993300"/>
                </a:solidFill>
              </a:rPr>
              <a:t> </a:t>
            </a:r>
            <a:r>
              <a:rPr lang="en-NZ" b="1" kern="1200" dirty="0">
                <a:solidFill>
                  <a:srgbClr val="6F3B01"/>
                </a:solidFill>
                <a:ea typeface="Arial Unicode MS" pitchFamily="34" charset="-128"/>
                <a:cs typeface="Arial Unicode MS" pitchFamily="34" charset="-128"/>
              </a:rPr>
              <a:t>void</a:t>
            </a:r>
            <a:r>
              <a:rPr lang="en-NZ" dirty="0"/>
              <a:t> </a:t>
            </a:r>
            <a:r>
              <a:rPr lang="en-NZ" dirty="0" err="1"/>
              <a:t>practiceArithmetic</a:t>
            </a:r>
            <a:r>
              <a:rPr lang="en-NZ" dirty="0"/>
              <a:t> (){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a = </a:t>
            </a:r>
            <a:r>
              <a:rPr lang="en-NZ" dirty="0" err="1"/>
              <a:t>this.randomInteger</a:t>
            </a:r>
            <a:r>
              <a:rPr lang="en-NZ" dirty="0"/>
              <a:t>(10);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b = </a:t>
            </a:r>
            <a:r>
              <a:rPr lang="en-NZ" dirty="0" err="1"/>
              <a:t>this.randomInteger</a:t>
            </a:r>
            <a:r>
              <a:rPr lang="en-NZ" dirty="0"/>
              <a:t>(10);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dirty="0">
                <a:solidFill>
                  <a:srgbClr val="FF0000"/>
                </a:solidFill>
              </a:rPr>
              <a:t>String </a:t>
            </a:r>
            <a:r>
              <a:rPr lang="en-NZ" dirty="0"/>
              <a:t>question = </a:t>
            </a:r>
            <a:r>
              <a:rPr lang="en-NZ" dirty="0">
                <a:solidFill>
                  <a:srgbClr val="339933"/>
                </a:solidFill>
              </a:rPr>
              <a:t>"What is "</a:t>
            </a:r>
            <a:r>
              <a:rPr lang="en-NZ" dirty="0"/>
              <a:t> + a + </a:t>
            </a:r>
            <a:r>
              <a:rPr lang="en-NZ" dirty="0">
                <a:solidFill>
                  <a:srgbClr val="339933"/>
                </a:solidFill>
              </a:rPr>
              <a:t>" times "</a:t>
            </a:r>
            <a:r>
              <a:rPr lang="en-NZ" dirty="0"/>
              <a:t> + b + </a:t>
            </a:r>
            <a:r>
              <a:rPr lang="en-NZ" dirty="0">
                <a:solidFill>
                  <a:srgbClr val="339933"/>
                </a:solidFill>
              </a:rPr>
              <a:t>"?"</a:t>
            </a:r>
            <a:r>
              <a:rPr lang="en-NZ" dirty="0"/>
              <a:t>;</a:t>
            </a:r>
          </a:p>
          <a:p>
            <a:pPr lvl="2">
              <a:spcBef>
                <a:spcPts val="1200"/>
              </a:spcBef>
              <a:buNone/>
              <a:tabLst>
                <a:tab pos="24193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boolean</a:t>
            </a:r>
            <a:r>
              <a:rPr lang="en-NZ" dirty="0">
                <a:solidFill>
                  <a:srgbClr val="990000"/>
                </a:solidFill>
              </a:rPr>
              <a:t> </a:t>
            </a:r>
            <a:r>
              <a:rPr lang="en-NZ" dirty="0"/>
              <a:t>correct = false;</a:t>
            </a:r>
          </a:p>
          <a:p>
            <a:pPr lvl="2">
              <a:buNone/>
              <a:tabLst>
                <a:tab pos="2419350" algn="l"/>
              </a:tabLst>
            </a:pPr>
            <a:r>
              <a:rPr lang="en-NZ" b="1" kern="1200" dirty="0">
                <a:solidFill>
                  <a:srgbClr val="6F3B01"/>
                </a:solidFill>
                <a:ea typeface="Arial Unicode MS" pitchFamily="34" charset="-128"/>
                <a:cs typeface="Arial Unicode MS" pitchFamily="34" charset="-128"/>
              </a:rPr>
              <a:t>while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dirty="0"/>
              <a:t>( ! correct) {</a:t>
            </a:r>
          </a:p>
          <a:p>
            <a:pPr lvl="3">
              <a:buNone/>
              <a:tabLst>
                <a:tab pos="2419350" algn="l"/>
              </a:tabLst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</a:t>
            </a:r>
            <a:r>
              <a:rPr lang="en-NZ" dirty="0" err="1"/>
              <a:t>ans</a:t>
            </a:r>
            <a:r>
              <a:rPr lang="en-NZ" dirty="0"/>
              <a:t> = </a:t>
            </a:r>
            <a:r>
              <a:rPr lang="en-NZ" dirty="0" err="1"/>
              <a:t>UI.askInteger</a:t>
            </a:r>
            <a:r>
              <a:rPr lang="en-NZ" dirty="0"/>
              <a:t>(question);</a:t>
            </a:r>
          </a:p>
          <a:p>
            <a:pPr lvl="3" algn="just">
              <a:spcBef>
                <a:spcPts val="600"/>
              </a:spcBef>
              <a:buNone/>
              <a:tabLst>
                <a:tab pos="2419350" algn="l"/>
              </a:tabLst>
            </a:pPr>
            <a:r>
              <a:rPr lang="en-NZ" b="1" kern="1200" dirty="0">
                <a:solidFill>
                  <a:srgbClr val="6F3B01"/>
                </a:solidFill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en-NZ" dirty="0"/>
              <a:t> ( </a:t>
            </a:r>
            <a:r>
              <a:rPr lang="en-NZ" dirty="0" err="1"/>
              <a:t>ans</a:t>
            </a:r>
            <a:r>
              <a:rPr lang="en-NZ" dirty="0"/>
              <a:t> ==  a * b ) {</a:t>
            </a:r>
          </a:p>
          <a:p>
            <a:pPr lvl="4" algn="just">
              <a:buNone/>
              <a:tabLst>
                <a:tab pos="2419350" algn="l"/>
              </a:tabLst>
            </a:pPr>
            <a:r>
              <a:rPr lang="en-NZ" dirty="0"/>
              <a:t>correct = true;</a:t>
            </a:r>
          </a:p>
          <a:p>
            <a:pPr lvl="3" algn="just">
              <a:spcBef>
                <a:spcPts val="0"/>
              </a:spcBef>
              <a:buNone/>
              <a:tabLst>
                <a:tab pos="2419350" algn="l"/>
              </a:tabLst>
            </a:pPr>
            <a:r>
              <a:rPr lang="en-NZ" dirty="0"/>
              <a:t>}</a:t>
            </a:r>
          </a:p>
          <a:p>
            <a:pPr lvl="2">
              <a:spcBef>
                <a:spcPts val="0"/>
              </a:spcBef>
              <a:buNone/>
              <a:tabLst>
                <a:tab pos="2419350" algn="l"/>
              </a:tabLst>
            </a:pPr>
            <a:r>
              <a:rPr lang="en-NZ" dirty="0"/>
              <a:t>}</a:t>
            </a:r>
          </a:p>
          <a:p>
            <a:pPr lvl="2">
              <a:spcBef>
                <a:spcPts val="1200"/>
              </a:spcBef>
              <a:buNone/>
              <a:tabLst>
                <a:tab pos="2419350" algn="l"/>
              </a:tabLst>
            </a:pPr>
            <a:r>
              <a:rPr lang="en-NZ" dirty="0" err="1"/>
              <a:t>UI.</a:t>
            </a:r>
            <a:r>
              <a:rPr lang="en-NZ" u="sng" dirty="0" err="1"/>
              <a:t>println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"You got it right!" </a:t>
            </a:r>
            <a:r>
              <a:rPr lang="en-NZ" dirty="0"/>
              <a:t>);</a:t>
            </a:r>
          </a:p>
          <a:p>
            <a:pPr lvl="1">
              <a:spcBef>
                <a:spcPts val="0"/>
              </a:spcBef>
              <a:buNone/>
              <a:tabLst>
                <a:tab pos="2419350" algn="l"/>
              </a:tabLst>
            </a:pPr>
            <a:r>
              <a:rPr lang="en-NZ" dirty="0"/>
              <a:t>}</a:t>
            </a:r>
          </a:p>
          <a:p>
            <a:pPr lvl="1">
              <a:spcBef>
                <a:spcPts val="0"/>
              </a:spcBef>
              <a:buNone/>
              <a:tabLst>
                <a:tab pos="2419350" algn="l"/>
              </a:tabLst>
            </a:pPr>
            <a:endParaRPr lang="en-NZ" dirty="0"/>
          </a:p>
          <a:p>
            <a:r>
              <a:rPr lang="en-NZ" dirty="0"/>
              <a:t>Only use </a:t>
            </a:r>
            <a:r>
              <a:rPr lang="en-NZ" dirty="0">
                <a:solidFill>
                  <a:srgbClr val="6F3B01"/>
                </a:solidFill>
              </a:rPr>
              <a:t>break</a:t>
            </a:r>
            <a:r>
              <a:rPr lang="en-NZ" dirty="0"/>
              <a:t> when the exit is not at the beginning of the loop.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037968" y="2928551"/>
            <a:ext cx="2977978" cy="3459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NZ" sz="1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952368" y="3306710"/>
            <a:ext cx="914400" cy="3063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>
                <a:latin typeface="+mn-lt"/>
              </a:rPr>
              <a:t>true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36821" y="4440018"/>
            <a:ext cx="1621025" cy="3063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b="1" dirty="0">
                <a:solidFill>
                  <a:srgbClr val="6F3B01"/>
                </a:solidFill>
                <a:latin typeface="+mn-lt"/>
              </a:rPr>
              <a:t>break;</a:t>
            </a:r>
          </a:p>
        </p:txBody>
      </p:sp>
      <p:sp>
        <p:nvSpPr>
          <p:cNvPr id="9" name="Rounded Rectangle 3"/>
          <p:cNvSpPr>
            <a:spLocks noChangeArrowheads="1"/>
          </p:cNvSpPr>
          <p:nvPr/>
        </p:nvSpPr>
        <p:spPr bwMode="auto">
          <a:xfrm>
            <a:off x="1433384" y="3699639"/>
            <a:ext cx="3982762" cy="327640"/>
          </a:xfrm>
          <a:prstGeom prst="roundRect">
            <a:avLst>
              <a:gd name="adj" fmla="val 32346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dirty="0">
                <a:solidFill>
                  <a:srgbClr val="FF6600"/>
                </a:solidFill>
              </a:rPr>
              <a:t>                                                                      Setting up for test</a:t>
            </a:r>
            <a:endParaRPr lang="en-NZ" sz="2000" dirty="0">
              <a:solidFill>
                <a:srgbClr val="FF6600"/>
              </a:solidFill>
            </a:endParaRPr>
          </a:p>
        </p:txBody>
      </p:sp>
      <p:sp>
        <p:nvSpPr>
          <p:cNvPr id="10" name="Rounded Rectangle 4"/>
          <p:cNvSpPr>
            <a:spLocks noChangeArrowheads="1"/>
          </p:cNvSpPr>
          <p:nvPr/>
        </p:nvSpPr>
        <p:spPr bwMode="auto">
          <a:xfrm>
            <a:off x="1364995" y="5046386"/>
            <a:ext cx="571826" cy="205174"/>
          </a:xfrm>
          <a:prstGeom prst="roundRect">
            <a:avLst>
              <a:gd name="adj" fmla="val 22831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dirty="0">
                <a:solidFill>
                  <a:srgbClr val="FF6600"/>
                </a:solidFill>
              </a:rPr>
              <a:t>                                                                       no additional actions</a:t>
            </a:r>
            <a:endParaRPr lang="en-NZ" sz="2000" dirty="0">
              <a:solidFill>
                <a:srgbClr val="FF6600"/>
              </a:solidFill>
            </a:endParaRPr>
          </a:p>
        </p:txBody>
      </p:sp>
      <p:sp>
        <p:nvSpPr>
          <p:cNvPr id="11" name="Rounded Rectangle 5"/>
          <p:cNvSpPr>
            <a:spLocks noChangeArrowheads="1"/>
          </p:cNvSpPr>
          <p:nvPr/>
        </p:nvSpPr>
        <p:spPr bwMode="auto">
          <a:xfrm>
            <a:off x="1433384" y="4037428"/>
            <a:ext cx="2323070" cy="836540"/>
          </a:xfrm>
          <a:prstGeom prst="roundRect">
            <a:avLst>
              <a:gd name="adj" fmla="val 32375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dirty="0">
                <a:solidFill>
                  <a:srgbClr val="FF6600"/>
                </a:solidFill>
              </a:rPr>
              <a:t>                                                                     Test and break</a:t>
            </a:r>
            <a:endParaRPr lang="en-NZ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More loops with user input 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NZ" dirty="0"/>
              <a:t>Make user guess a magic word:</a:t>
            </a:r>
            <a:endParaRPr lang="en-NZ" b="1" dirty="0">
              <a:solidFill>
                <a:srgbClr val="FF0000"/>
              </a:solidFill>
            </a:endParaRPr>
          </a:p>
          <a:p>
            <a:pPr marL="819150" lvl="2" indent="0">
              <a:spcBef>
                <a:spcPct val="30000"/>
              </a:spcBef>
              <a:buNone/>
            </a:pPr>
            <a:endParaRPr lang="en-US" dirty="0"/>
          </a:p>
          <a:p>
            <a:pPr marL="819150" lvl="2" indent="0">
              <a:spcBef>
                <a:spcPct val="30000"/>
              </a:spcBef>
              <a:buNone/>
            </a:pPr>
            <a:r>
              <a:rPr lang="en-US" b="1" dirty="0">
                <a:solidFill>
                  <a:srgbClr val="6F3B01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playGuessingGame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String </a:t>
            </a:r>
            <a:r>
              <a:rPr lang="en-US" dirty="0" err="1"/>
              <a:t>magicWord</a:t>
            </a:r>
            <a:r>
              <a:rPr lang="en-US" dirty="0"/>
              <a:t>){</a:t>
            </a:r>
            <a:endParaRPr lang="en-NZ" dirty="0"/>
          </a:p>
          <a:p>
            <a:pPr lvl="3">
              <a:spcBef>
                <a:spcPts val="600"/>
              </a:spcBef>
              <a:buFontTx/>
              <a:buNone/>
            </a:pPr>
            <a:r>
              <a:rPr lang="en-NZ" dirty="0" err="1"/>
              <a:t>UI.println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"Guess the magic word:"</a:t>
            </a:r>
            <a:r>
              <a:rPr lang="en-NZ" dirty="0"/>
              <a:t>);</a:t>
            </a:r>
            <a:r>
              <a:rPr lang="en-NZ" dirty="0">
                <a:solidFill>
                  <a:srgbClr val="FF0000"/>
                </a:solidFill>
              </a:rPr>
              <a:t> </a:t>
            </a:r>
          </a:p>
          <a:p>
            <a:pPr lvl="3">
              <a:spcBef>
                <a:spcPts val="600"/>
              </a:spcBef>
              <a:buFontTx/>
              <a:buNone/>
            </a:pPr>
            <a:r>
              <a:rPr lang="en-NZ" b="1" dirty="0">
                <a:solidFill>
                  <a:srgbClr val="6F3B01"/>
                </a:solidFill>
              </a:rPr>
              <a:t>while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dirty="0"/>
              <a:t>(true) {</a:t>
            </a:r>
          </a:p>
          <a:p>
            <a:pPr lvl="4">
              <a:spcBef>
                <a:spcPts val="600"/>
              </a:spcBef>
              <a:buFontTx/>
              <a:buNone/>
            </a:pP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>
                <a:solidFill>
                  <a:srgbClr val="990000"/>
                </a:solidFill>
              </a:rPr>
              <a:t> </a:t>
            </a:r>
            <a:r>
              <a:rPr lang="en-NZ" dirty="0"/>
              <a:t>guess = </a:t>
            </a:r>
            <a:r>
              <a:rPr lang="en-NZ" dirty="0" err="1"/>
              <a:t>UI.askString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"your guess: "</a:t>
            </a:r>
            <a:r>
              <a:rPr lang="en-NZ" dirty="0"/>
              <a:t>);</a:t>
            </a:r>
          </a:p>
          <a:p>
            <a:pPr lvl="4">
              <a:spcBef>
                <a:spcPts val="1200"/>
              </a:spcBef>
              <a:buFontTx/>
              <a:buNone/>
            </a:pPr>
            <a:r>
              <a:rPr lang="en-NZ" b="1" dirty="0">
                <a:solidFill>
                  <a:srgbClr val="6F3B01"/>
                </a:solidFill>
              </a:rPr>
              <a:t>if</a:t>
            </a:r>
            <a:r>
              <a:rPr lang="en-NZ" b="1" dirty="0">
                <a:solidFill>
                  <a:srgbClr val="990000"/>
                </a:solidFill>
              </a:rPr>
              <a:t> </a:t>
            </a:r>
            <a:r>
              <a:rPr lang="en-NZ" dirty="0"/>
              <a:t> ( </a:t>
            </a:r>
            <a:r>
              <a:rPr lang="en-NZ" dirty="0" err="1"/>
              <a:t>guess.equalsIgnoreCase</a:t>
            </a:r>
            <a:r>
              <a:rPr lang="en-NZ" dirty="0"/>
              <a:t>(</a:t>
            </a:r>
            <a:r>
              <a:rPr lang="en-NZ" dirty="0" err="1"/>
              <a:t>magicWord</a:t>
            </a:r>
            <a:r>
              <a:rPr lang="en-NZ" dirty="0"/>
              <a:t>) ) {  </a:t>
            </a:r>
          </a:p>
          <a:p>
            <a:pPr lvl="5">
              <a:spcBef>
                <a:spcPts val="600"/>
              </a:spcBef>
              <a:buNone/>
            </a:pPr>
            <a:r>
              <a:rPr lang="en-NZ" dirty="0" err="1"/>
              <a:t>UI.println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"You guessed it!"</a:t>
            </a:r>
            <a:r>
              <a:rPr lang="en-NZ" dirty="0"/>
              <a:t>);</a:t>
            </a:r>
          </a:p>
          <a:p>
            <a:pPr lvl="5">
              <a:spcBef>
                <a:spcPts val="600"/>
              </a:spcBef>
              <a:buNone/>
            </a:pPr>
            <a:r>
              <a:rPr lang="en-US" b="1" dirty="0">
                <a:solidFill>
                  <a:srgbClr val="6F3B01"/>
                </a:solidFill>
              </a:rPr>
              <a:t>break</a:t>
            </a:r>
            <a:r>
              <a:rPr lang="en-US" dirty="0"/>
              <a:t>;</a:t>
            </a:r>
            <a:endParaRPr lang="en-NZ" dirty="0"/>
          </a:p>
          <a:p>
            <a:pPr lvl="4">
              <a:spcBef>
                <a:spcPts val="0"/>
              </a:spcBef>
              <a:buFontTx/>
              <a:buNone/>
            </a:pPr>
            <a:r>
              <a:rPr lang="en-NZ" dirty="0"/>
              <a:t>}</a:t>
            </a:r>
            <a:endParaRPr lang="en-NZ" i="1" dirty="0"/>
          </a:p>
          <a:p>
            <a:pPr lvl="4">
              <a:spcBef>
                <a:spcPts val="1200"/>
              </a:spcBef>
              <a:buNone/>
            </a:pPr>
            <a:r>
              <a:rPr lang="en-NZ" dirty="0" err="1"/>
              <a:t>UI.println</a:t>
            </a:r>
            <a:r>
              <a:rPr lang="en-NZ" dirty="0"/>
              <a:t>(</a:t>
            </a:r>
            <a:r>
              <a:rPr lang="en-NZ" dirty="0">
                <a:solidFill>
                  <a:srgbClr val="339933"/>
                </a:solidFill>
              </a:rPr>
              <a:t>"No, that wasn't right. Try again!"</a:t>
            </a:r>
            <a:r>
              <a:rPr lang="en-NZ" dirty="0"/>
              <a:t>);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dirty="0"/>
              <a:t>}</a:t>
            </a:r>
            <a:endParaRPr lang="en-NZ" dirty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dirty="0"/>
              <a:t>}</a:t>
            </a:r>
            <a:endParaRPr lang="en-NZ" dirty="0"/>
          </a:p>
          <a:p>
            <a:pPr lvl="3">
              <a:spcBef>
                <a:spcPct val="0"/>
              </a:spcBef>
              <a:buFontTx/>
              <a:buNone/>
            </a:pPr>
            <a:endParaRPr lang="en-NZ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1902942" y="3007658"/>
            <a:ext cx="4992127" cy="327640"/>
          </a:xfrm>
          <a:prstGeom prst="roundRect">
            <a:avLst>
              <a:gd name="adj" fmla="val 32346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dirty="0">
                <a:solidFill>
                  <a:srgbClr val="FF6600"/>
                </a:solidFill>
              </a:rPr>
              <a:t>                                                                                    Setting up for test</a:t>
            </a:r>
            <a:endParaRPr lang="en-NZ" sz="2000" dirty="0">
              <a:solidFill>
                <a:srgbClr val="FF6600"/>
              </a:solidFill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878229" y="4974174"/>
            <a:ext cx="5128052" cy="438084"/>
          </a:xfrm>
          <a:prstGeom prst="roundRect">
            <a:avLst>
              <a:gd name="adj" fmla="val 22831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dirty="0">
                <a:solidFill>
                  <a:srgbClr val="FF6600"/>
                </a:solidFill>
              </a:rPr>
              <a:t>                                                                                     Additional actions</a:t>
            </a:r>
            <a:endParaRPr lang="en-NZ" sz="2000" dirty="0">
              <a:solidFill>
                <a:srgbClr val="FF6600"/>
              </a:solidFill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878229" y="3382517"/>
            <a:ext cx="4992126" cy="1535472"/>
          </a:xfrm>
          <a:prstGeom prst="roundRect">
            <a:avLst>
              <a:gd name="adj" fmla="val 15073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 dirty="0">
                <a:solidFill>
                  <a:srgbClr val="FF6600"/>
                </a:solidFill>
              </a:rPr>
              <a:t>                                                                                    Test and break</a:t>
            </a:r>
            <a:endParaRPr lang="en-NZ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48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program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A)   Need to try out your program on sample input while removing the "easy" bugs.</a:t>
            </a:r>
          </a:p>
          <a:p>
            <a:pPr lvl="1"/>
            <a:r>
              <a:rPr lang="en-US" dirty="0"/>
              <a:t>Can be a pain if need lots of input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TemperatureAnalyser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UI window has a menu item – "set input" – to get input from a text file instead of user typing it.</a:t>
            </a:r>
          </a:p>
          <a:p>
            <a:pPr marL="819150" lvl="2" indent="0">
              <a:buNone/>
            </a:pP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/>
              <a:t> don't have to type lots of data each time</a:t>
            </a:r>
          </a:p>
          <a:p>
            <a:pPr lvl="2"/>
            <a:r>
              <a:rPr lang="en-US" dirty="0"/>
              <a:t>Create the text file, </a:t>
            </a:r>
            <a:r>
              <a:rPr lang="en-US" dirty="0" err="1"/>
              <a:t>eg</a:t>
            </a:r>
            <a:r>
              <a:rPr lang="en-US" dirty="0"/>
              <a:t> in Notepad</a:t>
            </a:r>
          </a:p>
          <a:p>
            <a:pPr lvl="2"/>
            <a:r>
              <a:rPr lang="en-US" dirty="0"/>
              <a:t>Select file using menu </a:t>
            </a:r>
            <a:r>
              <a:rPr lang="en-US" i="1" u="sng" dirty="0"/>
              <a:t>before</a:t>
            </a:r>
            <a:r>
              <a:rPr lang="en-US" dirty="0"/>
              <a:t>  the program has started asking for input.</a:t>
            </a:r>
          </a:p>
          <a:p>
            <a:pPr lvl="2"/>
            <a:r>
              <a:rPr lang="en-US" dirty="0"/>
              <a:t>File can contain multiple sequences of data.</a:t>
            </a:r>
          </a:p>
          <a:p>
            <a:endParaRPr lang="en-US" dirty="0"/>
          </a:p>
          <a:p>
            <a:r>
              <a:rPr lang="en-US" dirty="0"/>
              <a:t>B)  Need to test your program on a range of inputs</a:t>
            </a:r>
          </a:p>
          <a:p>
            <a:pPr lvl="1"/>
            <a:r>
              <a:rPr lang="en-US" dirty="0"/>
              <a:t>Easy,  "ordinary",  inputs</a:t>
            </a:r>
          </a:p>
          <a:p>
            <a:pPr lvl="1"/>
            <a:r>
              <a:rPr lang="en-US" dirty="0"/>
              <a:t>Boundary cases — values that are only just in range, or just out of range</a:t>
            </a:r>
            <a:br>
              <a:rPr lang="en-US" dirty="0"/>
            </a:br>
            <a:r>
              <a:rPr lang="en-US" dirty="0"/>
              <a:t>	Need to check that your </a:t>
            </a:r>
            <a:r>
              <a:rPr lang="en-US" b="1" dirty="0"/>
              <a:t>if</a:t>
            </a:r>
            <a:r>
              <a:rPr lang="en-US" dirty="0"/>
              <a:t> conditions are right</a:t>
            </a:r>
          </a:p>
          <a:p>
            <a:pPr lvl="1"/>
            <a:r>
              <a:rPr lang="en-US" dirty="0"/>
              <a:t>Invalid data—does your program handle invalid input correctly?</a:t>
            </a:r>
          </a:p>
          <a:p>
            <a:pPr marL="446088" lvl="1" indent="0">
              <a:spcBef>
                <a:spcPts val="1200"/>
              </a:spcBef>
              <a:buNone/>
            </a:pPr>
            <a:r>
              <a:rPr lang="en-US" dirty="0"/>
              <a:t>Creating test cases involves creativity – have to try to come up with ways to break your program.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404220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Text Input: reading multiple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If there is no input yet, the </a:t>
            </a:r>
            <a:r>
              <a:rPr lang="en-NZ" dirty="0" err="1"/>
              <a:t>UI.next</a:t>
            </a:r>
            <a:r>
              <a:rPr lang="en-NZ" dirty="0"/>
              <a:t>…() methods will just wait.</a:t>
            </a:r>
          </a:p>
          <a:p>
            <a:pPr marL="446088" lvl="1" indent="0">
              <a:buNone/>
            </a:pPr>
            <a:r>
              <a:rPr lang="en-NZ" sz="2800" dirty="0"/>
              <a:t>⇒</a:t>
            </a:r>
            <a:r>
              <a:rPr lang="en-NZ" dirty="0"/>
              <a:t> Always print a prompt to the user before you try to read!</a:t>
            </a:r>
          </a:p>
          <a:p>
            <a:endParaRPr lang="en-NZ" dirty="0"/>
          </a:p>
          <a:p>
            <a:r>
              <a:rPr lang="en-NZ" dirty="0"/>
              <a:t>It is not safe to call </a:t>
            </a:r>
            <a:r>
              <a:rPr lang="en-NZ" dirty="0" err="1"/>
              <a:t>UI.nextInt</a:t>
            </a:r>
            <a:r>
              <a:rPr lang="en-NZ" dirty="0"/>
              <a:t>() or </a:t>
            </a:r>
            <a:r>
              <a:rPr lang="en-NZ" dirty="0" err="1"/>
              <a:t>UI.nextDouble</a:t>
            </a:r>
            <a:r>
              <a:rPr lang="en-NZ" dirty="0"/>
              <a:t>() unless</a:t>
            </a:r>
            <a:br>
              <a:rPr lang="en-NZ" dirty="0"/>
            </a:br>
            <a:r>
              <a:rPr lang="en-NZ" dirty="0"/>
              <a:t>you can be certain the next token is an integer  / double!</a:t>
            </a:r>
          </a:p>
          <a:p>
            <a:endParaRPr lang="en-NZ" dirty="0"/>
          </a:p>
          <a:p>
            <a:r>
              <a:rPr lang="en-NZ" dirty="0"/>
              <a:t>How can you tell?</a:t>
            </a:r>
          </a:p>
          <a:p>
            <a:pPr lvl="1">
              <a:tabLst>
                <a:tab pos="3048000" algn="l"/>
              </a:tabLst>
            </a:pPr>
            <a:r>
              <a:rPr lang="en-NZ" dirty="0" err="1"/>
              <a:t>UI.hasNextInt</a:t>
            </a:r>
            <a:r>
              <a:rPr lang="en-NZ" dirty="0"/>
              <a:t>()	</a:t>
            </a:r>
            <a:r>
              <a:rPr lang="en-NZ" dirty="0">
                <a:sym typeface="Wingdings" pitchFamily="2" charset="2"/>
              </a:rPr>
              <a:t> </a:t>
            </a:r>
            <a:r>
              <a:rPr lang="en-NZ" dirty="0" err="1">
                <a:sym typeface="Wingdings" pitchFamily="2" charset="2"/>
              </a:rPr>
              <a:t>boolean</a:t>
            </a:r>
            <a:r>
              <a:rPr lang="en-NZ" dirty="0">
                <a:sym typeface="Wingdings" pitchFamily="2" charset="2"/>
              </a:rPr>
              <a:t>	true if next token is an integer</a:t>
            </a:r>
            <a:endParaRPr lang="en-NZ" dirty="0"/>
          </a:p>
          <a:p>
            <a:pPr lvl="1">
              <a:tabLst>
                <a:tab pos="3048000" algn="l"/>
              </a:tabLst>
            </a:pPr>
            <a:r>
              <a:rPr lang="en-NZ" dirty="0" err="1"/>
              <a:t>UI.hasNextDouble</a:t>
            </a:r>
            <a:r>
              <a:rPr lang="en-NZ" dirty="0"/>
              <a:t>()	</a:t>
            </a:r>
            <a:r>
              <a:rPr lang="en-NZ" dirty="0">
                <a:sym typeface="Wingdings" pitchFamily="2" charset="2"/>
              </a:rPr>
              <a:t> </a:t>
            </a:r>
            <a:r>
              <a:rPr lang="en-NZ" dirty="0" err="1">
                <a:sym typeface="Wingdings" pitchFamily="2" charset="2"/>
              </a:rPr>
              <a:t>boolean</a:t>
            </a:r>
            <a:r>
              <a:rPr lang="en-NZ" dirty="0">
                <a:sym typeface="Wingdings" pitchFamily="2" charset="2"/>
              </a:rPr>
              <a:t>	true if next token is a double</a:t>
            </a:r>
          </a:p>
          <a:p>
            <a:pPr lvl="1">
              <a:tabLst>
                <a:tab pos="3048000" algn="l"/>
              </a:tabLst>
            </a:pPr>
            <a:r>
              <a:rPr lang="en-NZ" dirty="0" err="1">
                <a:sym typeface="Wingdings" pitchFamily="2" charset="2"/>
              </a:rPr>
              <a:t>UI.hasNext</a:t>
            </a:r>
            <a:r>
              <a:rPr lang="en-NZ" dirty="0">
                <a:sym typeface="Wingdings" pitchFamily="2" charset="2"/>
              </a:rPr>
              <a:t>()	 </a:t>
            </a:r>
            <a:r>
              <a:rPr lang="en-NZ" dirty="0" err="1">
                <a:sym typeface="Wingdings" pitchFamily="2" charset="2"/>
              </a:rPr>
              <a:t>boolean</a:t>
            </a:r>
            <a:r>
              <a:rPr lang="en-NZ" dirty="0">
                <a:sym typeface="Wingdings" pitchFamily="2" charset="2"/>
              </a:rPr>
              <a:t>	true if there is a next token</a:t>
            </a:r>
            <a:br>
              <a:rPr lang="en-NZ" dirty="0">
                <a:sym typeface="Wingdings" pitchFamily="2" charset="2"/>
              </a:rPr>
            </a:br>
            <a:r>
              <a:rPr lang="en-NZ" dirty="0">
                <a:sym typeface="Wingdings" pitchFamily="2" charset="2"/>
              </a:rPr>
              <a:t>			(always true for text pane)</a:t>
            </a:r>
          </a:p>
          <a:p>
            <a:pPr lvl="1">
              <a:tabLst>
                <a:tab pos="3048000" algn="l"/>
              </a:tabLst>
            </a:pPr>
            <a:endParaRPr lang="en-NZ" dirty="0">
              <a:sym typeface="Wingdings" pitchFamily="2" charset="2"/>
            </a:endParaRPr>
          </a:p>
          <a:p>
            <a:pPr lvl="1">
              <a:tabLst>
                <a:tab pos="3048000" algn="l"/>
              </a:tabLst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262243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next vs. nextLine()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next(), </a:t>
            </a:r>
            <a:r>
              <a:rPr lang="en-NZ" dirty="0" err="1"/>
              <a:t>nextInt</a:t>
            </a:r>
            <a:r>
              <a:rPr lang="en-NZ" dirty="0"/>
              <a:t>(), </a:t>
            </a:r>
            <a:r>
              <a:rPr lang="en-NZ" dirty="0" err="1"/>
              <a:t>nextDouble</a:t>
            </a:r>
            <a:r>
              <a:rPr lang="en-NZ" dirty="0"/>
              <a:t>()</a:t>
            </a:r>
          </a:p>
          <a:p>
            <a:pPr lvl="1"/>
            <a:r>
              <a:rPr lang="en-NZ" sz="2100" dirty="0"/>
              <a:t>picks up any spaces, discards them,</a:t>
            </a:r>
          </a:p>
          <a:p>
            <a:pPr lvl="1"/>
            <a:r>
              <a:rPr lang="en-NZ" sz="2100" dirty="0"/>
              <a:t>picks up characters to make next “token” (until it reaches a space), </a:t>
            </a:r>
          </a:p>
          <a:p>
            <a:pPr lvl="1"/>
            <a:r>
              <a:rPr lang="en-NZ" sz="2100" dirty="0"/>
              <a:t>returns the token </a:t>
            </a:r>
          </a:p>
          <a:p>
            <a:pPr lvl="2"/>
            <a:r>
              <a:rPr lang="en-NZ" sz="2100" dirty="0"/>
              <a:t>next() returns it as a String </a:t>
            </a:r>
            <a:br>
              <a:rPr lang="en-NZ" sz="2100" dirty="0"/>
            </a:br>
            <a:r>
              <a:rPr lang="en-NZ" sz="2100" dirty="0" err="1"/>
              <a:t>nextInt</a:t>
            </a:r>
            <a:r>
              <a:rPr lang="en-NZ" sz="2100" dirty="0"/>
              <a:t>() returns it as an </a:t>
            </a:r>
            <a:r>
              <a:rPr lang="en-NZ" sz="2100" dirty="0" err="1"/>
              <a:t>int</a:t>
            </a:r>
            <a:r>
              <a:rPr lang="en-NZ" sz="2100" dirty="0"/>
              <a:t>, </a:t>
            </a:r>
            <a:br>
              <a:rPr lang="en-NZ" sz="2100" dirty="0"/>
            </a:br>
            <a:r>
              <a:rPr lang="en-NZ" sz="2100" dirty="0" err="1"/>
              <a:t>nextDouble</a:t>
            </a:r>
            <a:r>
              <a:rPr lang="en-NZ" sz="2100" dirty="0"/>
              <a:t>() returns it as a double.</a:t>
            </a:r>
            <a:br>
              <a:rPr lang="en-NZ" sz="2100" dirty="0"/>
            </a:br>
            <a:endParaRPr lang="en-NZ" sz="2100" dirty="0"/>
          </a:p>
          <a:p>
            <a:r>
              <a:rPr lang="en-NZ" sz="2300" dirty="0" err="1"/>
              <a:t>nextLine</a:t>
            </a:r>
            <a:r>
              <a:rPr lang="en-NZ" sz="2300" dirty="0"/>
              <a:t>()</a:t>
            </a:r>
          </a:p>
          <a:p>
            <a:pPr lvl="1"/>
            <a:r>
              <a:rPr lang="en-NZ" dirty="0"/>
              <a:t>Picks up all the characters (including spaces) until it reaches end-of-line character, </a:t>
            </a:r>
          </a:p>
          <a:p>
            <a:pPr lvl="1"/>
            <a:r>
              <a:rPr lang="en-NZ" dirty="0"/>
              <a:t>throws away end-of-line, and </a:t>
            </a:r>
          </a:p>
          <a:p>
            <a:pPr lvl="1"/>
            <a:r>
              <a:rPr lang="en-NZ" dirty="0"/>
              <a:t>returns all the characters (including spaces) as a String.</a:t>
            </a:r>
          </a:p>
          <a:p>
            <a:pPr lvl="1"/>
            <a:endParaRPr lang="en-NZ" sz="18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12253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Input with "next"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703512" y="836712"/>
          <a:ext cx="8856984" cy="586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Returns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next()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Read and</a:t>
                      </a:r>
                      <a:r>
                        <a:rPr lang="en-NZ" baseline="0" dirty="0"/>
                        <a:t> return next token of user’s input</a:t>
                      </a:r>
                      <a:endParaRPr lang="en-NZ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String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/>
                        <a:t>hasNext</a:t>
                      </a:r>
                      <a:r>
                        <a:rPr lang="en-NZ" dirty="0"/>
                        <a:t>()</a:t>
                      </a:r>
                      <a:br>
                        <a:rPr lang="en-NZ" dirty="0"/>
                      </a:br>
                      <a:endParaRPr lang="en-NZ" dirty="0"/>
                    </a:p>
                  </a:txBody>
                  <a:tcPr>
                    <a:solidFill>
                      <a:srgbClr val="EAE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there is another token in the user input. Waits for the user to type something if necessary.</a:t>
                      </a:r>
                      <a:endParaRPr lang="en-NZ" dirty="0"/>
                    </a:p>
                  </a:txBody>
                  <a:tcPr>
                    <a:solidFill>
                      <a:srgbClr val="EAE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/>
                        <a:t>boolean</a:t>
                      </a:r>
                      <a:endParaRPr lang="en-NZ" dirty="0"/>
                    </a:p>
                  </a:txBody>
                  <a:tcPr>
                    <a:solidFill>
                      <a:srgbClr val="EA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/>
                        <a:t>nextInt</a:t>
                      </a:r>
                      <a:r>
                        <a:rPr lang="en-NZ" dirty="0"/>
                        <a:t>()</a:t>
                      </a:r>
                      <a:br>
                        <a:rPr lang="en-NZ" dirty="0"/>
                      </a:br>
                      <a:r>
                        <a:rPr lang="en-NZ" dirty="0" err="1"/>
                        <a:t>nextDouble</a:t>
                      </a:r>
                      <a:r>
                        <a:rPr lang="en-NZ" dirty="0"/>
                        <a:t>()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the next token of the user's input. </a:t>
                      </a:r>
                      <a:b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it as a integer if it is a number. </a:t>
                      </a:r>
                      <a:b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Throws an exception if it is not a number.</a:t>
                      </a:r>
                      <a:endParaRPr lang="en-NZ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/>
                        <a:t>int</a:t>
                      </a:r>
                      <a:endParaRPr lang="en-NZ" dirty="0"/>
                    </a:p>
                    <a:p>
                      <a:r>
                        <a:rPr lang="en-NZ" dirty="0"/>
                        <a:t>double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/>
                        <a:t>hasNextInt</a:t>
                      </a:r>
                      <a:r>
                        <a:rPr lang="en-NZ" dirty="0"/>
                        <a:t>()</a:t>
                      </a:r>
                      <a:br>
                        <a:rPr lang="en-NZ" dirty="0"/>
                      </a:br>
                      <a:r>
                        <a:rPr lang="en-NZ" dirty="0" err="1"/>
                        <a:t>hasNextDouble</a:t>
                      </a:r>
                      <a:r>
                        <a:rPr lang="en-NZ" dirty="0"/>
                        <a:t>()</a:t>
                      </a:r>
                    </a:p>
                  </a:txBody>
                  <a:tcPr>
                    <a:solidFill>
                      <a:srgbClr val="EAE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next token in the input is an </a:t>
                      </a:r>
                      <a:r>
                        <a:rPr kumimoji="0" lang="en-NZ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double. Waits for user to type something if necessary.</a:t>
                      </a:r>
                      <a:endParaRPr lang="en-NZ" dirty="0"/>
                    </a:p>
                  </a:txBody>
                  <a:tcPr>
                    <a:solidFill>
                      <a:srgbClr val="EAE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/>
                        <a:t>boolean</a:t>
                      </a:r>
                      <a:endParaRPr lang="en-NZ" dirty="0"/>
                    </a:p>
                  </a:txBody>
                  <a:tcPr>
                    <a:solidFill>
                      <a:srgbClr val="EA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/>
                        <a:t>nextBoolean</a:t>
                      </a:r>
                      <a:r>
                        <a:rPr lang="en-NZ" dirty="0"/>
                        <a:t>()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the next token of the user's input. Return true if it is "yes", "y", or "true", return false if it is "no", "n", or "false" (case insensitive). </a:t>
                      </a:r>
                    </a:p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Throws an exception if it is anything else.</a:t>
                      </a:r>
                      <a:endParaRPr lang="en-NZ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/>
                        <a:t>boolean</a:t>
                      </a:r>
                      <a:endParaRPr lang="en-NZ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/>
                        <a:t>nextLine</a:t>
                      </a:r>
                      <a:r>
                        <a:rPr lang="en-NZ" dirty="0"/>
                        <a:t>()</a:t>
                      </a:r>
                    </a:p>
                  </a:txBody>
                  <a:tcPr>
                    <a:solidFill>
                      <a:srgbClr val="EAE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the remaining characters of the user's input up to (but not including) the next end-of-line and return them as a string. Reads and throws away the end-of-line character. </a:t>
                      </a:r>
                      <a:b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there are no characters on the line, then it returns an empty string ("").</a:t>
                      </a:r>
                      <a:endParaRPr lang="en-NZ" b="1" dirty="0"/>
                    </a:p>
                  </a:txBody>
                  <a:tcPr>
                    <a:solidFill>
                      <a:srgbClr val="EAE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String</a:t>
                      </a:r>
                    </a:p>
                  </a:txBody>
                  <a:tcPr>
                    <a:solidFill>
                      <a:srgbClr val="EA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264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next…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9184" y="980729"/>
            <a:ext cx="1154544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spcBef>
                <a:spcPct val="30000"/>
              </a:spcBef>
              <a:buFontTx/>
              <a:buNone/>
            </a:pPr>
            <a:r>
              <a:rPr lang="en-NZ" sz="2000" dirty="0">
                <a:solidFill>
                  <a:srgbClr val="0070C0"/>
                </a:solidFill>
              </a:rPr>
              <a:t>/** sum up all numbers entered by user */</a:t>
            </a:r>
          </a:p>
          <a:p>
            <a:pPr lvl="1" algn="l">
              <a:spcBef>
                <a:spcPct val="30000"/>
              </a:spcBef>
              <a:buFontTx/>
              <a:buNone/>
            </a:pPr>
            <a:r>
              <a:rPr lang="en-NZ" sz="2000" dirty="0"/>
              <a:t>:</a:t>
            </a:r>
          </a:p>
          <a:p>
            <a:pPr lvl="1">
              <a:spcBef>
                <a:spcPts val="0"/>
              </a:spcBef>
            </a:pPr>
            <a:r>
              <a:rPr lang="en-NZ" sz="2000" dirty="0" err="1"/>
              <a:t>UI.print</a:t>
            </a:r>
            <a:r>
              <a:rPr lang="en-NZ" sz="2000" dirty="0"/>
              <a:t>(</a:t>
            </a:r>
            <a:r>
              <a:rPr lang="en-NZ" sz="2000" dirty="0">
                <a:solidFill>
                  <a:srgbClr val="339933"/>
                </a:solidFill>
              </a:rPr>
              <a:t>“Enter numbers: end with ‘done’:”</a:t>
            </a:r>
            <a:r>
              <a:rPr lang="en-NZ" sz="2000" dirty="0"/>
              <a:t>);</a:t>
            </a:r>
          </a:p>
          <a:p>
            <a:pPr lvl="1">
              <a:spcBef>
                <a:spcPts val="300"/>
              </a:spcBef>
            </a:pPr>
            <a:r>
              <a:rPr lang="en-NZ" sz="2000" dirty="0">
                <a:solidFill>
                  <a:srgbClr val="FF0000"/>
                </a:solidFill>
              </a:rPr>
              <a:t>double</a:t>
            </a:r>
            <a:r>
              <a:rPr lang="en-NZ" sz="2000" dirty="0"/>
              <a:t> sum = 0;</a:t>
            </a:r>
          </a:p>
          <a:p>
            <a:pPr lvl="1">
              <a:spcBef>
                <a:spcPts val="300"/>
              </a:spcBef>
            </a:pPr>
            <a:r>
              <a:rPr lang="en-NZ" sz="2000" b="1" dirty="0">
                <a:solidFill>
                  <a:srgbClr val="993300"/>
                </a:solidFill>
              </a:rPr>
              <a:t>while</a:t>
            </a:r>
            <a:r>
              <a:rPr lang="en-NZ" sz="2000" dirty="0"/>
              <a:t> (</a:t>
            </a:r>
            <a:r>
              <a:rPr lang="en-NZ" sz="2000" dirty="0" err="1"/>
              <a:t>UI.hasNextDouble</a:t>
            </a:r>
            <a:r>
              <a:rPr lang="en-NZ" sz="2000" dirty="0"/>
              <a:t>() ) {	</a:t>
            </a:r>
            <a:r>
              <a:rPr lang="en-NZ" sz="2000" dirty="0">
                <a:solidFill>
                  <a:srgbClr val="0070C0"/>
                </a:solidFill>
              </a:rPr>
              <a:t>//peeking at next value or “token”</a:t>
            </a:r>
          </a:p>
          <a:p>
            <a:pPr lvl="2" algn="l">
              <a:buFontTx/>
              <a:buNone/>
            </a:pPr>
            <a:r>
              <a:rPr lang="en-NZ" sz="2000" dirty="0">
                <a:solidFill>
                  <a:srgbClr val="FF0000"/>
                </a:solidFill>
              </a:rPr>
              <a:t>double</a:t>
            </a:r>
            <a:r>
              <a:rPr lang="en-NZ" sz="2000" dirty="0"/>
              <a:t> amt = </a:t>
            </a:r>
            <a:r>
              <a:rPr lang="en-NZ" sz="2000" dirty="0" err="1"/>
              <a:t>UI.nextDouble</a:t>
            </a:r>
            <a:r>
              <a:rPr lang="en-NZ" sz="2000" dirty="0"/>
              <a:t>(); </a:t>
            </a:r>
            <a:r>
              <a:rPr lang="en-NZ" sz="2000" dirty="0">
                <a:solidFill>
                  <a:srgbClr val="0070C0"/>
                </a:solidFill>
              </a:rPr>
              <a:t>//getting the next value and move pointer </a:t>
            </a:r>
          </a:p>
          <a:p>
            <a:pPr lvl="2" algn="l">
              <a:buFontTx/>
              <a:buNone/>
            </a:pPr>
            <a:r>
              <a:rPr lang="en-NZ" sz="2000" dirty="0"/>
              <a:t>sum = sum + amt;</a:t>
            </a:r>
          </a:p>
          <a:p>
            <a:pPr lvl="1" algn="l">
              <a:lnSpc>
                <a:spcPct val="80000"/>
              </a:lnSpc>
            </a:pPr>
            <a:r>
              <a:rPr lang="en-NZ" sz="2000" dirty="0"/>
              <a:t>}</a:t>
            </a:r>
          </a:p>
          <a:p>
            <a:pPr lvl="1"/>
            <a:r>
              <a:rPr lang="en-NZ" sz="2000" dirty="0" err="1"/>
              <a:t>UI.nextLine</a:t>
            </a:r>
            <a:r>
              <a:rPr lang="en-NZ" sz="2000" dirty="0"/>
              <a:t>();</a:t>
            </a:r>
            <a:r>
              <a:rPr lang="en-NZ" sz="2000" dirty="0">
                <a:solidFill>
                  <a:srgbClr val="0070C0"/>
                </a:solidFill>
              </a:rPr>
              <a:t> 			// throw away the ‘done’</a:t>
            </a:r>
            <a:endParaRPr lang="en-NZ" sz="2000" dirty="0"/>
          </a:p>
          <a:p>
            <a:pPr lvl="1" algn="l"/>
            <a:r>
              <a:rPr lang="en-NZ" sz="2000" dirty="0" err="1"/>
              <a:t>UI.printf</a:t>
            </a:r>
            <a:r>
              <a:rPr lang="en-NZ" sz="2000" dirty="0"/>
              <a:t>(</a:t>
            </a:r>
            <a:r>
              <a:rPr lang="en-NZ" sz="2000" dirty="0">
                <a:solidFill>
                  <a:srgbClr val="009900"/>
                </a:solidFill>
              </a:rPr>
              <a:t>“Total of all numbers entered: %.2f %n”</a:t>
            </a:r>
            <a:r>
              <a:rPr lang="en-NZ" sz="2000" dirty="0"/>
              <a:t>, sum);</a:t>
            </a:r>
            <a:endParaRPr lang="en-NZ" dirty="0"/>
          </a:p>
        </p:txBody>
      </p:sp>
      <p:grpSp>
        <p:nvGrpSpPr>
          <p:cNvPr id="9" name="Group 8"/>
          <p:cNvGrpSpPr/>
          <p:nvPr/>
        </p:nvGrpSpPr>
        <p:grpSpPr>
          <a:xfrm>
            <a:off x="2207568" y="4509120"/>
            <a:ext cx="4968552" cy="2232248"/>
            <a:chOff x="395536" y="4221088"/>
            <a:chExt cx="4968552" cy="2232248"/>
          </a:xfrm>
        </p:grpSpPr>
        <p:sp>
          <p:nvSpPr>
            <p:cNvPr id="7" name="Rectangle 6"/>
            <p:cNvSpPr/>
            <p:nvPr/>
          </p:nvSpPr>
          <p:spPr>
            <a:xfrm>
              <a:off x="395536" y="4509120"/>
              <a:ext cx="4968552" cy="194421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r>
                <a:rPr lang="en-NZ" sz="1800" dirty="0">
                  <a:latin typeface="Arial" pitchFamily="34" charset="0"/>
                  <a:cs typeface="Arial" pitchFamily="34" charset="0"/>
                </a:rPr>
                <a:t>Enter numbers: end with ‘done’: 40 60  </a:t>
              </a:r>
            </a:p>
            <a:p>
              <a:pPr algn="l"/>
              <a:r>
                <a:rPr lang="en-NZ" sz="1800" dirty="0">
                  <a:latin typeface="Arial" pitchFamily="34" charset="0"/>
                  <a:cs typeface="Arial" pitchFamily="34" charset="0"/>
                </a:rPr>
                <a:t>30 50 done</a:t>
              </a:r>
            </a:p>
            <a:p>
              <a:pPr algn="l"/>
              <a:r>
                <a:rPr lang="en-NZ" sz="1800" dirty="0">
                  <a:latin typeface="Arial" pitchFamily="34" charset="0"/>
                  <a:cs typeface="Arial" pitchFamily="34" charset="0"/>
                </a:rPr>
                <a:t>Total of all numbers entered: 180.00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536" y="4221088"/>
              <a:ext cx="4968552" cy="2880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NZ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* MENU 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5586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assignments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are important to people!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415741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Files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dirty="0"/>
              <a:t>The UI text pane window is transient:</a:t>
            </a:r>
          </a:p>
          <a:p>
            <a:pPr lvl="1" eaLnBrk="1" hangingPunct="1"/>
            <a:r>
              <a:rPr lang="en-NZ" dirty="0"/>
              <a:t>Typing large amounts of input into the text pane is a pain!</a:t>
            </a:r>
          </a:p>
          <a:p>
            <a:pPr lvl="1" eaLnBrk="1" hangingPunct="1"/>
            <a:r>
              <a:rPr lang="en-NZ" dirty="0"/>
              <a:t>It would be nice to be able to save the output of the program easily.</a:t>
            </a:r>
          </a:p>
          <a:p>
            <a:pPr eaLnBrk="1" hangingPunct="1"/>
            <a:r>
              <a:rPr lang="en-NZ" dirty="0"/>
              <a:t>Large amounts of text belong in files</a:t>
            </a:r>
          </a:p>
          <a:p>
            <a:pPr eaLnBrk="1" hangingPunct="1"/>
            <a:r>
              <a:rPr lang="en-NZ" dirty="0"/>
              <a:t>How can your program read from a file and write to a file</a:t>
            </a:r>
            <a:r>
              <a:rPr lang="en-NZ" sz="2000" dirty="0">
                <a:latin typeface="Arial" pitchFamily="34" charset="0"/>
                <a:cs typeface="Arial" pitchFamily="34" charset="0"/>
              </a:rPr>
              <a:t>?</a:t>
            </a:r>
            <a:endParaRPr lang="en-NZ" dirty="0"/>
          </a:p>
          <a:p>
            <a:pPr eaLnBrk="1" hangingPunct="1">
              <a:spcBef>
                <a:spcPts val="1800"/>
              </a:spcBef>
            </a:pPr>
            <a:r>
              <a:rPr lang="en-NZ" dirty="0"/>
              <a:t>Writing to files is like writing to the UI text pane!</a:t>
            </a:r>
          </a:p>
          <a:p>
            <a:pPr lvl="1" eaLnBrk="1" hangingPunct="1"/>
            <a:r>
              <a:rPr lang="en-NZ" u="sng" dirty="0"/>
              <a:t>Use print</a:t>
            </a:r>
            <a:r>
              <a:rPr lang="en-NZ" dirty="0"/>
              <a:t>, </a:t>
            </a:r>
            <a:r>
              <a:rPr lang="en-NZ" u="sng" dirty="0" err="1"/>
              <a:t>println</a:t>
            </a:r>
            <a:r>
              <a:rPr lang="en-NZ" dirty="0"/>
              <a:t>, </a:t>
            </a:r>
            <a:r>
              <a:rPr lang="en-NZ" u="sng" dirty="0" err="1"/>
              <a:t>printf</a:t>
            </a:r>
            <a:r>
              <a:rPr lang="en-NZ" dirty="0"/>
              <a:t> methods </a:t>
            </a:r>
            <a:endParaRPr lang="en-US" dirty="0"/>
          </a:p>
          <a:p>
            <a:pPr lvl="1" eaLnBrk="1" hangingPunct="1"/>
            <a:r>
              <a:rPr lang="en-US" dirty="0"/>
              <a:t>But, need extra objects:</a:t>
            </a:r>
            <a:r>
              <a:rPr lang="en-NZ" dirty="0"/>
              <a:t>   </a:t>
            </a:r>
            <a:r>
              <a:rPr lang="en-NZ" dirty="0">
                <a:solidFill>
                  <a:srgbClr val="FF0000"/>
                </a:solidFill>
              </a:rPr>
              <a:t>File </a:t>
            </a:r>
            <a:r>
              <a:rPr lang="en-NZ" dirty="0"/>
              <a:t>and</a:t>
            </a:r>
            <a:r>
              <a:rPr lang="en-NZ" dirty="0">
                <a:solidFill>
                  <a:srgbClr val="FF0000"/>
                </a:solidFill>
              </a:rPr>
              <a:t> </a:t>
            </a:r>
            <a:r>
              <a:rPr lang="en-NZ" dirty="0" err="1">
                <a:solidFill>
                  <a:srgbClr val="FF0000"/>
                </a:solidFill>
              </a:rPr>
              <a:t>PrintStream</a:t>
            </a:r>
            <a:r>
              <a:rPr lang="en-NZ" dirty="0"/>
              <a:t> objects</a:t>
            </a:r>
            <a:endParaRPr lang="en-US" dirty="0"/>
          </a:p>
          <a:p>
            <a:pPr eaLnBrk="1" hangingPunct="1">
              <a:spcBef>
                <a:spcPts val="1800"/>
              </a:spcBef>
            </a:pPr>
            <a:r>
              <a:rPr lang="en-US" dirty="0"/>
              <a:t>R</a:t>
            </a:r>
            <a:r>
              <a:rPr lang="en-NZ" dirty="0" err="1"/>
              <a:t>eading</a:t>
            </a:r>
            <a:r>
              <a:rPr lang="en-NZ" dirty="0"/>
              <a:t> from files is a bit different</a:t>
            </a:r>
          </a:p>
          <a:p>
            <a:pPr lvl="1" eaLnBrk="1" hangingPunct="1"/>
            <a:r>
              <a:rPr lang="en-US" dirty="0"/>
              <a:t>D</a:t>
            </a:r>
            <a:r>
              <a:rPr lang="en-NZ" dirty="0" err="1"/>
              <a:t>oesn't</a:t>
            </a:r>
            <a:r>
              <a:rPr lang="en-NZ" dirty="0"/>
              <a:t> use "ask…" methods</a:t>
            </a:r>
          </a:p>
          <a:p>
            <a:pPr lvl="1" eaLnBrk="1" hangingPunct="1"/>
            <a:r>
              <a:rPr lang="en-NZ" dirty="0"/>
              <a:t>Need to use "next…" methods</a:t>
            </a:r>
          </a:p>
          <a:p>
            <a:pPr lvl="1" eaLnBrk="1" hangingPunct="1"/>
            <a:r>
              <a:rPr lang="en-US" dirty="0"/>
              <a:t>And need extra objects:</a:t>
            </a:r>
            <a:r>
              <a:rPr lang="en-NZ" dirty="0"/>
              <a:t>   </a:t>
            </a:r>
            <a:r>
              <a:rPr lang="en-NZ" dirty="0">
                <a:solidFill>
                  <a:srgbClr val="FF0000"/>
                </a:solidFill>
              </a:rPr>
              <a:t>File </a:t>
            </a:r>
            <a:r>
              <a:rPr lang="en-NZ" dirty="0"/>
              <a:t>and</a:t>
            </a:r>
            <a:r>
              <a:rPr lang="en-NZ" dirty="0">
                <a:solidFill>
                  <a:srgbClr val="FF0000"/>
                </a:solidFill>
              </a:rPr>
              <a:t> Scanner</a:t>
            </a:r>
            <a:r>
              <a:rPr lang="en-NZ" dirty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4655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ext</a:t>
            </a:r>
            <a:r>
              <a:rPr lang="en-NZ" dirty="0">
                <a:latin typeface="Arial" pitchFamily="34" charset="0"/>
                <a:cs typeface="Arial" pitchFamily="34" charset="0"/>
              </a:rPr>
              <a:t> with the text pane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100586" y="1052736"/>
            <a:ext cx="3512050" cy="2808748"/>
            <a:chOff x="-423415" y="1052736"/>
            <a:chExt cx="3512050" cy="2808748"/>
          </a:xfrm>
        </p:grpSpPr>
        <p:sp>
          <p:nvSpPr>
            <p:cNvPr id="10" name="Left-Right Arrow 9"/>
            <p:cNvSpPr/>
            <p:nvPr/>
          </p:nvSpPr>
          <p:spPr>
            <a:xfrm rot="5400000">
              <a:off x="634557" y="2861426"/>
              <a:ext cx="1181600" cy="115540"/>
            </a:xfrm>
            <a:prstGeom prst="left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NZ" sz="1600" b="1"/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107504" y="1052736"/>
              <a:ext cx="2981131" cy="1339349"/>
              <a:chOff x="395536" y="4221088"/>
              <a:chExt cx="4968552" cy="223224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95536" y="4221088"/>
                <a:ext cx="4968552" cy="2880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NZ" sz="12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UI Window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95536" y="4509120"/>
                <a:ext cx="4968552" cy="194421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l"/>
                <a:r>
                  <a:rPr lang="en-NZ" sz="1600" dirty="0">
                    <a:latin typeface="Arial" pitchFamily="34" charset="0"/>
                    <a:cs typeface="Arial" pitchFamily="34" charset="0"/>
                  </a:rPr>
                  <a:t>red: 40 </a:t>
                </a:r>
              </a:p>
              <a:p>
                <a:pPr algn="l"/>
                <a:r>
                  <a:rPr lang="en-NZ" sz="1600" dirty="0">
                    <a:latin typeface="Arial" pitchFamily="34" charset="0"/>
                    <a:cs typeface="Arial" pitchFamily="34" charset="0"/>
                  </a:rPr>
                  <a:t>green: 60  </a:t>
                </a:r>
              </a:p>
              <a:p>
                <a:pPr algn="l"/>
                <a:r>
                  <a:rPr lang="en-NZ" sz="1600" dirty="0">
                    <a:latin typeface="Arial" pitchFamily="34" charset="0"/>
                    <a:cs typeface="Arial" pitchFamily="34" charset="0"/>
                  </a:rPr>
                  <a:t>blue: 30</a:t>
                </a:r>
              </a:p>
              <a:p>
                <a:pPr algn="l"/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NZ" sz="1600" dirty="0" err="1">
                    <a:latin typeface="Arial" pitchFamily="34" charset="0"/>
                    <a:cs typeface="Arial" pitchFamily="34" charset="0"/>
                  </a:rPr>
                  <a:t>ll</a:t>
                </a:r>
                <a:r>
                  <a:rPr lang="en-NZ" sz="1600" dirty="0">
                    <a:latin typeface="Arial" pitchFamily="34" charset="0"/>
                    <a:cs typeface="Arial" pitchFamily="34" charset="0"/>
                  </a:rPr>
                  <a:t> done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-423415" y="2679884"/>
              <a:ext cx="1642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dirty="0" err="1"/>
                <a:t>UI.askInteger</a:t>
              </a:r>
              <a:r>
                <a:rPr lang="en-NZ" sz="1600" dirty="0"/>
                <a:t>();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14271" y="3028205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dirty="0" err="1"/>
                <a:t>UI.println</a:t>
              </a:r>
              <a:r>
                <a:rPr lang="en-NZ" sz="1600" dirty="0"/>
                <a:t>();</a:t>
              </a:r>
            </a:p>
          </p:txBody>
        </p:sp>
        <p:sp>
          <p:nvSpPr>
            <p:cNvPr id="27" name="Left-Right Arrow 9"/>
            <p:cNvSpPr/>
            <p:nvPr/>
          </p:nvSpPr>
          <p:spPr>
            <a:xfrm rot="5400000">
              <a:off x="904724" y="3212914"/>
              <a:ext cx="1181600" cy="115540"/>
            </a:xfrm>
            <a:prstGeom prst="left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NZ" sz="1600" b="1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364149" y="3906867"/>
              <a:ext cx="14040" cy="1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9937" y="3904707"/>
                <a:ext cx="22464" cy="45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lded Corner 4"/>
          <p:cNvSpPr/>
          <p:nvPr/>
        </p:nvSpPr>
        <p:spPr>
          <a:xfrm>
            <a:off x="471577" y="3789040"/>
            <a:ext cx="3262561" cy="2304256"/>
          </a:xfrm>
          <a:prstGeom prst="foldedCorner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NZ" sz="1600" b="1" dirty="0"/>
              <a:t>My Program</a:t>
            </a:r>
          </a:p>
          <a:p>
            <a:pPr algn="l"/>
            <a:r>
              <a:rPr lang="en-NZ" sz="1600" dirty="0"/>
              <a:t>   :</a:t>
            </a:r>
          </a:p>
          <a:p>
            <a:pPr algn="l"/>
            <a:r>
              <a:rPr lang="en-NZ" sz="1600" dirty="0" err="1"/>
              <a:t>int</a:t>
            </a:r>
            <a:r>
              <a:rPr lang="en-NZ" sz="1600" dirty="0"/>
              <a:t> r =</a:t>
            </a:r>
            <a:r>
              <a:rPr lang="en-NZ" sz="1600" dirty="0" err="1"/>
              <a:t>UI.askInteger</a:t>
            </a:r>
            <a:r>
              <a:rPr lang="en-NZ" sz="1600" dirty="0"/>
              <a:t>("red");</a:t>
            </a:r>
          </a:p>
          <a:p>
            <a:pPr algn="l"/>
            <a:r>
              <a:rPr lang="en-NZ" sz="1600" dirty="0" err="1"/>
              <a:t>int</a:t>
            </a:r>
            <a:r>
              <a:rPr lang="en-NZ" sz="1600" dirty="0"/>
              <a:t> g =</a:t>
            </a:r>
            <a:r>
              <a:rPr lang="en-NZ" sz="1600" dirty="0" err="1"/>
              <a:t>UI.askInteger</a:t>
            </a:r>
            <a:r>
              <a:rPr lang="en-NZ" sz="1600" dirty="0"/>
              <a:t>("green");</a:t>
            </a:r>
          </a:p>
          <a:p>
            <a:pPr algn="l"/>
            <a:r>
              <a:rPr lang="en-NZ" sz="1600" dirty="0" err="1"/>
              <a:t>int</a:t>
            </a:r>
            <a:r>
              <a:rPr lang="en-NZ" sz="1600" dirty="0"/>
              <a:t> b =</a:t>
            </a:r>
            <a:r>
              <a:rPr lang="en-NZ" sz="1600" dirty="0" err="1"/>
              <a:t>UI.askInteger</a:t>
            </a:r>
            <a:r>
              <a:rPr lang="en-NZ" sz="1600" dirty="0"/>
              <a:t>("blue");</a:t>
            </a:r>
          </a:p>
          <a:p>
            <a:pPr algn="l"/>
            <a:r>
              <a:rPr lang="en-US" sz="1600" dirty="0" err="1"/>
              <a:t>UI.setColor</a:t>
            </a:r>
            <a:r>
              <a:rPr lang="en-US" sz="1600" dirty="0"/>
              <a:t>(new Color(</a:t>
            </a:r>
            <a:r>
              <a:rPr lang="en-US" sz="1600" dirty="0" err="1"/>
              <a:t>r,g,b</a:t>
            </a:r>
            <a:r>
              <a:rPr lang="en-US" sz="1600" dirty="0"/>
              <a:t>);</a:t>
            </a:r>
          </a:p>
          <a:p>
            <a:pPr algn="l"/>
            <a:r>
              <a:rPr lang="en-US" sz="1600" dirty="0"/>
              <a:t>     :</a:t>
            </a:r>
            <a:endParaRPr lang="en-NZ" sz="1600" dirty="0"/>
          </a:p>
          <a:p>
            <a:pPr algn="l"/>
            <a:r>
              <a:rPr lang="en-NZ" sz="1600" dirty="0" err="1"/>
              <a:t>UI.println</a:t>
            </a:r>
            <a:r>
              <a:rPr lang="en-NZ" sz="1600" dirty="0"/>
              <a:t>("all done"); </a:t>
            </a:r>
          </a:p>
          <a:p>
            <a:pPr algn="l"/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23100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if …     </a:t>
            </a:r>
            <a:r>
              <a:rPr lang="en-NZ" i="1"/>
              <a:t>vs </a:t>
            </a:r>
            <a:r>
              <a:rPr lang="en-NZ"/>
              <a:t>     if … else 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981076"/>
            <a:ext cx="8775700" cy="5876925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NZ"/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en-NZ"/>
          </a:p>
          <a:p>
            <a:pPr>
              <a:spcBef>
                <a:spcPct val="0"/>
              </a:spcBef>
              <a:buFontTx/>
              <a:buNone/>
            </a:pPr>
            <a:endParaRPr lang="en-NZ"/>
          </a:p>
          <a:p>
            <a:pPr>
              <a:spcBef>
                <a:spcPct val="0"/>
              </a:spcBef>
              <a:buFontTx/>
              <a:buNone/>
            </a:pPr>
            <a:endParaRPr lang="en-NZ"/>
          </a:p>
          <a:p>
            <a:pPr>
              <a:spcBef>
                <a:spcPct val="0"/>
              </a:spcBef>
              <a:buFontTx/>
              <a:buNone/>
            </a:pPr>
            <a:endParaRPr lang="en-NZ"/>
          </a:p>
          <a:p>
            <a:pPr>
              <a:spcBef>
                <a:spcPct val="0"/>
              </a:spcBef>
              <a:buFontTx/>
              <a:buNone/>
            </a:pPr>
            <a:endParaRPr lang="en-NZ"/>
          </a:p>
          <a:p>
            <a:pPr>
              <a:spcBef>
                <a:spcPct val="0"/>
              </a:spcBef>
              <a:buFontTx/>
              <a:buNone/>
            </a:pPr>
            <a:endParaRPr lang="en-NZ"/>
          </a:p>
          <a:p>
            <a:pPr>
              <a:spcBef>
                <a:spcPct val="0"/>
              </a:spcBef>
              <a:buFontTx/>
              <a:buNone/>
            </a:pPr>
            <a:endParaRPr lang="en-NZ"/>
          </a:p>
          <a:p>
            <a:pPr>
              <a:spcBef>
                <a:spcPct val="0"/>
              </a:spcBef>
              <a:buFontTx/>
              <a:buNone/>
            </a:pPr>
            <a:endParaRPr lang="en-NZ"/>
          </a:p>
          <a:p>
            <a:pPr>
              <a:spcBef>
                <a:spcPct val="0"/>
              </a:spcBef>
              <a:buFontTx/>
              <a:buNone/>
            </a:pPr>
            <a:endParaRPr lang="en-NZ"/>
          </a:p>
          <a:p>
            <a:pPr>
              <a:spcBef>
                <a:spcPct val="0"/>
              </a:spcBef>
              <a:buFontTx/>
              <a:buNone/>
            </a:pPr>
            <a:endParaRPr lang="en-NZ"/>
          </a:p>
          <a:p>
            <a:pPr>
              <a:spcBef>
                <a:spcPct val="0"/>
              </a:spcBef>
              <a:buFontTx/>
              <a:buNone/>
            </a:pPr>
            <a:endParaRPr lang="en-NZ"/>
          </a:p>
          <a:p>
            <a:pPr>
              <a:spcBef>
                <a:spcPct val="0"/>
              </a:spcBef>
              <a:buFontTx/>
              <a:buNone/>
            </a:pPr>
            <a:endParaRPr lang="en-NZ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538413" y="1196976"/>
            <a:ext cx="431800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>
                <a:latin typeface="Arial Unicode MS" pitchFamily="34" charset="-128"/>
              </a:rPr>
              <a:t>if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92488" y="1196976"/>
            <a:ext cx="431800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>
                <a:latin typeface="Arial Unicode MS" pitchFamily="34" charset="-128"/>
              </a:rPr>
              <a:t>(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079875" y="1196976"/>
            <a:ext cx="3144838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i="1">
                <a:latin typeface="Arial Unicode MS" pitchFamily="34" charset="-128"/>
              </a:rPr>
              <a:t>boolean valued expression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8401050" y="1196976"/>
            <a:ext cx="431800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>
                <a:latin typeface="Arial Unicode MS" pitchFamily="34" charset="-128"/>
              </a:rPr>
              <a:t>{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493964" y="2997201"/>
            <a:ext cx="433387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>
                <a:latin typeface="Arial Unicode MS" pitchFamily="34" charset="-128"/>
              </a:rPr>
              <a:t>}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495550" y="4005263"/>
            <a:ext cx="719138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>
                <a:latin typeface="Arial Unicode MS" pitchFamily="34" charset="-128"/>
              </a:rPr>
              <a:t>else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071813" y="5084763"/>
            <a:ext cx="1439862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i="1">
                <a:latin typeface="Arial Unicode MS" pitchFamily="34" charset="-128"/>
              </a:rPr>
              <a:t>statements</a:t>
            </a:r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9409084" y="6130132"/>
            <a:ext cx="144463" cy="1444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1973263" y="1304926"/>
            <a:ext cx="144462" cy="1444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9" name="AutoShape 13"/>
          <p:cNvCxnSpPr>
            <a:cxnSpLocks noChangeShapeType="1"/>
            <a:stCxn id="9228" idx="6"/>
            <a:endCxn id="9220" idx="1"/>
          </p:cNvCxnSpPr>
          <p:nvPr/>
        </p:nvCxnSpPr>
        <p:spPr bwMode="auto">
          <a:xfrm>
            <a:off x="2117725" y="1377950"/>
            <a:ext cx="4206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9230" name="AutoShape 14"/>
          <p:cNvCxnSpPr>
            <a:cxnSpLocks noChangeShapeType="1"/>
            <a:stCxn id="9220" idx="3"/>
            <a:endCxn id="9221" idx="1"/>
          </p:cNvCxnSpPr>
          <p:nvPr/>
        </p:nvCxnSpPr>
        <p:spPr bwMode="auto">
          <a:xfrm>
            <a:off x="2970214" y="1377950"/>
            <a:ext cx="422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9231" name="AutoShape 15"/>
          <p:cNvCxnSpPr>
            <a:cxnSpLocks noChangeShapeType="1"/>
            <a:stCxn id="9221" idx="3"/>
            <a:endCxn id="9222" idx="1"/>
          </p:cNvCxnSpPr>
          <p:nvPr/>
        </p:nvCxnSpPr>
        <p:spPr bwMode="auto">
          <a:xfrm>
            <a:off x="3824289" y="1377950"/>
            <a:ext cx="255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9232" name="AutoShape 16"/>
          <p:cNvCxnSpPr>
            <a:cxnSpLocks noChangeShapeType="1"/>
            <a:stCxn id="9238" idx="3"/>
            <a:endCxn id="9223" idx="1"/>
          </p:cNvCxnSpPr>
          <p:nvPr/>
        </p:nvCxnSpPr>
        <p:spPr bwMode="auto">
          <a:xfrm>
            <a:off x="8040688" y="1377950"/>
            <a:ext cx="3603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9233" name="AutoShape 17"/>
          <p:cNvCxnSpPr>
            <a:cxnSpLocks noChangeShapeType="1"/>
            <a:stCxn id="9223" idx="3"/>
            <a:endCxn id="9240" idx="1"/>
          </p:cNvCxnSpPr>
          <p:nvPr/>
        </p:nvCxnSpPr>
        <p:spPr bwMode="auto">
          <a:xfrm flipH="1">
            <a:off x="3071814" y="1377950"/>
            <a:ext cx="5761037" cy="935038"/>
          </a:xfrm>
          <a:prstGeom prst="curvedConnector5">
            <a:avLst>
              <a:gd name="adj1" fmla="val -3968"/>
              <a:gd name="adj2" fmla="val 49745"/>
              <a:gd name="adj3" fmla="val 103968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9234" name="AutoShape 18"/>
          <p:cNvCxnSpPr>
            <a:cxnSpLocks noChangeShapeType="1"/>
            <a:stCxn id="9224" idx="3"/>
            <a:endCxn id="9227" idx="2"/>
          </p:cNvCxnSpPr>
          <p:nvPr/>
        </p:nvCxnSpPr>
        <p:spPr bwMode="auto">
          <a:xfrm>
            <a:off x="2927351" y="3177383"/>
            <a:ext cx="6481733" cy="302498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9235" name="AutoShape 19"/>
          <p:cNvCxnSpPr>
            <a:cxnSpLocks noChangeShapeType="1"/>
            <a:stCxn id="9242" idx="3"/>
            <a:endCxn id="9226" idx="1"/>
          </p:cNvCxnSpPr>
          <p:nvPr/>
        </p:nvCxnSpPr>
        <p:spPr bwMode="auto">
          <a:xfrm flipH="1">
            <a:off x="3071814" y="4186238"/>
            <a:ext cx="935037" cy="1079500"/>
          </a:xfrm>
          <a:prstGeom prst="curvedConnector5">
            <a:avLst>
              <a:gd name="adj1" fmla="val -24449"/>
              <a:gd name="adj2" fmla="val 49852"/>
              <a:gd name="adj3" fmla="val 124449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9236" name="AutoShape 20"/>
          <p:cNvCxnSpPr>
            <a:cxnSpLocks noChangeShapeType="1"/>
            <a:stCxn id="9224" idx="3"/>
            <a:endCxn id="9225" idx="1"/>
          </p:cNvCxnSpPr>
          <p:nvPr/>
        </p:nvCxnSpPr>
        <p:spPr bwMode="auto">
          <a:xfrm flipH="1">
            <a:off x="2495550" y="3178176"/>
            <a:ext cx="431800" cy="1008063"/>
          </a:xfrm>
          <a:prstGeom prst="curvedConnector5">
            <a:avLst>
              <a:gd name="adj1" fmla="val -52574"/>
              <a:gd name="adj2" fmla="val 49764"/>
              <a:gd name="adj3" fmla="val 15294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9237" name="AutoShape 21"/>
          <p:cNvCxnSpPr>
            <a:cxnSpLocks noChangeShapeType="1"/>
            <a:stCxn id="9244" idx="3"/>
            <a:endCxn id="9227" idx="2"/>
          </p:cNvCxnSpPr>
          <p:nvPr/>
        </p:nvCxnSpPr>
        <p:spPr bwMode="auto">
          <a:xfrm>
            <a:off x="3000375" y="6201569"/>
            <a:ext cx="6408708" cy="79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7608888" y="1196976"/>
            <a:ext cx="431800" cy="360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>
                <a:latin typeface="Arial Unicode MS" pitchFamily="34" charset="-128"/>
              </a:rPr>
              <a:t>)</a:t>
            </a:r>
          </a:p>
        </p:txBody>
      </p:sp>
      <p:cxnSp>
        <p:nvCxnSpPr>
          <p:cNvPr id="9239" name="AutoShape 23"/>
          <p:cNvCxnSpPr>
            <a:cxnSpLocks noChangeShapeType="1"/>
            <a:stCxn id="9222" idx="3"/>
            <a:endCxn id="9238" idx="1"/>
          </p:cNvCxnSpPr>
          <p:nvPr/>
        </p:nvCxnSpPr>
        <p:spPr bwMode="auto">
          <a:xfrm>
            <a:off x="7224714" y="1377950"/>
            <a:ext cx="3841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3071813" y="2132013"/>
            <a:ext cx="1727200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i="1">
                <a:latin typeface="Arial Unicode MS" pitchFamily="34" charset="-128"/>
              </a:rPr>
              <a:t>statements</a:t>
            </a:r>
          </a:p>
        </p:txBody>
      </p:sp>
      <p:cxnSp>
        <p:nvCxnSpPr>
          <p:cNvPr id="9241" name="AutoShape 25"/>
          <p:cNvCxnSpPr>
            <a:cxnSpLocks noChangeShapeType="1"/>
            <a:stCxn id="9240" idx="3"/>
            <a:endCxn id="9224" idx="1"/>
          </p:cNvCxnSpPr>
          <p:nvPr/>
        </p:nvCxnSpPr>
        <p:spPr bwMode="auto">
          <a:xfrm flipH="1">
            <a:off x="2493963" y="2312989"/>
            <a:ext cx="2305050" cy="865187"/>
          </a:xfrm>
          <a:prstGeom prst="curvedConnector5">
            <a:avLst>
              <a:gd name="adj1" fmla="val -9917"/>
              <a:gd name="adj2" fmla="val 49727"/>
              <a:gd name="adj3" fmla="val 109917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3575050" y="4005263"/>
            <a:ext cx="431800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>
                <a:latin typeface="Arial Unicode MS" pitchFamily="34" charset="-128"/>
              </a:rPr>
              <a:t>{</a:t>
            </a:r>
          </a:p>
        </p:txBody>
      </p:sp>
      <p:cxnSp>
        <p:nvCxnSpPr>
          <p:cNvPr id="9243" name="AutoShape 27"/>
          <p:cNvCxnSpPr>
            <a:cxnSpLocks noChangeShapeType="1"/>
            <a:stCxn id="9225" idx="3"/>
            <a:endCxn id="9242" idx="1"/>
          </p:cNvCxnSpPr>
          <p:nvPr/>
        </p:nvCxnSpPr>
        <p:spPr bwMode="auto">
          <a:xfrm>
            <a:off x="3214688" y="4186238"/>
            <a:ext cx="3603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2566989" y="6021388"/>
            <a:ext cx="433387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NZ" sz="2000" b="1">
                <a:latin typeface="Arial Unicode MS" pitchFamily="34" charset="-128"/>
              </a:rPr>
              <a:t>}</a:t>
            </a:r>
          </a:p>
        </p:txBody>
      </p:sp>
      <p:cxnSp>
        <p:nvCxnSpPr>
          <p:cNvPr id="9245" name="AutoShape 29"/>
          <p:cNvCxnSpPr>
            <a:cxnSpLocks noChangeShapeType="1"/>
            <a:stCxn id="9226" idx="3"/>
            <a:endCxn id="9244" idx="1"/>
          </p:cNvCxnSpPr>
          <p:nvPr/>
        </p:nvCxnSpPr>
        <p:spPr bwMode="auto">
          <a:xfrm flipH="1">
            <a:off x="2566989" y="5265739"/>
            <a:ext cx="1944687" cy="936625"/>
          </a:xfrm>
          <a:prstGeom prst="curvedConnector5">
            <a:avLst>
              <a:gd name="adj1" fmla="val -11671"/>
              <a:gd name="adj2" fmla="val 49829"/>
              <a:gd name="adj3" fmla="val 111755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6710017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Text with Files</a:t>
            </a:r>
            <a:endParaRPr lang="en-NZ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71577" y="3789040"/>
            <a:ext cx="3262561" cy="2304256"/>
          </a:xfrm>
          <a:prstGeom prst="foldedCorner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NZ" sz="1600" b="1" dirty="0"/>
              <a:t>My Program</a:t>
            </a:r>
          </a:p>
          <a:p>
            <a:pPr algn="l"/>
            <a:r>
              <a:rPr lang="en-NZ" sz="1600" dirty="0"/>
              <a:t>   :</a:t>
            </a:r>
          </a:p>
          <a:p>
            <a:pPr algn="l"/>
            <a:r>
              <a:rPr lang="en-NZ" sz="1600" dirty="0" err="1"/>
              <a:t>int</a:t>
            </a:r>
            <a:r>
              <a:rPr lang="en-NZ" sz="1600" dirty="0"/>
              <a:t> r =</a:t>
            </a:r>
            <a:r>
              <a:rPr lang="en-NZ" sz="1600" dirty="0" err="1"/>
              <a:t>scan.nextInt</a:t>
            </a:r>
            <a:r>
              <a:rPr lang="en-NZ" sz="1600" dirty="0"/>
              <a:t>();</a:t>
            </a:r>
          </a:p>
          <a:p>
            <a:pPr algn="l"/>
            <a:r>
              <a:rPr lang="en-NZ" sz="1600" dirty="0" err="1"/>
              <a:t>int</a:t>
            </a:r>
            <a:r>
              <a:rPr lang="en-NZ" sz="1600" dirty="0"/>
              <a:t> g =</a:t>
            </a:r>
            <a:r>
              <a:rPr lang="en-NZ" sz="1600" dirty="0" err="1"/>
              <a:t>scan.nextInt</a:t>
            </a:r>
            <a:r>
              <a:rPr lang="en-NZ" sz="1600" dirty="0"/>
              <a:t>();</a:t>
            </a:r>
          </a:p>
          <a:p>
            <a:pPr algn="l"/>
            <a:r>
              <a:rPr lang="en-NZ" sz="1600" dirty="0" err="1"/>
              <a:t>int</a:t>
            </a:r>
            <a:r>
              <a:rPr lang="en-NZ" sz="1600" dirty="0"/>
              <a:t> b =</a:t>
            </a:r>
            <a:r>
              <a:rPr lang="en-NZ" sz="1600" dirty="0" err="1"/>
              <a:t>scan.nextInt</a:t>
            </a:r>
            <a:r>
              <a:rPr lang="en-NZ" sz="1600" dirty="0"/>
              <a:t>();</a:t>
            </a:r>
          </a:p>
          <a:p>
            <a:pPr algn="l"/>
            <a:r>
              <a:rPr lang="en-US" sz="1600" dirty="0" err="1"/>
              <a:t>UI.setColor</a:t>
            </a:r>
            <a:r>
              <a:rPr lang="en-US" sz="1600" dirty="0"/>
              <a:t>(new Color(</a:t>
            </a:r>
            <a:r>
              <a:rPr lang="en-US" sz="1600" dirty="0" err="1"/>
              <a:t>r,g,b</a:t>
            </a:r>
            <a:r>
              <a:rPr lang="en-US" sz="1600" dirty="0"/>
              <a:t>);</a:t>
            </a:r>
          </a:p>
          <a:p>
            <a:pPr algn="l"/>
            <a:r>
              <a:rPr lang="en-US" sz="1600" dirty="0"/>
              <a:t>     :</a:t>
            </a:r>
            <a:endParaRPr lang="en-NZ" sz="1600" dirty="0"/>
          </a:p>
          <a:p>
            <a:pPr algn="l"/>
            <a:r>
              <a:rPr lang="en-NZ" sz="1600" dirty="0" err="1"/>
              <a:t>outFile.println</a:t>
            </a:r>
            <a:r>
              <a:rPr lang="en-NZ" sz="1600" dirty="0"/>
              <a:t>("all done"); </a:t>
            </a:r>
          </a:p>
          <a:p>
            <a:pPr algn="l"/>
            <a:endParaRPr lang="en-NZ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256240" y="3366760"/>
            <a:ext cx="2367930" cy="2182501"/>
            <a:chOff x="6732240" y="3366759"/>
            <a:chExt cx="2367930" cy="21825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070" y="3789040"/>
              <a:ext cx="2247900" cy="1760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732240" y="3366759"/>
              <a:ext cx="2367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/>
                <a:t>A real file: “myfile.txt”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6528048" y="4293096"/>
            <a:ext cx="1008112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NZ" sz="1600" b="1" dirty="0"/>
              <a:t>File object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49758" y="3861048"/>
            <a:ext cx="1328592" cy="6033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NZ" sz="1600" b="1" dirty="0"/>
              <a:t>Scanner</a:t>
            </a:r>
          </a:p>
          <a:p>
            <a:pPr algn="l"/>
            <a:r>
              <a:rPr lang="en-NZ" sz="1600" b="1" dirty="0"/>
              <a:t>object	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78155" y="5085184"/>
            <a:ext cx="604867" cy="7050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NZ" sz="1600" b="1"/>
          </a:p>
        </p:txBody>
      </p:sp>
      <p:sp>
        <p:nvSpPr>
          <p:cNvPr id="19" name="Right Arrow 18"/>
          <p:cNvSpPr/>
          <p:nvPr/>
        </p:nvSpPr>
        <p:spPr>
          <a:xfrm flipH="1">
            <a:off x="3878153" y="4077072"/>
            <a:ext cx="604867" cy="72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NZ" sz="1600" b="1"/>
          </a:p>
        </p:txBody>
      </p:sp>
      <p:sp>
        <p:nvSpPr>
          <p:cNvPr id="20" name="Left Arrow 19"/>
          <p:cNvSpPr/>
          <p:nvPr/>
        </p:nvSpPr>
        <p:spPr>
          <a:xfrm rot="1001537">
            <a:off x="5956827" y="4222738"/>
            <a:ext cx="539933" cy="112922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NZ" sz="1600" b="1"/>
          </a:p>
        </p:txBody>
      </p:sp>
      <p:sp>
        <p:nvSpPr>
          <p:cNvPr id="21" name="Left Arrow 20"/>
          <p:cNvSpPr/>
          <p:nvPr/>
        </p:nvSpPr>
        <p:spPr>
          <a:xfrm rot="20249027" flipH="1">
            <a:off x="5980160" y="4891283"/>
            <a:ext cx="516705" cy="126061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NZ" sz="1600" b="1"/>
          </a:p>
        </p:txBody>
      </p:sp>
      <p:sp>
        <p:nvSpPr>
          <p:cNvPr id="23" name="Left-Right Arrow 22"/>
          <p:cNvSpPr/>
          <p:nvPr/>
        </p:nvSpPr>
        <p:spPr>
          <a:xfrm flipH="1">
            <a:off x="7651373" y="4581128"/>
            <a:ext cx="604867" cy="10801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NZ" sz="1600" b="1"/>
          </a:p>
        </p:txBody>
      </p:sp>
      <p:sp>
        <p:nvSpPr>
          <p:cNvPr id="18" name="TextBox 17"/>
          <p:cNvSpPr txBox="1"/>
          <p:nvPr/>
        </p:nvSpPr>
        <p:spPr>
          <a:xfrm>
            <a:off x="3734139" y="3717033"/>
            <a:ext cx="96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nextInt</a:t>
            </a:r>
            <a:r>
              <a:rPr lang="en-NZ" dirty="0"/>
              <a:t>();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18404" y="5147901"/>
            <a:ext cx="1036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println</a:t>
            </a:r>
            <a:r>
              <a:rPr lang="en-NZ" dirty="0"/>
              <a:t>();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536310" y="4869161"/>
            <a:ext cx="1444670" cy="6529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NZ" sz="1600" b="1" dirty="0" err="1"/>
              <a:t>PrintStream</a:t>
            </a:r>
            <a:br>
              <a:rPr lang="en-NZ" sz="1600" b="1" dirty="0"/>
            </a:br>
            <a:r>
              <a:rPr lang="en-NZ" sz="1600" b="1" dirty="0"/>
              <a:t>object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167" y="1281545"/>
            <a:ext cx="718177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400" dirty="0"/>
              <a:t>Needs several objects:</a:t>
            </a:r>
            <a:endParaRPr lang="en-US" sz="2000" dirty="0"/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Need File object to talk to the actual file on the disk. </a:t>
            </a:r>
            <a:endParaRPr lang="en-NZ" sz="2000" dirty="0"/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Need Scanner/</a:t>
            </a:r>
            <a:r>
              <a:rPr lang="en-US" sz="2000" dirty="0" err="1"/>
              <a:t>PrintStream</a:t>
            </a:r>
            <a:r>
              <a:rPr lang="en-US" sz="2000" dirty="0"/>
              <a:t> object to talk to the File object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Program talks to the Scanner or </a:t>
            </a:r>
            <a:r>
              <a:rPr lang="en-US" sz="2000" dirty="0" err="1"/>
              <a:t>PrintStream</a:t>
            </a:r>
            <a:r>
              <a:rPr lang="en-US" sz="2000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7271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6" grpId="0" animBg="1"/>
      <p:bldP spid="19" grpId="0" animBg="1"/>
      <p:bldP spid="20" grpId="0" animBg="1"/>
      <p:bldP spid="21" grpId="0" animBg="1"/>
      <p:bldP spid="23" grpId="0" animBg="1"/>
      <p:bldP spid="18" grpId="0"/>
      <p:bldP spid="25" grpId="0"/>
      <p:bldP spid="2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a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Scanner: a class in Java that allows a program to read input from a file (or any other source of characters such as a String, a socket, …)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File: a class in Java that connects to an actual file on disk and get characters in and out of the file</a:t>
            </a:r>
          </a:p>
          <a:p>
            <a:pPr>
              <a:spcBef>
                <a:spcPts val="2400"/>
              </a:spcBef>
            </a:pPr>
            <a:r>
              <a:rPr lang="en-US" dirty="0"/>
              <a:t>Program needs to make a File object </a:t>
            </a:r>
            <a:r>
              <a:rPr lang="en-NZ" dirty="0"/>
              <a:t>an get the next token, or the next line</a:t>
            </a:r>
            <a:endParaRPr lang="en-US" dirty="0"/>
          </a:p>
          <a:p>
            <a:pPr marL="446088" lvl="1" indent="0">
              <a:spcBef>
                <a:spcPts val="1200"/>
              </a:spcBef>
              <a:buNone/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dirty="0" err="1"/>
              <a:t>fileName</a:t>
            </a:r>
            <a:r>
              <a:rPr lang="en-US" dirty="0"/>
              <a:t> = </a:t>
            </a:r>
            <a:r>
              <a:rPr lang="en-NZ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"My File.txt"</a:t>
            </a:r>
            <a:r>
              <a:rPr lang="en-NZ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446088" lvl="1" indent="0">
              <a:spcBef>
                <a:spcPts val="1200"/>
              </a:spcBef>
              <a:buNone/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inFile</a:t>
            </a:r>
            <a:r>
              <a:rPr lang="en-NZ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latin typeface="Arial" pitchFamily="34" charset="0"/>
                <a:cs typeface="Arial" pitchFamily="34" charset="0"/>
              </a:rPr>
              <a:t>= 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fileName</a:t>
            </a:r>
            <a:r>
              <a:rPr lang="en-NZ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446088" lvl="1" indent="0">
              <a:buNone/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7030A0"/>
                </a:solidFill>
              </a:rPr>
              <a:t>scan</a:t>
            </a:r>
            <a:r>
              <a:rPr lang="en-NZ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latin typeface="Arial" pitchFamily="34" charset="0"/>
                <a:cs typeface="Arial" pitchFamily="34" charset="0"/>
              </a:rPr>
              <a:t>= 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inFile</a:t>
            </a:r>
            <a:r>
              <a:rPr lang="en-NZ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819150" lvl="2" indent="0">
              <a:buNone/>
            </a:pPr>
            <a:r>
              <a:rPr lang="en-NZ" dirty="0">
                <a:latin typeface="Arial" pitchFamily="34" charset="0"/>
                <a:cs typeface="Arial" pitchFamily="34" charset="0"/>
              </a:rPr>
              <a:t>⁞</a:t>
            </a:r>
            <a:endParaRPr lang="en-NZ" dirty="0">
              <a:solidFill>
                <a:srgbClr val="FF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411163" lvl="1" indent="0">
              <a:buNone/>
            </a:pPr>
            <a:r>
              <a:rPr lang="en-NZ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dirty="0">
                <a:latin typeface="Arial" pitchFamily="34" charset="0"/>
                <a:cs typeface="Arial" pitchFamily="34" charset="0"/>
              </a:rPr>
              <a:t> r</a:t>
            </a:r>
            <a:r>
              <a:rPr lang="en-NZ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latin typeface="Arial" pitchFamily="34" charset="0"/>
                <a:cs typeface="Arial" pitchFamily="34" charset="0"/>
              </a:rPr>
              <a:t>= </a:t>
            </a:r>
            <a:r>
              <a:rPr lang="en-NZ" dirty="0" err="1">
                <a:solidFill>
                  <a:srgbClr val="7030A0"/>
                </a:solidFill>
              </a:rPr>
              <a:t>scan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.nextInt</a:t>
            </a:r>
            <a:r>
              <a:rPr lang="en-NZ" dirty="0">
                <a:latin typeface="Arial" pitchFamily="34" charset="0"/>
                <a:cs typeface="Arial" pitchFamily="34" charset="0"/>
              </a:rPr>
              <a:t>();</a:t>
            </a:r>
          </a:p>
          <a:p>
            <a:pPr lvl="1"/>
            <a:endParaRPr lang="en-NZ" dirty="0">
              <a:latin typeface="Arial" pitchFamily="34" charset="0"/>
              <a:cs typeface="Arial" pitchFamily="34" charset="0"/>
            </a:endParaRPr>
          </a:p>
          <a:p>
            <a:pPr lvl="1"/>
            <a:endParaRPr lang="en-NZ" dirty="0">
              <a:latin typeface="Arial" pitchFamily="34" charset="0"/>
              <a:cs typeface="Arial" pitchFamily="34" charset="0"/>
            </a:endParaRPr>
          </a:p>
          <a:p>
            <a:pPr lvl="1"/>
            <a:endParaRPr lang="en-NZ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0924249" y="5742687"/>
              <a:ext cx="20880" cy="14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20002" y="5738367"/>
                <a:ext cx="29374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8549734" y="397390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My File.txt</a:t>
            </a:r>
            <a:endParaRPr lang="en-NZ" sz="2000" dirty="0"/>
          </a:p>
        </p:txBody>
      </p:sp>
      <p:sp>
        <p:nvSpPr>
          <p:cNvPr id="10" name="Rectangle: Single Corner Snipped 9"/>
          <p:cNvSpPr/>
          <p:nvPr/>
        </p:nvSpPr>
        <p:spPr bwMode="auto">
          <a:xfrm flipH="1">
            <a:off x="8479877" y="4348532"/>
            <a:ext cx="2332964" cy="1322717"/>
          </a:xfrm>
          <a:prstGeom prst="snip1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0" rIns="91440" bIns="3600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dirty="0"/>
              <a:t>25 53 </a:t>
            </a:r>
          </a:p>
          <a:p>
            <a:pPr algn="l"/>
            <a:r>
              <a:rPr lang="en-US" sz="2400" dirty="0"/>
              <a:t>201 240 2 150</a:t>
            </a:r>
          </a:p>
          <a:p>
            <a:pPr algn="l"/>
            <a:r>
              <a:rPr lang="en-US" sz="2400" dirty="0"/>
              <a:t>100 250 0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7888168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Scanner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A S</a:t>
            </a:r>
            <a:r>
              <a:rPr lang="en-NZ" dirty="0"/>
              <a:t>canner breaks up the source into a sequence of chunks that the program can get, one at a time.</a:t>
            </a:r>
          </a:p>
          <a:p>
            <a:pPr lvl="1"/>
            <a:r>
              <a:rPr lang="en-NZ" dirty="0"/>
              <a:t>lines,  (separated by the end-of-line characters)</a:t>
            </a:r>
          </a:p>
          <a:p>
            <a:pPr lvl="1"/>
            <a:r>
              <a:rPr lang="en-NZ" dirty="0"/>
              <a:t>tokens   (separated by spaces, tabs, or end-of-line's)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Program c</a:t>
            </a:r>
            <a:r>
              <a:rPr lang="en-NZ" dirty="0"/>
              <a:t>an read the next token (or the next line)</a:t>
            </a:r>
            <a:endParaRPr lang="en-US" dirty="0"/>
          </a:p>
          <a:p>
            <a:pPr marL="446088" lvl="1" indent="0">
              <a:spcBef>
                <a:spcPts val="1200"/>
              </a:spcBef>
              <a:buNone/>
            </a:pPr>
            <a:r>
              <a:rPr lang="en-NZ" dirty="0">
                <a:solidFill>
                  <a:srgbClr val="FF0000"/>
                </a:solidFill>
                <a:cs typeface="Arial" pitchFamily="34" charset="0"/>
              </a:rPr>
              <a:t>Scanner</a:t>
            </a:r>
            <a:r>
              <a:rPr lang="en-NZ" dirty="0">
                <a:cs typeface="Arial" pitchFamily="34" charset="0"/>
              </a:rPr>
              <a:t> </a:t>
            </a:r>
            <a:r>
              <a:rPr lang="en-NZ" dirty="0">
                <a:solidFill>
                  <a:srgbClr val="7030A0"/>
                </a:solidFill>
              </a:rPr>
              <a:t>scan</a:t>
            </a:r>
            <a:r>
              <a:rPr lang="en-NZ" dirty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NZ" dirty="0">
                <a:cs typeface="Arial" pitchFamily="34" charset="0"/>
              </a:rPr>
              <a:t>= </a:t>
            </a:r>
            <a:r>
              <a:rPr lang="en-NZ" dirty="0">
                <a:solidFill>
                  <a:srgbClr val="993300"/>
                </a:solidFill>
                <a:cs typeface="Arial" pitchFamily="34" charset="0"/>
              </a:rPr>
              <a:t>new</a:t>
            </a:r>
            <a:r>
              <a:rPr lang="en-NZ" dirty="0"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cs typeface="Arial" pitchFamily="34" charset="0"/>
              </a:rPr>
              <a:t>Scanner </a:t>
            </a:r>
            <a:r>
              <a:rPr lang="en-NZ" dirty="0">
                <a:cs typeface="Arial" pitchFamily="34" charset="0"/>
              </a:rPr>
              <a:t>( </a:t>
            </a:r>
            <a:r>
              <a:rPr lang="en-NZ" dirty="0">
                <a:solidFill>
                  <a:srgbClr val="993300"/>
                </a:solidFill>
                <a:cs typeface="Arial" pitchFamily="34" charset="0"/>
              </a:rPr>
              <a:t>new</a:t>
            </a:r>
            <a:r>
              <a:rPr lang="en-NZ" dirty="0"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cs typeface="Arial" pitchFamily="34" charset="0"/>
              </a:rPr>
              <a:t>File</a:t>
            </a:r>
            <a:r>
              <a:rPr lang="en-NZ" dirty="0">
                <a:cs typeface="Arial" pitchFamily="34" charset="0"/>
              </a:rPr>
              <a:t>(</a:t>
            </a:r>
            <a:r>
              <a:rPr lang="en-NZ" dirty="0">
                <a:solidFill>
                  <a:srgbClr val="008000"/>
                </a:solidFill>
                <a:cs typeface="Arial" pitchFamily="34" charset="0"/>
              </a:rPr>
              <a:t>"My File.txt"</a:t>
            </a:r>
            <a:r>
              <a:rPr lang="en-NZ" dirty="0">
                <a:cs typeface="Arial" pitchFamily="34" charset="0"/>
              </a:rPr>
              <a:t>) );</a:t>
            </a:r>
          </a:p>
          <a:p>
            <a:pPr marL="446088" lvl="1" indent="0">
              <a:buNone/>
            </a:pPr>
            <a:r>
              <a:rPr lang="en-NZ" dirty="0">
                <a:solidFill>
                  <a:srgbClr val="993300"/>
                </a:solidFill>
                <a:cs typeface="Arial" pitchFamily="34" charset="0"/>
              </a:rPr>
              <a:t>while</a:t>
            </a:r>
            <a:r>
              <a:rPr lang="en-NZ" dirty="0">
                <a:cs typeface="Arial" pitchFamily="34" charset="0"/>
              </a:rPr>
              <a:t> ( </a:t>
            </a:r>
            <a:r>
              <a:rPr lang="en-NZ" dirty="0" err="1">
                <a:cs typeface="Arial" pitchFamily="34" charset="0"/>
              </a:rPr>
              <a:t>scan.hasNext</a:t>
            </a:r>
            <a:r>
              <a:rPr lang="en-NZ" dirty="0">
                <a:cs typeface="Arial" pitchFamily="34" charset="0"/>
              </a:rPr>
              <a:t>() ){</a:t>
            </a:r>
          </a:p>
          <a:p>
            <a:pPr marL="819150" lvl="2" indent="0">
              <a:buNone/>
            </a:pPr>
            <a:r>
              <a:rPr lang="en-NZ" dirty="0">
                <a:solidFill>
                  <a:srgbClr val="FF0000"/>
                </a:solidFill>
                <a:cs typeface="Arial" pitchFamily="34" charset="0"/>
              </a:rPr>
              <a:t>double</a:t>
            </a:r>
            <a:r>
              <a:rPr lang="en-NZ" dirty="0">
                <a:cs typeface="Arial" pitchFamily="34" charset="0"/>
              </a:rPr>
              <a:t> radius = </a:t>
            </a:r>
            <a:r>
              <a:rPr lang="en-NZ" dirty="0" err="1">
                <a:cs typeface="Arial" pitchFamily="34" charset="0"/>
              </a:rPr>
              <a:t>scan.nextDouble</a:t>
            </a:r>
            <a:r>
              <a:rPr lang="en-NZ" dirty="0">
                <a:cs typeface="Arial" pitchFamily="34" charset="0"/>
              </a:rPr>
              <a:t>();</a:t>
            </a:r>
          </a:p>
          <a:p>
            <a:pPr marL="819150" lvl="2" indent="0">
              <a:spcBef>
                <a:spcPts val="600"/>
              </a:spcBef>
              <a:buNone/>
            </a:pPr>
            <a:r>
              <a:rPr lang="en-US" dirty="0">
                <a:cs typeface="Arial" pitchFamily="34" charset="0"/>
              </a:rPr>
              <a:t>U</a:t>
            </a:r>
            <a:r>
              <a:rPr lang="en-NZ" dirty="0" err="1">
                <a:cs typeface="Arial" pitchFamily="34" charset="0"/>
              </a:rPr>
              <a:t>I.drawOval</a:t>
            </a:r>
            <a:r>
              <a:rPr lang="en-NZ" dirty="0">
                <a:cs typeface="Arial" pitchFamily="34" charset="0"/>
              </a:rPr>
              <a:t>(X-radius, Y-radius, radius*2, radius*2);</a:t>
            </a:r>
          </a:p>
          <a:p>
            <a:pPr marL="446088" lvl="1" indent="0">
              <a:spcBef>
                <a:spcPts val="0"/>
              </a:spcBef>
              <a:buNone/>
            </a:pPr>
            <a:r>
              <a:rPr lang="en-NZ" dirty="0">
                <a:cs typeface="Arial" pitchFamily="34" charset="0"/>
              </a:rPr>
              <a:t>}</a:t>
            </a:r>
          </a:p>
          <a:p>
            <a:pPr lvl="1"/>
            <a:endParaRPr lang="en-NZ" dirty="0">
              <a:latin typeface="Arial" pitchFamily="34" charset="0"/>
              <a:cs typeface="Arial" pitchFamily="34" charset="0"/>
            </a:endParaRPr>
          </a:p>
          <a:p>
            <a:pPr lvl="1"/>
            <a:endParaRPr lang="en-NZ" dirty="0">
              <a:latin typeface="Arial" pitchFamily="34" charset="0"/>
              <a:cs typeface="Arial" pitchFamily="34" charset="0"/>
            </a:endParaRPr>
          </a:p>
          <a:p>
            <a:pPr lvl="1"/>
            <a:endParaRPr lang="en-NZ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0924249" y="5742687"/>
              <a:ext cx="20880" cy="14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20002" y="5738367"/>
                <a:ext cx="29374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8549734" y="397390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My File.txt</a:t>
            </a:r>
            <a:endParaRPr lang="en-NZ" sz="2000" dirty="0"/>
          </a:p>
        </p:txBody>
      </p:sp>
      <p:sp>
        <p:nvSpPr>
          <p:cNvPr id="9" name="Rectangle: Single Corner Snipped 8"/>
          <p:cNvSpPr/>
          <p:nvPr/>
        </p:nvSpPr>
        <p:spPr bwMode="auto">
          <a:xfrm flipH="1">
            <a:off x="8591285" y="4442538"/>
            <a:ext cx="2332964" cy="1322717"/>
          </a:xfrm>
          <a:prstGeom prst="snip1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0" rIns="91440" bIns="3600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dirty="0"/>
              <a:t>25 53 </a:t>
            </a:r>
          </a:p>
          <a:p>
            <a:pPr algn="l"/>
            <a:r>
              <a:rPr lang="en-US" sz="2400" dirty="0"/>
              <a:t>201 240 2 150</a:t>
            </a:r>
          </a:p>
          <a:p>
            <a:pPr algn="l"/>
            <a:r>
              <a:rPr lang="en-US" sz="2400" dirty="0"/>
              <a:t>100 250 0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3366323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Scanner "next"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11977096"/>
              </p:ext>
            </p:extLst>
          </p:nvPr>
        </p:nvGraphicFramePr>
        <p:xfrm>
          <a:off x="237681" y="836712"/>
          <a:ext cx="11788646" cy="531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marL="121706" marR="12170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 marL="121706" marR="12170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Returns</a:t>
                      </a:r>
                    </a:p>
                  </a:txBody>
                  <a:tcPr marL="121706" marR="12170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NZ" dirty="0"/>
                        <a:t>next()</a:t>
                      </a:r>
                    </a:p>
                  </a:txBody>
                  <a:tcPr marL="121706" marR="12170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Read and</a:t>
                      </a:r>
                      <a:r>
                        <a:rPr lang="en-NZ" baseline="0" dirty="0"/>
                        <a:t> return next token </a:t>
                      </a:r>
                      <a:endParaRPr lang="en-NZ" dirty="0"/>
                    </a:p>
                  </a:txBody>
                  <a:tcPr marL="121706" marR="12170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String</a:t>
                      </a:r>
                    </a:p>
                  </a:txBody>
                  <a:tcPr marL="121706" marR="12170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NZ" dirty="0" err="1"/>
                        <a:t>nextInt</a:t>
                      </a:r>
                      <a:r>
                        <a:rPr lang="en-NZ" dirty="0"/>
                        <a:t>()</a:t>
                      </a:r>
                      <a:br>
                        <a:rPr lang="en-NZ" dirty="0"/>
                      </a:br>
                      <a:r>
                        <a:rPr lang="en-NZ" dirty="0" err="1"/>
                        <a:t>nextDouble</a:t>
                      </a:r>
                      <a:r>
                        <a:rPr lang="en-NZ" dirty="0"/>
                        <a:t>()</a:t>
                      </a:r>
                    </a:p>
                  </a:txBody>
                  <a:tcPr marL="121706" marR="121706">
                    <a:solidFill>
                      <a:srgbClr val="EAE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the next token. </a:t>
                      </a:r>
                    </a:p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it as a number, if it is a number. </a:t>
                      </a:r>
                      <a:b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Throws an exception if it is not a number.</a:t>
                      </a:r>
                      <a:endParaRPr lang="en-NZ" dirty="0"/>
                    </a:p>
                  </a:txBody>
                  <a:tcPr marL="121706" marR="121706">
                    <a:solidFill>
                      <a:srgbClr val="EAE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/>
                        <a:t>int</a:t>
                      </a:r>
                      <a:endParaRPr lang="en-NZ" dirty="0"/>
                    </a:p>
                    <a:p>
                      <a:r>
                        <a:rPr lang="en-NZ" dirty="0"/>
                        <a:t>double</a:t>
                      </a:r>
                    </a:p>
                  </a:txBody>
                  <a:tcPr marL="121706" marR="121706">
                    <a:solidFill>
                      <a:srgbClr val="EA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/>
                        <a:t>nextBoolean</a:t>
                      </a:r>
                      <a:r>
                        <a:rPr lang="en-NZ" dirty="0"/>
                        <a:t>()</a:t>
                      </a:r>
                    </a:p>
                  </a:txBody>
                  <a:tcPr marL="121706" marR="12170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the next token.</a:t>
                      </a:r>
                    </a:p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true if it is "true"; return false if it is "false". </a:t>
                      </a:r>
                    </a:p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Throws an exception if it is anything else.</a:t>
                      </a:r>
                      <a:endParaRPr lang="en-NZ" dirty="0"/>
                    </a:p>
                  </a:txBody>
                  <a:tcPr marL="121706" marR="12170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/>
                        <a:t>boolean</a:t>
                      </a:r>
                      <a:endParaRPr lang="en-NZ" dirty="0"/>
                    </a:p>
                  </a:txBody>
                  <a:tcPr marL="121706" marR="12170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/>
                        <a:t>hasNext</a:t>
                      </a:r>
                      <a:r>
                        <a:rPr lang="en-NZ" dirty="0"/>
                        <a:t>()</a:t>
                      </a:r>
                    </a:p>
                  </a:txBody>
                  <a:tcPr marL="121706" marR="121706">
                    <a:solidFill>
                      <a:srgbClr val="EAE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there is another token </a:t>
                      </a:r>
                      <a:endParaRPr lang="en-NZ" dirty="0"/>
                    </a:p>
                  </a:txBody>
                  <a:tcPr marL="121706" marR="121706">
                    <a:solidFill>
                      <a:srgbClr val="EAE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/>
                        <a:t>boolean</a:t>
                      </a:r>
                      <a:endParaRPr lang="en-NZ" dirty="0"/>
                    </a:p>
                  </a:txBody>
                  <a:tcPr marL="121706" marR="121706">
                    <a:solidFill>
                      <a:srgbClr val="EA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/>
                        <a:t>hasNextInt</a:t>
                      </a:r>
                      <a:r>
                        <a:rPr lang="en-NZ" dirty="0"/>
                        <a:t>()</a:t>
                      </a:r>
                      <a:br>
                        <a:rPr lang="en-NZ" dirty="0"/>
                      </a:br>
                      <a:r>
                        <a:rPr lang="en-NZ" dirty="0" err="1"/>
                        <a:t>hasNextDouble</a:t>
                      </a:r>
                      <a:r>
                        <a:rPr lang="en-NZ" dirty="0"/>
                        <a:t>()</a:t>
                      </a:r>
                    </a:p>
                    <a:p>
                      <a:r>
                        <a:rPr lang="en-US" dirty="0"/>
                        <a:t>h</a:t>
                      </a:r>
                      <a:r>
                        <a:rPr lang="en-NZ" dirty="0" err="1"/>
                        <a:t>asNextBoolean</a:t>
                      </a:r>
                      <a:r>
                        <a:rPr lang="en-NZ" dirty="0"/>
                        <a:t>()</a:t>
                      </a:r>
                    </a:p>
                  </a:txBody>
                  <a:tcPr marL="121706" marR="12170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there is another token AND </a:t>
                      </a:r>
                    </a:p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next token is an </a:t>
                      </a:r>
                      <a:r>
                        <a:rPr kumimoji="0" lang="en-NZ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double / Boolean</a:t>
                      </a:r>
                      <a:endParaRPr lang="en-NZ" dirty="0"/>
                    </a:p>
                  </a:txBody>
                  <a:tcPr marL="121706" marR="12170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/>
                        <a:t>boolean</a:t>
                      </a:r>
                      <a:endParaRPr lang="en-NZ" dirty="0"/>
                    </a:p>
                  </a:txBody>
                  <a:tcPr marL="121706" marR="12170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/>
                        <a:t>nextLine</a:t>
                      </a:r>
                      <a:r>
                        <a:rPr lang="en-NZ" dirty="0"/>
                        <a:t>()</a:t>
                      </a:r>
                    </a:p>
                  </a:txBody>
                  <a:tcPr marL="121706" marR="121706">
                    <a:solidFill>
                      <a:srgbClr val="EAE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characters up to the next end-of-line and return them as a string. </a:t>
                      </a:r>
                    </a:p>
                    <a:p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and throws away the end-of-line character. </a:t>
                      </a:r>
                      <a:b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NZ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the first character is an end-of-line, then it returns an empty string ("").</a:t>
                      </a:r>
                      <a:endParaRPr lang="en-NZ" b="1" dirty="0"/>
                    </a:p>
                  </a:txBody>
                  <a:tcPr marL="121706" marR="121706">
                    <a:solidFill>
                      <a:srgbClr val="EAE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String</a:t>
                      </a:r>
                    </a:p>
                  </a:txBody>
                  <a:tcPr marL="121706" marR="121706">
                    <a:solidFill>
                      <a:srgbClr val="EA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close()</a:t>
                      </a:r>
                      <a:endParaRPr lang="en-NZ" dirty="0"/>
                    </a:p>
                  </a:txBody>
                  <a:tcPr marL="121706" marR="121706">
                    <a:solidFill>
                      <a:srgbClr val="FFFF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close the file</a:t>
                      </a:r>
                      <a:endParaRPr lang="en-NZ" b="0" dirty="0"/>
                    </a:p>
                  </a:txBody>
                  <a:tcPr marL="121706" marR="121706">
                    <a:solidFill>
                      <a:srgbClr val="FFFF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marL="121706" marR="121706">
                    <a:solidFill>
                      <a:srgbClr val="FF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355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416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methods.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Scanner has a cursor that keeps track of where it is up to in the file.</a:t>
            </a:r>
          </a:p>
          <a:p>
            <a:endParaRPr lang="en-NZ" dirty="0"/>
          </a:p>
        </p:txBody>
      </p:sp>
      <p:sp>
        <p:nvSpPr>
          <p:cNvPr id="4" name="Rectangle: Single Corner Snipped 3"/>
          <p:cNvSpPr/>
          <p:nvPr/>
        </p:nvSpPr>
        <p:spPr bwMode="auto">
          <a:xfrm>
            <a:off x="789992" y="1536441"/>
            <a:ext cx="8285642" cy="5156718"/>
          </a:xfrm>
          <a:prstGeom prst="snip1Rect">
            <a:avLst>
              <a:gd name="adj" fmla="val 4901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ACCY308	Lecture   	Tue	1030	1120	GBLT2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ACCY308	Lecture   	Fri	1440	1530	GBLT3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ACCY308	Lecture   	Tue	1640	1730	GBLT3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ACCY330	Lecture   	Fri	1340	1430	RHLT2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ACCY330	Lecture   	Wed	1240	1330	RHLT2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ACCY401	Comp-Lab  	Mon	0930	1220	RWW402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ACCY401	Lecture   	Mon	0930	1220	RWW220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ACCY402	Lecture   	Wed	1240	1530	RWW311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ACCY412	Lecture   	Wed	0830	1120	RWW311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ACCY421	Lecture   	Thu	1340	1630	RWW311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ALIN201	Lecture   	Mon	1200	1250	KK204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ALIN201	Lecture   	Wed	1200	1250	KK204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ALIN201	Tutorial  	Wed	1610	1800	AM102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ALIN301	Lecture   	Tue	0900	0950	KK105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ALIN301	Lecture   	Thu	0900	0950	KK105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ALIN301	Tutorial  	Thu	1610	1700	MY103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ANTH101	Lecture   	Mon	1310	1400	KKLT303</a:t>
            </a:r>
          </a:p>
          <a:p>
            <a:pPr marL="373063" lvl="1" indent="0" algn="l">
              <a:spcBef>
                <a:spcPts val="0"/>
              </a:spcBef>
              <a:buNone/>
            </a:pPr>
            <a:r>
              <a:rPr lang="en-NZ" sz="1800" dirty="0"/>
              <a:t>ANTH101	Lecture   	Tue	1310	1400	KKLT303</a:t>
            </a:r>
          </a:p>
        </p:txBody>
      </p:sp>
    </p:spTree>
    <p:extLst>
      <p:ext uri="{BB962C8B-B14F-4D97-AF65-F5344CB8AC3E}">
        <p14:creationId xmlns:p14="http://schemas.microsoft.com/office/powerpoint/2010/main" val="22278853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/>
              <a:t>Reading lines using Scanner: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spcBef>
                <a:spcPts val="1200"/>
              </a:spcBef>
              <a:buNone/>
            </a:pPr>
            <a:r>
              <a:rPr lang="en-NZ" sz="2400" dirty="0">
                <a:solidFill>
                  <a:schemeClr val="accent2"/>
                </a:solidFill>
              </a:rPr>
              <a:t>/** Read lines from a file and print them to UI text pane. */</a:t>
            </a:r>
          </a:p>
          <a:p>
            <a:pPr lvl="1">
              <a:spcBef>
                <a:spcPts val="600"/>
              </a:spcBef>
              <a:buNone/>
            </a:pP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readFile</a:t>
            </a:r>
            <a:r>
              <a:rPr lang="en-NZ" dirty="0">
                <a:latin typeface="Arial" pitchFamily="34" charset="0"/>
                <a:cs typeface="Arial" pitchFamily="34" charset="0"/>
              </a:rPr>
              <a:t>(){</a:t>
            </a:r>
          </a:p>
          <a:p>
            <a:pPr lvl="2">
              <a:spcBef>
                <a:spcPts val="400"/>
              </a:spcBef>
              <a:buNone/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myfile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latin typeface="Arial" pitchFamily="34" charset="0"/>
                <a:cs typeface="Arial" pitchFamily="34" charset="0"/>
              </a:rPr>
              <a:t>=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File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“input.txt”</a:t>
            </a:r>
            <a:r>
              <a:rPr lang="en-NZ" dirty="0">
                <a:latin typeface="Arial" pitchFamily="34" charset="0"/>
                <a:cs typeface="Arial" pitchFamily="34" charset="0"/>
              </a:rPr>
              <a:t>);</a:t>
            </a:r>
          </a:p>
          <a:p>
            <a:pPr lvl="2">
              <a:spcBef>
                <a:spcPts val="400"/>
              </a:spcBef>
              <a:buNone/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dirty="0">
                <a:latin typeface="Arial" pitchFamily="34" charset="0"/>
                <a:cs typeface="Arial" pitchFamily="34" charset="0"/>
              </a:rPr>
              <a:t> scan = 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myfile</a:t>
            </a:r>
            <a:r>
              <a:rPr lang="en-NZ" dirty="0">
                <a:latin typeface="Arial" pitchFamily="34" charset="0"/>
                <a:cs typeface="Arial" pitchFamily="34" charset="0"/>
              </a:rPr>
              <a:t>);</a:t>
            </a:r>
          </a:p>
          <a:p>
            <a:pPr lvl="2">
              <a:spcBef>
                <a:spcPts val="400"/>
              </a:spcBef>
              <a:buNone/>
            </a:pPr>
            <a:r>
              <a:rPr lang="en-NZ" dirty="0" err="1">
                <a:latin typeface="Arial" pitchFamily="34" charset="0"/>
                <a:cs typeface="Arial" pitchFamily="34" charset="0"/>
              </a:rPr>
              <a:t>UI.println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“----------- input.txt --------------”</a:t>
            </a:r>
            <a:r>
              <a:rPr lang="en-NZ" dirty="0">
                <a:latin typeface="Arial" pitchFamily="34" charset="0"/>
                <a:cs typeface="Arial" pitchFamily="34" charset="0"/>
              </a:rPr>
              <a:t>); </a:t>
            </a:r>
          </a:p>
          <a:p>
            <a:pPr lvl="2">
              <a:spcBef>
                <a:spcPts val="400"/>
              </a:spcBef>
              <a:buNone/>
            </a:pP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while 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scan.hasNext</a:t>
            </a:r>
            <a:r>
              <a:rPr lang="en-NZ" dirty="0">
                <a:latin typeface="Arial" pitchFamily="34" charset="0"/>
                <a:cs typeface="Arial" pitchFamily="34" charset="0"/>
              </a:rPr>
              <a:t>()){</a:t>
            </a:r>
          </a:p>
          <a:p>
            <a:pPr lvl="3">
              <a:spcBef>
                <a:spcPts val="400"/>
              </a:spcBef>
              <a:buNone/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NZ" dirty="0">
                <a:latin typeface="Arial" pitchFamily="34" charset="0"/>
                <a:cs typeface="Arial" pitchFamily="34" charset="0"/>
              </a:rPr>
              <a:t> line=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scan.</a:t>
            </a:r>
            <a:r>
              <a:rPr lang="en-NZ" u="sng" dirty="0" err="1">
                <a:latin typeface="Arial" pitchFamily="34" charset="0"/>
                <a:cs typeface="Arial" pitchFamily="34" charset="0"/>
              </a:rPr>
              <a:t>nextLine</a:t>
            </a:r>
            <a:r>
              <a:rPr lang="en-NZ" dirty="0">
                <a:latin typeface="Arial" pitchFamily="34" charset="0"/>
                <a:cs typeface="Arial" pitchFamily="34" charset="0"/>
              </a:rPr>
              <a:t>();</a:t>
            </a:r>
          </a:p>
          <a:p>
            <a:pPr lvl="3">
              <a:spcBef>
                <a:spcPts val="400"/>
              </a:spcBef>
              <a:buNone/>
            </a:pPr>
            <a:r>
              <a:rPr lang="en-NZ" dirty="0" err="1">
                <a:latin typeface="Arial" pitchFamily="34" charset="0"/>
                <a:cs typeface="Arial" pitchFamily="34" charset="0"/>
              </a:rPr>
              <a:t>UI.println</a:t>
            </a:r>
            <a:r>
              <a:rPr lang="en-NZ" dirty="0">
                <a:latin typeface="Arial" pitchFamily="34" charset="0"/>
                <a:cs typeface="Arial" pitchFamily="34" charset="0"/>
              </a:rPr>
              <a:t>(line);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NZ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2">
              <a:spcBef>
                <a:spcPts val="400"/>
              </a:spcBef>
              <a:buNone/>
            </a:pPr>
            <a:r>
              <a:rPr lang="en-NZ" dirty="0" err="1">
                <a:latin typeface="Arial" pitchFamily="34" charset="0"/>
                <a:cs typeface="Arial" pitchFamily="34" charset="0"/>
              </a:rPr>
              <a:t>UI.println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“----------- end of input.txt --------------”</a:t>
            </a:r>
            <a:r>
              <a:rPr lang="en-NZ" dirty="0">
                <a:latin typeface="Arial" pitchFamily="34" charset="0"/>
                <a:cs typeface="Arial" pitchFamily="34" charset="0"/>
              </a:rPr>
              <a:t>);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NZ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NZ" sz="24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NZ" dirty="0"/>
              <a:t>Almost right, but compiler complains!!!</a:t>
            </a:r>
          </a:p>
          <a:p>
            <a:r>
              <a:rPr lang="en-NZ" dirty="0"/>
              <a:t>Dealing with files may “raise exceptions”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NZ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8720621" y="1370140"/>
            <a:ext cx="2464512" cy="792088"/>
          </a:xfrm>
          <a:prstGeom prst="wedgeRoundRectCallout">
            <a:avLst>
              <a:gd name="adj1" fmla="val -95407"/>
              <a:gd name="adj2" fmla="val 21530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NZ" sz="20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720620" y="1370140"/>
            <a:ext cx="2663659" cy="792088"/>
          </a:xfrm>
          <a:prstGeom prst="wedgeRoundRectCallout">
            <a:avLst>
              <a:gd name="adj1" fmla="val -160168"/>
              <a:gd name="adj2" fmla="val 18689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Missing bits to handle exceptions !!</a:t>
            </a:r>
          </a:p>
        </p:txBody>
      </p:sp>
    </p:spTree>
    <p:extLst>
      <p:ext uri="{BB962C8B-B14F-4D97-AF65-F5344CB8AC3E}">
        <p14:creationId xmlns:p14="http://schemas.microsoft.com/office/powerpoint/2010/main" val="1956574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Files: handling exceptions</a:t>
            </a:r>
            <a:endParaRPr lang="en-NZ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NZ" dirty="0"/>
              <a:t>If a piece of code might raise an exception:</a:t>
            </a:r>
          </a:p>
          <a:p>
            <a:pPr lvl="1"/>
            <a:r>
              <a:rPr lang="en-NZ" dirty="0"/>
              <a:t>Have to enclose it in a   </a:t>
            </a:r>
            <a:endParaRPr lang="en-NZ" b="1" dirty="0">
              <a:solidFill>
                <a:srgbClr val="993300"/>
              </a:solidFill>
            </a:endParaRPr>
          </a:p>
          <a:p>
            <a:pPr lvl="2" eaLnBrk="1" hangingPunct="1">
              <a:buFontTx/>
              <a:buNone/>
            </a:pPr>
            <a:r>
              <a:rPr lang="en-NZ" sz="1800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  {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NZ" sz="1800" dirty="0">
                <a:latin typeface="Arial" pitchFamily="34" charset="0"/>
                <a:cs typeface="Arial" pitchFamily="34" charset="0"/>
              </a:rPr>
              <a:t>…   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NZ" sz="1800" dirty="0">
                <a:latin typeface="Arial" pitchFamily="34" charset="0"/>
                <a:cs typeface="Arial" pitchFamily="34" charset="0"/>
              </a:rPr>
              <a:t>}   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NZ" sz="1800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 (</a:t>
            </a:r>
            <a:r>
              <a:rPr lang="en-NZ" sz="1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IOException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 e) {    …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lvl="1">
              <a:spcBef>
                <a:spcPct val="0"/>
              </a:spcBef>
              <a:buNone/>
            </a:pPr>
            <a:r>
              <a:rPr lang="en-NZ" sz="1800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800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800" dirty="0" err="1">
                <a:latin typeface="Arial" pitchFamily="34" charset="0"/>
                <a:cs typeface="Arial" pitchFamily="34" charset="0"/>
              </a:rPr>
              <a:t>readFile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(){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n-NZ" sz="1800" dirty="0" err="1">
                <a:latin typeface="Arial" pitchFamily="34" charset="0"/>
                <a:cs typeface="Arial" pitchFamily="34" charset="0"/>
              </a:rPr>
              <a:t>myfile</a:t>
            </a:r>
            <a:r>
              <a:rPr lang="en-NZ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NZ" sz="18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File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NZ" sz="18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“input.txt”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 {</a:t>
            </a:r>
            <a:r>
              <a:rPr lang="en-NZ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NZ" sz="1800" dirty="0">
              <a:latin typeface="Arial" pitchFamily="34" charset="0"/>
              <a:cs typeface="Arial" pitchFamily="34" charset="0"/>
            </a:endParaRPr>
          </a:p>
          <a:p>
            <a:pPr lvl="3">
              <a:spcBef>
                <a:spcPts val="400"/>
              </a:spcBef>
              <a:buNone/>
            </a:pPr>
            <a:r>
              <a:rPr lang="en-NZ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 scan = </a:t>
            </a:r>
            <a:r>
              <a:rPr lang="en-NZ" sz="1800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NZ" sz="1800" dirty="0" err="1">
                <a:latin typeface="Arial" pitchFamily="34" charset="0"/>
                <a:cs typeface="Arial" pitchFamily="34" charset="0"/>
              </a:rPr>
              <a:t>myfile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lvl="3">
              <a:spcBef>
                <a:spcPts val="400"/>
              </a:spcBef>
              <a:buNone/>
            </a:pPr>
            <a:r>
              <a:rPr lang="en-NZ" sz="1800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while 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NZ" sz="1800" dirty="0" err="1">
                <a:latin typeface="Arial" pitchFamily="34" charset="0"/>
                <a:cs typeface="Arial" pitchFamily="34" charset="0"/>
              </a:rPr>
              <a:t>scan.hasNext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()){</a:t>
            </a:r>
          </a:p>
          <a:p>
            <a:pPr lvl="4">
              <a:spcBef>
                <a:spcPts val="400"/>
              </a:spcBef>
              <a:buNone/>
            </a:pPr>
            <a:r>
              <a:rPr lang="en-NZ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 line = </a:t>
            </a:r>
            <a:r>
              <a:rPr lang="en-NZ" sz="1800" dirty="0" err="1">
                <a:latin typeface="Arial" pitchFamily="34" charset="0"/>
                <a:cs typeface="Arial" pitchFamily="34" charset="0"/>
              </a:rPr>
              <a:t>scan.</a:t>
            </a:r>
            <a:r>
              <a:rPr lang="en-NZ" sz="1800" u="sng" dirty="0" err="1">
                <a:latin typeface="Arial" pitchFamily="34" charset="0"/>
                <a:cs typeface="Arial" pitchFamily="34" charset="0"/>
              </a:rPr>
              <a:t>nextLine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lvl="4">
              <a:spcBef>
                <a:spcPts val="400"/>
              </a:spcBef>
              <a:buNone/>
            </a:pPr>
            <a:r>
              <a:rPr lang="en-NZ" sz="1800" dirty="0" err="1">
                <a:latin typeface="Arial" pitchFamily="34" charset="0"/>
                <a:cs typeface="Arial" pitchFamily="34" charset="0"/>
              </a:rPr>
              <a:t>UI.println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(line);</a:t>
            </a:r>
          </a:p>
          <a:p>
            <a:pPr lvl="3">
              <a:lnSpc>
                <a:spcPct val="80000"/>
              </a:lnSpc>
              <a:spcBef>
                <a:spcPts val="0"/>
              </a:spcBef>
              <a:buNone/>
            </a:pPr>
            <a:r>
              <a:rPr lang="en-NZ" sz="1800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3">
              <a:spcBef>
                <a:spcPts val="400"/>
              </a:spcBef>
              <a:buNone/>
            </a:pPr>
            <a:r>
              <a:rPr lang="en-NZ" sz="1800" dirty="0" err="1">
                <a:latin typeface="Arial" pitchFamily="34" charset="0"/>
                <a:cs typeface="Arial" pitchFamily="34" charset="0"/>
              </a:rPr>
              <a:t>UI.println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NZ" sz="18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“----------- end of input.txt --------------”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); 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 (</a:t>
            </a:r>
            <a:r>
              <a:rPr lang="en-NZ" sz="1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IOException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 e) { </a:t>
            </a:r>
            <a:r>
              <a:rPr lang="en-NZ" sz="1800" dirty="0" err="1">
                <a:latin typeface="Arial" pitchFamily="34" charset="0"/>
                <a:cs typeface="Arial" pitchFamily="34" charset="0"/>
              </a:rPr>
              <a:t>UI.println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NZ" sz="18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“File failure: ” </a:t>
            </a:r>
            <a:r>
              <a:rPr lang="en-NZ" sz="1800" dirty="0">
                <a:latin typeface="Arial" pitchFamily="34" charset="0"/>
                <a:cs typeface="Arial" pitchFamily="34" charset="0"/>
              </a:rPr>
              <a:t>+ e); }</a:t>
            </a:r>
          </a:p>
        </p:txBody>
      </p:sp>
      <p:sp>
        <p:nvSpPr>
          <p:cNvPr id="560132" name="Line 4"/>
          <p:cNvSpPr>
            <a:spLocks noChangeShapeType="1"/>
          </p:cNvSpPr>
          <p:nvPr/>
        </p:nvSpPr>
        <p:spPr bwMode="auto">
          <a:xfrm>
            <a:off x="479376" y="3140968"/>
            <a:ext cx="784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NZ"/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5231457" y="1484785"/>
            <a:ext cx="1655762" cy="433387"/>
          </a:xfrm>
          <a:prstGeom prst="wedgeRoundRectCallout">
            <a:avLst>
              <a:gd name="adj1" fmla="val -252685"/>
              <a:gd name="adj2" fmla="val 137178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NZ" sz="2000" dirty="0"/>
              <a:t> what to do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6526858" y="2061047"/>
            <a:ext cx="3457575" cy="360363"/>
          </a:xfrm>
          <a:prstGeom prst="wedgeRoundRectCallout">
            <a:avLst>
              <a:gd name="adj1" fmla="val -120248"/>
              <a:gd name="adj2" fmla="val 166738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NZ" sz="2000" dirty="0"/>
              <a:t>what to do if it goes wrong</a:t>
            </a:r>
          </a:p>
        </p:txBody>
      </p:sp>
    </p:spTree>
    <p:extLst>
      <p:ext uri="{BB962C8B-B14F-4D97-AF65-F5344CB8AC3E}">
        <p14:creationId xmlns:p14="http://schemas.microsoft.com/office/powerpoint/2010/main" val="268851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uild="p"/>
      <p:bldP spid="560132" grpId="0" animBg="1"/>
      <p:bldP spid="560133" grpId="0" animBg="1"/>
      <p:bldP spid="56013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/>
              <a:t>Reading from files: example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spcBef>
                <a:spcPts val="1200"/>
              </a:spcBef>
              <a:buNone/>
            </a:pPr>
            <a:r>
              <a:rPr lang="en-NZ" dirty="0">
                <a:solidFill>
                  <a:schemeClr val="accent2"/>
                </a:solidFill>
              </a:rPr>
              <a:t>/** Finds oldest person in file of ages and names. */</a:t>
            </a:r>
          </a:p>
          <a:p>
            <a:pPr lvl="1">
              <a:spcBef>
                <a:spcPts val="700"/>
              </a:spcBef>
              <a:buNone/>
            </a:pP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printOldest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NZ" dirty="0">
                <a:latin typeface="Arial" pitchFamily="34" charset="0"/>
                <a:cs typeface="Arial" pitchFamily="34" charset="0"/>
              </a:rPr>
              <a:t> filename){</a:t>
            </a:r>
          </a:p>
          <a:p>
            <a:pPr lvl="2">
              <a:spcBef>
                <a:spcPct val="0"/>
              </a:spcBef>
              <a:buNone/>
            </a:pP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try </a:t>
            </a:r>
            <a:r>
              <a:rPr lang="en-NZ" dirty="0">
                <a:latin typeface="Arial" pitchFamily="34" charset="0"/>
                <a:cs typeface="Arial" pitchFamily="34" charset="0"/>
              </a:rPr>
              <a:t>{</a:t>
            </a:r>
          </a:p>
          <a:p>
            <a:pPr lvl="3">
              <a:spcBef>
                <a:spcPct val="0"/>
              </a:spcBef>
              <a:buNone/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dirty="0">
                <a:latin typeface="Arial" pitchFamily="34" charset="0"/>
                <a:cs typeface="Arial" pitchFamily="34" charset="0"/>
              </a:rPr>
              <a:t> scan = 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n-NZ" dirty="0">
                <a:latin typeface="Arial" pitchFamily="34" charset="0"/>
                <a:cs typeface="Arial" pitchFamily="34" charset="0"/>
              </a:rPr>
              <a:t>(filename));</a:t>
            </a:r>
          </a:p>
          <a:p>
            <a:pPr lvl="3">
              <a:spcBef>
                <a:spcPts val="400"/>
              </a:spcBef>
              <a:buNone/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NZ" dirty="0">
                <a:latin typeface="Arial" pitchFamily="34" charset="0"/>
                <a:cs typeface="Arial" pitchFamily="34" charset="0"/>
              </a:rPr>
              <a:t> oldest = 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""</a:t>
            </a:r>
            <a:r>
              <a:rPr lang="en-NZ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3">
              <a:spcBef>
                <a:spcPts val="400"/>
              </a:spcBef>
              <a:buNone/>
            </a:pPr>
            <a:r>
              <a:rPr lang="en-NZ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dirty="0">
                <a:latin typeface="Arial" pitchFamily="34" charset="0"/>
                <a:cs typeface="Arial" pitchFamily="34" charset="0"/>
              </a:rPr>
              <a:t>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maxAge</a:t>
            </a:r>
            <a:r>
              <a:rPr lang="en-NZ" dirty="0">
                <a:latin typeface="Arial" pitchFamily="34" charset="0"/>
                <a:cs typeface="Arial" pitchFamily="34" charset="0"/>
              </a:rPr>
              <a:t> = -1; </a:t>
            </a:r>
          </a:p>
          <a:p>
            <a:pPr lvl="3">
              <a:spcBef>
                <a:spcPts val="400"/>
              </a:spcBef>
              <a:buNone/>
            </a:pP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while 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scan.hasNext</a:t>
            </a:r>
            <a:r>
              <a:rPr lang="en-NZ" dirty="0">
                <a:latin typeface="Arial" pitchFamily="34" charset="0"/>
                <a:cs typeface="Arial" pitchFamily="34" charset="0"/>
              </a:rPr>
              <a:t>()){</a:t>
            </a:r>
          </a:p>
          <a:p>
            <a:pPr lvl="4">
              <a:spcBef>
                <a:spcPts val="400"/>
              </a:spcBef>
              <a:buNone/>
            </a:pPr>
            <a:r>
              <a:rPr lang="en-NZ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dirty="0">
                <a:latin typeface="Arial" pitchFamily="34" charset="0"/>
                <a:cs typeface="Arial" pitchFamily="34" charset="0"/>
              </a:rPr>
              <a:t> age =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scan.</a:t>
            </a:r>
            <a:r>
              <a:rPr lang="en-NZ" u="sng" dirty="0" err="1">
                <a:latin typeface="Arial" pitchFamily="34" charset="0"/>
                <a:cs typeface="Arial" pitchFamily="34" charset="0"/>
              </a:rPr>
              <a:t>nextInt</a:t>
            </a:r>
            <a:r>
              <a:rPr lang="en-NZ" dirty="0">
                <a:latin typeface="Arial" pitchFamily="34" charset="0"/>
                <a:cs typeface="Arial" pitchFamily="34" charset="0"/>
              </a:rPr>
              <a:t>();</a:t>
            </a:r>
          </a:p>
          <a:p>
            <a:pPr lvl="4">
              <a:spcBef>
                <a:spcPts val="400"/>
              </a:spcBef>
              <a:buNone/>
            </a:pPr>
            <a:r>
              <a:rPr lang="en-NZ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NZ" dirty="0">
                <a:latin typeface="Arial" pitchFamily="34" charset="0"/>
                <a:cs typeface="Arial" pitchFamily="34" charset="0"/>
              </a:rPr>
              <a:t> name =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scan.</a:t>
            </a:r>
            <a:r>
              <a:rPr lang="en-NZ" u="sng" dirty="0" err="1">
                <a:latin typeface="Arial" pitchFamily="34" charset="0"/>
                <a:cs typeface="Arial" pitchFamily="34" charset="0"/>
              </a:rPr>
              <a:t>nextLine</a:t>
            </a:r>
            <a:r>
              <a:rPr lang="en-NZ" dirty="0">
                <a:latin typeface="Arial" pitchFamily="34" charset="0"/>
                <a:cs typeface="Arial" pitchFamily="34" charset="0"/>
              </a:rPr>
              <a:t>();</a:t>
            </a:r>
          </a:p>
          <a:p>
            <a:pPr lvl="4">
              <a:spcBef>
                <a:spcPts val="400"/>
              </a:spcBef>
              <a:buNone/>
            </a:pPr>
            <a:r>
              <a:rPr lang="en-NZ" b="1" dirty="0">
                <a:latin typeface="Arial" pitchFamily="34" charset="0"/>
                <a:cs typeface="Arial" pitchFamily="34" charset="0"/>
              </a:rPr>
              <a:t>if</a:t>
            </a:r>
            <a:r>
              <a:rPr lang="en-NZ" dirty="0">
                <a:latin typeface="Arial" pitchFamily="34" charset="0"/>
                <a:cs typeface="Arial" pitchFamily="34" charset="0"/>
              </a:rPr>
              <a:t> (age &gt;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maxAge</a:t>
            </a:r>
            <a:r>
              <a:rPr lang="en-NZ" dirty="0">
                <a:latin typeface="Arial" pitchFamily="34" charset="0"/>
                <a:cs typeface="Arial" pitchFamily="34" charset="0"/>
              </a:rPr>
              <a:t>) {    </a:t>
            </a:r>
          </a:p>
          <a:p>
            <a:pPr lvl="5">
              <a:spcBef>
                <a:spcPts val="400"/>
              </a:spcBef>
              <a:buNone/>
            </a:pPr>
            <a:r>
              <a:rPr lang="en-NZ" dirty="0" err="1">
                <a:latin typeface="Arial" pitchFamily="34" charset="0"/>
                <a:cs typeface="Arial" pitchFamily="34" charset="0"/>
              </a:rPr>
              <a:t>maxAge</a:t>
            </a:r>
            <a:r>
              <a:rPr lang="en-NZ" dirty="0">
                <a:latin typeface="Arial" pitchFamily="34" charset="0"/>
                <a:cs typeface="Arial" pitchFamily="34" charset="0"/>
              </a:rPr>
              <a:t> = age;</a:t>
            </a:r>
          </a:p>
          <a:p>
            <a:pPr lvl="5">
              <a:spcBef>
                <a:spcPts val="400"/>
              </a:spcBef>
              <a:buNone/>
            </a:pPr>
            <a:r>
              <a:rPr lang="en-NZ" dirty="0">
                <a:latin typeface="Arial" pitchFamily="34" charset="0"/>
                <a:cs typeface="Arial" pitchFamily="34" charset="0"/>
              </a:rPr>
              <a:t>oldest = name;</a:t>
            </a:r>
          </a:p>
          <a:p>
            <a:pPr lvl="4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NZ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None/>
            </a:pPr>
            <a:r>
              <a:rPr lang="en-NZ" dirty="0">
                <a:latin typeface="Arial" pitchFamily="34" charset="0"/>
                <a:cs typeface="Arial" pitchFamily="34" charset="0"/>
              </a:rPr>
              <a:t>}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3">
              <a:spcBef>
                <a:spcPct val="0"/>
              </a:spcBef>
              <a:buNone/>
            </a:pPr>
            <a:r>
              <a:rPr lang="en-NZ" dirty="0" err="1">
                <a:latin typeface="Arial" pitchFamily="34" charset="0"/>
                <a:cs typeface="Arial" pitchFamily="34" charset="0"/>
              </a:rPr>
              <a:t>UI.printf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“Oldest is %s (%d) \n”</a:t>
            </a:r>
            <a:r>
              <a:rPr lang="en-NZ" dirty="0">
                <a:latin typeface="Arial" pitchFamily="34" charset="0"/>
                <a:cs typeface="Arial" pitchFamily="34" charset="0"/>
              </a:rPr>
              <a:t>, oldest,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maxAge</a:t>
            </a:r>
            <a:r>
              <a:rPr lang="en-NZ" dirty="0">
                <a:latin typeface="Arial" pitchFamily="34" charset="0"/>
                <a:cs typeface="Arial" pitchFamily="34" charset="0"/>
              </a:rPr>
              <a:t>);</a:t>
            </a:r>
          </a:p>
          <a:p>
            <a:pPr lvl="1">
              <a:spcBef>
                <a:spcPts val="400"/>
              </a:spcBef>
              <a:buNone/>
            </a:pPr>
            <a:r>
              <a:rPr lang="en-NZ" dirty="0">
                <a:latin typeface="Arial" pitchFamily="34" charset="0"/>
                <a:cs typeface="Arial" pitchFamily="34" charset="0"/>
              </a:rPr>
              <a:t>	}</a:t>
            </a: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 catch</a:t>
            </a:r>
            <a:r>
              <a:rPr lang="en-NZ" dirty="0">
                <a:latin typeface="Arial" pitchFamily="34" charset="0"/>
                <a:cs typeface="Arial" pitchFamily="34" charset="0"/>
              </a:rPr>
              <a:t> (</a:t>
            </a:r>
            <a:r>
              <a:rPr lang="en-NZ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IOException</a:t>
            </a:r>
            <a:r>
              <a:rPr lang="en-NZ" dirty="0">
                <a:latin typeface="Arial" pitchFamily="34" charset="0"/>
                <a:cs typeface="Arial" pitchFamily="34" charset="0"/>
              </a:rPr>
              <a:t> e) {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UI.println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"File failure: "</a:t>
            </a:r>
            <a:r>
              <a:rPr lang="en-NZ" dirty="0">
                <a:latin typeface="Arial" pitchFamily="34" charset="0"/>
                <a:cs typeface="Arial" pitchFamily="34" charset="0"/>
              </a:rPr>
              <a:t> + e); 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NZ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822512" y="3298884"/>
            <a:ext cx="2861178" cy="792088"/>
          </a:xfrm>
          <a:prstGeom prst="wedgeRoundRectCallout">
            <a:avLst>
              <a:gd name="adj1" fmla="val -61862"/>
              <a:gd name="adj2" fmla="val -1017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Read a token, </a:t>
            </a:r>
          </a:p>
          <a:p>
            <a:pPr algn="l"/>
            <a:r>
              <a:rPr lang="en-NZ" sz="2000" dirty="0"/>
              <a:t>then </a:t>
            </a:r>
            <a:r>
              <a:rPr lang="en-US" sz="2000" dirty="0"/>
              <a:t>r</a:t>
            </a:r>
            <a:r>
              <a:rPr lang="en-NZ" sz="2000" dirty="0" err="1"/>
              <a:t>ead</a:t>
            </a:r>
            <a:r>
              <a:rPr lang="en-NZ" sz="2000" dirty="0"/>
              <a:t> rest of line</a:t>
            </a:r>
          </a:p>
        </p:txBody>
      </p:sp>
      <p:sp>
        <p:nvSpPr>
          <p:cNvPr id="3" name="Rectangle: Single Corner Snipped 2"/>
          <p:cNvSpPr/>
          <p:nvPr/>
        </p:nvSpPr>
        <p:spPr bwMode="auto">
          <a:xfrm flipH="1">
            <a:off x="8683690" y="1082351"/>
            <a:ext cx="2911151" cy="1449355"/>
          </a:xfrm>
          <a:prstGeom prst="snip1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1800" dirty="0"/>
              <a:t>66  Marie Curie</a:t>
            </a:r>
          </a:p>
          <a:p>
            <a:pPr algn="l"/>
            <a:r>
              <a:rPr lang="en-NZ" sz="1800" dirty="0"/>
              <a:t>48  James Clerk Maxwell</a:t>
            </a:r>
          </a:p>
          <a:p>
            <a:pPr algn="l"/>
            <a:r>
              <a:rPr lang="en-NZ" sz="1800" dirty="0"/>
              <a:t>84  Isaac Newton</a:t>
            </a:r>
          </a:p>
          <a:p>
            <a:pPr algn="l"/>
            <a:r>
              <a:rPr lang="en-NZ" sz="1800" dirty="0"/>
              <a:t>62  Aristotle</a:t>
            </a:r>
          </a:p>
        </p:txBody>
      </p:sp>
    </p:spTree>
    <p:extLst>
      <p:ext uri="{BB962C8B-B14F-4D97-AF65-F5344CB8AC3E}">
        <p14:creationId xmlns:p14="http://schemas.microsoft.com/office/powerpoint/2010/main" val="2997685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Reading data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3025" indent="0">
              <a:spcBef>
                <a:spcPts val="1200"/>
              </a:spcBef>
              <a:buNone/>
            </a:pPr>
            <a:r>
              <a:rPr lang="en-NZ" sz="2000" b="1" dirty="0">
                <a:solidFill>
                  <a:srgbClr val="993300"/>
                </a:solidFill>
                <a:cs typeface="Arial" pitchFamily="34" charset="0"/>
              </a:rPr>
              <a:t>public</a:t>
            </a:r>
            <a:r>
              <a:rPr lang="en-NZ" sz="2000" dirty="0">
                <a:solidFill>
                  <a:srgbClr val="FF0000"/>
                </a:solidFill>
                <a:cs typeface="Arial" pitchFamily="34" charset="0"/>
              </a:rPr>
              <a:t> void </a:t>
            </a:r>
            <a:r>
              <a:rPr lang="en-NZ" sz="2000" dirty="0" err="1">
                <a:cs typeface="Arial" pitchFamily="34" charset="0"/>
              </a:rPr>
              <a:t>drawShapes</a:t>
            </a:r>
            <a:r>
              <a:rPr lang="en-NZ" sz="2000" dirty="0">
                <a:cs typeface="Arial" pitchFamily="34" charset="0"/>
              </a:rPr>
              <a:t>(</a:t>
            </a:r>
            <a:r>
              <a:rPr lang="en-NZ" sz="2000" dirty="0">
                <a:solidFill>
                  <a:srgbClr val="FF0000"/>
                </a:solidFill>
                <a:cs typeface="Arial" pitchFamily="34" charset="0"/>
              </a:rPr>
              <a:t>String </a:t>
            </a:r>
            <a:r>
              <a:rPr lang="en-NZ" sz="2000" dirty="0">
                <a:cs typeface="Arial" pitchFamily="34" charset="0"/>
              </a:rPr>
              <a:t>filename){</a:t>
            </a:r>
          </a:p>
          <a:p>
            <a:pPr marL="446088" lvl="1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993300"/>
                </a:solidFill>
                <a:cs typeface="Arial" pitchFamily="34" charset="0"/>
              </a:rPr>
              <a:t>try</a:t>
            </a:r>
            <a:r>
              <a:rPr lang="en-US" dirty="0">
                <a:cs typeface="Arial" pitchFamily="34" charset="0"/>
              </a:rPr>
              <a:t> {</a:t>
            </a:r>
            <a:endParaRPr lang="en-NZ" dirty="0">
              <a:cs typeface="Arial" pitchFamily="34" charset="0"/>
            </a:endParaRPr>
          </a:p>
          <a:p>
            <a:pPr marL="854075" lvl="2" indent="0">
              <a:spcBef>
                <a:spcPts val="300"/>
              </a:spcBef>
              <a:buNone/>
            </a:pPr>
            <a:r>
              <a:rPr lang="en-NZ" dirty="0">
                <a:solidFill>
                  <a:srgbClr val="FF0000"/>
                </a:solidFill>
                <a:cs typeface="Arial" pitchFamily="34" charset="0"/>
              </a:rPr>
              <a:t>Scanner</a:t>
            </a:r>
            <a:r>
              <a:rPr lang="en-NZ" dirty="0">
                <a:cs typeface="Arial" pitchFamily="34" charset="0"/>
              </a:rPr>
              <a:t> </a:t>
            </a:r>
            <a:r>
              <a:rPr lang="en-NZ" dirty="0">
                <a:solidFill>
                  <a:srgbClr val="7030A0"/>
                </a:solidFill>
              </a:rPr>
              <a:t>scan</a:t>
            </a:r>
            <a:r>
              <a:rPr lang="en-NZ" dirty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NZ" dirty="0">
                <a:cs typeface="Arial" pitchFamily="34" charset="0"/>
              </a:rPr>
              <a:t>= </a:t>
            </a:r>
            <a:r>
              <a:rPr lang="en-NZ" b="1" dirty="0">
                <a:solidFill>
                  <a:srgbClr val="993300"/>
                </a:solidFill>
                <a:cs typeface="Arial" pitchFamily="34" charset="0"/>
              </a:rPr>
              <a:t>new</a:t>
            </a:r>
            <a:r>
              <a:rPr lang="en-NZ" dirty="0"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cs typeface="Arial" pitchFamily="34" charset="0"/>
              </a:rPr>
              <a:t>Scanner</a:t>
            </a:r>
            <a:r>
              <a:rPr lang="en-NZ" dirty="0">
                <a:cs typeface="Arial" pitchFamily="34" charset="0"/>
              </a:rPr>
              <a:t>( </a:t>
            </a:r>
            <a:r>
              <a:rPr lang="en-NZ" b="1" dirty="0">
                <a:solidFill>
                  <a:srgbClr val="993300"/>
                </a:solidFill>
                <a:cs typeface="Arial" pitchFamily="34" charset="0"/>
              </a:rPr>
              <a:t>new</a:t>
            </a:r>
            <a:r>
              <a:rPr lang="en-NZ" dirty="0">
                <a:cs typeface="Arial" pitchFamily="34" charset="0"/>
              </a:rPr>
              <a:t> </a:t>
            </a:r>
            <a:r>
              <a:rPr lang="en-NZ" dirty="0">
                <a:solidFill>
                  <a:srgbClr val="FF0000"/>
                </a:solidFill>
                <a:cs typeface="Arial" pitchFamily="34" charset="0"/>
              </a:rPr>
              <a:t>File</a:t>
            </a:r>
            <a:r>
              <a:rPr lang="en-NZ" dirty="0">
                <a:cs typeface="Arial" pitchFamily="34" charset="0"/>
              </a:rPr>
              <a:t>(</a:t>
            </a:r>
            <a:r>
              <a:rPr lang="en-NZ" dirty="0" err="1">
                <a:cs typeface="Arial" pitchFamily="34" charset="0"/>
              </a:rPr>
              <a:t>fileName</a:t>
            </a:r>
            <a:r>
              <a:rPr lang="en-NZ" dirty="0">
                <a:cs typeface="Arial" pitchFamily="34" charset="0"/>
              </a:rPr>
              <a:t>) );</a:t>
            </a:r>
          </a:p>
          <a:p>
            <a:pPr marL="854075" lvl="2" indent="0">
              <a:buNone/>
            </a:pPr>
            <a:r>
              <a:rPr lang="en-NZ" b="1" dirty="0">
                <a:solidFill>
                  <a:srgbClr val="993300"/>
                </a:solidFill>
                <a:cs typeface="Arial" pitchFamily="34" charset="0"/>
              </a:rPr>
              <a:t>while</a:t>
            </a:r>
            <a:r>
              <a:rPr lang="en-NZ" dirty="0">
                <a:cs typeface="Arial" pitchFamily="34" charset="0"/>
              </a:rPr>
              <a:t> ( </a:t>
            </a:r>
            <a:r>
              <a:rPr lang="en-NZ" dirty="0" err="1">
                <a:cs typeface="Arial" pitchFamily="34" charset="0"/>
              </a:rPr>
              <a:t>scan.hasNext</a:t>
            </a:r>
            <a:r>
              <a:rPr lang="en-NZ" dirty="0">
                <a:cs typeface="Arial" pitchFamily="34" charset="0"/>
              </a:rPr>
              <a:t>() ){</a:t>
            </a:r>
          </a:p>
          <a:p>
            <a:pPr marL="1262063" lvl="3" indent="0">
              <a:buNone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double</a:t>
            </a:r>
            <a:r>
              <a:rPr lang="en-NZ" dirty="0">
                <a:cs typeface="Arial" pitchFamily="34" charset="0"/>
              </a:rPr>
              <a:t> left = </a:t>
            </a:r>
            <a:r>
              <a:rPr lang="en-NZ" dirty="0" err="1">
                <a:cs typeface="Arial" pitchFamily="34" charset="0"/>
              </a:rPr>
              <a:t>scan.nextDouble</a:t>
            </a:r>
            <a:r>
              <a:rPr lang="en-NZ" dirty="0">
                <a:cs typeface="Arial" pitchFamily="34" charset="0"/>
              </a:rPr>
              <a:t>();</a:t>
            </a:r>
          </a:p>
          <a:p>
            <a:pPr marL="1262063" lvl="3" indent="0">
              <a:buNone/>
            </a:pPr>
            <a:r>
              <a:rPr lang="en-NZ" dirty="0">
                <a:solidFill>
                  <a:srgbClr val="FF0000"/>
                </a:solidFill>
                <a:cs typeface="Arial" pitchFamily="34" charset="0"/>
              </a:rPr>
              <a:t>double</a:t>
            </a:r>
            <a:r>
              <a:rPr lang="en-NZ" dirty="0">
                <a:cs typeface="Arial" pitchFamily="34" charset="0"/>
              </a:rPr>
              <a:t> top = </a:t>
            </a:r>
            <a:r>
              <a:rPr lang="en-NZ" dirty="0" err="1">
                <a:cs typeface="Arial" pitchFamily="34" charset="0"/>
              </a:rPr>
              <a:t>scan.nextDouble</a:t>
            </a:r>
            <a:r>
              <a:rPr lang="en-NZ" dirty="0">
                <a:cs typeface="Arial" pitchFamily="34" charset="0"/>
              </a:rPr>
              <a:t>();</a:t>
            </a:r>
          </a:p>
          <a:p>
            <a:pPr marL="1227138" lvl="3" indent="0">
              <a:spcBef>
                <a:spcPts val="300"/>
              </a:spcBef>
              <a:buNone/>
            </a:pPr>
            <a:r>
              <a:rPr lang="en-NZ" dirty="0">
                <a:solidFill>
                  <a:srgbClr val="FF0000"/>
                </a:solidFill>
                <a:cs typeface="Arial" pitchFamily="34" charset="0"/>
              </a:rPr>
              <a:t>String</a:t>
            </a:r>
            <a:r>
              <a:rPr lang="en-NZ" dirty="0">
                <a:cs typeface="Arial" pitchFamily="34" charset="0"/>
              </a:rPr>
              <a:t> shape = </a:t>
            </a:r>
            <a:r>
              <a:rPr lang="en-NZ" dirty="0" err="1">
                <a:cs typeface="Arial" pitchFamily="34" charset="0"/>
              </a:rPr>
              <a:t>scan.next</a:t>
            </a:r>
            <a:r>
              <a:rPr lang="en-NZ" dirty="0">
                <a:cs typeface="Arial" pitchFamily="34" charset="0"/>
              </a:rPr>
              <a:t>();</a:t>
            </a:r>
          </a:p>
          <a:p>
            <a:pPr marL="1227138" lvl="3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NZ" dirty="0" err="1">
                <a:solidFill>
                  <a:srgbClr val="FF0000"/>
                </a:solidFill>
                <a:cs typeface="Arial" pitchFamily="34" charset="0"/>
              </a:rPr>
              <a:t>nt</a:t>
            </a:r>
            <a:r>
              <a:rPr lang="en-NZ" dirty="0">
                <a:cs typeface="Arial" pitchFamily="34" charset="0"/>
              </a:rPr>
              <a:t> r = </a:t>
            </a:r>
            <a:r>
              <a:rPr lang="en-NZ" dirty="0" err="1">
                <a:cs typeface="Arial" pitchFamily="34" charset="0"/>
              </a:rPr>
              <a:t>scan.nextInt</a:t>
            </a:r>
            <a:r>
              <a:rPr lang="en-NZ" dirty="0">
                <a:cs typeface="Arial" pitchFamily="34" charset="0"/>
              </a:rPr>
              <a:t>();</a:t>
            </a:r>
          </a:p>
          <a:p>
            <a:pPr marL="1227138" lvl="3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NZ" dirty="0" err="1">
                <a:solidFill>
                  <a:srgbClr val="FF0000"/>
                </a:solidFill>
                <a:cs typeface="Arial" pitchFamily="34" charset="0"/>
              </a:rPr>
              <a:t>nt</a:t>
            </a:r>
            <a:r>
              <a:rPr lang="en-NZ" dirty="0">
                <a:cs typeface="Arial" pitchFamily="34" charset="0"/>
              </a:rPr>
              <a:t> g = </a:t>
            </a:r>
            <a:r>
              <a:rPr lang="en-NZ" dirty="0" err="1">
                <a:cs typeface="Arial" pitchFamily="34" charset="0"/>
              </a:rPr>
              <a:t>scan.nextInt</a:t>
            </a:r>
            <a:r>
              <a:rPr lang="en-NZ" dirty="0">
                <a:cs typeface="Arial" pitchFamily="34" charset="0"/>
              </a:rPr>
              <a:t>();</a:t>
            </a:r>
          </a:p>
          <a:p>
            <a:pPr marL="1227138" lvl="3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NZ" dirty="0" err="1">
                <a:solidFill>
                  <a:srgbClr val="FF0000"/>
                </a:solidFill>
                <a:cs typeface="Arial" pitchFamily="34" charset="0"/>
              </a:rPr>
              <a:t>nt</a:t>
            </a:r>
            <a:r>
              <a:rPr lang="en-NZ" dirty="0">
                <a:cs typeface="Arial" pitchFamily="34" charset="0"/>
              </a:rPr>
              <a:t> b = </a:t>
            </a:r>
            <a:r>
              <a:rPr lang="en-NZ" dirty="0" err="1">
                <a:cs typeface="Arial" pitchFamily="34" charset="0"/>
              </a:rPr>
              <a:t>scan.nextInt</a:t>
            </a:r>
            <a:r>
              <a:rPr lang="en-NZ" dirty="0">
                <a:cs typeface="Arial" pitchFamily="34" charset="0"/>
              </a:rPr>
              <a:t>();</a:t>
            </a:r>
          </a:p>
          <a:p>
            <a:pPr marL="1227138" lvl="3" indent="0">
              <a:spcBef>
                <a:spcPts val="900"/>
              </a:spcBef>
              <a:buNone/>
            </a:pPr>
            <a:r>
              <a:rPr lang="en-US" dirty="0">
                <a:cs typeface="Arial" pitchFamily="34" charset="0"/>
              </a:rPr>
              <a:t>U</a:t>
            </a:r>
            <a:r>
              <a:rPr lang="en-NZ" dirty="0" err="1">
                <a:cs typeface="Arial" pitchFamily="34" charset="0"/>
              </a:rPr>
              <a:t>I.setColor</a:t>
            </a:r>
            <a:r>
              <a:rPr lang="en-NZ" dirty="0">
                <a:cs typeface="Arial" pitchFamily="34" charset="0"/>
              </a:rPr>
              <a:t>( </a:t>
            </a:r>
            <a:r>
              <a:rPr lang="en-NZ" b="1" dirty="0">
                <a:solidFill>
                  <a:srgbClr val="6F3B01"/>
                </a:solidFill>
                <a:cs typeface="Arial" pitchFamily="34" charset="0"/>
              </a:rPr>
              <a:t>new</a:t>
            </a:r>
            <a:r>
              <a:rPr lang="en-NZ" dirty="0">
                <a:cs typeface="Arial" pitchFamily="34" charset="0"/>
              </a:rPr>
              <a:t> </a:t>
            </a:r>
            <a:r>
              <a:rPr lang="en-NZ" dirty="0" err="1">
                <a:cs typeface="Arial" pitchFamily="34" charset="0"/>
              </a:rPr>
              <a:t>Color</a:t>
            </a:r>
            <a:r>
              <a:rPr lang="en-NZ" dirty="0">
                <a:cs typeface="Arial" pitchFamily="34" charset="0"/>
              </a:rPr>
              <a:t> (r, g, b) );</a:t>
            </a:r>
          </a:p>
          <a:p>
            <a:pPr marL="1227138" lvl="3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993300"/>
                </a:solidFill>
                <a:cs typeface="Arial" pitchFamily="34" charset="0"/>
              </a:rPr>
              <a:t>if</a:t>
            </a:r>
            <a:r>
              <a:rPr lang="en-US" dirty="0">
                <a:cs typeface="Arial" pitchFamily="34" charset="0"/>
              </a:rPr>
              <a:t> (</a:t>
            </a:r>
            <a:r>
              <a:rPr lang="en-US" dirty="0" err="1">
                <a:cs typeface="Arial" pitchFamily="34" charset="0"/>
              </a:rPr>
              <a:t>shape.equals</a:t>
            </a:r>
            <a:r>
              <a:rPr lang="en-US" dirty="0">
                <a:cs typeface="Arial" pitchFamily="34" charset="0"/>
              </a:rPr>
              <a:t>(</a:t>
            </a:r>
            <a:r>
              <a:rPr lang="en-US" dirty="0">
                <a:solidFill>
                  <a:srgbClr val="008000"/>
                </a:solidFill>
                <a:cs typeface="Arial" pitchFamily="34" charset="0"/>
              </a:rPr>
              <a:t>"Oval"</a:t>
            </a:r>
            <a:r>
              <a:rPr lang="en-US" dirty="0">
                <a:cs typeface="Arial" pitchFamily="34" charset="0"/>
              </a:rPr>
              <a:t>) ){  </a:t>
            </a:r>
            <a:r>
              <a:rPr lang="en-US" dirty="0" err="1">
                <a:cs typeface="Arial" pitchFamily="34" charset="0"/>
              </a:rPr>
              <a:t>UI.fillOval</a:t>
            </a:r>
            <a:r>
              <a:rPr lang="en-US" dirty="0">
                <a:cs typeface="Arial" pitchFamily="34" charset="0"/>
              </a:rPr>
              <a:t>(left, top, WIDTH, HEIGHT);  }</a:t>
            </a:r>
          </a:p>
          <a:p>
            <a:pPr marL="1227138" lvl="3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993300"/>
                </a:solidFill>
                <a:cs typeface="Arial" pitchFamily="34" charset="0"/>
              </a:rPr>
              <a:t>else</a:t>
            </a:r>
            <a:r>
              <a:rPr lang="en-US" dirty="0">
                <a:cs typeface="Arial" pitchFamily="34" charset="0"/>
              </a:rPr>
              <a:t> {                                   </a:t>
            </a:r>
            <a:r>
              <a:rPr lang="en-US" dirty="0" err="1">
                <a:cs typeface="Arial" pitchFamily="34" charset="0"/>
              </a:rPr>
              <a:t>UI.fillRect</a:t>
            </a:r>
            <a:r>
              <a:rPr lang="en-US" dirty="0">
                <a:cs typeface="Arial" pitchFamily="34" charset="0"/>
              </a:rPr>
              <a:t>(left, top, WIDTH, HEIGHT); }</a:t>
            </a:r>
            <a:endParaRPr lang="en-NZ" dirty="0">
              <a:cs typeface="Arial" pitchFamily="34" charset="0"/>
            </a:endParaRPr>
          </a:p>
          <a:p>
            <a:pPr marL="854075" lvl="2" indent="0">
              <a:spcBef>
                <a:spcPts val="0"/>
              </a:spcBef>
              <a:buNone/>
            </a:pPr>
            <a:r>
              <a:rPr lang="en-NZ" dirty="0">
                <a:cs typeface="Arial" pitchFamily="34" charset="0"/>
              </a:rPr>
              <a:t>}</a:t>
            </a:r>
          </a:p>
          <a:p>
            <a:pPr marL="446088" lvl="1" indent="0">
              <a:spcBef>
                <a:spcPts val="0"/>
              </a:spcBef>
              <a:buNone/>
            </a:pPr>
            <a:r>
              <a:rPr lang="en-US" dirty="0">
                <a:cs typeface="Arial" pitchFamily="34" charset="0"/>
              </a:rPr>
              <a:t>}</a:t>
            </a:r>
          </a:p>
          <a:p>
            <a:pPr marL="446088" lvl="1" indent="0">
              <a:spcBef>
                <a:spcPts val="0"/>
              </a:spcBef>
              <a:buNone/>
            </a:pPr>
            <a:r>
              <a:rPr lang="en-NZ" b="1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en-NZ" dirty="0">
                <a:latin typeface="Arial" pitchFamily="34" charset="0"/>
                <a:cs typeface="Arial" pitchFamily="34" charset="0"/>
              </a:rPr>
              <a:t> (</a:t>
            </a:r>
            <a:r>
              <a:rPr lang="en-NZ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IOException</a:t>
            </a:r>
            <a:r>
              <a:rPr lang="en-NZ" dirty="0">
                <a:latin typeface="Arial" pitchFamily="34" charset="0"/>
                <a:cs typeface="Arial" pitchFamily="34" charset="0"/>
              </a:rPr>
              <a:t> e) { </a:t>
            </a:r>
            <a:r>
              <a:rPr lang="en-NZ" dirty="0" err="1">
                <a:latin typeface="Arial" pitchFamily="34" charset="0"/>
                <a:cs typeface="Arial" pitchFamily="34" charset="0"/>
              </a:rPr>
              <a:t>UI.println</a:t>
            </a:r>
            <a:r>
              <a:rPr lang="en-NZ" dirty="0">
                <a:latin typeface="Arial" pitchFamily="34" charset="0"/>
                <a:cs typeface="Arial" pitchFamily="34" charset="0"/>
              </a:rPr>
              <a:t>(</a:t>
            </a:r>
            <a:r>
              <a:rPr lang="en-NZ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“File failure: ” </a:t>
            </a:r>
            <a:r>
              <a:rPr lang="en-NZ" dirty="0">
                <a:latin typeface="Arial" pitchFamily="34" charset="0"/>
                <a:cs typeface="Arial" pitchFamily="34" charset="0"/>
              </a:rPr>
              <a:t>+ e); }</a:t>
            </a:r>
          </a:p>
          <a:p>
            <a:pPr marL="73025" indent="0">
              <a:spcBef>
                <a:spcPts val="0"/>
              </a:spcBef>
              <a:buNone/>
            </a:pPr>
            <a:r>
              <a:rPr lang="en-US" sz="2000" dirty="0">
                <a:cs typeface="Arial" pitchFamily="34" charset="0"/>
              </a:rPr>
              <a:t>}</a:t>
            </a:r>
            <a:endParaRPr lang="en-NZ" dirty="0">
              <a:cs typeface="Arial" pitchFamily="34" charset="0"/>
            </a:endParaRPr>
          </a:p>
          <a:p>
            <a:pPr lvl="1"/>
            <a:endParaRPr lang="en-NZ" dirty="0">
              <a:latin typeface="Arial" pitchFamily="34" charset="0"/>
              <a:cs typeface="Arial" pitchFamily="34" charset="0"/>
            </a:endParaRPr>
          </a:p>
          <a:p>
            <a:pPr lvl="1"/>
            <a:endParaRPr lang="en-NZ" dirty="0">
              <a:latin typeface="Arial" pitchFamily="34" charset="0"/>
              <a:cs typeface="Arial" pitchFamily="34" charset="0"/>
            </a:endParaRPr>
          </a:p>
          <a:p>
            <a:pPr lvl="1"/>
            <a:endParaRPr lang="en-NZ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0924249" y="5742687"/>
              <a:ext cx="20880" cy="14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20002" y="5738367"/>
                <a:ext cx="29374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: Single Corner Snipped 3"/>
          <p:cNvSpPr/>
          <p:nvPr/>
        </p:nvSpPr>
        <p:spPr bwMode="auto">
          <a:xfrm flipH="1">
            <a:off x="7654833" y="981076"/>
            <a:ext cx="4291634" cy="1736488"/>
          </a:xfrm>
          <a:prstGeom prst="snip1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dirty="0"/>
              <a:t>50.0 20.0 Oval 25 53 201</a:t>
            </a:r>
          </a:p>
          <a:p>
            <a:pPr algn="l">
              <a:spcBef>
                <a:spcPts val="600"/>
              </a:spcBef>
            </a:pPr>
            <a:r>
              <a:rPr lang="en-US" sz="2400" dirty="0"/>
              <a:t>75.0 100.2 </a:t>
            </a:r>
            <a:r>
              <a:rPr lang="en-US" sz="2400" dirty="0" err="1"/>
              <a:t>Rect</a:t>
            </a:r>
            <a:r>
              <a:rPr lang="en-US" sz="2400" dirty="0"/>
              <a:t> 240 2 150</a:t>
            </a:r>
          </a:p>
          <a:p>
            <a:pPr algn="l">
              <a:spcBef>
                <a:spcPts val="600"/>
              </a:spcBef>
            </a:pPr>
            <a:r>
              <a:rPr lang="en-US" sz="2400" dirty="0"/>
              <a:t>304.0 28.7 Oval 100 250 0</a:t>
            </a:r>
            <a:endParaRPr lang="en-NZ" sz="2400" dirty="0"/>
          </a:p>
        </p:txBody>
      </p:sp>
      <p:sp>
        <p:nvSpPr>
          <p:cNvPr id="5" name="Speech Bubble: Rectangle with Corners Rounded 4"/>
          <p:cNvSpPr/>
          <p:nvPr/>
        </p:nvSpPr>
        <p:spPr bwMode="auto">
          <a:xfrm>
            <a:off x="7197635" y="3368990"/>
            <a:ext cx="4278086" cy="464411"/>
          </a:xfrm>
          <a:prstGeom prst="wedgeRoundRectCallout">
            <a:avLst>
              <a:gd name="adj1" fmla="val -65718"/>
              <a:gd name="adj2" fmla="val -33134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dirty="0"/>
              <a:t>Reading all the values on the line</a:t>
            </a:r>
            <a:endParaRPr lang="en-NZ" sz="2000" dirty="0"/>
          </a:p>
        </p:txBody>
      </p:sp>
      <p:sp>
        <p:nvSpPr>
          <p:cNvPr id="9" name="Right Brace 8"/>
          <p:cNvSpPr/>
          <p:nvPr/>
        </p:nvSpPr>
        <p:spPr bwMode="auto">
          <a:xfrm>
            <a:off x="6035040" y="2475411"/>
            <a:ext cx="522514" cy="1939835"/>
          </a:xfrm>
          <a:prstGeom prst="rightBrace">
            <a:avLst>
              <a:gd name="adj1" fmla="val 19583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Speech Bubble: Rectangle with Corners Rounded 9"/>
          <p:cNvSpPr/>
          <p:nvPr/>
        </p:nvSpPr>
        <p:spPr bwMode="auto">
          <a:xfrm>
            <a:off x="10101943" y="4977562"/>
            <a:ext cx="2046515" cy="1116492"/>
          </a:xfrm>
          <a:prstGeom prst="wedgeRoundRectCallout">
            <a:avLst>
              <a:gd name="adj1" fmla="val -71251"/>
              <a:gd name="adj2" fmla="val -13051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dirty="0"/>
              <a:t>Do something with all the values</a:t>
            </a:r>
            <a:endParaRPr lang="en-NZ" sz="2000" dirty="0"/>
          </a:p>
        </p:txBody>
      </p:sp>
      <p:sp>
        <p:nvSpPr>
          <p:cNvPr id="11" name="Right Brace 10"/>
          <p:cNvSpPr/>
          <p:nvPr/>
        </p:nvSpPr>
        <p:spPr bwMode="auto">
          <a:xfrm>
            <a:off x="9359848" y="4907902"/>
            <a:ext cx="320467" cy="943555"/>
          </a:xfrm>
          <a:prstGeom prst="rightBrace">
            <a:avLst>
              <a:gd name="adj1" fmla="val 19583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128761" y="2477413"/>
            <a:ext cx="1034732" cy="999229"/>
          </a:xfrm>
          <a:prstGeom prst="wedgeRoundRectCallout">
            <a:avLst>
              <a:gd name="adj1" fmla="val 77730"/>
              <a:gd name="adj2" fmla="val -54360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NZ" sz="2000" dirty="0"/>
              <a:t>Stop at end of file</a:t>
            </a:r>
          </a:p>
        </p:txBody>
      </p:sp>
    </p:spTree>
    <p:extLst>
      <p:ext uri="{BB962C8B-B14F-4D97-AF65-F5344CB8AC3E}">
        <p14:creationId xmlns:p14="http://schemas.microsoft.com/office/powerpoint/2010/main" val="39624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 common simple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File with one entity per line, </a:t>
            </a:r>
            <a:br>
              <a:rPr lang="en-NZ" dirty="0"/>
            </a:br>
            <a:r>
              <a:rPr lang="en-NZ" dirty="0"/>
              <a:t>described by multiple values:</a:t>
            </a:r>
          </a:p>
          <a:p>
            <a:pPr marL="446088" lvl="1" indent="0">
              <a:buNone/>
            </a:pPr>
            <a:endParaRPr lang="en-NZ" dirty="0"/>
          </a:p>
          <a:p>
            <a:pPr marL="446088" lvl="1" indent="0">
              <a:buNone/>
            </a:pPr>
            <a:r>
              <a:rPr lang="en-NZ" b="1" dirty="0">
                <a:solidFill>
                  <a:srgbClr val="956001"/>
                </a:solidFill>
              </a:rPr>
              <a:t>while</a:t>
            </a:r>
            <a:r>
              <a:rPr lang="en-NZ" dirty="0"/>
              <a:t> (</a:t>
            </a:r>
            <a:r>
              <a:rPr lang="en-NZ" dirty="0" err="1"/>
              <a:t>sc.hasNext</a:t>
            </a:r>
            <a:r>
              <a:rPr lang="en-NZ" dirty="0"/>
              <a:t>() ){</a:t>
            </a:r>
          </a:p>
          <a:p>
            <a:pPr marL="854075" lvl="2" indent="0">
              <a:buNone/>
            </a:pP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type = </a:t>
            </a:r>
            <a:r>
              <a:rPr lang="en-NZ" dirty="0" err="1"/>
              <a:t>sc.next</a:t>
            </a:r>
            <a:r>
              <a:rPr lang="en-NZ" dirty="0"/>
              <a:t>();</a:t>
            </a:r>
          </a:p>
          <a:p>
            <a:pPr marL="854075" lvl="2" indent="0">
              <a:spcBef>
                <a:spcPts val="20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 cost = </a:t>
            </a:r>
            <a:r>
              <a:rPr lang="en-NZ" dirty="0" err="1"/>
              <a:t>sc.nextDouble</a:t>
            </a:r>
            <a:r>
              <a:rPr lang="en-NZ" dirty="0"/>
              <a:t>();</a:t>
            </a:r>
          </a:p>
          <a:p>
            <a:pPr marL="854075" lvl="2" indent="0">
              <a:spcBef>
                <a:spcPts val="200"/>
              </a:spcBef>
              <a:buNone/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wheels = </a:t>
            </a:r>
            <a:r>
              <a:rPr lang="en-NZ" dirty="0" err="1"/>
              <a:t>sc.nextInt</a:t>
            </a:r>
            <a:r>
              <a:rPr lang="en-NZ" dirty="0"/>
              <a:t>();</a:t>
            </a:r>
          </a:p>
          <a:p>
            <a:pPr marL="854075" lvl="2" indent="0">
              <a:spcBef>
                <a:spcPts val="20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colour = </a:t>
            </a:r>
            <a:r>
              <a:rPr lang="en-NZ" dirty="0" err="1"/>
              <a:t>sc.next</a:t>
            </a:r>
            <a:r>
              <a:rPr lang="en-NZ" dirty="0"/>
              <a:t>();</a:t>
            </a:r>
          </a:p>
          <a:p>
            <a:pPr marL="854075" lvl="2" indent="0">
              <a:spcBef>
                <a:spcPts val="200"/>
              </a:spcBef>
              <a:buNone/>
            </a:pP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make = </a:t>
            </a:r>
            <a:r>
              <a:rPr lang="en-NZ" dirty="0" err="1"/>
              <a:t>sc.next</a:t>
            </a:r>
            <a:r>
              <a:rPr lang="en-NZ" dirty="0"/>
              <a:t>()</a:t>
            </a:r>
          </a:p>
          <a:p>
            <a:pPr marL="854075" lvl="2" indent="0">
              <a:spcBef>
                <a:spcPts val="900"/>
              </a:spcBef>
              <a:buNone/>
            </a:pPr>
            <a:r>
              <a:rPr lang="en-NZ" b="1" dirty="0">
                <a:solidFill>
                  <a:srgbClr val="956001"/>
                </a:solidFill>
              </a:rPr>
              <a:t>if</a:t>
            </a:r>
            <a:r>
              <a:rPr lang="en-NZ" dirty="0"/>
              <a:t> (wheels &gt; 4) {</a:t>
            </a:r>
          </a:p>
          <a:p>
            <a:pPr marL="1262063" lvl="3" indent="0">
              <a:buNone/>
            </a:pPr>
            <a:r>
              <a:rPr lang="en-US" dirty="0"/>
              <a:t>….</a:t>
            </a:r>
          </a:p>
          <a:p>
            <a:pPr marL="854075" lvl="2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854075" lvl="2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956001"/>
                </a:solidFill>
              </a:rPr>
              <a:t>else</a:t>
            </a:r>
            <a:r>
              <a:rPr lang="en-US" dirty="0"/>
              <a:t> {</a:t>
            </a:r>
          </a:p>
          <a:p>
            <a:pPr marL="1262063" lvl="3" indent="0">
              <a:buNone/>
            </a:pPr>
            <a:r>
              <a:rPr lang="en-US" dirty="0"/>
              <a:t>…</a:t>
            </a:r>
          </a:p>
          <a:p>
            <a:pPr marL="854075" lvl="2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446088" lvl="1" indent="0">
              <a:spcBef>
                <a:spcPts val="0"/>
              </a:spcBef>
              <a:buNone/>
            </a:pPr>
            <a:r>
              <a:rPr lang="en-AU" dirty="0"/>
              <a:t>}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9458592" y="953434"/>
            <a:ext cx="44114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indent="-11112"/>
            <a:r>
              <a:rPr lang="en-NZ" sz="2000" dirty="0"/>
              <a:t>…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608168" y="2996952"/>
            <a:ext cx="2592288" cy="936104"/>
          </a:xfrm>
          <a:prstGeom prst="wedgeRoundRectCallout">
            <a:avLst>
              <a:gd name="adj1" fmla="val -95412"/>
              <a:gd name="adj2" fmla="val -1376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sz="2000" dirty="0"/>
              <a:t>Read all the values</a:t>
            </a:r>
          </a:p>
          <a:p>
            <a:r>
              <a:rPr lang="en-NZ" sz="2000" dirty="0"/>
              <a:t>into variables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6023992" y="2636912"/>
            <a:ext cx="360040" cy="1728192"/>
          </a:xfrm>
          <a:prstGeom prst="rightBrace">
            <a:avLst>
              <a:gd name="adj1" fmla="val 37358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608168" y="4797152"/>
            <a:ext cx="2592288" cy="936104"/>
          </a:xfrm>
          <a:prstGeom prst="wedgeRoundRectCallout">
            <a:avLst>
              <a:gd name="adj1" fmla="val -95412"/>
              <a:gd name="adj2" fmla="val -1376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sz="2000" dirty="0"/>
              <a:t>process the values in</a:t>
            </a:r>
          </a:p>
          <a:p>
            <a:r>
              <a:rPr lang="en-NZ" sz="2000" dirty="0"/>
              <a:t>the variables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6023992" y="4437112"/>
            <a:ext cx="360040" cy="1728192"/>
          </a:xfrm>
          <a:prstGeom prst="rightBrace">
            <a:avLst>
              <a:gd name="adj1" fmla="val 37358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Rectangle: Single Corner Snipped 9"/>
          <p:cNvSpPr/>
          <p:nvPr/>
        </p:nvSpPr>
        <p:spPr bwMode="auto">
          <a:xfrm flipH="1">
            <a:off x="7930497" y="1082351"/>
            <a:ext cx="3664344" cy="1449355"/>
          </a:xfrm>
          <a:prstGeom prst="snip1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-11112" algn="l">
              <a:spcBef>
                <a:spcPts val="1200"/>
              </a:spcBef>
            </a:pPr>
            <a:r>
              <a:rPr lang="en-NZ" sz="2000" dirty="0"/>
              <a:t>bicycle 1025 2 green Giant</a:t>
            </a:r>
          </a:p>
          <a:p>
            <a:pPr indent="-11112" algn="l"/>
            <a:r>
              <a:rPr lang="en-NZ" sz="2000" dirty="0"/>
              <a:t>truck   120000 18 black Isuzu</a:t>
            </a:r>
          </a:p>
          <a:p>
            <a:pPr indent="-11112" algn="l"/>
            <a:r>
              <a:rPr lang="en-NZ" sz="2000" dirty="0"/>
              <a:t>car  26495 4 red Toyota</a:t>
            </a:r>
          </a:p>
        </p:txBody>
      </p:sp>
    </p:spTree>
    <p:extLst>
      <p:ext uri="{BB962C8B-B14F-4D97-AF65-F5344CB8AC3E}">
        <p14:creationId xmlns:p14="http://schemas.microsoft.com/office/powerpoint/2010/main" val="586582766"/>
      </p:ext>
    </p:extLst>
  </p:cSld>
  <p:clrMapOvr>
    <a:masterClrMapping/>
  </p:clrMapOvr>
</p:sld>
</file>

<file path=ppt/theme/theme1.xml><?xml version="1.0" encoding="utf-8"?>
<a:theme xmlns:a="http://schemas.openxmlformats.org/drawingml/2006/main" name="10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0000"/>
      </a:accent1>
      <a:accent2>
        <a:srgbClr val="3333CC"/>
      </a:accent2>
      <a:accent3>
        <a:srgbClr val="008000"/>
      </a:accent3>
      <a:accent4>
        <a:srgbClr val="000000"/>
      </a:accent4>
      <a:accent5>
        <a:srgbClr val="7030A0"/>
      </a:accent5>
      <a:accent6>
        <a:srgbClr val="FFFFCC"/>
      </a:accent6>
      <a:hlink>
        <a:srgbClr val="0000FF"/>
      </a:hlink>
      <a:folHlink>
        <a:srgbClr val="0000FF"/>
      </a:folHlink>
    </a:clrScheme>
    <a:fontScheme name="102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l">
          <a:defRPr sz="18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10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</Template>
  <TotalTime>52185</TotalTime>
  <Words>14458</Words>
  <Application>Microsoft Office PowerPoint</Application>
  <PresentationFormat>Widescreen</PresentationFormat>
  <Paragraphs>3407</Paragraphs>
  <Slides>196</Slides>
  <Notes>29</Notes>
  <HiddenSlides>23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196</vt:i4>
      </vt:variant>
    </vt:vector>
  </HeadingPairs>
  <TitlesOfParts>
    <vt:vector size="204" baseType="lpstr">
      <vt:lpstr>SimSun</vt:lpstr>
      <vt:lpstr>Arial</vt:lpstr>
      <vt:lpstr>Arial Unicode MS</vt:lpstr>
      <vt:lpstr>SansSerif</vt:lpstr>
      <vt:lpstr>Symbol</vt:lpstr>
      <vt:lpstr>Times New Roman</vt:lpstr>
      <vt:lpstr>Wingdings</vt:lpstr>
      <vt:lpstr>102</vt:lpstr>
      <vt:lpstr>Introduction to  Computer Program Design COMP 102       Semester 1,  XMUT 2017/2018   . </vt:lpstr>
      <vt:lpstr>Programs with Choice  Booleans, COMP 102   #8     2016</vt:lpstr>
      <vt:lpstr>Announcements</vt:lpstr>
      <vt:lpstr>Where have we been?</vt:lpstr>
      <vt:lpstr>Programs that make decisions</vt:lpstr>
      <vt:lpstr>Programs that make decisions</vt:lpstr>
      <vt:lpstr>Decisions in Java</vt:lpstr>
      <vt:lpstr>Java:  if   and     if … else LDC 4.2</vt:lpstr>
      <vt:lpstr>if …     vs      if … else …</vt:lpstr>
      <vt:lpstr>Method with a condition</vt:lpstr>
      <vt:lpstr>Multiway choice: if … else if … else if …</vt:lpstr>
      <vt:lpstr>Example with multiway choice</vt:lpstr>
      <vt:lpstr>Example 2 with multiway choice</vt:lpstr>
      <vt:lpstr>Announcement</vt:lpstr>
      <vt:lpstr>Boolean expressions LDC 4.1</vt:lpstr>
      <vt:lpstr>Writing Boolean expressions</vt:lpstr>
      <vt:lpstr>Boolean Variables</vt:lpstr>
      <vt:lpstr>Compound Boolean expressions: operators </vt:lpstr>
      <vt:lpstr>Traps with Boolean expressions</vt:lpstr>
      <vt:lpstr>Menu</vt:lpstr>
      <vt:lpstr>Object oriented programming</vt:lpstr>
      <vt:lpstr>Objects </vt:lpstr>
      <vt:lpstr>Examples of objects</vt:lpstr>
      <vt:lpstr>Using objects</vt:lpstr>
      <vt:lpstr>Creating Objects</vt:lpstr>
      <vt:lpstr>Creating Objects:  new</vt:lpstr>
      <vt:lpstr>Reading Documentation</vt:lpstr>
      <vt:lpstr>Example: Butterfly Grove program</vt:lpstr>
      <vt:lpstr>Objects are values too:</vt:lpstr>
      <vt:lpstr>Pattern</vt:lpstr>
      <vt:lpstr>Menu</vt:lpstr>
      <vt:lpstr>Another Java Program</vt:lpstr>
      <vt:lpstr>ReactionTimeMeasurer</vt:lpstr>
      <vt:lpstr>ReactionTimeMeasurer</vt:lpstr>
      <vt:lpstr>Multiple questions, the bad way</vt:lpstr>
      <vt:lpstr>Good design with methods</vt:lpstr>
      <vt:lpstr>Improving ReactionTimeMeasurer (1)</vt:lpstr>
      <vt:lpstr>"this" and method calls</vt:lpstr>
      <vt:lpstr>Calling Methods: How does it work?</vt:lpstr>
      <vt:lpstr>Calling Methods: How does it work?</vt:lpstr>
      <vt:lpstr>Understanding ReactionTimeMeasurer</vt:lpstr>
      <vt:lpstr>Understanding  method calls</vt:lpstr>
      <vt:lpstr>Understanding ReactionTimeMeasurer</vt:lpstr>
      <vt:lpstr>Understanding ReactionTimeMeasurer</vt:lpstr>
      <vt:lpstr>Understanding ReactionTimeMeasurer</vt:lpstr>
      <vt:lpstr>Problem</vt:lpstr>
      <vt:lpstr>Methods that return values</vt:lpstr>
      <vt:lpstr>Defining methods to return values</vt:lpstr>
      <vt:lpstr>Syntax: Method Definitions  (v3) </vt:lpstr>
      <vt:lpstr>Defining methods to return values</vt:lpstr>
      <vt:lpstr>Returning values.</vt:lpstr>
      <vt:lpstr>Returning values</vt:lpstr>
      <vt:lpstr>Returning values.</vt:lpstr>
      <vt:lpstr>Aside:  Random numbers</vt:lpstr>
      <vt:lpstr>Menu</vt:lpstr>
      <vt:lpstr>Structures we have learned so far</vt:lpstr>
      <vt:lpstr>PowerPoint Presentation</vt:lpstr>
      <vt:lpstr>Repetition / Iteration</vt:lpstr>
      <vt:lpstr>Repetition/Iteration in Java LDC 4.5</vt:lpstr>
      <vt:lpstr>For statement</vt:lpstr>
      <vt:lpstr>For statement  ("foreach" version)</vt:lpstr>
      <vt:lpstr>Lists of values</vt:lpstr>
      <vt:lpstr>Lists of values</vt:lpstr>
      <vt:lpstr>Doing more with the loops: using Variables</vt:lpstr>
      <vt:lpstr>Doing more with the loops: using Variables</vt:lpstr>
      <vt:lpstr>Lists are values too: passing lists around</vt:lpstr>
      <vt:lpstr>Menu</vt:lpstr>
      <vt:lpstr>While statements:  repeating with a condition</vt:lpstr>
      <vt:lpstr>While statement</vt:lpstr>
      <vt:lpstr>While with numbers  #1</vt:lpstr>
      <vt:lpstr>While with numbers  #2</vt:lpstr>
      <vt:lpstr>While with numbers  #3</vt:lpstr>
      <vt:lpstr>Nested while loops with numbers</vt:lpstr>
      <vt:lpstr>Menu</vt:lpstr>
      <vt:lpstr>Designing loops with numbers</vt:lpstr>
      <vt:lpstr>Designing nested loops with numbers</vt:lpstr>
      <vt:lpstr>General while loops</vt:lpstr>
      <vt:lpstr>General while loops</vt:lpstr>
      <vt:lpstr>Loops with the test "in the middle"</vt:lpstr>
      <vt:lpstr>General while loops with break</vt:lpstr>
      <vt:lpstr>More loops with user input </vt:lpstr>
      <vt:lpstr>Testing your program</vt:lpstr>
      <vt:lpstr>Text Input: reading multiple values</vt:lpstr>
      <vt:lpstr>next vs. nextLine()</vt:lpstr>
      <vt:lpstr>Input with "next" methods</vt:lpstr>
      <vt:lpstr>Using next… methods</vt:lpstr>
      <vt:lpstr>Menu</vt:lpstr>
      <vt:lpstr>Files</vt:lpstr>
      <vt:lpstr>Text with the text pane</vt:lpstr>
      <vt:lpstr>Text with Files</vt:lpstr>
      <vt:lpstr>Using a Scanner</vt:lpstr>
      <vt:lpstr>Scanner</vt:lpstr>
      <vt:lpstr>Scanner "next" methods</vt:lpstr>
      <vt:lpstr>Scanner methods.</vt:lpstr>
      <vt:lpstr>Reading lines using Scanner:</vt:lpstr>
      <vt:lpstr>Files: handling exceptions</vt:lpstr>
      <vt:lpstr>Reading from files: example </vt:lpstr>
      <vt:lpstr>Reading data from a file</vt:lpstr>
      <vt:lpstr>A common simple pattern</vt:lpstr>
      <vt:lpstr>Reading files line by line</vt:lpstr>
      <vt:lpstr>Files that specify how big they are.</vt:lpstr>
      <vt:lpstr>Files that specify how big they are.</vt:lpstr>
      <vt:lpstr>Saeed ended delivery at Slide 102 on Wed 15/11/17 (8:20am – 9:05am)  Lab work (9:15am – 10:00am)</vt:lpstr>
      <vt:lpstr>Menu</vt:lpstr>
      <vt:lpstr>Writing to a File</vt:lpstr>
      <vt:lpstr>Checking if files exist </vt:lpstr>
      <vt:lpstr>Passing an open scanner</vt:lpstr>
      <vt:lpstr>UIFileChooser</vt:lpstr>
      <vt:lpstr>Using UIFileChooser methods: open</vt:lpstr>
      <vt:lpstr>Using UIFileChooser methods: save</vt:lpstr>
      <vt:lpstr>Coercion</vt:lpstr>
      <vt:lpstr>Casting</vt:lpstr>
      <vt:lpstr>More about   static</vt:lpstr>
      <vt:lpstr>Static methods:</vt:lpstr>
      <vt:lpstr>Static vs non-static methods</vt:lpstr>
      <vt:lpstr>KM begins on Slide 117 on Wed 22/11/17 (8:20am – 9:05am)  9:15am – 10:00am Lab work</vt:lpstr>
      <vt:lpstr>Classes, Objects, Fields, Constructors COMP 102  #16 &amp; #17       2016</vt:lpstr>
      <vt:lpstr>Menu</vt:lpstr>
      <vt:lpstr>Why objects?</vt:lpstr>
      <vt:lpstr>Classes and Objects</vt:lpstr>
      <vt:lpstr>What is an Object</vt:lpstr>
      <vt:lpstr>CartoonStory program</vt:lpstr>
      <vt:lpstr>CartoonStory Program</vt:lpstr>
      <vt:lpstr>Defining a class of objects</vt:lpstr>
      <vt:lpstr>CartoonCharacter:  methods</vt:lpstr>
      <vt:lpstr>CartoonCharacter:  wishful methods</vt:lpstr>
      <vt:lpstr>CartoonCharacter: draw</vt:lpstr>
      <vt:lpstr>Remembering state</vt:lpstr>
      <vt:lpstr>Menu</vt:lpstr>
      <vt:lpstr>CartoonCharacter Objects</vt:lpstr>
      <vt:lpstr>Using fields:</vt:lpstr>
      <vt:lpstr>Using fields:</vt:lpstr>
      <vt:lpstr>Using fields:</vt:lpstr>
      <vt:lpstr>Using fields:</vt:lpstr>
      <vt:lpstr>Using fields:</vt:lpstr>
      <vt:lpstr>Objects and Classes</vt:lpstr>
      <vt:lpstr>Setting up an object</vt:lpstr>
      <vt:lpstr>Syntax of Field declarations:</vt:lpstr>
      <vt:lpstr>Setting up an object</vt:lpstr>
      <vt:lpstr>CartoonCharacter class</vt:lpstr>
      <vt:lpstr>Syntax of Constructor Definitions (2)</vt:lpstr>
      <vt:lpstr>Constructors</vt:lpstr>
      <vt:lpstr>What happens with new ?</vt:lpstr>
      <vt:lpstr>The whole Program</vt:lpstr>
      <vt:lpstr>CartoonCharacter:  fields &amp; constructor</vt:lpstr>
      <vt:lpstr>CartoonCharacter: methods</vt:lpstr>
      <vt:lpstr>CartoonCharacter: methods</vt:lpstr>
      <vt:lpstr>Running the program: main</vt:lpstr>
      <vt:lpstr>CartoonStory Program: playStory</vt:lpstr>
      <vt:lpstr>CartoonStory Program: playStory</vt:lpstr>
      <vt:lpstr>Keeping track of Multiple objects</vt:lpstr>
      <vt:lpstr>Keeping track of Multiple objects </vt:lpstr>
      <vt:lpstr>Menu</vt:lpstr>
      <vt:lpstr>Bouncing Balls</vt:lpstr>
      <vt:lpstr>Designing Bouncer  (“top level” class) </vt:lpstr>
      <vt:lpstr>Designing  BouncingBall class</vt:lpstr>
      <vt:lpstr>BouncingBall:  fields &amp; constructor</vt:lpstr>
      <vt:lpstr>BouncingBall: methods</vt:lpstr>
      <vt:lpstr>Places:  variables  vs   fields</vt:lpstr>
      <vt:lpstr>Extent and scope</vt:lpstr>
      <vt:lpstr>Scope of variables</vt:lpstr>
      <vt:lpstr>Fields: scope, visibility, encapsulation</vt:lpstr>
      <vt:lpstr>Final:  fields that don’t vary</vt:lpstr>
      <vt:lpstr>public static final:  class wide constants</vt:lpstr>
      <vt:lpstr>KM begins on Slide 167 on Wed 11/12/17 (8:20am – 9:05am)  9:15am – 10:00am Lab work</vt:lpstr>
      <vt:lpstr>Menu</vt:lpstr>
      <vt:lpstr>GUI’s and Event driven input </vt:lpstr>
      <vt:lpstr>PuppetMaster</vt:lpstr>
      <vt:lpstr>Setting up event-driven input</vt:lpstr>
      <vt:lpstr>Event driven input and fields</vt:lpstr>
      <vt:lpstr>PuppetMaster: Design</vt:lpstr>
      <vt:lpstr>PuppetMaster: setting up Buttons etc</vt:lpstr>
      <vt:lpstr>Responding to buttons and textFields</vt:lpstr>
      <vt:lpstr>PuppetMaster: Using Fields</vt:lpstr>
      <vt:lpstr>PuppetMaster: TextFields (boxes)</vt:lpstr>
      <vt:lpstr>PuppetMaster: Sliders</vt:lpstr>
      <vt:lpstr>GUI:  Mouse input </vt:lpstr>
      <vt:lpstr>Using the mouse.</vt:lpstr>
      <vt:lpstr>Mouse Input</vt:lpstr>
      <vt:lpstr>Selecting Colors: JColorChooser</vt:lpstr>
      <vt:lpstr>Menu</vt:lpstr>
      <vt:lpstr>Numbers program</vt:lpstr>
      <vt:lpstr>Numbers: Design</vt:lpstr>
      <vt:lpstr>Numbers: Design</vt:lpstr>
      <vt:lpstr>Respond to Mouse:</vt:lpstr>
      <vt:lpstr>Respond to "New" button</vt:lpstr>
      <vt:lpstr>PuppetMaster:   Problem  1</vt:lpstr>
      <vt:lpstr>GUI design: choosing object to act on</vt:lpstr>
      <vt:lpstr>PuppetMaster Problem: two characters</vt:lpstr>
      <vt:lpstr>PuppetMaster: selecting a character.</vt:lpstr>
      <vt:lpstr>PuppetMaster: buttons for selecting</vt:lpstr>
      <vt:lpstr>PuppetMaster:  TextFields &amp; Sliders</vt:lpstr>
      <vt:lpstr>Shorthand:  “Lambda expressions”</vt:lpstr>
      <vt:lpstr>Shorthand:  “Lambda expressions”</vt:lpstr>
      <vt:lpstr>Shorthand:  “Lambda expressions”</vt:lpstr>
      <vt:lpstr>Shorthand:  “Lambda expressions”</vt:lpstr>
    </vt:vector>
  </TitlesOfParts>
  <Company>Victoria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 Design  COMP 102  #1     1 Mar 2006</dc:title>
  <dc:creator>pondy</dc:creator>
  <cp:lastModifiedBy>Kerese</cp:lastModifiedBy>
  <cp:revision>444</cp:revision>
  <cp:lastPrinted>2014-03-02T00:05:21Z</cp:lastPrinted>
  <dcterms:created xsi:type="dcterms:W3CDTF">2006-02-17T16:57:36Z</dcterms:created>
  <dcterms:modified xsi:type="dcterms:W3CDTF">2017-12-10T21:20:23Z</dcterms:modified>
</cp:coreProperties>
</file>