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76" r:id="rId2"/>
    <p:sldId id="317" r:id="rId3"/>
    <p:sldId id="318" r:id="rId4"/>
    <p:sldId id="319" r:id="rId5"/>
    <p:sldId id="320" r:id="rId6"/>
    <p:sldId id="321" r:id="rId7"/>
    <p:sldId id="326" r:id="rId8"/>
    <p:sldId id="322" r:id="rId9"/>
    <p:sldId id="323" r:id="rId10"/>
    <p:sldId id="327" r:id="rId11"/>
    <p:sldId id="31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5"/>
    <p:restoredTop sz="82404" autoAdjust="0"/>
  </p:normalViewPr>
  <p:slideViewPr>
    <p:cSldViewPr snapToGrid="0" snapToObjects="1">
      <p:cViewPr varScale="1">
        <p:scale>
          <a:sx n="88" d="100"/>
          <a:sy n="88" d="100"/>
        </p:scale>
        <p:origin x="872" y="176"/>
      </p:cViewPr>
      <p:guideLst/>
    </p:cSldViewPr>
  </p:slideViewPr>
  <p:outlineViewPr>
    <p:cViewPr>
      <p:scale>
        <a:sx n="33" d="100"/>
        <a:sy n="33" d="100"/>
      </p:scale>
      <p:origin x="0" y="-4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03DD-9A59-4DF9-9028-118B503B8F53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7B9D-7E3B-4B3D-ABB7-96C52E68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F7B9D-7E3B-4B3D-ABB7-96C52E68A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4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F7B9D-7E3B-4B3D-ABB7-96C52E68A4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9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i="1" baseline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C925-2468-495A-B7EC-BC77C37D1D25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4419600"/>
            <a:ext cx="6477000" cy="1295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zh-CN" sz="1800" i="1" kern="1200" baseline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zh-CN" dirty="0"/>
              <a:t>Click to edit affiliation</a:t>
            </a:r>
          </a:p>
          <a:p>
            <a:pPr lvl="0"/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CF6E-23F5-48AA-9B18-3AB37AE94B6F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A902-A5B1-8644-B822-D11BD52C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2226"/>
            <a:ext cx="9144000" cy="904392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8" name="Picture 7" descr="1-lineWordmark_GoldOnCard_NoB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6143798"/>
            <a:ext cx="1822126" cy="154821"/>
          </a:xfrm>
          <a:prstGeom prst="rect">
            <a:avLst/>
          </a:prstGeom>
        </p:spPr>
      </p:pic>
      <p:pic>
        <p:nvPicPr>
          <p:cNvPr id="9" name="Picture 8" descr="Formal_Viterbi_GoldOnCard_NoBG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5" y="6090864"/>
            <a:ext cx="1532810" cy="41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628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>
                <a:solidFill>
                  <a:srgbClr val="990000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2A31-3659-4CA4-8A38-28FD59A4413B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1E02A230-0E55-4A5C-A032-F1A87B69D7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04408"/>
            <a:ext cx="8229600" cy="461267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" name="Picture 9" descr="Small Use Shield_GoldOnTrans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8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D40-1EB5-47BE-84B3-3978F0A007EB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A902-A5B1-8644-B822-D11BD52C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4F91-0D0D-4DE9-BE50-6971D95092E8}" type="datetime1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A902-A5B1-8644-B822-D11BD52C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349-013E-4A74-AF38-9CFAECE9B7C3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A902-A5B1-8644-B822-D11BD52C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F20E-B32D-4942-AA50-8C17E8682BAE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A902-A5B1-8644-B822-D11BD52C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6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2868-4D7D-4B55-9D65-537BA3443263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A902-A5B1-8644-B822-D11BD52C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384-A930-465C-B071-CA760E47026B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A902-A5B1-8644-B822-D11BD52C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9701-09A2-44C7-97BF-01614BB281A2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A902-A5B1-8644-B822-D11BD52C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3DF6-4F0D-4FF2-9F62-0B5F3E5E1CB0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A902-A5B1-8644-B822-D11BD52C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23851"/>
            <a:ext cx="6477000" cy="210302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Updates on </a:t>
            </a:r>
            <a:r>
              <a:rPr lang="en-US" sz="4000" dirty="0" err="1" smtClean="0"/>
              <a:t>GraphSAGE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571" y="3886200"/>
            <a:ext cx="64008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 Hanqing Zeng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Feb 8,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David I </a:t>
            </a:r>
            <a:r>
              <a:rPr lang="en-US" dirty="0" err="1" smtClean="0"/>
              <a:t>Shunman</a:t>
            </a:r>
            <a:r>
              <a:rPr lang="en-US" dirty="0" smtClean="0"/>
              <a:t>, et al. </a:t>
            </a:r>
            <a:r>
              <a:rPr lang="en-US" i="1" dirty="0" smtClean="0"/>
              <a:t>The Emerging Field of Signal Processing on Graphs. </a:t>
            </a:r>
            <a:r>
              <a:rPr lang="en-US" dirty="0" smtClean="0"/>
              <a:t>2013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Michael </a:t>
            </a:r>
            <a:r>
              <a:rPr lang="en-US" dirty="0" err="1" smtClean="0"/>
              <a:t>Defferrard</a:t>
            </a:r>
            <a:r>
              <a:rPr lang="en-US" dirty="0" smtClean="0"/>
              <a:t>, et al. </a:t>
            </a:r>
            <a:r>
              <a:rPr lang="en-US" i="1" dirty="0" smtClean="0"/>
              <a:t>Convolutional Neural Networks on Graphs with Fast Localized Spectral Filtering</a:t>
            </a:r>
            <a:r>
              <a:rPr lang="en-US" dirty="0" smtClean="0"/>
              <a:t>. 2017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Thomas N. </a:t>
            </a:r>
            <a:r>
              <a:rPr lang="en-US" dirty="0" err="1" smtClean="0"/>
              <a:t>Kipf</a:t>
            </a:r>
            <a:r>
              <a:rPr lang="en-US" dirty="0" smtClean="0"/>
              <a:t>, et al. Semi-Supervised Classification with Graph Convolutional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William L. Hamilton, et al. </a:t>
            </a:r>
            <a:r>
              <a:rPr lang="en-US" i="1" dirty="0" smtClean="0"/>
              <a:t>Inductive Representation Learning on Large Graphs</a:t>
            </a:r>
            <a:r>
              <a:rPr lang="en-US" dirty="0" smtClean="0"/>
              <a:t>. 2017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Hao</a:t>
            </a:r>
            <a:r>
              <a:rPr lang="en-US" dirty="0" smtClean="0"/>
              <a:t> Wei, et al. </a:t>
            </a:r>
            <a:r>
              <a:rPr lang="en-US" i="1" dirty="0" smtClean="0"/>
              <a:t>Speedup Graph Processing by Graph Ordering</a:t>
            </a:r>
            <a:r>
              <a:rPr lang="en-US" dirty="0" smtClean="0"/>
              <a:t>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23851"/>
            <a:ext cx="6477000" cy="2103027"/>
          </a:xfrm>
        </p:spPr>
        <p:txBody>
          <a:bodyPr>
            <a:normAutofit/>
          </a:bodyPr>
          <a:lstStyle/>
          <a:p>
            <a:pPr algn="ctr"/>
            <a:r>
              <a:rPr lang="en-US" sz="4000" baseline="30000" dirty="0"/>
              <a:t>Thank You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571" y="3886200"/>
            <a:ext cx="6400800" cy="457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04408"/>
            <a:ext cx="8229600" cy="464485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Problem on mini-batch </a:t>
            </a:r>
            <a:r>
              <a:rPr lang="en-US" dirty="0"/>
              <a:t>s</a:t>
            </a:r>
            <a:r>
              <a:rPr lang="en-US" dirty="0" smtClean="0"/>
              <a:t>ampling</a:t>
            </a:r>
          </a:p>
          <a:p>
            <a:r>
              <a:rPr lang="en-US" dirty="0" smtClean="0"/>
              <a:t>Partitioning algorithm</a:t>
            </a:r>
          </a:p>
          <a:p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350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57200" y="1069266"/>
                <a:ext cx="8229600" cy="46126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Spectral graph theory / Graph signal processing [1]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Eigen decomposition on </a:t>
                </a:r>
                <a:r>
                  <a:rPr lang="en-US" dirty="0" smtClean="0"/>
                  <a:t>graph Laplacian</a:t>
                </a:r>
              </a:p>
              <a:p>
                <a:pPr lvl="1"/>
                <a:r>
                  <a:rPr lang="en-US" dirty="0" smtClean="0"/>
                  <a:t>Eigenvalues </a:t>
                </a:r>
                <a:r>
                  <a:rPr lang="en-US" dirty="0" smtClean="0">
                    <a:sym typeface="Wingdings"/>
                  </a:rPr>
                  <a:t> “Frequency” of the graph</a:t>
                </a:r>
              </a:p>
              <a:p>
                <a:pPr lvl="1"/>
                <a:r>
                  <a:rPr lang="en-US" dirty="0" smtClean="0">
                    <a:sym typeface="Wingdings"/>
                  </a:rPr>
                  <a:t>Eigenvectors  used to derive the frequency components</a:t>
                </a:r>
              </a:p>
              <a:p>
                <a:pPr lvl="1"/>
                <a:r>
                  <a:rPr lang="en-US" dirty="0" smtClean="0">
                    <a:sym typeface="Wingdings"/>
                  </a:rPr>
                  <a:t>Related applications: </a:t>
                </a:r>
                <a:r>
                  <a:rPr lang="en-US" dirty="0" err="1" smtClean="0">
                    <a:sym typeface="Wingdings"/>
                  </a:rPr>
                  <a:t>GraphWAVE</a:t>
                </a:r>
                <a:r>
                  <a:rPr lang="en-US" dirty="0" smtClean="0">
                    <a:sym typeface="Wingdings"/>
                  </a:rPr>
                  <a:t>; Sparse graph lasso (maybe) </a:t>
                </a:r>
                <a:endParaRPr lang="en-US" dirty="0" smtClean="0"/>
              </a:p>
              <a:p>
                <a:r>
                  <a:rPr lang="en-US" dirty="0" smtClean="0"/>
                  <a:t>Convolution </a:t>
                </a:r>
                <a:r>
                  <a:rPr lang="en-US" dirty="0" smtClean="0"/>
                  <a:t>operation on graphs [2][3]</a:t>
                </a:r>
              </a:p>
              <a:p>
                <a:pPr lvl="1"/>
                <a:r>
                  <a:rPr lang="en-US" dirty="0" smtClean="0"/>
                  <a:t>Defined in Fourier domain: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Λ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Analogy: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⨀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Graph convolutional </a:t>
                </a:r>
                <a:r>
                  <a:rPr lang="en-US" dirty="0" smtClean="0"/>
                  <a:t>networks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Operation on the complete</a:t>
                </a:r>
                <a:r>
                  <a:rPr lang="en-US" dirty="0" smtClean="0"/>
                  <a:t> </a:t>
                </a:r>
                <a:r>
                  <a:rPr lang="en-US" dirty="0" smtClean="0"/>
                  <a:t>adjacency </a:t>
                </a:r>
                <a:r>
                  <a:rPr lang="en-US" dirty="0" smtClean="0"/>
                  <a:t>matrix (global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Approximation of spectral filters</a:t>
                </a:r>
              </a:p>
              <a:p>
                <a:pPr lvl="1"/>
                <a:r>
                  <a:rPr lang="en-US" dirty="0" smtClean="0"/>
                  <a:t>Chebyshev’s </a:t>
                </a:r>
                <a:r>
                  <a:rPr lang="en-US" dirty="0" smtClean="0"/>
                  <a:t>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Localized </a:t>
                </a:r>
                <a:r>
                  <a:rPr lang="en-US" dirty="0" smtClean="0"/>
                  <a:t>filters, up to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 smtClean="0"/>
                  <a:t> neighbors</a:t>
                </a: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57200" y="1069266"/>
                <a:ext cx="8229600" cy="4612676"/>
              </a:xfrm>
              <a:blipFill rotWithShape="0">
                <a:blip r:embed="rId2"/>
                <a:stretch>
                  <a:fillRect l="-667" t="-1321" b="-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GraphSAGE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Full batch </a:t>
            </a:r>
            <a:r>
              <a:rPr lang="en-US" dirty="0" smtClean="0"/>
              <a:t>algorithm [4]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40" y="1858513"/>
            <a:ext cx="5468295" cy="28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Mini-Batch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57200" y="1088296"/>
                <a:ext cx="8229600" cy="4612676"/>
              </a:xfrm>
            </p:spPr>
            <p:txBody>
              <a:bodyPr/>
              <a:lstStyle/>
              <a:p>
                <a:r>
                  <a:rPr lang="en-US" dirty="0" smtClean="0"/>
                  <a:t>Current </a:t>
                </a:r>
                <a:r>
                  <a:rPr lang="en-US" dirty="0" err="1" smtClean="0"/>
                  <a:t>GraphSAGE</a:t>
                </a:r>
                <a:r>
                  <a:rPr lang="en-US" dirty="0" smtClean="0"/>
                  <a:t> assumption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Sampling </a:t>
                </a:r>
                <a:r>
                  <a:rPr lang="en-US" dirty="0" smtClean="0"/>
                  <a:t>trees </a:t>
                </a:r>
                <a:r>
                  <a:rPr lang="en-US" dirty="0" smtClean="0"/>
                  <a:t>within a batch do </a:t>
                </a:r>
                <a:r>
                  <a:rPr lang="en-US" dirty="0" smtClean="0"/>
                  <a:t>not </a:t>
                </a:r>
                <a:r>
                  <a:rPr lang="en-US" dirty="0" smtClean="0"/>
                  <a:t>overlap</a:t>
                </a:r>
              </a:p>
              <a:p>
                <a:pPr lvl="1"/>
                <a:r>
                  <a:rPr lang="en-US" dirty="0" smtClean="0"/>
                  <a:t>True when randomly select a batch in very large graphs</a:t>
                </a:r>
                <a:endParaRPr lang="en-US" dirty="0"/>
              </a:p>
              <a:p>
                <a:r>
                  <a:rPr lang="en-US" dirty="0" smtClean="0"/>
                  <a:t>Computation </a:t>
                </a:r>
                <a:r>
                  <a:rPr lang="en-US" dirty="0" smtClean="0"/>
                  <a:t>complexity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 samples;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 layers; feature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Full batch: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Mini batch: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Mini batch complexity can be reduced by intelligent partitioning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57200" y="1088296"/>
                <a:ext cx="8229600" cy="4612676"/>
              </a:xfrm>
              <a:blipFill rotWithShape="0">
                <a:blip r:embed="rId2"/>
                <a:stretch>
                  <a:fillRect l="-667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Oval 148"/>
          <p:cNvSpPr/>
          <p:nvPr/>
        </p:nvSpPr>
        <p:spPr>
          <a:xfrm>
            <a:off x="1380544" y="344989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750654" y="4894063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4004705" y="3837722"/>
            <a:ext cx="3801767" cy="1278205"/>
            <a:chOff x="3797616" y="1846904"/>
            <a:chExt cx="3801767" cy="1278205"/>
          </a:xfrm>
        </p:grpSpPr>
        <p:cxnSp>
          <p:nvCxnSpPr>
            <p:cNvPr id="153" name="Straight Connector 152"/>
            <p:cNvCxnSpPr/>
            <p:nvPr/>
          </p:nvCxnSpPr>
          <p:spPr>
            <a:xfrm flipH="1">
              <a:off x="4474349" y="1846904"/>
              <a:ext cx="1094834" cy="509786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827815" y="1846904"/>
              <a:ext cx="1094834" cy="509786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797616" y="2615322"/>
              <a:ext cx="418101" cy="509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474349" y="2615322"/>
              <a:ext cx="418101" cy="509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6504548" y="2615322"/>
              <a:ext cx="418101" cy="509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7181281" y="2615322"/>
              <a:ext cx="418102" cy="509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345033" y="2668886"/>
              <a:ext cx="0" cy="40265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698499" y="2668886"/>
              <a:ext cx="0" cy="40265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698499" y="1900468"/>
              <a:ext cx="0" cy="402658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051965" y="2668886"/>
              <a:ext cx="0" cy="40265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474349" y="2615322"/>
              <a:ext cx="1094834" cy="509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827815" y="2615322"/>
              <a:ext cx="1094834" cy="509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>
            <a:off x="206142" y="3496526"/>
            <a:ext cx="2578765" cy="1801683"/>
            <a:chOff x="206142" y="3496526"/>
            <a:chExt cx="2578765" cy="1801683"/>
          </a:xfrm>
        </p:grpSpPr>
        <p:sp>
          <p:nvSpPr>
            <p:cNvPr id="122" name="Oval 121"/>
            <p:cNvSpPr/>
            <p:nvPr/>
          </p:nvSpPr>
          <p:spPr>
            <a:xfrm>
              <a:off x="632053" y="4002710"/>
              <a:ext cx="365760" cy="36576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206142" y="4632297"/>
              <a:ext cx="365760" cy="36576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1000270" y="4777437"/>
              <a:ext cx="365760" cy="36576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1424222" y="3496526"/>
              <a:ext cx="365760" cy="36576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6" name="Oval 125"/>
            <p:cNvSpPr/>
            <p:nvPr/>
          </p:nvSpPr>
          <p:spPr>
            <a:xfrm>
              <a:off x="2059735" y="4040851"/>
              <a:ext cx="365760" cy="36576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30" name="Straight Arrow Connector 129"/>
            <p:cNvCxnSpPr>
              <a:stCxn id="123" idx="0"/>
              <a:endCxn id="122" idx="3"/>
            </p:cNvCxnSpPr>
            <p:nvPr/>
          </p:nvCxnSpPr>
          <p:spPr>
            <a:xfrm flipV="1">
              <a:off x="389022" y="4314906"/>
              <a:ext cx="296595" cy="317391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0"/>
              <a:endCxn id="122" idx="5"/>
            </p:cNvCxnSpPr>
            <p:nvPr/>
          </p:nvCxnSpPr>
          <p:spPr>
            <a:xfrm flipH="1" flipV="1">
              <a:off x="944249" y="4314906"/>
              <a:ext cx="238901" cy="462531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2" idx="7"/>
              <a:endCxn id="125" idx="2"/>
            </p:cNvCxnSpPr>
            <p:nvPr/>
          </p:nvCxnSpPr>
          <p:spPr>
            <a:xfrm flipV="1">
              <a:off x="944249" y="3679406"/>
              <a:ext cx="479973" cy="376868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6" idx="1"/>
              <a:endCxn id="125" idx="5"/>
            </p:cNvCxnSpPr>
            <p:nvPr/>
          </p:nvCxnSpPr>
          <p:spPr>
            <a:xfrm flipH="1" flipV="1">
              <a:off x="1736418" y="3808722"/>
              <a:ext cx="376881" cy="285693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1796374" y="4932449"/>
              <a:ext cx="365760" cy="36576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0" name="Oval 139"/>
            <p:cNvSpPr/>
            <p:nvPr/>
          </p:nvSpPr>
          <p:spPr>
            <a:xfrm>
              <a:off x="2419147" y="4728427"/>
              <a:ext cx="365760" cy="36576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42" name="Straight Arrow Connector 141"/>
            <p:cNvCxnSpPr>
              <a:stCxn id="139" idx="0"/>
              <a:endCxn id="126" idx="3"/>
            </p:cNvCxnSpPr>
            <p:nvPr/>
          </p:nvCxnSpPr>
          <p:spPr>
            <a:xfrm flipV="1">
              <a:off x="1979254" y="4353047"/>
              <a:ext cx="134045" cy="579402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40" idx="0"/>
              <a:endCxn id="126" idx="5"/>
            </p:cNvCxnSpPr>
            <p:nvPr/>
          </p:nvCxnSpPr>
          <p:spPr>
            <a:xfrm flipH="1" flipV="1">
              <a:off x="2371931" y="4353047"/>
              <a:ext cx="230096" cy="375380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24" idx="6"/>
              <a:endCxn id="139" idx="2"/>
            </p:cNvCxnSpPr>
            <p:nvPr/>
          </p:nvCxnSpPr>
          <p:spPr>
            <a:xfrm>
              <a:off x="1366030" y="4960317"/>
              <a:ext cx="430344" cy="15501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40" idx="3"/>
              <a:endCxn id="139" idx="6"/>
            </p:cNvCxnSpPr>
            <p:nvPr/>
          </p:nvCxnSpPr>
          <p:spPr>
            <a:xfrm flipH="1">
              <a:off x="2162134" y="5040623"/>
              <a:ext cx="310577" cy="7470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25" idx="4"/>
              <a:endCxn id="124" idx="7"/>
            </p:cNvCxnSpPr>
            <p:nvPr/>
          </p:nvCxnSpPr>
          <p:spPr>
            <a:xfrm flipH="1">
              <a:off x="1312466" y="3862286"/>
              <a:ext cx="294636" cy="96871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22" idx="4"/>
              <a:endCxn id="124" idx="1"/>
            </p:cNvCxnSpPr>
            <p:nvPr/>
          </p:nvCxnSpPr>
          <p:spPr>
            <a:xfrm>
              <a:off x="814933" y="4368470"/>
              <a:ext cx="238901" cy="46253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3703043" y="3525193"/>
            <a:ext cx="5605523" cy="1907955"/>
            <a:chOff x="3362048" y="3671993"/>
            <a:chExt cx="5605523" cy="1907955"/>
          </a:xfrm>
        </p:grpSpPr>
        <p:grpSp>
          <p:nvGrpSpPr>
            <p:cNvPr id="179" name="Group 178"/>
            <p:cNvGrpSpPr/>
            <p:nvPr/>
          </p:nvGrpSpPr>
          <p:grpSpPr>
            <a:xfrm>
              <a:off x="3362048" y="3671993"/>
              <a:ext cx="5605523" cy="1907955"/>
              <a:chOff x="3333020" y="3657479"/>
              <a:chExt cx="5605523" cy="1907955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3333020" y="3657479"/>
                <a:ext cx="5605523" cy="1907955"/>
                <a:chOff x="981706" y="3657479"/>
                <a:chExt cx="5605523" cy="1907955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981706" y="3661051"/>
                  <a:ext cx="4426159" cy="1902597"/>
                  <a:chOff x="2948729" y="3703581"/>
                  <a:chExt cx="4426159" cy="1902597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2948729" y="5240418"/>
                    <a:ext cx="4426159" cy="365760"/>
                    <a:chOff x="3069708" y="5240418"/>
                    <a:chExt cx="4426159" cy="365760"/>
                  </a:xfrm>
                  <a:noFill/>
                </p:grpSpPr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069708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746441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4423174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5099907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6453373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5776640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7130107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948729" y="4471999"/>
                    <a:ext cx="4426159" cy="365760"/>
                    <a:chOff x="3069708" y="5240418"/>
                    <a:chExt cx="4426159" cy="365760"/>
                  </a:xfrm>
                </p:grpSpPr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3069708" y="5240418"/>
                      <a:ext cx="365760" cy="365760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3746441" y="5240418"/>
                      <a:ext cx="365760" cy="365760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4423174" y="5240418"/>
                      <a:ext cx="365760" cy="365760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5099907" y="5240418"/>
                      <a:ext cx="365760" cy="365760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6453373" y="5240418"/>
                      <a:ext cx="365760" cy="365760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5776640" y="5240418"/>
                      <a:ext cx="365760" cy="365760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7130107" y="5240418"/>
                      <a:ext cx="365760" cy="365760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p:txBody>
                </p:sp>
              </p:grp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948729" y="3703581"/>
                    <a:ext cx="4426159" cy="365760"/>
                    <a:chOff x="3069708" y="5240418"/>
                    <a:chExt cx="4426159" cy="365760"/>
                  </a:xfrm>
                  <a:solidFill>
                    <a:schemeClr val="accent2"/>
                  </a:solidFill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3069708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3746441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4423174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5099907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6453373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5776640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7130107" y="5240418"/>
                      <a:ext cx="365760" cy="365760"/>
                    </a:xfrm>
                    <a:prstGeom prst="ellipse">
                      <a:avLst/>
                    </a:prstGeom>
                    <a:grpFill/>
                    <a:ln w="2540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p:txBody>
                </p:sp>
              </p:grpSp>
              <p:cxnSp>
                <p:nvCxnSpPr>
                  <p:cNvPr id="82" name="Straight Connector 81"/>
                  <p:cNvCxnSpPr>
                    <a:stCxn id="49" idx="4"/>
                    <a:endCxn id="41" idx="0"/>
                  </p:cNvCxnSpPr>
                  <p:nvPr/>
                </p:nvCxnSpPr>
                <p:spPr>
                  <a:xfrm>
                    <a:off x="3808342" y="4069341"/>
                    <a:ext cx="0" cy="402658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>
                    <a:stCxn id="49" idx="3"/>
                    <a:endCxn id="40" idx="7"/>
                  </p:cNvCxnSpPr>
                  <p:nvPr/>
                </p:nvCxnSpPr>
                <p:spPr>
                  <a:xfrm flipH="1">
                    <a:off x="3260925" y="4015777"/>
                    <a:ext cx="418101" cy="509786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>
                    <a:stCxn id="49" idx="5"/>
                    <a:endCxn id="42" idx="1"/>
                  </p:cNvCxnSpPr>
                  <p:nvPr/>
                </p:nvCxnSpPr>
                <p:spPr>
                  <a:xfrm>
                    <a:off x="3937658" y="4015777"/>
                    <a:ext cx="418101" cy="509786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>
                    <a:stCxn id="52" idx="3"/>
                    <a:endCxn id="45" idx="7"/>
                  </p:cNvCxnSpPr>
                  <p:nvPr/>
                </p:nvCxnSpPr>
                <p:spPr>
                  <a:xfrm flipH="1">
                    <a:off x="5967857" y="4015777"/>
                    <a:ext cx="418101" cy="509786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>
                    <a:stCxn id="52" idx="4"/>
                    <a:endCxn id="44" idx="0"/>
                  </p:cNvCxnSpPr>
                  <p:nvPr/>
                </p:nvCxnSpPr>
                <p:spPr>
                  <a:xfrm>
                    <a:off x="6515274" y="4069341"/>
                    <a:ext cx="0" cy="402658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>
                    <a:stCxn id="52" idx="5"/>
                    <a:endCxn id="46" idx="1"/>
                  </p:cNvCxnSpPr>
                  <p:nvPr/>
                </p:nvCxnSpPr>
                <p:spPr>
                  <a:xfrm>
                    <a:off x="6644590" y="4015777"/>
                    <a:ext cx="418102" cy="509786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>
                    <a:stCxn id="40" idx="0"/>
                    <a:endCxn id="48" idx="4"/>
                  </p:cNvCxnSpPr>
                  <p:nvPr/>
                </p:nvCxnSpPr>
                <p:spPr>
                  <a:xfrm flipV="1">
                    <a:off x="3131609" y="4069341"/>
                    <a:ext cx="0" cy="402658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>
                    <a:stCxn id="42" idx="0"/>
                    <a:endCxn id="50" idx="4"/>
                  </p:cNvCxnSpPr>
                  <p:nvPr/>
                </p:nvCxnSpPr>
                <p:spPr>
                  <a:xfrm flipV="1">
                    <a:off x="4485075" y="4069341"/>
                    <a:ext cx="0" cy="402658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>
                    <a:stCxn id="46" idx="0"/>
                    <a:endCxn id="54" idx="4"/>
                  </p:cNvCxnSpPr>
                  <p:nvPr/>
                </p:nvCxnSpPr>
                <p:spPr>
                  <a:xfrm flipV="1">
                    <a:off x="7192008" y="4069341"/>
                    <a:ext cx="0" cy="402658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>
                    <a:stCxn id="31" idx="0"/>
                    <a:endCxn id="40" idx="4"/>
                  </p:cNvCxnSpPr>
                  <p:nvPr/>
                </p:nvCxnSpPr>
                <p:spPr>
                  <a:xfrm flipV="1">
                    <a:off x="3131609" y="4837759"/>
                    <a:ext cx="0" cy="40265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>
                    <a:stCxn id="33" idx="0"/>
                    <a:endCxn id="42" idx="4"/>
                  </p:cNvCxnSpPr>
                  <p:nvPr/>
                </p:nvCxnSpPr>
                <p:spPr>
                  <a:xfrm flipV="1">
                    <a:off x="4485075" y="4837759"/>
                    <a:ext cx="0" cy="40265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>
                    <a:stCxn id="45" idx="0"/>
                    <a:endCxn id="53" idx="4"/>
                  </p:cNvCxnSpPr>
                  <p:nvPr/>
                </p:nvCxnSpPr>
                <p:spPr>
                  <a:xfrm flipV="1">
                    <a:off x="5838541" y="4069341"/>
                    <a:ext cx="0" cy="402658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>
                    <a:stCxn id="36" idx="0"/>
                    <a:endCxn id="45" idx="4"/>
                  </p:cNvCxnSpPr>
                  <p:nvPr/>
                </p:nvCxnSpPr>
                <p:spPr>
                  <a:xfrm flipV="1">
                    <a:off x="5838541" y="4837759"/>
                    <a:ext cx="0" cy="40265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>
                    <a:stCxn id="37" idx="0"/>
                    <a:endCxn id="46" idx="4"/>
                  </p:cNvCxnSpPr>
                  <p:nvPr/>
                </p:nvCxnSpPr>
                <p:spPr>
                  <a:xfrm flipV="1">
                    <a:off x="7192008" y="4837759"/>
                    <a:ext cx="0" cy="40265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8" name="TextBox 117"/>
                <p:cNvSpPr txBox="1"/>
                <p:nvPr/>
              </p:nvSpPr>
              <p:spPr>
                <a:xfrm>
                  <a:off x="5484143" y="3657479"/>
                  <a:ext cx="11030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Layer 2</a:t>
                  </a:r>
                  <a:endParaRPr lang="en-US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5484143" y="4426791"/>
                  <a:ext cx="11030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Layer 1</a:t>
                  </a:r>
                  <a:endParaRPr lang="en-US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484143" y="5196102"/>
                  <a:ext cx="11030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Layer 0</a:t>
                  </a:r>
                  <a:endParaRPr lang="en-US" dirty="0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3639550" y="3971001"/>
                <a:ext cx="3801767" cy="1278205"/>
                <a:chOff x="3797616" y="1846904"/>
                <a:chExt cx="3801767" cy="1278205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4474349" y="1846904"/>
                  <a:ext cx="1094834" cy="509786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827815" y="1846904"/>
                  <a:ext cx="1094834" cy="509786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3797616" y="2615322"/>
                  <a:ext cx="418101" cy="509787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474349" y="2615322"/>
                  <a:ext cx="418101" cy="509787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H="1">
                  <a:off x="6504548" y="2615322"/>
                  <a:ext cx="418101" cy="509787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7181281" y="2615322"/>
                  <a:ext cx="418102" cy="509787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345033" y="2668886"/>
                  <a:ext cx="0" cy="402659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698499" y="2668886"/>
                  <a:ext cx="0" cy="402659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698499" y="1900468"/>
                  <a:ext cx="0" cy="402658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7051965" y="2668886"/>
                  <a:ext cx="0" cy="402659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>
                  <a:off x="4474349" y="2615322"/>
                  <a:ext cx="1094834" cy="509787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5827815" y="2615322"/>
                  <a:ext cx="1094834" cy="509787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7" name="Straight Connector 186"/>
            <p:cNvCxnSpPr>
              <a:stCxn id="42" idx="7"/>
              <a:endCxn id="53" idx="3"/>
            </p:cNvCxnSpPr>
            <p:nvPr/>
          </p:nvCxnSpPr>
          <p:spPr>
            <a:xfrm flipV="1">
              <a:off x="5027710" y="3987761"/>
              <a:ext cx="1094834" cy="509786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33" idx="7"/>
              <a:endCxn id="45" idx="3"/>
            </p:cNvCxnSpPr>
            <p:nvPr/>
          </p:nvCxnSpPr>
          <p:spPr>
            <a:xfrm flipV="1">
              <a:off x="5027710" y="4756179"/>
              <a:ext cx="1094834" cy="509787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46" idx="1"/>
              <a:endCxn id="53" idx="5"/>
            </p:cNvCxnSpPr>
            <p:nvPr/>
          </p:nvCxnSpPr>
          <p:spPr>
            <a:xfrm flipH="1" flipV="1">
              <a:off x="6381176" y="3987761"/>
              <a:ext cx="1094835" cy="509786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37" idx="1"/>
              <a:endCxn id="45" idx="5"/>
            </p:cNvCxnSpPr>
            <p:nvPr/>
          </p:nvCxnSpPr>
          <p:spPr>
            <a:xfrm flipH="1" flipV="1">
              <a:off x="6381176" y="4756179"/>
              <a:ext cx="1094835" cy="509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41" idx="0"/>
              <a:endCxn id="50" idx="3"/>
            </p:cNvCxnSpPr>
            <p:nvPr/>
          </p:nvCxnSpPr>
          <p:spPr>
            <a:xfrm flipV="1">
              <a:off x="4221661" y="3987761"/>
              <a:ext cx="547417" cy="456222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43" idx="0"/>
              <a:endCxn id="50" idx="5"/>
            </p:cNvCxnSpPr>
            <p:nvPr/>
          </p:nvCxnSpPr>
          <p:spPr>
            <a:xfrm flipH="1" flipV="1">
              <a:off x="5027710" y="3987761"/>
              <a:ext cx="547417" cy="456222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32" idx="0"/>
              <a:endCxn id="42" idx="3"/>
            </p:cNvCxnSpPr>
            <p:nvPr/>
          </p:nvCxnSpPr>
          <p:spPr>
            <a:xfrm flipV="1">
              <a:off x="4221661" y="4756179"/>
              <a:ext cx="547417" cy="45622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34" idx="0"/>
              <a:endCxn id="42" idx="5"/>
            </p:cNvCxnSpPr>
            <p:nvPr/>
          </p:nvCxnSpPr>
          <p:spPr>
            <a:xfrm flipH="1" flipV="1">
              <a:off x="5027710" y="4756179"/>
              <a:ext cx="547417" cy="45622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4020115" y="3838999"/>
            <a:ext cx="3125033" cy="1271780"/>
            <a:chOff x="3797616" y="1853329"/>
            <a:chExt cx="3125033" cy="1271780"/>
          </a:xfrm>
        </p:grpSpPr>
        <p:cxnSp>
          <p:nvCxnSpPr>
            <p:cNvPr id="225" name="Straight Connector 224"/>
            <p:cNvCxnSpPr/>
            <p:nvPr/>
          </p:nvCxnSpPr>
          <p:spPr>
            <a:xfrm flipH="1">
              <a:off x="4328192" y="1853329"/>
              <a:ext cx="559224" cy="489956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5146048" y="1853329"/>
              <a:ext cx="547417" cy="456222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>
              <a:off x="3797616" y="2615322"/>
              <a:ext cx="418101" cy="509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4474349" y="2615322"/>
              <a:ext cx="418101" cy="509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>
              <a:off x="4339999" y="2621747"/>
              <a:ext cx="547417" cy="45622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5146048" y="2621747"/>
              <a:ext cx="547417" cy="45622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4345033" y="2668886"/>
              <a:ext cx="0" cy="40265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698499" y="2668886"/>
              <a:ext cx="0" cy="40265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5030843" y="1900468"/>
              <a:ext cx="0" cy="402658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011066" y="2668886"/>
              <a:ext cx="0" cy="40265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>
              <a:off x="4474349" y="2615322"/>
              <a:ext cx="1094834" cy="509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5827815" y="2615322"/>
              <a:ext cx="1094834" cy="509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>
            <a:off x="4557788" y="3852264"/>
            <a:ext cx="3396988" cy="2023996"/>
            <a:chOff x="4557788" y="3852264"/>
            <a:chExt cx="3396988" cy="2023996"/>
          </a:xfrm>
        </p:grpSpPr>
        <p:grpSp>
          <p:nvGrpSpPr>
            <p:cNvPr id="209" name="Group 208"/>
            <p:cNvGrpSpPr/>
            <p:nvPr/>
          </p:nvGrpSpPr>
          <p:grpSpPr>
            <a:xfrm>
              <a:off x="4557788" y="3852264"/>
              <a:ext cx="3396988" cy="1278205"/>
              <a:chOff x="3654977" y="1846904"/>
              <a:chExt cx="3396988" cy="1278205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 flipH="1">
                <a:off x="4474349" y="1846904"/>
                <a:ext cx="1094834" cy="509786"/>
              </a:xfrm>
              <a:prstGeom prst="line">
                <a:avLst/>
              </a:prstGeom>
              <a:ln w="508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5827815" y="1846904"/>
                <a:ext cx="1094834" cy="509786"/>
              </a:xfrm>
              <a:prstGeom prst="line">
                <a:avLst/>
              </a:prstGeom>
              <a:ln w="508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3654977" y="2615322"/>
                <a:ext cx="560741" cy="450398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474349" y="2615322"/>
                <a:ext cx="534094" cy="450398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4345033" y="2668886"/>
                <a:ext cx="0" cy="40265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5698499" y="2668886"/>
                <a:ext cx="0" cy="40265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5698499" y="1900468"/>
                <a:ext cx="0" cy="402658"/>
              </a:xfrm>
              <a:prstGeom prst="line">
                <a:avLst/>
              </a:prstGeom>
              <a:ln w="508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7051965" y="2668886"/>
                <a:ext cx="0" cy="40265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>
                <a:off x="4474349" y="2615322"/>
                <a:ext cx="1094834" cy="50978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5827815" y="2615322"/>
                <a:ext cx="1094834" cy="50978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4766210" y="5506928"/>
                  <a:ext cx="20095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1+1+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210" y="5506928"/>
                  <a:ext cx="200952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7" name="Oval 246"/>
          <p:cNvSpPr/>
          <p:nvPr/>
        </p:nvSpPr>
        <p:spPr>
          <a:xfrm>
            <a:off x="945122" y="4728427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/>
              <p:cNvSpPr txBox="1"/>
              <p:nvPr/>
            </p:nvSpPr>
            <p:spPr>
              <a:xfrm>
                <a:off x="3213759" y="5517889"/>
                <a:ext cx="2442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⋅(1+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759" y="5517889"/>
                <a:ext cx="244227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5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247" grpId="0" animBg="1"/>
      <p:bldP spid="2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Reordering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Reordering (e.g., </a:t>
                </a:r>
                <a:r>
                  <a:rPr lang="en-US" dirty="0" err="1" smtClean="0"/>
                  <a:t>GOrder</a:t>
                </a:r>
                <a:r>
                  <a:rPr lang="en-US" dirty="0" smtClean="0"/>
                  <a:t> [5]): </a:t>
                </a:r>
                <a:endParaRPr lang="en-US" dirty="0" smtClean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any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vertices within a window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) are close to each other</a:t>
                </a:r>
              </a:p>
              <a:p>
                <a:pPr lvl="1"/>
                <a:r>
                  <a:rPr lang="en-US" dirty="0" smtClean="0"/>
                  <a:t>Easy to </a:t>
                </a:r>
                <a:r>
                  <a:rPr lang="en-US" dirty="0" smtClean="0"/>
                  <a:t>construct</a:t>
                </a:r>
                <a:r>
                  <a:rPr lang="en-US" dirty="0" smtClean="0"/>
                  <a:t> </a:t>
                </a:r>
                <a:r>
                  <a:rPr lang="en-US" dirty="0" smtClean="0"/>
                  <a:t>mini-batch by stochastic sampling</a:t>
                </a:r>
              </a:p>
              <a:p>
                <a:r>
                  <a:rPr lang="en-US" dirty="0" smtClean="0"/>
                  <a:t>Partitioning:</a:t>
                </a:r>
              </a:p>
              <a:p>
                <a:pPr lvl="1"/>
                <a:r>
                  <a:rPr lang="en-US" dirty="0" smtClean="0"/>
                  <a:t>Less computationally intensive</a:t>
                </a:r>
              </a:p>
              <a:p>
                <a:pPr lvl="1"/>
                <a:r>
                  <a:rPr lang="en-US" dirty="0" smtClean="0"/>
                  <a:t>Various objectives:</a:t>
                </a:r>
              </a:p>
              <a:p>
                <a:pPr lvl="2"/>
                <a:r>
                  <a:rPr lang="en-US" dirty="0" smtClean="0"/>
                  <a:t>High probability of neighbor reuse</a:t>
                </a:r>
              </a:p>
              <a:p>
                <a:pPr lvl="2"/>
                <a:r>
                  <a:rPr lang="en-US" dirty="0" smtClean="0"/>
                  <a:t>Load balancing </a:t>
                </a:r>
                <a:r>
                  <a:rPr lang="en-US" dirty="0" smtClean="0"/>
                  <a:t>(mini-batch storage </a:t>
                </a:r>
                <a:r>
                  <a:rPr lang="en-US" dirty="0" smtClean="0"/>
                  <a:t>consumption depends on size of neighbor list)</a:t>
                </a:r>
              </a:p>
              <a:p>
                <a:pPr lvl="1"/>
                <a:r>
                  <a:rPr lang="en-US" dirty="0" smtClean="0"/>
                  <a:t>Greedy algorithm</a:t>
                </a: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667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6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980"/>
            <a:ext cx="8229600" cy="794628"/>
          </a:xfrm>
        </p:spPr>
        <p:txBody>
          <a:bodyPr/>
          <a:lstStyle/>
          <a:p>
            <a:r>
              <a:rPr lang="en-US" dirty="0" smtClean="0"/>
              <a:t>Greedy Partitioning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1288120" y="3707138"/>
            <a:ext cx="6198530" cy="2184479"/>
            <a:chOff x="369553" y="2353339"/>
            <a:chExt cx="6198530" cy="2184479"/>
          </a:xfrm>
        </p:grpSpPr>
        <p:grpSp>
          <p:nvGrpSpPr>
            <p:cNvPr id="83" name="Group 82"/>
            <p:cNvGrpSpPr/>
            <p:nvPr/>
          </p:nvGrpSpPr>
          <p:grpSpPr>
            <a:xfrm>
              <a:off x="843517" y="2353339"/>
              <a:ext cx="5724566" cy="1320473"/>
              <a:chOff x="843517" y="2353339"/>
              <a:chExt cx="5724566" cy="132047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43517" y="2353339"/>
                <a:ext cx="2711302" cy="535881"/>
                <a:chOff x="1222745" y="2126511"/>
                <a:chExt cx="2711302" cy="535881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934585" y="2211572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416594" y="2211572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  <a:endParaRPr lang="en-US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222745" y="2126511"/>
                  <a:ext cx="2711302" cy="53588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222745" y="2211572"/>
                  <a:ext cx="7761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P1</a:t>
                  </a:r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856780" y="2353339"/>
                <a:ext cx="2711303" cy="535881"/>
                <a:chOff x="3856780" y="2353339"/>
                <a:chExt cx="2711303" cy="53588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856780" y="2353339"/>
                  <a:ext cx="2711303" cy="535881"/>
                  <a:chOff x="1222745" y="2126511"/>
                  <a:chExt cx="2711303" cy="535881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1828800" y="2211572"/>
                    <a:ext cx="365760" cy="36576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  <a:endParaRPr lang="en-US" dirty="0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2310809" y="2211572"/>
                    <a:ext cx="365760" cy="36576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  <a:endParaRPr lang="en-US" dirty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222745" y="2126511"/>
                    <a:ext cx="2711302" cy="53588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433598" y="2211572"/>
                    <a:ext cx="500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P2</a:t>
                    </a:r>
                    <a:endParaRPr lang="en-US" dirty="0"/>
                  </a:p>
                </p:txBody>
              </p:sp>
            </p:grpSp>
            <p:sp>
              <p:nvSpPr>
                <p:cNvPr id="15" name="Oval 14"/>
                <p:cNvSpPr/>
                <p:nvPr/>
              </p:nvSpPr>
              <p:spPr>
                <a:xfrm>
                  <a:off x="3980826" y="2438400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54805" y="3308052"/>
                <a:ext cx="5461584" cy="365760"/>
                <a:chOff x="954805" y="3212355"/>
                <a:chExt cx="5461584" cy="365760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954805" y="3212355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682780" y="3212355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410755" y="3212355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66705" y="3212355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138730" y="3212355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594680" y="3212355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f</a:t>
                  </a:r>
                  <a:endParaRPr lang="en-US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322655" y="3212355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050629" y="3212355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</p:grpSp>
          <p:cxnSp>
            <p:nvCxnSpPr>
              <p:cNvPr id="29" name="Straight Connector 28"/>
              <p:cNvCxnSpPr>
                <a:stCxn id="21" idx="0"/>
                <a:endCxn id="12" idx="4"/>
              </p:cNvCxnSpPr>
              <p:nvPr/>
            </p:nvCxnSpPr>
            <p:spPr>
              <a:xfrm flipH="1" flipV="1">
                <a:off x="3220246" y="2804160"/>
                <a:ext cx="101364" cy="503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1" idx="7"/>
                <a:endCxn id="6" idx="4"/>
              </p:cNvCxnSpPr>
              <p:nvPr/>
            </p:nvCxnSpPr>
            <p:spPr>
              <a:xfrm flipV="1">
                <a:off x="3450926" y="2804160"/>
                <a:ext cx="1676798" cy="5574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9" idx="0"/>
                <a:endCxn id="11" idx="4"/>
              </p:cNvCxnSpPr>
              <p:nvPr/>
            </p:nvCxnSpPr>
            <p:spPr>
              <a:xfrm flipV="1">
                <a:off x="2593635" y="2804160"/>
                <a:ext cx="144602" cy="503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9" idx="7"/>
                <a:endCxn id="5" idx="4"/>
              </p:cNvCxnSpPr>
              <p:nvPr/>
            </p:nvCxnSpPr>
            <p:spPr>
              <a:xfrm flipV="1">
                <a:off x="2722951" y="2804160"/>
                <a:ext cx="1922764" cy="5574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9" idx="7"/>
                <a:endCxn id="6" idx="4"/>
              </p:cNvCxnSpPr>
              <p:nvPr/>
            </p:nvCxnSpPr>
            <p:spPr>
              <a:xfrm flipV="1">
                <a:off x="2722951" y="2804160"/>
                <a:ext cx="2404773" cy="5574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23" idx="0"/>
                <a:endCxn id="6" idx="4"/>
              </p:cNvCxnSpPr>
              <p:nvPr/>
            </p:nvCxnSpPr>
            <p:spPr>
              <a:xfrm flipH="1" flipV="1">
                <a:off x="5127724" y="2804160"/>
                <a:ext cx="377811" cy="503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69553" y="3802540"/>
              <a:ext cx="6046836" cy="735278"/>
              <a:chOff x="369553" y="3802540"/>
              <a:chExt cx="6046836" cy="735278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954805" y="3838351"/>
                <a:ext cx="365760" cy="600476"/>
                <a:chOff x="954805" y="3976577"/>
                <a:chExt cx="365760" cy="600476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54805" y="3976577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954805" y="4279342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682780" y="3838351"/>
                <a:ext cx="365760" cy="600476"/>
                <a:chOff x="954805" y="3976577"/>
                <a:chExt cx="365760" cy="600476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954805" y="3976577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954805" y="4279342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2410755" y="3838351"/>
                <a:ext cx="365760" cy="600476"/>
                <a:chOff x="954805" y="3976577"/>
                <a:chExt cx="365760" cy="60047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954805" y="3976577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954805" y="4279342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138730" y="3838351"/>
                <a:ext cx="365760" cy="600476"/>
                <a:chOff x="954805" y="3976577"/>
                <a:chExt cx="365760" cy="60047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954805" y="3976577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954805" y="4279342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866705" y="3838351"/>
                <a:ext cx="365760" cy="600476"/>
                <a:chOff x="954805" y="3976577"/>
                <a:chExt cx="365760" cy="60047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954805" y="3976577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954805" y="4279342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594680" y="3838351"/>
                <a:ext cx="365760" cy="600476"/>
                <a:chOff x="954805" y="3976577"/>
                <a:chExt cx="365760" cy="600476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954805" y="3976577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954805" y="4279342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322655" y="3838351"/>
                <a:ext cx="365760" cy="600476"/>
                <a:chOff x="954805" y="3976577"/>
                <a:chExt cx="365760" cy="60047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954805" y="3976577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954805" y="4279342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6050629" y="3838351"/>
                <a:ext cx="365760" cy="600476"/>
                <a:chOff x="954805" y="3976577"/>
                <a:chExt cx="365760" cy="600476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954805" y="3976577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954805" y="4279342"/>
                  <a:ext cx="365760" cy="297711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373491" y="3802540"/>
                <a:ext cx="470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P1</a:t>
                </a:r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9553" y="4168486"/>
                <a:ext cx="470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P2</a:t>
                </a:r>
                <a:endParaRPr lang="en-US" dirty="0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329322" y="5156339"/>
            <a:ext cx="616996" cy="369332"/>
            <a:chOff x="2410755" y="3802540"/>
            <a:chExt cx="616996" cy="369332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2410755" y="3838351"/>
              <a:ext cx="365760" cy="297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722951" y="38025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241221" y="5165146"/>
            <a:ext cx="616996" cy="369332"/>
            <a:chOff x="2410755" y="3802540"/>
            <a:chExt cx="616996" cy="36933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410755" y="3838351"/>
              <a:ext cx="365760" cy="297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722951" y="38025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325075" y="5469733"/>
            <a:ext cx="616996" cy="369332"/>
            <a:chOff x="2410755" y="3802540"/>
            <a:chExt cx="616996" cy="369332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2410755" y="3838351"/>
              <a:ext cx="365760" cy="297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722951" y="38025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240672" y="5469733"/>
            <a:ext cx="616996" cy="369332"/>
            <a:chOff x="2410755" y="3802540"/>
            <a:chExt cx="616996" cy="369332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2410755" y="3838351"/>
              <a:ext cx="365760" cy="297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22951" y="38025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12202" y="3230411"/>
            <a:ext cx="2911900" cy="1431440"/>
            <a:chOff x="2593635" y="1876612"/>
            <a:chExt cx="2911900" cy="1431440"/>
          </a:xfrm>
        </p:grpSpPr>
        <p:sp>
          <p:nvSpPr>
            <p:cNvPr id="67" name="Oval 66"/>
            <p:cNvSpPr/>
            <p:nvPr/>
          </p:nvSpPr>
          <p:spPr>
            <a:xfrm>
              <a:off x="3562413" y="1876612"/>
              <a:ext cx="365760" cy="36576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>
              <a:stCxn id="67" idx="3"/>
              <a:endCxn id="19" idx="0"/>
            </p:cNvCxnSpPr>
            <p:nvPr/>
          </p:nvCxnSpPr>
          <p:spPr>
            <a:xfrm flipH="1">
              <a:off x="2593635" y="2188808"/>
              <a:ext cx="1022342" cy="1119244"/>
            </a:xfrm>
            <a:prstGeom prst="line">
              <a:avLst/>
            </a:prstGeom>
            <a:ln w="25400"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7" idx="5"/>
              <a:endCxn id="23" idx="0"/>
            </p:cNvCxnSpPr>
            <p:nvPr/>
          </p:nvCxnSpPr>
          <p:spPr>
            <a:xfrm>
              <a:off x="3874609" y="2188808"/>
              <a:ext cx="1630926" cy="1119244"/>
            </a:xfrm>
            <a:prstGeom prst="line">
              <a:avLst/>
            </a:prstGeom>
            <a:ln w="25400"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203205" y="881626"/>
                <a:ext cx="4312699" cy="234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Notation: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: adjacency list of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: adj. list of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 smtClean="0"/>
                  <a:t>: adj. list after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dirty="0" smtClean="0"/>
                  <a:t>’s neighbor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: adj. list after sampling all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: original graph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dirty="0" smtClean="0"/>
                  <a:t>: graph after sampling every vertices</a:t>
                </a: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5" y="881626"/>
                <a:ext cx="4312699" cy="2348785"/>
              </a:xfrm>
              <a:prstGeom prst="rect">
                <a:avLst/>
              </a:prstGeom>
              <a:blipFill rotWithShape="0">
                <a:blip r:embed="rId2"/>
                <a:stretch>
                  <a:fillRect l="-1412" t="-1558" r="-1130" b="-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4769899" y="806045"/>
                <a:ext cx="3960782" cy="278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Input: 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; number of partitions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sz="2000" dirty="0"/>
                  <a:t>Optimization goal: </a:t>
                </a:r>
                <a:endParaRPr lang="en-US" sz="2000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𝑚𝑖𝑛𝑖𝑚𝑖𝑧𝑒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𝑆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sz="2000" dirty="0" smtClean="0"/>
                  <a:t>Approach</a:t>
                </a: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,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---- PCPM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,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𝑆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,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899" y="806045"/>
                <a:ext cx="3960782" cy="2784608"/>
              </a:xfrm>
              <a:prstGeom prst="rect">
                <a:avLst/>
              </a:prstGeom>
              <a:blipFill rotWithShape="0">
                <a:blip r:embed="rId3"/>
                <a:stretch>
                  <a:fillRect l="-1538" t="-1094" b="-13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4114800" y="300445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2525" y="5182378"/>
            <a:ext cx="94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Status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0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Partitioning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7198" y="1199859"/>
                <a:ext cx="805815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 smtClean="0"/>
                  <a:t>Notation:</a:t>
                </a:r>
              </a:p>
              <a:p>
                <a:pPr marL="800100" lvl="1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 smtClean="0"/>
                  <a:t>: number of partitions</a:t>
                </a:r>
              </a:p>
              <a:p>
                <a:pPr marL="800100" lvl="1" indent="-342900">
                  <a:buFont typeface="Arial" charset="0"/>
                  <a:buChar char="•"/>
                </a:pPr>
                <a:endParaRPr lang="en-US" sz="2000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 smtClean="0"/>
                  <a:t>Time complexity:</a:t>
                </a:r>
              </a:p>
              <a:p>
                <a:pPr marL="742950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  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742950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by hierarchical partitioning</a:t>
                </a:r>
              </a:p>
              <a:p>
                <a:pPr marL="742950" lvl="1" indent="-285750">
                  <a:buFont typeface="Arial" charset="0"/>
                  <a:buChar char="•"/>
                </a:pPr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Space complexity (hierarchical partitioning)</a:t>
                </a:r>
              </a:p>
              <a:p>
                <a:pPr marL="742950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(|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|)</m:t>
                    </m:r>
                  </m:oMath>
                </a14:m>
                <a:r>
                  <a:rPr lang="en-US" dirty="0" smtClean="0"/>
                  <a:t> for serial execution</a:t>
                </a:r>
              </a:p>
              <a:p>
                <a:pPr marL="742950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for parallel execution with parallelism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742950" lvl="1" indent="-285750">
                  <a:buFont typeface="Arial" charset="0"/>
                  <a:buChar char="•"/>
                </a:pPr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Heuristics after placing a new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Approach 1: check # non-zeros in status table, due to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Approach 2: check probability of re-sampling the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1199859"/>
                <a:ext cx="8058151" cy="4154984"/>
              </a:xfrm>
              <a:prstGeom prst="rect">
                <a:avLst/>
              </a:prstGeom>
              <a:blipFill rotWithShape="0">
                <a:blip r:embed="rId2"/>
                <a:stretch>
                  <a:fillRect l="-681" t="-881" b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4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6" y="42409"/>
            <a:ext cx="8229600" cy="794628"/>
          </a:xfrm>
        </p:spPr>
        <p:txBody>
          <a:bodyPr/>
          <a:lstStyle/>
          <a:p>
            <a:r>
              <a:rPr lang="en-US" dirty="0" smtClean="0"/>
              <a:t>Greedy Partitioning Results (|P|=256; |S|=10)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230-0E55-4A5C-A032-F1A87B69D7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672591"/>
            <a:ext cx="8229600" cy="4612676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32157"/>
              </p:ext>
            </p:extLst>
          </p:nvPr>
        </p:nvGraphicFramePr>
        <p:xfrm>
          <a:off x="619578" y="684591"/>
          <a:ext cx="7518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250"/>
                <a:gridCol w="1009472"/>
                <a:gridCol w="1178329"/>
                <a:gridCol w="1625600"/>
                <a:gridCol w="2317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|V|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|E|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[U] 0.23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by </a:t>
                      </a:r>
                      <a:r>
                        <a:rPr lang="en-US" dirty="0" err="1" smtClean="0"/>
                        <a:t>GraphSAGE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reddit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[U] 11.6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Social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by </a:t>
                      </a:r>
                      <a:r>
                        <a:rPr lang="en-US" dirty="0" err="1" smtClean="0"/>
                        <a:t>GraphSAGE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[U] 1.0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ego-</a:t>
                      </a:r>
                      <a:r>
                        <a:rPr lang="en-US" dirty="0" err="1" smtClean="0"/>
                        <a:t>gplus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[D] 12.2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Social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946774"/>
                  </p:ext>
                </p:extLst>
              </p:nvPr>
            </p:nvGraphicFramePr>
            <p:xfrm>
              <a:off x="210457" y="2550791"/>
              <a:ext cx="8577943" cy="3368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/>
                    <a:gridCol w="2002972"/>
                    <a:gridCol w="1828800"/>
                    <a:gridCol w="2002971"/>
                    <a:gridCol w="1828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 smtClean="0">
                              <a:latin typeface="+mn-lt"/>
                            </a:rPr>
                            <a:t>Random:</a:t>
                          </a:r>
                          <a:r>
                            <a:rPr lang="en-US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baseline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baseline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baseline="0" smtClean="0">
                                          <a:latin typeface="Cambria Math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1" i="1" baseline="0" smtClean="0">
                                          <a:latin typeface="Cambria Math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 baseline="0" smtClean="0">
                                  <a:latin typeface="Cambria Math" charset="0"/>
                                </a:rPr>
                                <m:t>/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baseline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baseline="0" smtClean="0">
                                      <a:latin typeface="Cambria Math" charset="0"/>
                                    </a:rPr>
                                    <m:t>𝑷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Greedy: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baseline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baseline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baseline="0" smtClean="0">
                                          <a:latin typeface="Cambria Math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1" i="1" baseline="0" smtClean="0">
                                          <a:latin typeface="Cambria Math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 baseline="0" smtClean="0">
                                  <a:latin typeface="Cambria Math" charset="0"/>
                                </a:rPr>
                                <m:t>/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baseline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baseline="0" smtClean="0">
                                      <a:latin typeface="Cambria Math" charset="0"/>
                                    </a:rPr>
                                    <m:t>𝑷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Random: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baseline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baseline="0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baseline="0" smtClean="0">
                                          <a:latin typeface="Cambria Math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1" i="1" baseline="0" smtClean="0">
                                          <a:latin typeface="Cambria Math" charset="0"/>
                                        </a:rPr>
                                        <m:t>𝑷</m:t>
                                      </m:r>
                                    </m:sub>
                                    <m:sup>
                                      <m:r>
                                        <a:rPr lang="en-US" b="1" i="1" baseline="0" smtClean="0">
                                          <a:latin typeface="Cambria Math" charset="0"/>
                                        </a:rPr>
                                        <m:t>𝑺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baseline="0" smtClean="0">
                                  <a:latin typeface="Cambria Math" charset="0"/>
                                </a:rPr>
                                <m:t>/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baseline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baseline="0" smtClean="0">
                                      <a:latin typeface="Cambria Math" charset="0"/>
                                    </a:rPr>
                                    <m:t>𝑷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Greedy: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baseline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baseline="0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baseline="0" smtClean="0">
                                          <a:latin typeface="Cambria Math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1" i="1" baseline="0" smtClean="0">
                                          <a:latin typeface="Cambria Math" charset="0"/>
                                        </a:rPr>
                                        <m:t>𝑷</m:t>
                                      </m:r>
                                    </m:sub>
                                    <m:sup>
                                      <m:r>
                                        <a:rPr lang="en-US" b="1" i="1" baseline="0" smtClean="0">
                                          <a:latin typeface="Cambria Math" charset="0"/>
                                        </a:rPr>
                                        <m:t>𝑺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baseline="0" smtClean="0">
                                  <a:latin typeface="Cambria Math" charset="0"/>
                                </a:rPr>
                                <m:t>/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baseline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baseline="0" smtClean="0">
                                      <a:latin typeface="Cambria Math" charset="0"/>
                                    </a:rPr>
                                    <m:t>𝑷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ppi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9.84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6.59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4.83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9.02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4.66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reddit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88.60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53.21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8.51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44.04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7.96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dblp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2.42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ego-</a:t>
                          </a:r>
                          <a:r>
                            <a:rPr lang="en-US" dirty="0" err="1" smtClean="0"/>
                            <a:t>gplus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97.43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44.65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5.66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55.76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5.85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946774"/>
                  </p:ext>
                </p:extLst>
              </p:nvPr>
            </p:nvGraphicFramePr>
            <p:xfrm>
              <a:off x="210457" y="2550791"/>
              <a:ext cx="8577943" cy="3368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/>
                    <a:gridCol w="2002972"/>
                    <a:gridCol w="1828800"/>
                    <a:gridCol w="2002971"/>
                    <a:gridCol w="1828800"/>
                  </a:tblGrid>
                  <a:tr h="4017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897" t="-7576" r="-283587" b="-76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0000" t="-7576" r="-211000" b="-76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7082" t="-7576" r="-92401" b="-76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69667" t="-7576" r="-1333" b="-760606"/>
                          </a:stretch>
                        </a:blipFill>
                      </a:tcPr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ppi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9.84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6.59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4.83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9.02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4.66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reddit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88.60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53.21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8.51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44.04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7.96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dblp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2.42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ego-</a:t>
                          </a:r>
                          <a:r>
                            <a:rPr lang="en-US" dirty="0" err="1" smtClean="0"/>
                            <a:t>gplus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97.43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44.65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5.66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55.76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5.85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78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7290</TotalTime>
  <Words>421</Words>
  <Application>Microsoft Macintosh PowerPoint</Application>
  <PresentationFormat>On-screen Show (4:3)</PresentationFormat>
  <Paragraphs>216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Times New Roman</vt:lpstr>
      <vt:lpstr>Wingdings</vt:lpstr>
      <vt:lpstr>宋体</vt:lpstr>
      <vt:lpstr>Arial</vt:lpstr>
      <vt:lpstr>Office Theme</vt:lpstr>
      <vt:lpstr>Updates on GraphSAGE</vt:lpstr>
      <vt:lpstr>Outline</vt:lpstr>
      <vt:lpstr>Background</vt:lpstr>
      <vt:lpstr>GraphSAGE Review</vt:lpstr>
      <vt:lpstr>Mini-Batch Algorithm</vt:lpstr>
      <vt:lpstr>Partitioning / Reordering</vt:lpstr>
      <vt:lpstr>Greedy Partitioning Algorithm</vt:lpstr>
      <vt:lpstr>Greedy Partitioning Algorithm</vt:lpstr>
      <vt:lpstr>Greedy Partitioning Results (|P|=256; |S|=10)</vt:lpstr>
      <vt:lpstr>References</vt:lpstr>
      <vt:lpstr>Thank You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Hanqing Zeng</dc:creator>
  <cp:lastModifiedBy>Hanqing Zeng</cp:lastModifiedBy>
  <cp:revision>661</cp:revision>
  <dcterms:created xsi:type="dcterms:W3CDTF">2016-09-25T23:12:57Z</dcterms:created>
  <dcterms:modified xsi:type="dcterms:W3CDTF">2018-02-08T21:05:17Z</dcterms:modified>
</cp:coreProperties>
</file>