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49" r:id="rId2"/>
    <p:sldMasterId id="2147483654" r:id="rId3"/>
    <p:sldMasterId id="2147483656" r:id="rId4"/>
    <p:sldMasterId id="2147483658" r:id="rId5"/>
    <p:sldMasterId id="2147483660" r:id="rId6"/>
  </p:sldMasterIdLst>
  <p:notesMasterIdLst>
    <p:notesMasterId r:id="rId26"/>
  </p:notesMasterIdLst>
  <p:handoutMasterIdLst>
    <p:handoutMasterId r:id="rId27"/>
  </p:handoutMasterIdLst>
  <p:sldIdLst>
    <p:sldId id="256" r:id="rId7"/>
    <p:sldId id="261" r:id="rId8"/>
    <p:sldId id="275" r:id="rId9"/>
    <p:sldId id="277" r:id="rId10"/>
    <p:sldId id="271" r:id="rId11"/>
    <p:sldId id="267" r:id="rId12"/>
    <p:sldId id="289" r:id="rId13"/>
    <p:sldId id="284" r:id="rId14"/>
    <p:sldId id="290" r:id="rId15"/>
    <p:sldId id="291" r:id="rId16"/>
    <p:sldId id="264" r:id="rId17"/>
    <p:sldId id="286" r:id="rId18"/>
    <p:sldId id="268" r:id="rId19"/>
    <p:sldId id="269" r:id="rId20"/>
    <p:sldId id="287" r:id="rId21"/>
    <p:sldId id="285" r:id="rId22"/>
    <p:sldId id="265" r:id="rId23"/>
    <p:sldId id="288" r:id="rId24"/>
    <p:sldId id="266" r:id="rId2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Présentation" id="{F27FEE45-4FAE-45A5-83FB-2FD763988D53}">
          <p14:sldIdLst>
            <p14:sldId id="256"/>
          </p14:sldIdLst>
        </p14:section>
        <p14:section name="Dossiers" id="{1CC06A5E-A89B-41F9-A5C9-CDAC52F44DAE}">
          <p14:sldIdLst>
            <p14:sldId id="261"/>
            <p14:sldId id="275"/>
            <p14:sldId id="277"/>
            <p14:sldId id="271"/>
          </p14:sldIdLst>
        </p14:section>
        <p14:section name="Serveur" id="{D0BC9CDA-2764-4060-9B5F-571A3DB1720B}">
          <p14:sldIdLst>
            <p14:sldId id="267"/>
            <p14:sldId id="289"/>
            <p14:sldId id="284"/>
            <p14:sldId id="290"/>
            <p14:sldId id="291"/>
          </p14:sldIdLst>
        </p14:section>
        <p14:section name="Clients" id="{1FF04F31-1DE5-442E-A3D7-73A3A0D968F5}">
          <p14:sldIdLst>
            <p14:sldId id="264"/>
            <p14:sldId id="286"/>
            <p14:sldId id="268"/>
            <p14:sldId id="269"/>
            <p14:sldId id="287"/>
          </p14:sldIdLst>
        </p14:section>
        <p14:section name="Démonstration" id="{EDF25AC6-14D4-44FB-9ACB-5A5153456B9C}">
          <p14:sldIdLst>
            <p14:sldId id="285"/>
          </p14:sldIdLst>
        </p14:section>
        <p14:section name="SCRUM" id="{F107106A-ADF2-4BA1-9257-7934959A9938}">
          <p14:sldIdLst>
            <p14:sldId id="265"/>
            <p14:sldId id="288"/>
          </p14:sldIdLst>
        </p14:section>
        <p14:section name="Conclusion" id="{A54B6310-6978-47D7-A209-C5297666E234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204"/>
    <a:srgbClr val="FA8606"/>
    <a:srgbClr val="F8AB6C"/>
    <a:srgbClr val="F68D36"/>
    <a:srgbClr val="F79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38" autoAdjust="0"/>
    <p:restoredTop sz="76403" autoAdjust="0"/>
  </p:normalViewPr>
  <p:slideViewPr>
    <p:cSldViewPr>
      <p:cViewPr varScale="1">
        <p:scale>
          <a:sx n="69" d="100"/>
          <a:sy n="69" d="100"/>
        </p:scale>
        <p:origin x="-24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elia\Downloads\Backlo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Feuil1!$A$2</c:f>
              <c:strCache>
                <c:ptCount val="1"/>
                <c:pt idx="0">
                  <c:v>Idéal</c:v>
                </c:pt>
              </c:strCache>
            </c:strRef>
          </c:tx>
          <c:marker>
            <c:symbol val="none"/>
          </c:marker>
          <c:cat>
            <c:strRef>
              <c:f>Feuil1!$B$1:$F$1</c:f>
              <c:strCache>
                <c:ptCount val="5"/>
                <c:pt idx="0">
                  <c:v>S0</c:v>
                </c:pt>
                <c:pt idx="1">
                  <c:v>S1</c:v>
                </c:pt>
                <c:pt idx="2">
                  <c:v>S2</c:v>
                </c:pt>
                <c:pt idx="3">
                  <c:v>S3</c:v>
                </c:pt>
                <c:pt idx="4">
                  <c:v>S4</c:v>
                </c:pt>
              </c:strCache>
            </c:strRef>
          </c:cat>
          <c:val>
            <c:numRef>
              <c:f>Feuil1!$B$2:$F$2</c:f>
              <c:numCache>
                <c:formatCode>General</c:formatCode>
                <c:ptCount val="5"/>
                <c:pt idx="0">
                  <c:v>0</c:v>
                </c:pt>
                <c:pt idx="1">
                  <c:v>55</c:v>
                </c:pt>
                <c:pt idx="2">
                  <c:v>105</c:v>
                </c:pt>
                <c:pt idx="3">
                  <c:v>155</c:v>
                </c:pt>
                <c:pt idx="4">
                  <c:v>196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Feuil1!$A$3</c:f>
              <c:strCache>
                <c:ptCount val="1"/>
                <c:pt idx="0">
                  <c:v>Réalisé</c:v>
                </c:pt>
              </c:strCache>
            </c:strRef>
          </c:tx>
          <c:marker>
            <c:symbol val="none"/>
          </c:marker>
          <c:dLbls>
            <c:dLbl>
              <c:idx val="4"/>
              <c:layout>
                <c:manualLayout>
                  <c:x val="-7.385429396733696E-3"/>
                  <c:y val="1.7032605696141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Feuil1!$B$1:$F$1</c:f>
              <c:strCache>
                <c:ptCount val="5"/>
                <c:pt idx="0">
                  <c:v>S0</c:v>
                </c:pt>
                <c:pt idx="1">
                  <c:v>S1</c:v>
                </c:pt>
                <c:pt idx="2">
                  <c:v>S2</c:v>
                </c:pt>
                <c:pt idx="3">
                  <c:v>S3</c:v>
                </c:pt>
                <c:pt idx="4">
                  <c:v>S4</c:v>
                </c:pt>
              </c:strCache>
            </c:strRef>
          </c:cat>
          <c:val>
            <c:numRef>
              <c:f>Feuil1!$B$3:$F$3</c:f>
              <c:numCache>
                <c:formatCode>General</c:formatCode>
                <c:ptCount val="5"/>
                <c:pt idx="0">
                  <c:v>0</c:v>
                </c:pt>
                <c:pt idx="1">
                  <c:v>11</c:v>
                </c:pt>
                <c:pt idx="2">
                  <c:v>54</c:v>
                </c:pt>
                <c:pt idx="3">
                  <c:v>78</c:v>
                </c:pt>
                <c:pt idx="4">
                  <c:v>170</c:v>
                </c:pt>
              </c:numCache>
            </c:numRef>
          </c:val>
          <c:smooth val="0"/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4552448"/>
        <c:axId val="94565120"/>
      </c:lineChart>
      <c:catAx>
        <c:axId val="94552448"/>
        <c:scaling>
          <c:orientation val="minMax"/>
        </c:scaling>
        <c:delete val="0"/>
        <c:axPos val="t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Semaines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4565120"/>
        <c:crosses val="autoZero"/>
        <c:auto val="1"/>
        <c:lblAlgn val="ctr"/>
        <c:lblOffset val="100"/>
        <c:noMultiLvlLbl val="0"/>
      </c:catAx>
      <c:valAx>
        <c:axId val="94565120"/>
        <c:scaling>
          <c:orientation val="maxMin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Nombre d'heures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45524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B79DC575-3C2D-48A8-9770-FB2CF303BE2E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Serveur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6DC2D603-4A83-4B94-BACF-0E5CBC38F484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Dossiers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Démo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5C99FDBD-770A-491C-8590-BEB35FD15220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31B60EEC-47A5-458E-950F-7E76F6FDFBAD}" type="parTrans" cxnId="{79FBB6DA-E897-40C8-BE6A-F70BA7B284FA}">
      <dgm:prSet/>
      <dgm:spPr/>
      <dgm:t>
        <a:bodyPr/>
        <a:lstStyle/>
        <a:p>
          <a:endParaRPr lang="fr-FR" sz="2400"/>
        </a:p>
      </dgm:t>
    </dgm:pt>
    <dgm:pt modelId="{CAD60A61-95FE-492D-B460-97A8E4E1F5A9}" type="sibTrans" cxnId="{79FBB6DA-E897-40C8-BE6A-F70BA7B284FA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 custLinFactNeighborY="-547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ABA5D23A-51C8-4FBE-9DC6-5F452EB0D6E9}" type="pres">
      <dgm:prSet presAssocID="{5C99FDBD-770A-491C-8590-BEB35FD15220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D74344-387E-44FE-A325-BBE87D23A009}" type="pres">
      <dgm:prSet presAssocID="{CAD60A61-95FE-492D-B460-97A8E4E1F5A9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CF8A2599-BEC8-491C-9596-8CA30AF8C724}" type="presOf" srcId="{B79DC575-3C2D-48A8-9770-FB2CF303BE2E}" destId="{5B7BAEE7-9BDE-4C08-A7FD-DC23867DD1ED}" srcOrd="0" destOrd="0" presId="urn:microsoft.com/office/officeart/2005/8/layout/hChevron3"/>
    <dgm:cxn modelId="{035758CC-F2FF-477E-A994-45139ABE015C}" type="presOf" srcId="{716B6D78-35AF-4B91-93EF-BBB8188A2942}" destId="{6A8464DA-9C63-4036-A69F-AD9E625F4936}" srcOrd="0" destOrd="0" presId="urn:microsoft.com/office/officeart/2005/8/layout/hChevron3"/>
    <dgm:cxn modelId="{7E7A5D1F-57B9-43CD-B6D5-BF5D2AD66E02}" type="presOf" srcId="{6DC2D603-4A83-4B94-BACF-0E5CBC38F484}" destId="{7F426AB6-763A-4D75-A6B8-E43036075AEF}" srcOrd="0" destOrd="0" presId="urn:microsoft.com/office/officeart/2005/8/layout/hChevron3"/>
    <dgm:cxn modelId="{79FBB6DA-E897-40C8-BE6A-F70BA7B284FA}" srcId="{7C4CCB48-C0F2-47BD-897F-68F1F33A02A5}" destId="{5C99FDBD-770A-491C-8590-BEB35FD15220}" srcOrd="2" destOrd="0" parTransId="{31B60EEC-47A5-458E-950F-7E76F6FDFBAD}" sibTransId="{CAD60A61-95FE-492D-B460-97A8E4E1F5A9}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6E057909-A0AA-4E8B-88BF-7A917B66F337}" type="presOf" srcId="{41B744B3-C780-4250-B8D0-00640162DBC3}" destId="{97C0F61C-999C-49F1-9C9D-EFBE3C992983}" srcOrd="0" destOrd="0" presId="urn:microsoft.com/office/officeart/2005/8/layout/hChevron3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76815753-D28E-47BA-8DBF-49E9BA10181E}" type="presOf" srcId="{7C4CCB48-C0F2-47BD-897F-68F1F33A02A5}" destId="{C50B149C-CF8E-4295-81A4-28CB3A779A22}" srcOrd="0" destOrd="0" presId="urn:microsoft.com/office/officeart/2005/8/layout/hChevron3"/>
    <dgm:cxn modelId="{B021F3D5-5786-49E1-AE52-D6C909CB8B71}" type="presOf" srcId="{5C99FDBD-770A-491C-8590-BEB35FD15220}" destId="{ABA5D23A-51C8-4FBE-9DC6-5F452EB0D6E9}" srcOrd="0" destOrd="0" presId="urn:microsoft.com/office/officeart/2005/8/layout/hChevron3"/>
    <dgm:cxn modelId="{D63D6B92-0D79-4713-80EF-BAA32ECEB5BB}" type="presParOf" srcId="{C50B149C-CF8E-4295-81A4-28CB3A779A22}" destId="{7F426AB6-763A-4D75-A6B8-E43036075AEF}" srcOrd="0" destOrd="0" presId="urn:microsoft.com/office/officeart/2005/8/layout/hChevron3"/>
    <dgm:cxn modelId="{3DE2F671-BCA7-48A6-854D-E9FD525BCD61}" type="presParOf" srcId="{C50B149C-CF8E-4295-81A4-28CB3A779A22}" destId="{EA29D319-73A4-4C4F-9B6F-5A3FAA9E7350}" srcOrd="1" destOrd="0" presId="urn:microsoft.com/office/officeart/2005/8/layout/hChevron3"/>
    <dgm:cxn modelId="{2F7D2D64-17E2-4A6A-B758-69BEECE2CC10}" type="presParOf" srcId="{C50B149C-CF8E-4295-81A4-28CB3A779A22}" destId="{5B7BAEE7-9BDE-4C08-A7FD-DC23867DD1ED}" srcOrd="2" destOrd="0" presId="urn:microsoft.com/office/officeart/2005/8/layout/hChevron3"/>
    <dgm:cxn modelId="{3B8BD104-74F7-4F3B-8AA7-29396496098E}" type="presParOf" srcId="{C50B149C-CF8E-4295-81A4-28CB3A779A22}" destId="{364D59EF-4EE7-4957-9C65-AEDA3797AD57}" srcOrd="3" destOrd="0" presId="urn:microsoft.com/office/officeart/2005/8/layout/hChevron3"/>
    <dgm:cxn modelId="{D96AC673-53F5-42FC-89C9-BBE8AF5CE44E}" type="presParOf" srcId="{C50B149C-CF8E-4295-81A4-28CB3A779A22}" destId="{ABA5D23A-51C8-4FBE-9DC6-5F452EB0D6E9}" srcOrd="4" destOrd="0" presId="urn:microsoft.com/office/officeart/2005/8/layout/hChevron3"/>
    <dgm:cxn modelId="{B1C2C17A-B633-43AF-B2C7-2BF3EA5E37BE}" type="presParOf" srcId="{C50B149C-CF8E-4295-81A4-28CB3A779A22}" destId="{66D74344-387E-44FE-A325-BBE87D23A009}" srcOrd="5" destOrd="0" presId="urn:microsoft.com/office/officeart/2005/8/layout/hChevron3"/>
    <dgm:cxn modelId="{BDAD22C2-0F6B-4592-A287-CC39776D30F7}" type="presParOf" srcId="{C50B149C-CF8E-4295-81A4-28CB3A779A22}" destId="{6A8464DA-9C63-4036-A69F-AD9E625F4936}" srcOrd="6" destOrd="0" presId="urn:microsoft.com/office/officeart/2005/8/layout/hChevron3"/>
    <dgm:cxn modelId="{46971022-8823-4A6E-8092-8C51AD2838D9}" type="presParOf" srcId="{C50B149C-CF8E-4295-81A4-28CB3A779A22}" destId="{6B304848-1C8F-48AF-AFD3-B76660EDFA72}" srcOrd="7" destOrd="0" presId="urn:microsoft.com/office/officeart/2005/8/layout/hChevron3"/>
    <dgm:cxn modelId="{80C4B46E-5E5E-41F1-BD23-AD5E6848235E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B79DC575-3C2D-48A8-9770-FB2CF303BE2E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Serveur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Démo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5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76885FF-8AEE-42B7-8729-C066CFD38553}" type="presOf" srcId="{716B6D78-35AF-4B91-93EF-BBB8188A2942}" destId="{6A8464DA-9C63-4036-A69F-AD9E625F4936}" srcOrd="0" destOrd="0" presId="urn:microsoft.com/office/officeart/2005/8/layout/hChevron3"/>
    <dgm:cxn modelId="{B37FE64B-0AD5-4092-804D-AD71C5E30EAF}" type="presOf" srcId="{B79DC575-3C2D-48A8-9770-FB2CF303BE2E}" destId="{5B7BAEE7-9BDE-4C08-A7FD-DC23867DD1ED}" srcOrd="0" destOrd="0" presId="urn:microsoft.com/office/officeart/2005/8/layout/hChevron3"/>
    <dgm:cxn modelId="{0205DAE1-FFDA-4CD1-ADC4-62ED2F4212F6}" type="presOf" srcId="{41B744B3-C780-4250-B8D0-00640162DBC3}" destId="{97C0F61C-999C-49F1-9C9D-EFBE3C992983}" srcOrd="0" destOrd="0" presId="urn:microsoft.com/office/officeart/2005/8/layout/hChevron3"/>
    <dgm:cxn modelId="{04F624F2-9352-429F-99F8-D1268D9334A1}" type="presOf" srcId="{9FA9866B-A3E7-4E80-AA77-731149C349AC}" destId="{8F7B9323-272C-4866-AEC4-589EA987C9B0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D58C3335-97E1-4432-ABCC-5A0E88C0D33D}" type="presOf" srcId="{6DC2D603-4A83-4B94-BACF-0E5CBC38F484}" destId="{7F426AB6-763A-4D75-A6B8-E43036075AEF}" srcOrd="0" destOrd="0" presId="urn:microsoft.com/office/officeart/2005/8/layout/hChevron3"/>
    <dgm:cxn modelId="{6B021D3F-0CBF-459A-8757-74E40719302C}" type="presOf" srcId="{7C4CCB48-C0F2-47BD-897F-68F1F33A02A5}" destId="{C50B149C-CF8E-4295-81A4-28CB3A779A22}" srcOrd="0" destOrd="0" presId="urn:microsoft.com/office/officeart/2005/8/layout/hChevron3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8908E68B-5D07-46ED-BFD6-2EF1D7A8213D}" type="presParOf" srcId="{C50B149C-CF8E-4295-81A4-28CB3A779A22}" destId="{7F426AB6-763A-4D75-A6B8-E43036075AEF}" srcOrd="0" destOrd="0" presId="urn:microsoft.com/office/officeart/2005/8/layout/hChevron3"/>
    <dgm:cxn modelId="{3664A31E-58B1-46C3-80E7-F8C223EBA4CD}" type="presParOf" srcId="{C50B149C-CF8E-4295-81A4-28CB3A779A22}" destId="{EA29D319-73A4-4C4F-9B6F-5A3FAA9E7350}" srcOrd="1" destOrd="0" presId="urn:microsoft.com/office/officeart/2005/8/layout/hChevron3"/>
    <dgm:cxn modelId="{F5153FCF-2BF6-437F-B8E0-ECAB42F9A704}" type="presParOf" srcId="{C50B149C-CF8E-4295-81A4-28CB3A779A22}" destId="{5B7BAEE7-9BDE-4C08-A7FD-DC23867DD1ED}" srcOrd="2" destOrd="0" presId="urn:microsoft.com/office/officeart/2005/8/layout/hChevron3"/>
    <dgm:cxn modelId="{B8234449-B351-4B9B-AD1D-356CFC1C6C25}" type="presParOf" srcId="{C50B149C-CF8E-4295-81A4-28CB3A779A22}" destId="{364D59EF-4EE7-4957-9C65-AEDA3797AD57}" srcOrd="3" destOrd="0" presId="urn:microsoft.com/office/officeart/2005/8/layout/hChevron3"/>
    <dgm:cxn modelId="{395F82D9-A3FD-49B8-B6BC-0C289F7DB003}" type="presParOf" srcId="{C50B149C-CF8E-4295-81A4-28CB3A779A22}" destId="{8F7B9323-272C-4866-AEC4-589EA987C9B0}" srcOrd="4" destOrd="0" presId="urn:microsoft.com/office/officeart/2005/8/layout/hChevron3"/>
    <dgm:cxn modelId="{93D59386-C850-46DE-BE1C-9F7C4A931671}" type="presParOf" srcId="{C50B149C-CF8E-4295-81A4-28CB3A779A22}" destId="{F1CE3C64-1228-4793-BA71-9F856A3190A0}" srcOrd="5" destOrd="0" presId="urn:microsoft.com/office/officeart/2005/8/layout/hChevron3"/>
    <dgm:cxn modelId="{451C297D-BC9F-4567-9E7C-069B4D57D74F}" type="presParOf" srcId="{C50B149C-CF8E-4295-81A4-28CB3A779A22}" destId="{6A8464DA-9C63-4036-A69F-AD9E625F4936}" srcOrd="6" destOrd="0" presId="urn:microsoft.com/office/officeart/2005/8/layout/hChevron3"/>
    <dgm:cxn modelId="{B4B0DD93-D678-49C1-B03C-A1DB777CEEF2}" type="presParOf" srcId="{C50B149C-CF8E-4295-81A4-28CB3A779A22}" destId="{6B304848-1C8F-48AF-AFD3-B76660EDFA72}" srcOrd="7" destOrd="0" presId="urn:microsoft.com/office/officeart/2005/8/layout/hChevron3"/>
    <dgm:cxn modelId="{854BF4FA-9582-422C-9CFC-AB20D8A23998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Démo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Clients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B79DC575-3C2D-48A8-9770-FB2CF303BE2E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5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2D9E5244-5860-4BFF-B677-69FD380EDFB8}" type="presOf" srcId="{6DC2D603-4A83-4B94-BACF-0E5CBC38F484}" destId="{7F426AB6-763A-4D75-A6B8-E43036075AEF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606039A0-16EB-4EDC-9C43-68A214284A12}" type="presOf" srcId="{B79DC575-3C2D-48A8-9770-FB2CF303BE2E}" destId="{5B7BAEE7-9BDE-4C08-A7FD-DC23867DD1ED}" srcOrd="0" destOrd="0" presId="urn:microsoft.com/office/officeart/2005/8/layout/hChevron3"/>
    <dgm:cxn modelId="{3D43856A-1EFC-46E6-A934-FA8C99BD5133}" type="presOf" srcId="{7C4CCB48-C0F2-47BD-897F-68F1F33A02A5}" destId="{C50B149C-CF8E-4295-81A4-28CB3A779A22}" srcOrd="0" destOrd="0" presId="urn:microsoft.com/office/officeart/2005/8/layout/hChevron3"/>
    <dgm:cxn modelId="{A2313306-19AD-4EF7-B851-52474F56DA74}" type="presOf" srcId="{41B744B3-C780-4250-B8D0-00640162DBC3}" destId="{97C0F61C-999C-49F1-9C9D-EFBE3C992983}" srcOrd="0" destOrd="0" presId="urn:microsoft.com/office/officeart/2005/8/layout/hChevron3"/>
    <dgm:cxn modelId="{A890B53F-504F-4FA6-BC2C-0262067B5C04}" type="presOf" srcId="{9FA9866B-A3E7-4E80-AA77-731149C349AC}" destId="{8F7B9323-272C-4866-AEC4-589EA987C9B0}" srcOrd="0" destOrd="0" presId="urn:microsoft.com/office/officeart/2005/8/layout/hChevron3"/>
    <dgm:cxn modelId="{C67B92ED-8477-4280-80E8-208B782435D5}" type="presOf" srcId="{716B6D78-35AF-4B91-93EF-BBB8188A2942}" destId="{6A8464DA-9C63-4036-A69F-AD9E625F4936}" srcOrd="0" destOrd="0" presId="urn:microsoft.com/office/officeart/2005/8/layout/hChevron3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E584AC37-8B72-4312-8E02-645F7FD6A9EB}" type="presParOf" srcId="{C50B149C-CF8E-4295-81A4-28CB3A779A22}" destId="{7F426AB6-763A-4D75-A6B8-E43036075AEF}" srcOrd="0" destOrd="0" presId="urn:microsoft.com/office/officeart/2005/8/layout/hChevron3"/>
    <dgm:cxn modelId="{E34FFA0F-ECAF-424D-ACE5-F2AAFBD5DA7D}" type="presParOf" srcId="{C50B149C-CF8E-4295-81A4-28CB3A779A22}" destId="{EA29D319-73A4-4C4F-9B6F-5A3FAA9E7350}" srcOrd="1" destOrd="0" presId="urn:microsoft.com/office/officeart/2005/8/layout/hChevron3"/>
    <dgm:cxn modelId="{4DAAF234-D2DF-4DB7-A8BB-6875221D0494}" type="presParOf" srcId="{C50B149C-CF8E-4295-81A4-28CB3A779A22}" destId="{5B7BAEE7-9BDE-4C08-A7FD-DC23867DD1ED}" srcOrd="2" destOrd="0" presId="urn:microsoft.com/office/officeart/2005/8/layout/hChevron3"/>
    <dgm:cxn modelId="{D9828F7C-7782-4478-AAFF-EF01186617C7}" type="presParOf" srcId="{C50B149C-CF8E-4295-81A4-28CB3A779A22}" destId="{364D59EF-4EE7-4957-9C65-AEDA3797AD57}" srcOrd="3" destOrd="0" presId="urn:microsoft.com/office/officeart/2005/8/layout/hChevron3"/>
    <dgm:cxn modelId="{75D728D4-A4B3-4968-9E11-61D5ECADEC00}" type="presParOf" srcId="{C50B149C-CF8E-4295-81A4-28CB3A779A22}" destId="{8F7B9323-272C-4866-AEC4-589EA987C9B0}" srcOrd="4" destOrd="0" presId="urn:microsoft.com/office/officeart/2005/8/layout/hChevron3"/>
    <dgm:cxn modelId="{170A51D9-3851-4B38-8C98-42580B7B8B83}" type="presParOf" srcId="{C50B149C-CF8E-4295-81A4-28CB3A779A22}" destId="{F1CE3C64-1228-4793-BA71-9F856A3190A0}" srcOrd="5" destOrd="0" presId="urn:microsoft.com/office/officeart/2005/8/layout/hChevron3"/>
    <dgm:cxn modelId="{B3AF1D91-9310-45A7-9EF7-00A993185217}" type="presParOf" srcId="{C50B149C-CF8E-4295-81A4-28CB3A779A22}" destId="{6A8464DA-9C63-4036-A69F-AD9E625F4936}" srcOrd="6" destOrd="0" presId="urn:microsoft.com/office/officeart/2005/8/layout/hChevron3"/>
    <dgm:cxn modelId="{78236B8D-366F-41E7-9C92-6A8EF3BD8700}" type="presParOf" srcId="{C50B149C-CF8E-4295-81A4-28CB3A779A22}" destId="{6B304848-1C8F-48AF-AFD3-B76660EDFA72}" srcOrd="7" destOrd="0" presId="urn:microsoft.com/office/officeart/2005/8/layout/hChevron3"/>
    <dgm:cxn modelId="{908D98BA-4F36-4C56-81C0-EB1BB8415339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Démo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B79DC575-3C2D-48A8-9770-FB2CF303BE2E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5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59810CC-B9C0-4180-BD5A-28E6E0C48E11}" type="presOf" srcId="{B79DC575-3C2D-48A8-9770-FB2CF303BE2E}" destId="{5B7BAEE7-9BDE-4C08-A7FD-DC23867DD1ED}" srcOrd="0" destOrd="0" presId="urn:microsoft.com/office/officeart/2005/8/layout/hChevron3"/>
    <dgm:cxn modelId="{FBEFAF3E-34E6-459B-B2C3-8A2034ABD307}" type="presOf" srcId="{716B6D78-35AF-4B91-93EF-BBB8188A2942}" destId="{6A8464DA-9C63-4036-A69F-AD9E625F4936}" srcOrd="0" destOrd="0" presId="urn:microsoft.com/office/officeart/2005/8/layout/hChevron3"/>
    <dgm:cxn modelId="{08BFD68D-8448-46DE-BB5C-EFE021E15E77}" type="presOf" srcId="{6DC2D603-4A83-4B94-BACF-0E5CBC38F484}" destId="{7F426AB6-763A-4D75-A6B8-E43036075AEF}" srcOrd="0" destOrd="0" presId="urn:microsoft.com/office/officeart/2005/8/layout/hChevron3"/>
    <dgm:cxn modelId="{9399D3B7-3870-42CF-A636-B0436AE676CF}" type="presOf" srcId="{9FA9866B-A3E7-4E80-AA77-731149C349AC}" destId="{8F7B9323-272C-4866-AEC4-589EA987C9B0}" srcOrd="0" destOrd="0" presId="urn:microsoft.com/office/officeart/2005/8/layout/hChevron3"/>
    <dgm:cxn modelId="{7F3DD2F0-DAB7-47E3-9D92-6DD2A9FC43C6}" type="presOf" srcId="{7C4CCB48-C0F2-47BD-897F-68F1F33A02A5}" destId="{C50B149C-CF8E-4295-81A4-28CB3A779A22}" srcOrd="0" destOrd="0" presId="urn:microsoft.com/office/officeart/2005/8/layout/hChevron3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8DE02B0D-743E-42E7-B4F1-B4F638E5C284}" type="presOf" srcId="{41B744B3-C780-4250-B8D0-00640162DBC3}" destId="{97C0F61C-999C-49F1-9C9D-EFBE3C992983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A2A84379-4D39-445E-ADC4-1CC6C54EBC33}" type="presParOf" srcId="{C50B149C-CF8E-4295-81A4-28CB3A779A22}" destId="{7F426AB6-763A-4D75-A6B8-E43036075AEF}" srcOrd="0" destOrd="0" presId="urn:microsoft.com/office/officeart/2005/8/layout/hChevron3"/>
    <dgm:cxn modelId="{8B0E4DCD-9F20-495C-978D-E663261FD633}" type="presParOf" srcId="{C50B149C-CF8E-4295-81A4-28CB3A779A22}" destId="{EA29D319-73A4-4C4F-9B6F-5A3FAA9E7350}" srcOrd="1" destOrd="0" presId="urn:microsoft.com/office/officeart/2005/8/layout/hChevron3"/>
    <dgm:cxn modelId="{A01444B4-7742-48D8-BFE9-1E48C25DAB09}" type="presParOf" srcId="{C50B149C-CF8E-4295-81A4-28CB3A779A22}" destId="{5B7BAEE7-9BDE-4C08-A7FD-DC23867DD1ED}" srcOrd="2" destOrd="0" presId="urn:microsoft.com/office/officeart/2005/8/layout/hChevron3"/>
    <dgm:cxn modelId="{37275B13-CA3B-44CC-8E40-CA58ED562F93}" type="presParOf" srcId="{C50B149C-CF8E-4295-81A4-28CB3A779A22}" destId="{364D59EF-4EE7-4957-9C65-AEDA3797AD57}" srcOrd="3" destOrd="0" presId="urn:microsoft.com/office/officeart/2005/8/layout/hChevron3"/>
    <dgm:cxn modelId="{08CF54F1-756D-432F-A114-C2B5F0423A57}" type="presParOf" srcId="{C50B149C-CF8E-4295-81A4-28CB3A779A22}" destId="{8F7B9323-272C-4866-AEC4-589EA987C9B0}" srcOrd="4" destOrd="0" presId="urn:microsoft.com/office/officeart/2005/8/layout/hChevron3"/>
    <dgm:cxn modelId="{90E2E5C8-FDE5-4654-BB3A-FA076B838786}" type="presParOf" srcId="{C50B149C-CF8E-4295-81A4-28CB3A779A22}" destId="{F1CE3C64-1228-4793-BA71-9F856A3190A0}" srcOrd="5" destOrd="0" presId="urn:microsoft.com/office/officeart/2005/8/layout/hChevron3"/>
    <dgm:cxn modelId="{8FA28101-0E4B-40BA-9EA2-7DEFEBC352D0}" type="presParOf" srcId="{C50B149C-CF8E-4295-81A4-28CB3A779A22}" destId="{6A8464DA-9C63-4036-A69F-AD9E625F4936}" srcOrd="6" destOrd="0" presId="urn:microsoft.com/office/officeart/2005/8/layout/hChevron3"/>
    <dgm:cxn modelId="{44EF3554-34D1-42DB-A6E2-944C872C663B}" type="presParOf" srcId="{C50B149C-CF8E-4295-81A4-28CB3A779A22}" destId="{6B304848-1C8F-48AF-AFD3-B76660EDFA72}" srcOrd="7" destOrd="0" presId="urn:microsoft.com/office/officeart/2005/8/layout/hChevron3"/>
    <dgm:cxn modelId="{361D837C-FBD6-424A-AB15-DE58867F791C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B79DC575-3C2D-48A8-9770-FB2CF303BE2E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SCRUM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Démo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5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CA5E54A6-EF98-4309-892A-F7093D422770}" type="presOf" srcId="{7C4CCB48-C0F2-47BD-897F-68F1F33A02A5}" destId="{C50B149C-CF8E-4295-81A4-28CB3A779A22}" srcOrd="0" destOrd="0" presId="urn:microsoft.com/office/officeart/2005/8/layout/hChevron3"/>
    <dgm:cxn modelId="{24D18191-1EDA-4DEB-B13F-A9BAF88AF22D}" type="presOf" srcId="{B79DC575-3C2D-48A8-9770-FB2CF303BE2E}" destId="{5B7BAEE7-9BDE-4C08-A7FD-DC23867DD1ED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0AAD73FB-77C1-4FEB-B509-12346F119841}" type="presOf" srcId="{6DC2D603-4A83-4B94-BACF-0E5CBC38F484}" destId="{7F426AB6-763A-4D75-A6B8-E43036075AEF}" srcOrd="0" destOrd="0" presId="urn:microsoft.com/office/officeart/2005/8/layout/hChevron3"/>
    <dgm:cxn modelId="{52EEBC76-2C03-48E7-879D-A880FCBA2293}" type="presOf" srcId="{716B6D78-35AF-4B91-93EF-BBB8188A2942}" destId="{6A8464DA-9C63-4036-A69F-AD9E625F4936}" srcOrd="0" destOrd="0" presId="urn:microsoft.com/office/officeart/2005/8/layout/hChevron3"/>
    <dgm:cxn modelId="{B2875EFC-FA70-4449-9FD0-1CDC0EF672D9}" type="presOf" srcId="{41B744B3-C780-4250-B8D0-00640162DBC3}" destId="{97C0F61C-999C-49F1-9C9D-EFBE3C992983}" srcOrd="0" destOrd="0" presId="urn:microsoft.com/office/officeart/2005/8/layout/hChevron3"/>
    <dgm:cxn modelId="{C2986E00-A77E-466F-B945-09163CA415AD}" type="presOf" srcId="{9FA9866B-A3E7-4E80-AA77-731149C349AC}" destId="{8F7B9323-272C-4866-AEC4-589EA987C9B0}" srcOrd="0" destOrd="0" presId="urn:microsoft.com/office/officeart/2005/8/layout/hChevron3"/>
    <dgm:cxn modelId="{50D80ABB-044A-44FC-BE32-C566828A97F5}" type="presParOf" srcId="{C50B149C-CF8E-4295-81A4-28CB3A779A22}" destId="{7F426AB6-763A-4D75-A6B8-E43036075AEF}" srcOrd="0" destOrd="0" presId="urn:microsoft.com/office/officeart/2005/8/layout/hChevron3"/>
    <dgm:cxn modelId="{911BF21F-620A-4BE2-A650-50ABC25B6C3A}" type="presParOf" srcId="{C50B149C-CF8E-4295-81A4-28CB3A779A22}" destId="{EA29D319-73A4-4C4F-9B6F-5A3FAA9E7350}" srcOrd="1" destOrd="0" presId="urn:microsoft.com/office/officeart/2005/8/layout/hChevron3"/>
    <dgm:cxn modelId="{1F2A30C3-2A09-41D6-BE4D-9A892AC71D66}" type="presParOf" srcId="{C50B149C-CF8E-4295-81A4-28CB3A779A22}" destId="{5B7BAEE7-9BDE-4C08-A7FD-DC23867DD1ED}" srcOrd="2" destOrd="0" presId="urn:microsoft.com/office/officeart/2005/8/layout/hChevron3"/>
    <dgm:cxn modelId="{2C8D1E15-758D-4B2F-A5D8-003118781090}" type="presParOf" srcId="{C50B149C-CF8E-4295-81A4-28CB3A779A22}" destId="{364D59EF-4EE7-4957-9C65-AEDA3797AD57}" srcOrd="3" destOrd="0" presId="urn:microsoft.com/office/officeart/2005/8/layout/hChevron3"/>
    <dgm:cxn modelId="{464BC71A-BCD8-4289-9B30-CBD7A342B89B}" type="presParOf" srcId="{C50B149C-CF8E-4295-81A4-28CB3A779A22}" destId="{8F7B9323-272C-4866-AEC4-589EA987C9B0}" srcOrd="4" destOrd="0" presId="urn:microsoft.com/office/officeart/2005/8/layout/hChevron3"/>
    <dgm:cxn modelId="{41DE393C-111C-4214-8CCF-F95C641AD89B}" type="presParOf" srcId="{C50B149C-CF8E-4295-81A4-28CB3A779A22}" destId="{F1CE3C64-1228-4793-BA71-9F856A3190A0}" srcOrd="5" destOrd="0" presId="urn:microsoft.com/office/officeart/2005/8/layout/hChevron3"/>
    <dgm:cxn modelId="{466940E1-E271-40DC-A5BA-331579C7D28D}" type="presParOf" srcId="{C50B149C-CF8E-4295-81A4-28CB3A779A22}" destId="{6A8464DA-9C63-4036-A69F-AD9E625F4936}" srcOrd="6" destOrd="0" presId="urn:microsoft.com/office/officeart/2005/8/layout/hChevron3"/>
    <dgm:cxn modelId="{181C2CB7-C9D6-4A10-8B7E-3CA86D4045D3}" type="presParOf" srcId="{C50B149C-CF8E-4295-81A4-28CB3A779A22}" destId="{6B304848-1C8F-48AF-AFD3-B76660EDFA72}" srcOrd="7" destOrd="0" presId="urn:microsoft.com/office/officeart/2005/8/layout/hChevron3"/>
    <dgm:cxn modelId="{08DCEB22-B298-4378-B671-E2D6BA302146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Dossiers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Serveur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ABA5D23A-51C8-4FBE-9DC6-5F452EB0D6E9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Démo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Serveur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8F7B9323-272C-4866-AEC4-589EA987C9B0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Démo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8F7B9323-272C-4866-AEC4-589EA987C9B0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Clients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Démo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8F7B9323-272C-4866-AEC4-589EA987C9B0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Démo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8F7B9323-272C-4866-AEC4-589EA987C9B0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Démo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SCRUM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6D93C-8D17-4235-8FD3-D8D502624C6C}" type="datetimeFigureOut">
              <a:rPr lang="fr-FR" smtClean="0"/>
              <a:t>11/04/2014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D6409-E50D-49E5-9BA7-73E22C4EDFD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5458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1DFF5-C62D-44F6-82F0-F6C097988AF4}" type="datetimeFigureOut">
              <a:rPr lang="fr-FR" smtClean="0"/>
              <a:t>11/04/2014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857B-7028-454B-80BC-6A1CC95FEA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329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8216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Carlo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6263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5689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8073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Joël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5971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7046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620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280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</a:p>
          <a:p>
            <a:r>
              <a:rPr lang="fr-FR" dirty="0" smtClean="0"/>
              <a:t>Architecture :</a:t>
            </a:r>
          </a:p>
          <a:p>
            <a:r>
              <a:rPr lang="fr-FR" dirty="0" smtClean="0"/>
              <a:t>Diviser</a:t>
            </a:r>
            <a:r>
              <a:rPr lang="fr-FR" baseline="0" dirty="0" smtClean="0"/>
              <a:t> en 3 « tiers » (données, serveur et client)</a:t>
            </a:r>
          </a:p>
          <a:p>
            <a:r>
              <a:rPr lang="fr-FR" baseline="0" dirty="0" smtClean="0"/>
              <a:t>Tiers données : assure la persistance (on y stocke les utilisateurs, les parties,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…) -&gt; régulièrement sauvegardés pour ne pas perdre de données (MySQL)</a:t>
            </a:r>
          </a:p>
          <a:p>
            <a:r>
              <a:rPr lang="fr-FR" baseline="0" dirty="0" smtClean="0"/>
              <a:t>Tiers serveur : assure l’ensemble des traitements, il est l’autorité durant la partie et assure la communication entre les clients (Java)</a:t>
            </a:r>
          </a:p>
          <a:p>
            <a:r>
              <a:rPr lang="fr-FR" baseline="0" dirty="0" smtClean="0"/>
              <a:t>Tiers client : composés de différents plateformes (Clients lourds (Java), Clients mobiles (principalement Android - Java) et Clients Web (PHP / JS) )</a:t>
            </a:r>
          </a:p>
          <a:p>
            <a:r>
              <a:rPr lang="fr-FR" baseline="0" dirty="0" smtClean="0"/>
              <a:t>Le dernier récupère sa structure sur un serveur web, puis interagi avec le serveur de calcul comme les autres clients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site internet permet, en plus de jouer, aux différentes personnes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se créer un compte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trouver les règles du jeu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contacter le support ou rechercher un problème dans un FAQ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D’être informé des dernières nouveautés (tournois, mise à jour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…)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télécharger le kit de fabrication (</a:t>
            </a:r>
            <a:r>
              <a:rPr lang="fr-FR" baseline="0" dirty="0" err="1" smtClean="0"/>
              <a:t>PDFs</a:t>
            </a:r>
            <a:r>
              <a:rPr lang="fr-FR" baseline="0" dirty="0" smtClean="0"/>
              <a:t> à imprimer) pour faire son « plateau maison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03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83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</a:p>
          <a:p>
            <a:r>
              <a:rPr lang="fr-FR" dirty="0" smtClean="0"/>
              <a:t>Le serveur web apache et le serveur de calcul java sont hébergés sur une machine virtuelle.</a:t>
            </a:r>
          </a:p>
          <a:p>
            <a:r>
              <a:rPr lang="fr-FR" dirty="0" smtClean="0"/>
              <a:t>Celle-ci</a:t>
            </a:r>
            <a:r>
              <a:rPr lang="fr-FR" baseline="0" dirty="0" smtClean="0"/>
              <a:t> propose les 2 serveurs depuis 2 ports différents (mais les serveurs peuvent être séparés, si souhaité).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Deux machines virtuelles ont été déployés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avec le serveur Java en « </a:t>
            </a:r>
            <a:r>
              <a:rPr lang="fr-FR" baseline="0" dirty="0" err="1" smtClean="0"/>
              <a:t>prod</a:t>
            </a:r>
            <a:r>
              <a:rPr lang="fr-FR" baseline="0" dirty="0" smtClean="0"/>
              <a:t> » est qui est utilisé pour le développement du client web et les présentations …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avec le serveur Java en cours de développement (version plus avancée)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Les machines virtuelles sont des </a:t>
            </a:r>
            <a:r>
              <a:rPr lang="fr-FR" baseline="0" dirty="0" err="1" smtClean="0"/>
              <a:t>Ubuntu</a:t>
            </a:r>
            <a:r>
              <a:rPr lang="fr-FR" baseline="0" smtClean="0"/>
              <a:t> Server version 12.04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388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Maxime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889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</a:p>
          <a:p>
            <a:r>
              <a:rPr lang="fr-FR" dirty="0" smtClean="0"/>
              <a:t>Déplacement du laurier</a:t>
            </a:r>
          </a:p>
          <a:p>
            <a:r>
              <a:rPr lang="fr-FR" dirty="0" smtClean="0"/>
              <a:t>Abandon d’une partie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93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4171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Adam et</a:t>
            </a:r>
            <a:r>
              <a:rPr lang="fr-FR" baseline="0" dirty="0" smtClean="0"/>
              <a:t> Félix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047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</a:p>
          <a:p>
            <a:r>
              <a:rPr lang="fr-FR" dirty="0" smtClean="0"/>
              <a:t>Déplacement des pions</a:t>
            </a:r>
          </a:p>
          <a:p>
            <a:r>
              <a:rPr lang="fr-FR" dirty="0" smtClean="0"/>
              <a:t>Lancement de la partie</a:t>
            </a:r>
          </a:p>
          <a:p>
            <a:r>
              <a:rPr lang="fr-FR" dirty="0" smtClean="0"/>
              <a:t>Suppression</a:t>
            </a:r>
            <a:r>
              <a:rPr lang="fr-FR" baseline="0" dirty="0" smtClean="0"/>
              <a:t> d’une partie</a:t>
            </a:r>
          </a:p>
          <a:p>
            <a:r>
              <a:rPr lang="fr-FR" baseline="0" dirty="0" smtClean="0"/>
              <a:t>Abandon d’une partie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33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428094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/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/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/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/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58401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631755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24464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94903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001721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Masters/_rels/slideMaster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Masters/_rels/slideMaster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Masters/_rels/slideMaster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Masters/_rels/slideMaster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5.x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3238294509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11/04/2014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ED8F09B3-ABC2-4EEE-90E7-5E66F96215DD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/17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500887141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11/04/2014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/17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0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2894884488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11/04/2014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/17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5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3175017681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11/04/2014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/17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84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655088050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11/04/2014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smtClean="0">
                <a:latin typeface="Ubuntu" pitchFamily="34" charset="0"/>
              </a:rPr>
              <a:t>/17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7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73818"/>
              </p:ext>
            </p:extLst>
          </p:nvPr>
        </p:nvGraphicFramePr>
        <p:xfrm>
          <a:off x="238750" y="5517232"/>
          <a:ext cx="865373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4577"/>
                <a:gridCol w="2884577"/>
                <a:gridCol w="288457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Conseil 7</a:t>
                      </a:r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 </a:t>
                      </a:r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: Vincent</a:t>
                      </a:r>
                      <a:r>
                        <a:rPr lang="fr-FR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 Moitry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Joël</a:t>
                      </a:r>
                      <a:r>
                        <a:rPr lang="fr-FR" baseline="0" dirty="0" smtClean="0">
                          <a:latin typeface="Ubuntu" pitchFamily="34" charset="0"/>
                        </a:rPr>
                        <a:t> Collinet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Ubuntu" pitchFamily="34" charset="0"/>
                        </a:rPr>
                        <a:t>Félix Erb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Ubuntu" pitchFamily="34" charset="0"/>
                        </a:rPr>
                        <a:t>Célia Kocher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Adam Rimelé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Ubuntu" pitchFamily="34" charset="0"/>
                        </a:rPr>
                        <a:t>Carlo Spiga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Ubuntu" pitchFamily="34" charset="0"/>
                        </a:rPr>
                        <a:t>Maxime Zimmer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51520" y="3421449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 smtClean="0">
                <a:latin typeface="Ubuntu" pitchFamily="34" charset="0"/>
              </a:rPr>
              <a:t>Client : M. Vincent Vigon</a:t>
            </a:r>
          </a:p>
          <a:p>
            <a:pPr algn="ctr">
              <a:lnSpc>
                <a:spcPct val="150000"/>
              </a:lnSpc>
            </a:pPr>
            <a:r>
              <a:rPr lang="fr-FR" sz="2000" dirty="0" smtClean="0">
                <a:latin typeface="Ubuntu" pitchFamily="34" charset="0"/>
              </a:rPr>
              <a:t>Tuteur : M. Pierre Kraemer</a:t>
            </a:r>
            <a:endParaRPr lang="fr-FR" sz="2000" dirty="0">
              <a:latin typeface="Ubuntu" pitchFamily="34" charset="0"/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251520" y="1349896"/>
            <a:ext cx="8640960" cy="1503040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  <a:t>La Clémence d’Auguste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  <a:t/>
            </a:r>
            <a:b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</a:b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  <a:t/>
            </a:r>
            <a:b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</a:br>
            <a:r>
              <a:rPr lang="fr-FR" sz="2800" dirty="0" smtClean="0">
                <a:latin typeface="Ubuntu" pitchFamily="34" charset="0"/>
              </a:rPr>
              <a:t>Projet Acrobatt</a:t>
            </a:r>
            <a:endParaRPr lang="fr-FR" dirty="0">
              <a:solidFill>
                <a:schemeClr val="accent6">
                  <a:lumMod val="75000"/>
                </a:schemeClr>
              </a:solidFill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05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e 45"/>
          <p:cNvGrpSpPr/>
          <p:nvPr/>
        </p:nvGrpSpPr>
        <p:grpSpPr>
          <a:xfrm>
            <a:off x="251520" y="1043444"/>
            <a:ext cx="8640960" cy="3537684"/>
            <a:chOff x="251520" y="1043444"/>
            <a:chExt cx="8640960" cy="3537684"/>
          </a:xfrm>
        </p:grpSpPr>
        <p:sp>
          <p:nvSpPr>
            <p:cNvPr id="26" name="Rectangle 25"/>
            <p:cNvSpPr/>
            <p:nvPr/>
          </p:nvSpPr>
          <p:spPr>
            <a:xfrm>
              <a:off x="1835696" y="1412776"/>
              <a:ext cx="7056784" cy="31683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55976" y="1916832"/>
              <a:ext cx="4320480" cy="23762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76256" y="2457082"/>
              <a:ext cx="1368152" cy="161999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latin typeface="Ubuntu" pitchFamily="34" charset="0"/>
              </a:endParaRPr>
            </a:p>
          </p:txBody>
        </p:sp>
        <p:sp>
          <p:nvSpPr>
            <p:cNvPr id="4" name="Rectangle à coins arrondis 3"/>
            <p:cNvSpPr/>
            <p:nvPr/>
          </p:nvSpPr>
          <p:spPr>
            <a:xfrm>
              <a:off x="251520" y="1770927"/>
              <a:ext cx="93610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Client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195736" y="2058959"/>
              <a:ext cx="936104" cy="5040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User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860032" y="2635023"/>
              <a:ext cx="936104" cy="61688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User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7020272" y="2628808"/>
              <a:ext cx="1080120" cy="62309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Joueur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251520" y="2313066"/>
              <a:ext cx="93610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Client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261508" y="2855859"/>
              <a:ext cx="93610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Client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2195736" y="2601098"/>
              <a:ext cx="936104" cy="5040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User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2195736" y="3143891"/>
              <a:ext cx="936104" cy="5040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User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4860032" y="3296106"/>
              <a:ext cx="936104" cy="61688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User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7020272" y="3296106"/>
              <a:ext cx="1080120" cy="62309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Joueur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6876256" y="206084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Jeu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355976" y="1556792"/>
              <a:ext cx="4320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Salon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1826598" y="1043444"/>
              <a:ext cx="706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Serveur</a:t>
              </a:r>
              <a:endParaRPr lang="fr-FR" dirty="0">
                <a:latin typeface="Ubuntu" pitchFamily="34" charset="0"/>
              </a:endParaRPr>
            </a:p>
          </p:txBody>
        </p:sp>
        <p:cxnSp>
          <p:nvCxnSpPr>
            <p:cNvPr id="31" name="Connecteur droit avec flèche 30"/>
            <p:cNvCxnSpPr>
              <a:stCxn id="4" idx="3"/>
              <a:endCxn id="9" idx="1"/>
            </p:cNvCxnSpPr>
            <p:nvPr/>
          </p:nvCxnSpPr>
          <p:spPr>
            <a:xfrm>
              <a:off x="1187624" y="2022955"/>
              <a:ext cx="1008112" cy="2880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stCxn id="13" idx="3"/>
              <a:endCxn id="15" idx="1"/>
            </p:cNvCxnSpPr>
            <p:nvPr/>
          </p:nvCxnSpPr>
          <p:spPr>
            <a:xfrm>
              <a:off x="1187624" y="2565094"/>
              <a:ext cx="1008112" cy="2880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14" idx="3"/>
              <a:endCxn id="16" idx="1"/>
            </p:cNvCxnSpPr>
            <p:nvPr/>
          </p:nvCxnSpPr>
          <p:spPr>
            <a:xfrm>
              <a:off x="1197612" y="3107887"/>
              <a:ext cx="998124" cy="2880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9" idx="3"/>
              <a:endCxn id="10" idx="1"/>
            </p:cNvCxnSpPr>
            <p:nvPr/>
          </p:nvCxnSpPr>
          <p:spPr>
            <a:xfrm>
              <a:off x="3131840" y="2310987"/>
              <a:ext cx="1728192" cy="6324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stCxn id="15" idx="3"/>
              <a:endCxn id="18" idx="1"/>
            </p:cNvCxnSpPr>
            <p:nvPr/>
          </p:nvCxnSpPr>
          <p:spPr>
            <a:xfrm>
              <a:off x="3131840" y="2853126"/>
              <a:ext cx="1728192" cy="75142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10" idx="3"/>
              <a:endCxn id="11" idx="1"/>
            </p:cNvCxnSpPr>
            <p:nvPr/>
          </p:nvCxnSpPr>
          <p:spPr>
            <a:xfrm flipV="1">
              <a:off x="5796136" y="2940356"/>
              <a:ext cx="1224136" cy="310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5" name="Espace réservé du texte 44"/>
          <p:cNvSpPr>
            <a:spLocks noGrp="1"/>
          </p:cNvSpPr>
          <p:nvPr>
            <p:ph type="body" sz="quarter" idx="10"/>
          </p:nvPr>
        </p:nvSpPr>
        <p:spPr>
          <a:xfrm>
            <a:off x="250825" y="4653136"/>
            <a:ext cx="8642350" cy="14401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Authentification puis interaction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Persistance : uniquement les utilisateurs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4618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90107"/>
              </p:ext>
            </p:extLst>
          </p:nvPr>
        </p:nvGraphicFramePr>
        <p:xfrm>
          <a:off x="251521" y="2132856"/>
          <a:ext cx="8640960" cy="3383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Catégorie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Validation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</a:t>
                      </a:r>
                      <a:r>
                        <a:rPr lang="fr-FR" baseline="0" dirty="0" smtClean="0"/>
                        <a:t>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d’une partie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Pouvoir créer une partie avec un nom et un nombre de joueurs maximum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</a:t>
                      </a:r>
                      <a:r>
                        <a:rPr lang="fr-FR" baseline="0" dirty="0" smtClean="0"/>
                        <a:t>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Consulter les parties disponibles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Voir la liste des</a:t>
                      </a:r>
                      <a:r>
                        <a:rPr lang="fr-FR" baseline="0" dirty="0" smtClean="0"/>
                        <a:t> parties disponibles et non commencées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</a:t>
                      </a:r>
                      <a:r>
                        <a:rPr lang="fr-FR" baseline="0" dirty="0" smtClean="0"/>
                        <a:t>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Plateau de jeu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Voir</a:t>
                      </a:r>
                      <a:r>
                        <a:rPr lang="fr-FR" baseline="0" dirty="0" smtClean="0"/>
                        <a:t> un plateau de taille fixe et voir les cases sur lesquelles on peut déplacer le pion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8901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772816"/>
            <a:ext cx="8642350" cy="4176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Chatter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S’inscrire / se connecter / se déconnecter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Créer une 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Configurer une 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Consulter la liste des parties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Démarrer une partie</a:t>
            </a:r>
          </a:p>
        </p:txBody>
      </p:sp>
    </p:spTree>
    <p:extLst>
      <p:ext uri="{BB962C8B-B14F-4D97-AF65-F5344CB8AC3E}">
        <p14:creationId xmlns:p14="http://schemas.microsoft.com/office/powerpoint/2010/main" val="10636585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34835"/>
              </p:ext>
            </p:extLst>
          </p:nvPr>
        </p:nvGraphicFramePr>
        <p:xfrm>
          <a:off x="251520" y="2132856"/>
          <a:ext cx="8640960" cy="402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Catégorie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Validation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Java (moteur)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d’une partie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Pouvoir créer une partie avec un nom et un nombre de joueurs maximum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Java (moteur)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Suppression</a:t>
                      </a:r>
                      <a:r>
                        <a:rPr lang="fr-FR" baseline="0" dirty="0" smtClean="0"/>
                        <a:t> d’une partie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Supprimer la partie de la liste des parties disponibles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Java (moteur)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Rejoindre</a:t>
                      </a:r>
                      <a:r>
                        <a:rPr lang="fr-FR" baseline="0" dirty="0" smtClean="0"/>
                        <a:t> une partie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Ajouter le joueur à la liste en attendant, pouvoir configurer son équipe et ses légions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Java (moteur)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Consulter les parties disponibles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Voir la liste complète des parties disponibles </a:t>
                      </a:r>
                      <a:r>
                        <a:rPr lang="fr-FR" baseline="0" dirty="0" smtClean="0"/>
                        <a:t>et </a:t>
                      </a:r>
                      <a:r>
                        <a:rPr lang="fr-FR" dirty="0" smtClean="0"/>
                        <a:t>non commencées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5894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38176"/>
              </p:ext>
            </p:extLst>
          </p:nvPr>
        </p:nvGraphicFramePr>
        <p:xfrm>
          <a:off x="251520" y="2132856"/>
          <a:ext cx="8640960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Catégorie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Validation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Java (affichage)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Analyse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LibGDX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Comprendre comment fonctionne </a:t>
                      </a:r>
                      <a:r>
                        <a:rPr lang="fr-FR" dirty="0" err="1" smtClean="0"/>
                        <a:t>LibGDX</a:t>
                      </a:r>
                      <a:r>
                        <a:rPr lang="fr-FR" dirty="0" smtClean="0"/>
                        <a:t> pour l'utiliser dans l'application Android et l'application PC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Java (affichage)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Connexion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Pouvoir</a:t>
                      </a:r>
                      <a:r>
                        <a:rPr lang="fr-FR" baseline="0" dirty="0" smtClean="0"/>
                        <a:t> se connecter au jeu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32425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Java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772816"/>
            <a:ext cx="8642350" cy="4176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Chatter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S’inscrire / se connecter / se déconnecter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Créer une 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Configurer une 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Consulter la liste des parties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Démarrer une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207546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28147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Burn-down chart</a:t>
            </a:r>
            <a:endParaRPr lang="fr-FR" dirty="0"/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460949"/>
              </p:ext>
            </p:extLst>
          </p:nvPr>
        </p:nvGraphicFramePr>
        <p:xfrm>
          <a:off x="971600" y="1772816"/>
          <a:ext cx="720080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091069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prochain sprint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Pouvoir jouer (client web)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Faire tous les affichages du client Java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Lier les affichages au moteur Java (client)</a:t>
            </a:r>
            <a:endParaRPr lang="fr-FR" sz="1600" dirty="0" smtClean="0"/>
          </a:p>
          <a:p>
            <a:pPr>
              <a:lnSpc>
                <a:spcPct val="150000"/>
              </a:lnSpc>
            </a:pPr>
            <a:endParaRPr lang="fr-FR" sz="1600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Éventuellement débuter le mode déconnecté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Éventuellement commencer l’IA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6941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276872"/>
            <a:ext cx="8640960" cy="720080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Merci pour votre</a:t>
            </a:r>
            <a:r>
              <a:rPr lang="fr-FR" baseline="0" dirty="0" smtClean="0">
                <a:solidFill>
                  <a:schemeClr val="accent6">
                    <a:lumMod val="75000"/>
                  </a:schemeClr>
                </a:solidFill>
              </a:rPr>
              <a:t> attention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9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 &amp; logiciel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96" y="1780477"/>
            <a:ext cx="6825009" cy="453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893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Langages &amp; outils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77674"/>
              </p:ext>
            </p:extLst>
          </p:nvPr>
        </p:nvGraphicFramePr>
        <p:xfrm>
          <a:off x="251520" y="1988840"/>
          <a:ext cx="8640960" cy="410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4104456"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Java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WebSocket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JSON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HTML 5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CSS 3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JavaScript (</a:t>
                      </a:r>
                      <a:r>
                        <a:rPr lang="fr-FR" sz="2800" dirty="0" err="1" smtClean="0"/>
                        <a:t>jQuery</a:t>
                      </a:r>
                      <a:r>
                        <a:rPr lang="fr-FR" sz="2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Github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Trello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Netbeans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Eclipse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Sublime</a:t>
                      </a:r>
                      <a:r>
                        <a:rPr lang="fr-FR" sz="2800" baseline="0" dirty="0" smtClean="0"/>
                        <a:t> </a:t>
                      </a:r>
                      <a:r>
                        <a:rPr lang="fr-FR" sz="2800" baseline="0" dirty="0" err="1" smtClean="0"/>
                        <a:t>Text</a:t>
                      </a:r>
                      <a:endParaRPr lang="fr-FR" sz="2800" baseline="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baseline="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baseline="0" dirty="0" smtClean="0"/>
                        <a:t>Chrome &amp; Firefox</a:t>
                      </a:r>
                      <a:endParaRPr lang="fr-FR" sz="2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5304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 &amp; logiciel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1799902"/>
          </a:xfrm>
        </p:spPr>
        <p:txBody>
          <a:bodyPr/>
          <a:lstStyle/>
          <a:p>
            <a:r>
              <a:rPr lang="fr-FR" dirty="0" smtClean="0"/>
              <a:t>Deux machines </a:t>
            </a:r>
            <a:r>
              <a:rPr lang="fr-FR" dirty="0" err="1" smtClean="0"/>
              <a:t>Ubuntu</a:t>
            </a:r>
            <a:r>
              <a:rPr lang="fr-FR" dirty="0" smtClean="0"/>
              <a:t> 12.04</a:t>
            </a:r>
          </a:p>
          <a:p>
            <a:endParaRPr lang="fr-FR" dirty="0" smtClean="0"/>
          </a:p>
          <a:p>
            <a:r>
              <a:rPr lang="fr-FR" dirty="0" smtClean="0"/>
              <a:t>Deux serveurs (java et web) sur la VM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4086572"/>
            <a:ext cx="56673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7147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Ergonomie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9" y="1879503"/>
            <a:ext cx="8475542" cy="42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9660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99279"/>
              </p:ext>
            </p:extLst>
          </p:nvPr>
        </p:nvGraphicFramePr>
        <p:xfrm>
          <a:off x="251520" y="2132856"/>
          <a:ext cx="8640000" cy="402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00"/>
                <a:gridCol w="2880000"/>
                <a:gridCol w="2880000"/>
              </a:tblGrid>
              <a:tr h="353494">
                <a:tc>
                  <a:txBody>
                    <a:bodyPr/>
                    <a:lstStyle/>
                    <a:p>
                      <a:r>
                        <a:rPr lang="fr-FR" dirty="0" smtClean="0"/>
                        <a:t>Catégorie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Validation</a:t>
                      </a:r>
                      <a:endParaRPr lang="fr-FR" dirty="0"/>
                    </a:p>
                  </a:txBody>
                  <a:tcPr/>
                </a:tc>
              </a:tr>
              <a:tr h="883735">
                <a:tc>
                  <a:txBody>
                    <a:bodyPr/>
                    <a:lstStyle/>
                    <a:p>
                      <a:r>
                        <a:rPr lang="fr-FR" dirty="0" smtClean="0"/>
                        <a:t>Serveur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d’une partie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Pouvoir créer une partie avec un nom et un nombre de joueurs maximum</a:t>
                      </a:r>
                      <a:endParaRPr lang="fr-FR" dirty="0"/>
                    </a:p>
                  </a:txBody>
                  <a:tcPr/>
                </a:tc>
              </a:tr>
              <a:tr h="618614">
                <a:tc>
                  <a:txBody>
                    <a:bodyPr/>
                    <a:lstStyle/>
                    <a:p>
                      <a:r>
                        <a:rPr lang="fr-FR" dirty="0" smtClean="0"/>
                        <a:t>Serveur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Suppression</a:t>
                      </a:r>
                      <a:r>
                        <a:rPr lang="fr-FR" baseline="0" dirty="0" smtClean="0"/>
                        <a:t> d’une partie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Supprimer la partie de la liste des parties disponibles</a:t>
                      </a:r>
                      <a:endParaRPr lang="fr-FR" dirty="0"/>
                    </a:p>
                  </a:txBody>
                  <a:tcPr/>
                </a:tc>
              </a:tr>
              <a:tr h="1148855">
                <a:tc>
                  <a:txBody>
                    <a:bodyPr/>
                    <a:lstStyle/>
                    <a:p>
                      <a:r>
                        <a:rPr lang="fr-FR" dirty="0" smtClean="0"/>
                        <a:t>Serveur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Rejoindre</a:t>
                      </a:r>
                      <a:r>
                        <a:rPr lang="fr-FR" baseline="0" dirty="0" smtClean="0"/>
                        <a:t> une partie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Ajouter le joueur à la liste en attendant, pouvoir configurer son équipe et ses légions</a:t>
                      </a:r>
                      <a:endParaRPr lang="fr-FR" dirty="0"/>
                    </a:p>
                  </a:txBody>
                  <a:tcPr/>
                </a:tc>
              </a:tr>
              <a:tr h="883735">
                <a:tc>
                  <a:txBody>
                    <a:bodyPr/>
                    <a:lstStyle/>
                    <a:p>
                      <a:r>
                        <a:rPr lang="fr-FR" dirty="0" smtClean="0"/>
                        <a:t>Serveur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Consulter les parties disponibles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Voir la liste complète des parties disponibles </a:t>
                      </a:r>
                      <a:r>
                        <a:rPr lang="fr-FR" baseline="0" dirty="0" smtClean="0"/>
                        <a:t>et </a:t>
                      </a:r>
                      <a:r>
                        <a:rPr lang="fr-FR" dirty="0" smtClean="0"/>
                        <a:t>non commencées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74931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jeu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15838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Règles mises en place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Déroulement de la partie du début à la fin</a:t>
            </a:r>
            <a:endParaRPr lang="fr-FR" dirty="0"/>
          </a:p>
        </p:txBody>
      </p:sp>
      <p:grpSp>
        <p:nvGrpSpPr>
          <p:cNvPr id="25" name="Groupe 24"/>
          <p:cNvGrpSpPr/>
          <p:nvPr/>
        </p:nvGrpSpPr>
        <p:grpSpPr>
          <a:xfrm>
            <a:off x="111661" y="4123215"/>
            <a:ext cx="8911075" cy="1484428"/>
            <a:chOff x="111661" y="4123215"/>
            <a:chExt cx="8911075" cy="1484428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11661" y="4130677"/>
              <a:ext cx="1671348" cy="72008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Instanciation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2411760" y="4123215"/>
              <a:ext cx="2088232" cy="72008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Nouveau tour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5292080" y="4123215"/>
              <a:ext cx="2088232" cy="72008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Réception d’actions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7978620" y="4123215"/>
              <a:ext cx="1044116" cy="72008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Fin</a:t>
              </a:r>
              <a:endParaRPr lang="fr-FR" dirty="0">
                <a:latin typeface="Ubuntu" pitchFamily="34" charset="0"/>
              </a:endParaRPr>
            </a:p>
          </p:txBody>
        </p:sp>
        <p:cxnSp>
          <p:nvCxnSpPr>
            <p:cNvPr id="9" name="Connecteur droit avec flèche 8"/>
            <p:cNvCxnSpPr>
              <a:stCxn id="4" idx="3"/>
              <a:endCxn id="5" idx="1"/>
            </p:cNvCxnSpPr>
            <p:nvPr/>
          </p:nvCxnSpPr>
          <p:spPr>
            <a:xfrm flipV="1">
              <a:off x="1783009" y="4483255"/>
              <a:ext cx="628751" cy="74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5" idx="3"/>
              <a:endCxn id="6" idx="1"/>
            </p:cNvCxnSpPr>
            <p:nvPr/>
          </p:nvCxnSpPr>
          <p:spPr>
            <a:xfrm>
              <a:off x="4499992" y="4483255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>
              <a:stCxn id="6" idx="3"/>
              <a:endCxn id="7" idx="1"/>
            </p:cNvCxnSpPr>
            <p:nvPr/>
          </p:nvCxnSpPr>
          <p:spPr>
            <a:xfrm>
              <a:off x="7380312" y="4483255"/>
              <a:ext cx="598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Flèche courbée vers la gauche 23"/>
            <p:cNvSpPr/>
            <p:nvPr/>
          </p:nvSpPr>
          <p:spPr>
            <a:xfrm rot="5400000">
              <a:off x="4353654" y="2292953"/>
              <a:ext cx="882499" cy="5746881"/>
            </a:xfrm>
            <a:prstGeom prst="curvedLeftArrow">
              <a:avLst>
                <a:gd name="adj1" fmla="val 25000"/>
                <a:gd name="adj2" fmla="val 51582"/>
                <a:gd name="adj3" fmla="val 25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59545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5" y="923776"/>
            <a:ext cx="8999984" cy="533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276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916832"/>
            <a:ext cx="8642350" cy="4176712"/>
          </a:xfrm>
        </p:spPr>
        <p:txBody>
          <a:bodyPr/>
          <a:lstStyle/>
          <a:p>
            <a:r>
              <a:rPr lang="fr-FR" b="1" dirty="0" err="1" smtClean="0"/>
              <a:t>Ubuntu</a:t>
            </a:r>
            <a:r>
              <a:rPr lang="fr-FR" b="1" dirty="0" smtClean="0"/>
              <a:t> 12.04 </a:t>
            </a:r>
            <a:r>
              <a:rPr lang="fr-FR" dirty="0" smtClean="0"/>
              <a:t>lançant un exécutable JAR</a:t>
            </a:r>
          </a:p>
          <a:p>
            <a:r>
              <a:rPr lang="fr-FR" dirty="0" smtClean="0"/>
              <a:t>Base de données </a:t>
            </a:r>
            <a:r>
              <a:rPr lang="fr-FR" b="1" dirty="0" smtClean="0"/>
              <a:t>MySQL</a:t>
            </a:r>
            <a:endParaRPr lang="fr-FR" sz="1800" b="1" dirty="0" smtClean="0"/>
          </a:p>
          <a:p>
            <a:endParaRPr lang="fr-FR" sz="1800" dirty="0" smtClean="0"/>
          </a:p>
          <a:p>
            <a:r>
              <a:rPr lang="fr-FR" b="1" dirty="0" smtClean="0"/>
              <a:t>Fonctionnalités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Enregistrement de logs</a:t>
            </a:r>
          </a:p>
          <a:p>
            <a:pPr lvl="1"/>
            <a:r>
              <a:rPr lang="fr-FR" dirty="0" smtClean="0"/>
              <a:t>Gestion des salons et des utilisateurs</a:t>
            </a:r>
          </a:p>
          <a:p>
            <a:pPr lvl="1"/>
            <a:r>
              <a:rPr lang="fr-FR" dirty="0" smtClean="0"/>
              <a:t>Liaison entre les joueurs et le moteur</a:t>
            </a:r>
            <a:endParaRPr lang="fr-FR" sz="1800" dirty="0" smtClean="0"/>
          </a:p>
          <a:p>
            <a:endParaRPr lang="fr-FR" sz="1800" dirty="0" smtClean="0"/>
          </a:p>
          <a:p>
            <a:r>
              <a:rPr lang="fr-FR" dirty="0" smtClean="0"/>
              <a:t>Mode hors-ligne prévu</a:t>
            </a:r>
          </a:p>
        </p:txBody>
      </p:sp>
    </p:spTree>
    <p:extLst>
      <p:ext uri="{BB962C8B-B14F-4D97-AF65-F5344CB8AC3E}">
        <p14:creationId xmlns:p14="http://schemas.microsoft.com/office/powerpoint/2010/main" val="23537332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mière diap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ossi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rveu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li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ém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CR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3368</TotalTime>
  <Words>602</Words>
  <Application>Microsoft Office PowerPoint</Application>
  <PresentationFormat>Affichage à l'écran (4:3)</PresentationFormat>
  <Paragraphs>205</Paragraphs>
  <Slides>19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6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Première diapo</vt:lpstr>
      <vt:lpstr>Dossier</vt:lpstr>
      <vt:lpstr>Serveur</vt:lpstr>
      <vt:lpstr>Client</vt:lpstr>
      <vt:lpstr>Démo</vt:lpstr>
      <vt:lpstr>SCRUM</vt:lpstr>
      <vt:lpstr>La Clémence d’Auguste  Projet Acrobatt</vt:lpstr>
      <vt:lpstr>Matériel &amp; logiciel</vt:lpstr>
      <vt:lpstr>Langages &amp; outils</vt:lpstr>
      <vt:lpstr>Matériel &amp; logiciel</vt:lpstr>
      <vt:lpstr>Ergonomie</vt:lpstr>
      <vt:lpstr>Objectifs validés</vt:lpstr>
      <vt:lpstr>Le jeu</vt:lpstr>
      <vt:lpstr>Présentation PowerPoint</vt:lpstr>
      <vt:lpstr>Serveur</vt:lpstr>
      <vt:lpstr>Présentation PowerPoint</vt:lpstr>
      <vt:lpstr>Objectifs validés</vt:lpstr>
      <vt:lpstr>Client web</vt:lpstr>
      <vt:lpstr>Objectifs validés</vt:lpstr>
      <vt:lpstr>Objectifs validés</vt:lpstr>
      <vt:lpstr>Client Java</vt:lpstr>
      <vt:lpstr>Démonstration</vt:lpstr>
      <vt:lpstr>Burn-down chart</vt:lpstr>
      <vt:lpstr>Objectifs du prochain sprint</vt:lpstr>
      <vt:lpstr>Merci pour votre attention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Celia</cp:lastModifiedBy>
  <cp:revision>192</cp:revision>
  <dcterms:created xsi:type="dcterms:W3CDTF">2012-11-26T14:58:08Z</dcterms:created>
  <dcterms:modified xsi:type="dcterms:W3CDTF">2014-04-11T11:38:38Z</dcterms:modified>
</cp:coreProperties>
</file>