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3.jpe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Здравствуйте, меня зовут Марат</a:t>
            </a:r>
          </a:p>
          <a:p>
            <a:pPr/>
            <a:r>
              <a:t>Я – инженер-программист и сегодня мы с Вами поговорим об </a:t>
            </a:r>
            <a:r>
              <a:t>IT</a:t>
            </a:r>
            <a:r>
              <a:t> сфере, как в неё попасть и что она из себя представляет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Какой вектор развития</a:t>
            </a:r>
          </a:p>
          <a:p>
            <a:pPr marL="228600" indent="-228600">
              <a:buSzPct val="100000"/>
              <a:buAutoNum type="arabicPeriod" startAt="1"/>
            </a:pPr>
            <a:r>
              <a:t>Почему года</a:t>
            </a:r>
          </a:p>
          <a:p>
            <a:pPr marL="228600" indent="-228600">
              <a:buSzPct val="100000"/>
              <a:buAutoNum type="arabicPeriod" startAt="1"/>
            </a:pPr>
            <a:r>
              <a:t>Где сейчас Вы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Что Вам нужно выучить для начала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Начать</a:t>
            </a:r>
            <a:r>
              <a:t> intern </a:t>
            </a:r>
            <a:r>
              <a:t>на </a:t>
            </a:r>
            <a:r>
              <a:t>Akvelon Internship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7" name="Shape 2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Что такое стажировка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Командная работа – это важно для программиста, потому что когда Вы делаете что-то в одиночку Вам сложно, Вам нужна поддержка как социальная, начиная от обмена опытом, так и заканчивая обычным перерывом и возможностью пообщаться на обычные темы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Где мы находимся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3" name="Shape 3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Наши офисы потихоньку завоевывают мир</a:t>
            </a:r>
          </a:p>
          <a:p>
            <a:pPr marL="228600" indent="-228600">
              <a:buSzPct val="100000"/>
              <a:buAutoNum type="arabicPeriod" startAt="1"/>
            </a:pPr>
            <a:r>
              <a:t>Релокация</a:t>
            </a:r>
          </a:p>
          <a:p>
            <a:pPr marL="228600" indent="-228600">
              <a:buSzPct val="100000"/>
              <a:buAutoNum type="arabicPeriod" startAt="1"/>
            </a:pPr>
            <a:r>
              <a:t>Командировки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5" name="Shape 3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Те, что на слуху</a:t>
            </a:r>
          </a:p>
          <a:p>
            <a:pPr marL="228600" indent="-228600">
              <a:buSzPct val="100000"/>
              <a:buAutoNum type="arabicPeriod" startAt="1"/>
            </a:pPr>
            <a:r>
              <a:t>Это не все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Что такое </a:t>
            </a:r>
            <a:r>
              <a:t>IT </a:t>
            </a:r>
            <a:r>
              <a:t>– спросить аудиторию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Какие процессы происходят при создании проекта</a:t>
            </a:r>
          </a:p>
          <a:p>
            <a:pPr/>
            <a:r>
              <a:t>2. Кто за всё это отвечает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Самые популярные пути развития</a:t>
            </a:r>
          </a:p>
          <a:p>
            <a:pPr marL="228600" indent="-228600">
              <a:buSzPct val="100000"/>
              <a:buAutoNum type="arabicPeriod" startAt="1"/>
            </a:pPr>
            <a:r>
              <a:t>Поговорим о каждом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Кто должен определять версии</a:t>
            </a:r>
          </a:p>
          <a:p>
            <a:pPr marL="228600" indent="-228600">
              <a:buSzPct val="100000"/>
              <a:buAutoNum type="arabicPeriod" startAt="1"/>
            </a:pPr>
            <a:r>
              <a:t>Отвечать за их доступность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Что такое баг</a:t>
            </a:r>
          </a:p>
          <a:p>
            <a:pPr marL="228600" indent="-228600">
              <a:buSzPct val="100000"/>
              <a:buAutoNum type="arabicPeriod" startAt="1"/>
            </a:pPr>
            <a:r>
              <a:t>Чем занимается </a:t>
            </a:r>
            <a:r>
              <a:t>QA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Поддержка новых сотрудников с точки зрения устройства рабочего места</a:t>
            </a:r>
          </a:p>
          <a:p>
            <a:pPr marL="228600" indent="-228600">
              <a:buSzPct val="100000"/>
              <a:buAutoNum type="arabicPeriod" startAt="1"/>
            </a:pPr>
            <a:r>
              <a:t>Проблемы с доступами к сети, интернет внутри офиса</a:t>
            </a:r>
          </a:p>
          <a:p>
            <a:pPr marL="228600" indent="-228600">
              <a:buSzPct val="100000"/>
              <a:buAutoNum type="arabicPeriod" startAt="1"/>
            </a:pPr>
            <a:r>
              <a:t>Разбор полётов при поломке ваших пк</a:t>
            </a:r>
          </a:p>
          <a:p>
            <a:pPr/>
            <a:r>
              <a:t>4.    И очень много всего интересного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А что делает программист?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Какие знания Вам стоит в себе прокачать чтобы вступить на этот путь?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gradFill flip="none" rotWithShape="1">
          <a:gsLst>
            <a:gs pos="0">
              <a:srgbClr val="F68327"/>
            </a:gs>
            <a:gs pos="50000">
              <a:srgbClr val="D54209"/>
            </a:gs>
            <a:gs pos="100000">
              <a:srgbClr val="690D00"/>
            </a:gs>
          </a:gsLst>
          <a:lin ang="252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6" descr="Picture 6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Rectangle 16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14" name="Rectangle 17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15" name="Title Text"/>
          <p:cNvSpPr txBox="1"/>
          <p:nvPr>
            <p:ph type="title"/>
          </p:nvPr>
        </p:nvSpPr>
        <p:spPr>
          <a:xfrm>
            <a:off x="680321" y="753228"/>
            <a:ext cx="9613862" cy="108093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680321" y="2336873"/>
            <a:ext cx="9613862" cy="359931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31519" indent="-274319"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19200" indent="-304800"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14500" indent="-342900"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71700" indent="-342900"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0729455" y="986201"/>
            <a:ext cx="583665" cy="62484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gradFill flip="none" rotWithShape="1">
          <a:gsLst>
            <a:gs pos="0">
              <a:srgbClr val="F68327"/>
            </a:gs>
            <a:gs pos="50000">
              <a:srgbClr val="D54209"/>
            </a:gs>
            <a:gs pos="100000">
              <a:srgbClr val="690D00"/>
            </a:gs>
          </a:gsLst>
          <a:lin ang="252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4242851"/>
            <a:ext cx="8968085" cy="275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11715" y="4243844"/>
            <a:ext cx="3077109" cy="2769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ctangle 8"/>
          <p:cNvSpPr/>
          <p:nvPr/>
        </p:nvSpPr>
        <p:spPr>
          <a:xfrm>
            <a:off x="-1" y="2590077"/>
            <a:ext cx="8968087" cy="1660333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28" name="Rectangle 9"/>
          <p:cNvSpPr/>
          <p:nvPr/>
        </p:nvSpPr>
        <p:spPr>
          <a:xfrm>
            <a:off x="9111715" y="2590077"/>
            <a:ext cx="3077110" cy="1660333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>
            <a:off x="680321" y="2733708"/>
            <a:ext cx="8144135" cy="1373071"/>
          </a:xfrm>
          <a:prstGeom prst="rect">
            <a:avLst/>
          </a:prstGeom>
        </p:spPr>
        <p:txBody>
          <a:bodyPr anchor="b"/>
          <a:lstStyle>
            <a:lvl1pPr algn="r">
              <a:defRPr sz="5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680321" y="4394039"/>
            <a:ext cx="8144135" cy="1117688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 algn="r">
              <a:buSzTx/>
              <a:buFontTx/>
              <a:buNone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 algn="r">
              <a:buSzTx/>
              <a:buFontTx/>
              <a:buNone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 algn="r">
              <a:buSzTx/>
              <a:buFontTx/>
              <a:buNone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 algn="r">
              <a:buSzTx/>
              <a:buFontTx/>
              <a:buNone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9255345" y="3116137"/>
            <a:ext cx="583666" cy="62484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eg"/><Relationship Id="rId4" Type="http://schemas.openxmlformats.org/officeDocument/2006/relationships/image" Target="../media/image22.png"/><Relationship Id="rId5" Type="http://schemas.openxmlformats.org/officeDocument/2006/relationships/image" Target="../media/image10.jpe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jpe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4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jpe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6.jpe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7"/>
          <p:cNvSpPr/>
          <p:nvPr/>
        </p:nvSpPr>
        <p:spPr>
          <a:xfrm>
            <a:off x="0" y="1"/>
            <a:ext cx="12192000" cy="6858001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pic>
        <p:nvPicPr>
          <p:cNvPr id="141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368290"/>
            <a:ext cx="12192000" cy="27594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11"/>
          <p:cNvSpPr/>
          <p:nvPr/>
        </p:nvSpPr>
        <p:spPr>
          <a:xfrm>
            <a:off x="0" y="-1"/>
            <a:ext cx="12192000" cy="5379503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43" name="Title 1"/>
          <p:cNvSpPr txBox="1"/>
          <p:nvPr>
            <p:ph type="title"/>
          </p:nvPr>
        </p:nvSpPr>
        <p:spPr>
          <a:xfrm>
            <a:off x="680321" y="1216404"/>
            <a:ext cx="9689362" cy="3841363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Начните карьеру с Akvelon</a:t>
            </a:r>
          </a:p>
        </p:txBody>
      </p:sp>
      <p:sp>
        <p:nvSpPr>
          <p:cNvPr id="144" name="Subtitle 2"/>
          <p:cNvSpPr txBox="1"/>
          <p:nvPr>
            <p:ph type="body" sz="quarter" idx="1"/>
          </p:nvPr>
        </p:nvSpPr>
        <p:spPr>
          <a:xfrm>
            <a:off x="4654294" y="643467"/>
            <a:ext cx="5715389" cy="57293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09415"/>
                </a:solidFill>
              </a:defRPr>
            </a:lvl1pPr>
          </a:lstStyle>
          <a:p>
            <a:pPr/>
            <a:r>
              <a:t>Марат Зимнуров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91"/>
          <p:cNvSpPr/>
          <p:nvPr/>
        </p:nvSpPr>
        <p:spPr>
          <a:xfrm>
            <a:off x="-1" y="0"/>
            <a:ext cx="4636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Title 1"/>
          <p:cNvSpPr txBox="1"/>
          <p:nvPr>
            <p:ph type="title"/>
          </p:nvPr>
        </p:nvSpPr>
        <p:spPr>
          <a:xfrm>
            <a:off x="943276" y="712268"/>
            <a:ext cx="3371000" cy="55022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Какой путь?</a:t>
            </a:r>
          </a:p>
        </p:txBody>
      </p:sp>
      <p:sp>
        <p:nvSpPr>
          <p:cNvPr id="222" name="Straight Connector 93"/>
          <p:cNvSpPr/>
          <p:nvPr/>
        </p:nvSpPr>
        <p:spPr>
          <a:xfrm flipV="1">
            <a:off x="762000" y="2971799"/>
            <a:ext cx="1" cy="914401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7" name="Content Placeholder 3"/>
          <p:cNvGrpSpPr/>
          <p:nvPr/>
        </p:nvGrpSpPr>
        <p:grpSpPr>
          <a:xfrm>
            <a:off x="5280024" y="761399"/>
            <a:ext cx="6269040" cy="5335201"/>
            <a:chOff x="0" y="0"/>
            <a:chExt cx="6269038" cy="5335199"/>
          </a:xfrm>
        </p:grpSpPr>
        <p:sp>
          <p:nvSpPr>
            <p:cNvPr id="223" name="Rectangle"/>
            <p:cNvSpPr/>
            <p:nvPr/>
          </p:nvSpPr>
          <p:spPr>
            <a:xfrm>
              <a:off x="0" y="295200"/>
              <a:ext cx="6269039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grpSp>
          <p:nvGrpSpPr>
            <p:cNvPr id="226" name="Group"/>
            <p:cNvGrpSpPr/>
            <p:nvPr/>
          </p:nvGrpSpPr>
          <p:grpSpPr>
            <a:xfrm>
              <a:off x="313451" y="0"/>
              <a:ext cx="4388327" cy="590401"/>
              <a:chOff x="0" y="0"/>
              <a:chExt cx="4388325" cy="590400"/>
            </a:xfrm>
          </p:grpSpPr>
          <p:sp>
            <p:nvSpPr>
              <p:cNvPr id="224" name="Rounded Rectangle"/>
              <p:cNvSpPr/>
              <p:nvPr/>
            </p:nvSpPr>
            <p:spPr>
              <a:xfrm>
                <a:off x="0" y="0"/>
                <a:ext cx="4388326" cy="590401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5" name="Новичок – Нет навыков разработки"/>
              <p:cNvSpPr txBox="1"/>
              <p:nvPr/>
            </p:nvSpPr>
            <p:spPr>
              <a:xfrm>
                <a:off x="28821" y="149149"/>
                <a:ext cx="4330685" cy="292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b="1" sz="2000">
                    <a:solidFill>
                      <a:srgbClr val="FFFFFF"/>
                    </a:solidFill>
                  </a:defRPr>
                </a:pPr>
                <a:r>
                  <a:t>Новичок </a:t>
                </a:r>
                <a:r>
                  <a:rPr b="0"/>
                  <a:t>– Нет навыков разработки</a:t>
                </a:r>
              </a:p>
            </p:txBody>
          </p:sp>
        </p:grpSp>
        <p:sp>
          <p:nvSpPr>
            <p:cNvPr id="227" name="Rectangle"/>
            <p:cNvSpPr/>
            <p:nvPr/>
          </p:nvSpPr>
          <p:spPr>
            <a:xfrm>
              <a:off x="0" y="1202400"/>
              <a:ext cx="6269039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grpSp>
          <p:nvGrpSpPr>
            <p:cNvPr id="230" name="Group"/>
            <p:cNvGrpSpPr/>
            <p:nvPr/>
          </p:nvGrpSpPr>
          <p:grpSpPr>
            <a:xfrm>
              <a:off x="313451" y="907200"/>
              <a:ext cx="4388327" cy="590401"/>
              <a:chOff x="0" y="0"/>
              <a:chExt cx="4388325" cy="590400"/>
            </a:xfrm>
          </p:grpSpPr>
          <p:sp>
            <p:nvSpPr>
              <p:cNvPr id="228" name="Rounded Rectangle"/>
              <p:cNvSpPr/>
              <p:nvPr/>
            </p:nvSpPr>
            <p:spPr>
              <a:xfrm>
                <a:off x="0" y="0"/>
                <a:ext cx="4388326" cy="59040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9" name="Стажёр – Нет опыта работы"/>
              <p:cNvSpPr txBox="1"/>
              <p:nvPr/>
            </p:nvSpPr>
            <p:spPr>
              <a:xfrm>
                <a:off x="28821" y="149150"/>
                <a:ext cx="4330685" cy="292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b="1" sz="2000">
                    <a:solidFill>
                      <a:srgbClr val="FFFFFF"/>
                    </a:solidFill>
                  </a:defRPr>
                </a:pPr>
                <a:r>
                  <a:t>Стажёр </a:t>
                </a:r>
                <a:r>
                  <a:rPr b="0"/>
                  <a:t>– Нет опыта работы</a:t>
                </a:r>
              </a:p>
            </p:txBody>
          </p:sp>
        </p:grpSp>
        <p:sp>
          <p:nvSpPr>
            <p:cNvPr id="231" name="Rectangle"/>
            <p:cNvSpPr/>
            <p:nvPr/>
          </p:nvSpPr>
          <p:spPr>
            <a:xfrm>
              <a:off x="0" y="2109600"/>
              <a:ext cx="6269039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grpSp>
          <p:nvGrpSpPr>
            <p:cNvPr id="234" name="Group"/>
            <p:cNvGrpSpPr/>
            <p:nvPr/>
          </p:nvGrpSpPr>
          <p:grpSpPr>
            <a:xfrm>
              <a:off x="313451" y="1814400"/>
              <a:ext cx="4388327" cy="590401"/>
              <a:chOff x="0" y="0"/>
              <a:chExt cx="4388325" cy="590400"/>
            </a:xfrm>
          </p:grpSpPr>
          <p:sp>
            <p:nvSpPr>
              <p:cNvPr id="232" name="Rounded Rectangle"/>
              <p:cNvSpPr/>
              <p:nvPr/>
            </p:nvSpPr>
            <p:spPr>
              <a:xfrm>
                <a:off x="0" y="0"/>
                <a:ext cx="4388326" cy="59040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3" name="Младший - &lt; 1 год опыта"/>
              <p:cNvSpPr txBox="1"/>
              <p:nvPr/>
            </p:nvSpPr>
            <p:spPr>
              <a:xfrm>
                <a:off x="28821" y="149149"/>
                <a:ext cx="4330685" cy="292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b="1" sz="2000">
                    <a:solidFill>
                      <a:srgbClr val="FFFFFF"/>
                    </a:solidFill>
                  </a:defRPr>
                </a:pPr>
                <a:r>
                  <a:t>Младший</a:t>
                </a:r>
                <a:r>
                  <a:rPr b="0"/>
                  <a:t> - &lt; 1 год опыта</a:t>
                </a:r>
              </a:p>
            </p:txBody>
          </p:sp>
        </p:grpSp>
        <p:sp>
          <p:nvSpPr>
            <p:cNvPr id="235" name="Rectangle"/>
            <p:cNvSpPr/>
            <p:nvPr/>
          </p:nvSpPr>
          <p:spPr>
            <a:xfrm>
              <a:off x="0" y="3016799"/>
              <a:ext cx="6269039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grpSp>
          <p:nvGrpSpPr>
            <p:cNvPr id="238" name="Group"/>
            <p:cNvGrpSpPr/>
            <p:nvPr/>
          </p:nvGrpSpPr>
          <p:grpSpPr>
            <a:xfrm>
              <a:off x="313451" y="2721599"/>
              <a:ext cx="4388327" cy="590401"/>
              <a:chOff x="0" y="0"/>
              <a:chExt cx="4388325" cy="590400"/>
            </a:xfrm>
          </p:grpSpPr>
          <p:sp>
            <p:nvSpPr>
              <p:cNvPr id="236" name="Rounded Rectangle"/>
              <p:cNvSpPr/>
              <p:nvPr/>
            </p:nvSpPr>
            <p:spPr>
              <a:xfrm>
                <a:off x="0" y="0"/>
                <a:ext cx="4388326" cy="59040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7" name="Средний – 1-3 года опыта"/>
              <p:cNvSpPr txBox="1"/>
              <p:nvPr/>
            </p:nvSpPr>
            <p:spPr>
              <a:xfrm>
                <a:off x="28821" y="149150"/>
                <a:ext cx="4330685" cy="292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b="1" sz="2000">
                    <a:solidFill>
                      <a:srgbClr val="FFFFFF"/>
                    </a:solidFill>
                  </a:defRPr>
                </a:pPr>
                <a:r>
                  <a:t>Средний</a:t>
                </a:r>
                <a:r>
                  <a:rPr b="0"/>
                  <a:t> – 1-3 года опыта</a:t>
                </a:r>
              </a:p>
            </p:txBody>
          </p:sp>
        </p:grpSp>
        <p:sp>
          <p:nvSpPr>
            <p:cNvPr id="239" name="Rectangle"/>
            <p:cNvSpPr/>
            <p:nvPr/>
          </p:nvSpPr>
          <p:spPr>
            <a:xfrm>
              <a:off x="0" y="3924000"/>
              <a:ext cx="6269039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grpSp>
          <p:nvGrpSpPr>
            <p:cNvPr id="242" name="Group"/>
            <p:cNvGrpSpPr/>
            <p:nvPr/>
          </p:nvGrpSpPr>
          <p:grpSpPr>
            <a:xfrm>
              <a:off x="313451" y="3628799"/>
              <a:ext cx="4388327" cy="590401"/>
              <a:chOff x="0" y="0"/>
              <a:chExt cx="4388325" cy="590400"/>
            </a:xfrm>
          </p:grpSpPr>
          <p:sp>
            <p:nvSpPr>
              <p:cNvPr id="240" name="Rounded Rectangle"/>
              <p:cNvSpPr/>
              <p:nvPr/>
            </p:nvSpPr>
            <p:spPr>
              <a:xfrm>
                <a:off x="0" y="0"/>
                <a:ext cx="4388326" cy="59040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1" name="Старший – 3-5 лет опыта"/>
              <p:cNvSpPr txBox="1"/>
              <p:nvPr/>
            </p:nvSpPr>
            <p:spPr>
              <a:xfrm>
                <a:off x="28821" y="149150"/>
                <a:ext cx="4330685" cy="292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b="1" sz="2000">
                    <a:solidFill>
                      <a:srgbClr val="FFFFFF"/>
                    </a:solidFill>
                  </a:defRPr>
                </a:pPr>
                <a:r>
                  <a:t>Старший</a:t>
                </a:r>
                <a:r>
                  <a:rPr b="0"/>
                  <a:t> – 3-5 лет опыта</a:t>
                </a:r>
              </a:p>
            </p:txBody>
          </p:sp>
        </p:grpSp>
        <p:sp>
          <p:nvSpPr>
            <p:cNvPr id="243" name="Rectangle"/>
            <p:cNvSpPr/>
            <p:nvPr/>
          </p:nvSpPr>
          <p:spPr>
            <a:xfrm>
              <a:off x="0" y="4831199"/>
              <a:ext cx="6269039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grpSp>
          <p:nvGrpSpPr>
            <p:cNvPr id="246" name="Group"/>
            <p:cNvGrpSpPr/>
            <p:nvPr/>
          </p:nvGrpSpPr>
          <p:grpSpPr>
            <a:xfrm>
              <a:off x="313451" y="4536000"/>
              <a:ext cx="4388327" cy="590401"/>
              <a:chOff x="0" y="0"/>
              <a:chExt cx="4388325" cy="590400"/>
            </a:xfrm>
          </p:grpSpPr>
          <p:sp>
            <p:nvSpPr>
              <p:cNvPr id="244" name="Rounded Rectangle"/>
              <p:cNvSpPr/>
              <p:nvPr/>
            </p:nvSpPr>
            <p:spPr>
              <a:xfrm>
                <a:off x="0" y="0"/>
                <a:ext cx="4388326" cy="590401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5" name="Ведущий – 5-7 лет опыта"/>
              <p:cNvSpPr txBox="1"/>
              <p:nvPr/>
            </p:nvSpPr>
            <p:spPr>
              <a:xfrm>
                <a:off x="28821" y="149150"/>
                <a:ext cx="4330685" cy="292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b="1" sz="2000">
                    <a:solidFill>
                      <a:srgbClr val="FFFFFF"/>
                    </a:solidFill>
                  </a:defRPr>
                </a:pPr>
                <a:r>
                  <a:t>Ведущий </a:t>
                </a:r>
                <a:r>
                  <a:rPr b="0"/>
                  <a:t>– 5-7 лет опыта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lowchart: Document 103"/>
          <p:cNvSpPr/>
          <p:nvPr/>
        </p:nvSpPr>
        <p:spPr>
          <a:xfrm>
            <a:off x="638175" y="0"/>
            <a:ext cx="3248026" cy="3357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Title 1"/>
          <p:cNvSpPr txBox="1"/>
          <p:nvPr>
            <p:ph type="title"/>
          </p:nvPr>
        </p:nvSpPr>
        <p:spPr>
          <a:xfrm>
            <a:off x="1254134" y="518409"/>
            <a:ext cx="2008314" cy="167665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Что нужно выучить?</a:t>
            </a:r>
          </a:p>
        </p:txBody>
      </p:sp>
      <p:pic>
        <p:nvPicPr>
          <p:cNvPr id="25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4751" t="0" r="5888" b="0"/>
          <a:stretch>
            <a:fillRect/>
          </a:stretch>
        </p:blipFill>
        <p:spPr>
          <a:xfrm>
            <a:off x="4207932" y="1291663"/>
            <a:ext cx="7347538" cy="4275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95"/>
          <p:cNvSpPr/>
          <p:nvPr/>
        </p:nvSpPr>
        <p:spPr>
          <a:xfrm>
            <a:off x="4261223" y="4577974"/>
            <a:ext cx="7539351" cy="1899828"/>
          </a:xfrm>
          <a:prstGeom prst="rect">
            <a:avLst/>
          </a:prstGeom>
          <a:solidFill>
            <a:srgbClr val="404040"/>
          </a:solidFill>
          <a:ln w="127000" cap="sq">
            <a:solidFill>
              <a:srgbClr val="40404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Title 1"/>
          <p:cNvSpPr txBox="1"/>
          <p:nvPr>
            <p:ph type="title"/>
          </p:nvPr>
        </p:nvSpPr>
        <p:spPr>
          <a:xfrm>
            <a:off x="4603467" y="4741948"/>
            <a:ext cx="6829522" cy="862032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Где начать?</a:t>
            </a:r>
          </a:p>
        </p:txBody>
      </p:sp>
      <p:pic>
        <p:nvPicPr>
          <p:cNvPr id="25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0" t="20441" r="0" b="0"/>
          <a:stretch>
            <a:fillRect/>
          </a:stretch>
        </p:blipFill>
        <p:spPr>
          <a:xfrm>
            <a:off x="317636" y="321734"/>
            <a:ext cx="3797457" cy="201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14239" r="0" b="6013"/>
          <a:stretch>
            <a:fillRect/>
          </a:stretch>
        </p:blipFill>
        <p:spPr>
          <a:xfrm>
            <a:off x="317634" y="2422096"/>
            <a:ext cx="3794722" cy="2013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rcRect l="15029" t="0" r="11451" b="2"/>
          <a:stretch>
            <a:fillRect/>
          </a:stretch>
        </p:blipFill>
        <p:spPr>
          <a:xfrm>
            <a:off x="4202548" y="321732"/>
            <a:ext cx="3793473" cy="4111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4" descr="Picture 4"/>
          <p:cNvPicPr>
            <a:picLocks noChangeAspect="1"/>
          </p:cNvPicPr>
          <p:nvPr/>
        </p:nvPicPr>
        <p:blipFill>
          <a:blip r:embed="rId6">
            <a:extLst/>
          </a:blip>
          <a:srcRect l="24998" t="0" r="13527" b="0"/>
          <a:stretch>
            <a:fillRect/>
          </a:stretch>
        </p:blipFill>
        <p:spPr>
          <a:xfrm>
            <a:off x="8086176" y="321732"/>
            <a:ext cx="3797985" cy="411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traight Connector 97"/>
          <p:cNvSpPr/>
          <p:nvPr/>
        </p:nvSpPr>
        <p:spPr>
          <a:xfrm>
            <a:off x="4719933" y="5694097"/>
            <a:ext cx="5486402" cy="1"/>
          </a:xfrm>
          <a:prstGeom prst="line">
            <a:avLst/>
          </a:prstGeom>
          <a:ln w="15875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64" name="Picture 18" descr="Picture 18"/>
          <p:cNvPicPr>
            <a:picLocks noChangeAspect="1"/>
          </p:cNvPicPr>
          <p:nvPr/>
        </p:nvPicPr>
        <p:blipFill>
          <a:blip r:embed="rId7">
            <a:extLst/>
          </a:blip>
          <a:srcRect l="0" t="20382" r="0" b="0"/>
          <a:stretch>
            <a:fillRect/>
          </a:stretch>
        </p:blipFill>
        <p:spPr>
          <a:xfrm>
            <a:off x="317634" y="4525714"/>
            <a:ext cx="3794722" cy="2010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/>
          <p:nvPr>
            <p:ph type="title"/>
          </p:nvPr>
        </p:nvSpPr>
        <p:spPr>
          <a:xfrm>
            <a:off x="870203" y="606564"/>
            <a:ext cx="10451594" cy="1325563"/>
          </a:xfrm>
          <a:prstGeom prst="rect">
            <a:avLst/>
          </a:prstGeom>
        </p:spPr>
        <p:txBody>
          <a:bodyPr/>
          <a:lstStyle/>
          <a:p>
            <a:pPr/>
            <a:r>
              <a:t>Что такое стажировка?</a:t>
            </a:r>
          </a:p>
        </p:txBody>
      </p:sp>
      <p:sp>
        <p:nvSpPr>
          <p:cNvPr id="269" name="Rectangle 14"/>
          <p:cNvSpPr/>
          <p:nvPr/>
        </p:nvSpPr>
        <p:spPr>
          <a:xfrm>
            <a:off x="1000874" y="2043802"/>
            <a:ext cx="10190252" cy="80684"/>
          </a:xfrm>
          <a:prstGeom prst="rect">
            <a:avLst/>
          </a:prstGeom>
          <a:solidFill>
            <a:srgbClr val="808080">
              <a:alpha val="64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85" name="Content Placeholder 2"/>
          <p:cNvGrpSpPr/>
          <p:nvPr/>
        </p:nvGrpSpPr>
        <p:grpSpPr>
          <a:xfrm>
            <a:off x="1001067" y="3121695"/>
            <a:ext cx="10189865" cy="1773057"/>
            <a:chOff x="0" y="0"/>
            <a:chExt cx="10189863" cy="1773055"/>
          </a:xfrm>
        </p:grpSpPr>
        <p:sp>
          <p:nvSpPr>
            <p:cNvPr id="270" name="Shape"/>
            <p:cNvSpPr/>
            <p:nvPr/>
          </p:nvSpPr>
          <p:spPr>
            <a:xfrm>
              <a:off x="348599" y="0"/>
              <a:ext cx="1090496" cy="109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21" y="0"/>
                  </a:moveTo>
                  <a:lnTo>
                    <a:pt x="21600" y="0"/>
                  </a:lnTo>
                  <a:lnTo>
                    <a:pt x="21600" y="15179"/>
                  </a:lnTo>
                  <a:cubicBezTo>
                    <a:pt x="21600" y="18725"/>
                    <a:pt x="18725" y="21600"/>
                    <a:pt x="15179" y="21600"/>
                  </a:cubicBezTo>
                  <a:lnTo>
                    <a:pt x="0" y="21600"/>
                  </a:lnTo>
                  <a:lnTo>
                    <a:pt x="0" y="6421"/>
                  </a:lnTo>
                  <a:cubicBezTo>
                    <a:pt x="0" y="2875"/>
                    <a:pt x="2875" y="0"/>
                    <a:pt x="642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71" name="Square"/>
            <p:cNvSpPr/>
            <p:nvPr/>
          </p:nvSpPr>
          <p:spPr>
            <a:xfrm>
              <a:off x="581000" y="232400"/>
              <a:ext cx="625695" cy="625694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72" name="Лето"/>
            <p:cNvSpPr txBox="1"/>
            <p:nvPr/>
          </p:nvSpPr>
          <p:spPr>
            <a:xfrm>
              <a:off x="0" y="1430155"/>
              <a:ext cx="1787695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1022350">
                <a:spcBef>
                  <a:spcPts val="900"/>
                </a:spcBef>
                <a:defRPr cap="all" sz="2300"/>
              </a:lvl1pPr>
            </a:lstStyle>
            <a:p>
              <a:pPr/>
              <a:r>
                <a:t>Лето</a:t>
              </a:r>
            </a:p>
          </p:txBody>
        </p:sp>
        <p:sp>
          <p:nvSpPr>
            <p:cNvPr id="273" name="Shape"/>
            <p:cNvSpPr/>
            <p:nvPr/>
          </p:nvSpPr>
          <p:spPr>
            <a:xfrm>
              <a:off x="2449141" y="0"/>
              <a:ext cx="1090495" cy="109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21" y="0"/>
                  </a:moveTo>
                  <a:lnTo>
                    <a:pt x="21600" y="0"/>
                  </a:lnTo>
                  <a:lnTo>
                    <a:pt x="21600" y="15179"/>
                  </a:lnTo>
                  <a:cubicBezTo>
                    <a:pt x="21600" y="18725"/>
                    <a:pt x="18725" y="21600"/>
                    <a:pt x="15179" y="21600"/>
                  </a:cubicBezTo>
                  <a:lnTo>
                    <a:pt x="0" y="21600"/>
                  </a:lnTo>
                  <a:lnTo>
                    <a:pt x="0" y="6421"/>
                  </a:lnTo>
                  <a:cubicBezTo>
                    <a:pt x="0" y="2875"/>
                    <a:pt x="2875" y="0"/>
                    <a:pt x="6421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74" name="Square"/>
            <p:cNvSpPr/>
            <p:nvPr/>
          </p:nvSpPr>
          <p:spPr>
            <a:xfrm>
              <a:off x="2681543" y="232400"/>
              <a:ext cx="625694" cy="625694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75" name="Проект"/>
            <p:cNvSpPr txBox="1"/>
            <p:nvPr/>
          </p:nvSpPr>
          <p:spPr>
            <a:xfrm>
              <a:off x="2100541" y="1430155"/>
              <a:ext cx="1787696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1022350">
                <a:spcBef>
                  <a:spcPts val="900"/>
                </a:spcBef>
                <a:defRPr cap="all" sz="2300"/>
              </a:lvl1pPr>
            </a:lstStyle>
            <a:p>
              <a:pPr/>
              <a:r>
                <a:t>Проект</a:t>
              </a:r>
            </a:p>
          </p:txBody>
        </p:sp>
        <p:sp>
          <p:nvSpPr>
            <p:cNvPr id="276" name="Shape"/>
            <p:cNvSpPr/>
            <p:nvPr/>
          </p:nvSpPr>
          <p:spPr>
            <a:xfrm>
              <a:off x="4549684" y="0"/>
              <a:ext cx="1090495" cy="109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21" y="0"/>
                  </a:moveTo>
                  <a:lnTo>
                    <a:pt x="21600" y="0"/>
                  </a:lnTo>
                  <a:lnTo>
                    <a:pt x="21600" y="15179"/>
                  </a:lnTo>
                  <a:cubicBezTo>
                    <a:pt x="21600" y="18725"/>
                    <a:pt x="18725" y="21600"/>
                    <a:pt x="15179" y="21600"/>
                  </a:cubicBezTo>
                  <a:lnTo>
                    <a:pt x="0" y="21600"/>
                  </a:lnTo>
                  <a:lnTo>
                    <a:pt x="0" y="6421"/>
                  </a:lnTo>
                  <a:cubicBezTo>
                    <a:pt x="0" y="2875"/>
                    <a:pt x="2875" y="0"/>
                    <a:pt x="642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77" name="Square"/>
            <p:cNvSpPr/>
            <p:nvPr/>
          </p:nvSpPr>
          <p:spPr>
            <a:xfrm>
              <a:off x="4782085" y="232400"/>
              <a:ext cx="625694" cy="625694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78" name="Доход"/>
            <p:cNvSpPr txBox="1"/>
            <p:nvPr/>
          </p:nvSpPr>
          <p:spPr>
            <a:xfrm>
              <a:off x="4201084" y="1430155"/>
              <a:ext cx="1787696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1022350">
                <a:spcBef>
                  <a:spcPts val="900"/>
                </a:spcBef>
                <a:defRPr cap="all" sz="2300"/>
              </a:lvl1pPr>
            </a:lstStyle>
            <a:p>
              <a:pPr/>
              <a:r>
                <a:t>Доход</a:t>
              </a:r>
            </a:p>
          </p:txBody>
        </p:sp>
        <p:sp>
          <p:nvSpPr>
            <p:cNvPr id="279" name="Shape"/>
            <p:cNvSpPr/>
            <p:nvPr/>
          </p:nvSpPr>
          <p:spPr>
            <a:xfrm>
              <a:off x="6650225" y="0"/>
              <a:ext cx="1090495" cy="109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21" y="0"/>
                  </a:moveTo>
                  <a:lnTo>
                    <a:pt x="21600" y="0"/>
                  </a:lnTo>
                  <a:lnTo>
                    <a:pt x="21600" y="15179"/>
                  </a:lnTo>
                  <a:cubicBezTo>
                    <a:pt x="21600" y="18725"/>
                    <a:pt x="18725" y="21600"/>
                    <a:pt x="15179" y="21600"/>
                  </a:cubicBezTo>
                  <a:lnTo>
                    <a:pt x="0" y="21600"/>
                  </a:lnTo>
                  <a:lnTo>
                    <a:pt x="0" y="6421"/>
                  </a:lnTo>
                  <a:cubicBezTo>
                    <a:pt x="0" y="2875"/>
                    <a:pt x="2875" y="0"/>
                    <a:pt x="6421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80" name="Square"/>
            <p:cNvSpPr/>
            <p:nvPr/>
          </p:nvSpPr>
          <p:spPr>
            <a:xfrm>
              <a:off x="6882626" y="232400"/>
              <a:ext cx="625694" cy="625694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81" name="ОПЫТ"/>
            <p:cNvSpPr txBox="1"/>
            <p:nvPr/>
          </p:nvSpPr>
          <p:spPr>
            <a:xfrm>
              <a:off x="6301625" y="1430155"/>
              <a:ext cx="1787696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1022350">
                <a:spcBef>
                  <a:spcPts val="900"/>
                </a:spcBef>
                <a:defRPr cap="all" sz="2300"/>
              </a:lvl1pPr>
            </a:lstStyle>
            <a:p>
              <a:pPr/>
              <a:r>
                <a:t>ОПЫТ</a:t>
              </a:r>
            </a:p>
          </p:txBody>
        </p:sp>
        <p:sp>
          <p:nvSpPr>
            <p:cNvPr id="282" name="Shape"/>
            <p:cNvSpPr/>
            <p:nvPr/>
          </p:nvSpPr>
          <p:spPr>
            <a:xfrm>
              <a:off x="8750767" y="0"/>
              <a:ext cx="1090495" cy="109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21" y="0"/>
                  </a:moveTo>
                  <a:lnTo>
                    <a:pt x="21600" y="0"/>
                  </a:lnTo>
                  <a:lnTo>
                    <a:pt x="21600" y="15179"/>
                  </a:lnTo>
                  <a:cubicBezTo>
                    <a:pt x="21600" y="18725"/>
                    <a:pt x="18725" y="21600"/>
                    <a:pt x="15179" y="21600"/>
                  </a:cubicBezTo>
                  <a:lnTo>
                    <a:pt x="0" y="21600"/>
                  </a:lnTo>
                  <a:lnTo>
                    <a:pt x="0" y="6421"/>
                  </a:lnTo>
                  <a:cubicBezTo>
                    <a:pt x="0" y="2875"/>
                    <a:pt x="2875" y="0"/>
                    <a:pt x="642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83" name="Square"/>
            <p:cNvSpPr/>
            <p:nvPr/>
          </p:nvSpPr>
          <p:spPr>
            <a:xfrm>
              <a:off x="8983169" y="232400"/>
              <a:ext cx="625694" cy="625694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84" name="Работа"/>
            <p:cNvSpPr txBox="1"/>
            <p:nvPr/>
          </p:nvSpPr>
          <p:spPr>
            <a:xfrm>
              <a:off x="8402168" y="1430155"/>
              <a:ext cx="1787696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1022350">
                <a:spcBef>
                  <a:spcPts val="900"/>
                </a:spcBef>
                <a:defRPr cap="all" sz="2300"/>
              </a:lvl1pPr>
            </a:lstStyle>
            <a:p>
              <a:pPr/>
              <a:r>
                <a:t>Работа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13738" r="0" b="12481"/>
          <a:stretch>
            <a:fillRect/>
          </a:stretch>
        </p:blipFill>
        <p:spPr>
          <a:xfrm>
            <a:off x="643467" y="575288"/>
            <a:ext cx="10929788" cy="3326443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Rectangle 77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1" name="Title 1"/>
          <p:cNvSpPr txBox="1"/>
          <p:nvPr>
            <p:ph type="title"/>
          </p:nvPr>
        </p:nvSpPr>
        <p:spPr>
          <a:xfrm>
            <a:off x="1600200" y="4269282"/>
            <a:ext cx="8991600" cy="1264763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/>
          <a:lstStyle>
            <a:lvl1pPr algn="ctr">
              <a:defRPr sz="4000">
                <a:solidFill>
                  <a:srgbClr val="404040"/>
                </a:solidFill>
              </a:defRPr>
            </a:lvl1pPr>
          </a:lstStyle>
          <a:p>
            <a:pPr/>
            <a:r>
              <a:t>Команда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1"/>
          <p:cNvSpPr txBox="1"/>
          <p:nvPr>
            <p:ph type="title"/>
          </p:nvPr>
        </p:nvSpPr>
        <p:spPr>
          <a:xfrm>
            <a:off x="2370666" y="2187743"/>
            <a:ext cx="5293450" cy="2482515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Почему Akvelon?</a:t>
            </a:r>
          </a:p>
        </p:txBody>
      </p:sp>
      <p:pic>
        <p:nvPicPr>
          <p:cNvPr id="296" name="Graphic 6" descr="Graphic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743200"/>
            <a:ext cx="1371601" cy="137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Graphic 8" descr="Graphic 8"/>
          <p:cNvPicPr>
            <a:picLocks noChangeAspect="1"/>
          </p:cNvPicPr>
          <p:nvPr/>
        </p:nvPicPr>
        <p:blipFill>
          <a:blip r:embed="rId3">
            <a:alphaModFix amt="15000"/>
            <a:extLst/>
          </a:blip>
          <a:stretch>
            <a:fillRect/>
          </a:stretch>
        </p:blipFill>
        <p:spPr>
          <a:xfrm>
            <a:off x="6641431" y="816336"/>
            <a:ext cx="5225328" cy="5225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Content Placeholder 3" descr="Content Placeholder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" y="9"/>
            <a:ext cx="12191981" cy="6857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 txBox="1"/>
          <p:nvPr>
            <p:ph type="title"/>
          </p:nvPr>
        </p:nvSpPr>
        <p:spPr>
          <a:xfrm>
            <a:off x="676231" y="5200879"/>
            <a:ext cx="8082448" cy="802112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Проекты</a:t>
            </a:r>
          </a:p>
        </p:txBody>
      </p:sp>
      <p:sp>
        <p:nvSpPr>
          <p:cNvPr id="306" name="Rectangle 113"/>
          <p:cNvSpPr/>
          <p:nvPr/>
        </p:nvSpPr>
        <p:spPr>
          <a:xfrm>
            <a:off x="630125" y="629041"/>
            <a:ext cx="1217217" cy="8595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0" t="10175" r="0" b="14920"/>
          <a:stretch>
            <a:fillRect/>
          </a:stretch>
        </p:blipFill>
        <p:spPr>
          <a:xfrm>
            <a:off x="756919" y="692330"/>
            <a:ext cx="952348" cy="73296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Right Triangle 115"/>
          <p:cNvSpPr/>
          <p:nvPr/>
        </p:nvSpPr>
        <p:spPr>
          <a:xfrm>
            <a:off x="1831731" y="635538"/>
            <a:ext cx="680409" cy="84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0CE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9" name="Right Triangle 117"/>
          <p:cNvSpPr/>
          <p:nvPr/>
        </p:nvSpPr>
        <p:spPr>
          <a:xfrm flipH="1">
            <a:off x="8090665" y="609601"/>
            <a:ext cx="680409" cy="849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0CE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Freeform: Shape 119"/>
          <p:cNvSpPr/>
          <p:nvPr/>
        </p:nvSpPr>
        <p:spPr>
          <a:xfrm flipH="1" rot="16200000">
            <a:off x="1114142" y="991882"/>
            <a:ext cx="1371601" cy="23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1146"/>
                </a:lnTo>
                <a:lnTo>
                  <a:pt x="71" y="11146"/>
                </a:lnTo>
                <a:lnTo>
                  <a:pt x="71" y="21600"/>
                </a:lnTo>
                <a:lnTo>
                  <a:pt x="21529" y="21600"/>
                </a:lnTo>
                <a:lnTo>
                  <a:pt x="21529" y="11146"/>
                </a:lnTo>
                <a:lnTo>
                  <a:pt x="21600" y="11146"/>
                </a:lnTo>
                <a:lnTo>
                  <a:pt x="21529" y="11110"/>
                </a:lnTo>
                <a:lnTo>
                  <a:pt x="21529" y="11091"/>
                </a:lnTo>
                <a:lnTo>
                  <a:pt x="21494" y="11091"/>
                </a:lnTo>
                <a:close/>
              </a:path>
            </a:pathLst>
          </a:cu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Right Triangle 121"/>
          <p:cNvSpPr/>
          <p:nvPr/>
        </p:nvSpPr>
        <p:spPr>
          <a:xfrm>
            <a:off x="4955916" y="1477940"/>
            <a:ext cx="1092261" cy="137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0CE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Rectangle 123"/>
          <p:cNvSpPr/>
          <p:nvPr/>
        </p:nvSpPr>
        <p:spPr>
          <a:xfrm>
            <a:off x="6785768" y="1447563"/>
            <a:ext cx="1980473" cy="13966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3" name="Rectangle 125"/>
          <p:cNvSpPr/>
          <p:nvPr/>
        </p:nvSpPr>
        <p:spPr>
          <a:xfrm>
            <a:off x="4061516" y="2850674"/>
            <a:ext cx="2716146" cy="19019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4" name="Rectangle 127"/>
          <p:cNvSpPr/>
          <p:nvPr/>
        </p:nvSpPr>
        <p:spPr>
          <a:xfrm>
            <a:off x="2978372" y="1485831"/>
            <a:ext cx="1990939" cy="1371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1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13897" t="0" r="15236" b="0"/>
          <a:stretch>
            <a:fillRect/>
          </a:stretch>
        </p:blipFill>
        <p:spPr>
          <a:xfrm>
            <a:off x="3196993" y="1639389"/>
            <a:ext cx="1533730" cy="1044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rcRect l="6652" t="0" r="2832" b="1"/>
          <a:stretch>
            <a:fillRect/>
          </a:stretch>
        </p:blipFill>
        <p:spPr>
          <a:xfrm>
            <a:off x="7053409" y="1613037"/>
            <a:ext cx="1445191" cy="1065753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Right Triangle 129"/>
          <p:cNvSpPr/>
          <p:nvPr/>
        </p:nvSpPr>
        <p:spPr>
          <a:xfrm rot="5400000">
            <a:off x="8642223" y="1569582"/>
            <a:ext cx="1399033" cy="1150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8" name="Right Triangle 131"/>
          <p:cNvSpPr/>
          <p:nvPr/>
        </p:nvSpPr>
        <p:spPr>
          <a:xfrm flipH="1" rot="16200000">
            <a:off x="2564669" y="3250084"/>
            <a:ext cx="1911096" cy="1100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19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0" t="16648" r="0" b="24413"/>
          <a:stretch>
            <a:fillRect/>
          </a:stretch>
        </p:blipFill>
        <p:spPr>
          <a:xfrm>
            <a:off x="4225833" y="3094490"/>
            <a:ext cx="2396108" cy="1412242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Rectangle 133"/>
          <p:cNvSpPr/>
          <p:nvPr/>
        </p:nvSpPr>
        <p:spPr>
          <a:xfrm>
            <a:off x="8756604" y="2841337"/>
            <a:ext cx="2789856" cy="18653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1" name="Picture 8" descr="Picture 8"/>
          <p:cNvPicPr>
            <a:picLocks noChangeAspect="1"/>
          </p:cNvPicPr>
          <p:nvPr/>
        </p:nvPicPr>
        <p:blipFill>
          <a:blip r:embed="rId7">
            <a:extLst/>
          </a:blip>
          <a:srcRect l="0" t="29191" r="0" b="18796"/>
          <a:stretch>
            <a:fillRect/>
          </a:stretch>
        </p:blipFill>
        <p:spPr>
          <a:xfrm>
            <a:off x="8923146" y="3135124"/>
            <a:ext cx="2456698" cy="1277802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Right Triangle 135"/>
          <p:cNvSpPr/>
          <p:nvPr/>
        </p:nvSpPr>
        <p:spPr>
          <a:xfrm flipH="1">
            <a:off x="8432799" y="4724529"/>
            <a:ext cx="325601" cy="40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19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Right Triangle 137"/>
          <p:cNvSpPr/>
          <p:nvPr/>
        </p:nvSpPr>
        <p:spPr>
          <a:xfrm rot="5400000">
            <a:off x="6816496" y="2804967"/>
            <a:ext cx="1911097" cy="198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icture 148" descr="Picture 148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150" descr="Picture 1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4242851"/>
            <a:ext cx="8968085" cy="275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Picture 152" descr="Picture 15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11715" y="4243844"/>
            <a:ext cx="3077109" cy="276941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Rectangle 154"/>
          <p:cNvSpPr/>
          <p:nvPr/>
        </p:nvSpPr>
        <p:spPr>
          <a:xfrm>
            <a:off x="-1" y="2590077"/>
            <a:ext cx="8968087" cy="1660333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31" name="Rectangle 156"/>
          <p:cNvSpPr/>
          <p:nvPr/>
        </p:nvSpPr>
        <p:spPr>
          <a:xfrm>
            <a:off x="9111715" y="2590077"/>
            <a:ext cx="3077110" cy="1660333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grpSp>
        <p:nvGrpSpPr>
          <p:cNvPr id="334" name="Group 158"/>
          <p:cNvGrpSpPr/>
          <p:nvPr/>
        </p:nvGrpSpPr>
        <p:grpSpPr>
          <a:xfrm>
            <a:off x="-3176" y="0"/>
            <a:ext cx="12192001" cy="6858001"/>
            <a:chOff x="0" y="0"/>
            <a:chExt cx="12192000" cy="6858000"/>
          </a:xfrm>
        </p:grpSpPr>
        <p:sp>
          <p:nvSpPr>
            <p:cNvPr id="332" name="Rectangle 159"/>
            <p:cNvSpPr/>
            <p:nvPr/>
          </p:nvSpPr>
          <p:spPr>
            <a:xfrm>
              <a:off x="3175" y="0"/>
              <a:ext cx="12188826" cy="685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pic>
          <p:nvPicPr>
            <p:cNvPr id="333" name="Picture 160" descr="Picture 160"/>
            <p:cNvPicPr>
              <a:picLocks noChangeAspect="1"/>
            </p:cNvPicPr>
            <p:nvPr/>
          </p:nvPicPr>
          <p:blipFill>
            <a:blip r:embed="rId2">
              <a:alphaModFix amt="10000"/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5" name="Rectangle 162"/>
          <p:cNvSpPr/>
          <p:nvPr/>
        </p:nvSpPr>
        <p:spPr>
          <a:xfrm>
            <a:off x="-1" y="4557357"/>
            <a:ext cx="8978673" cy="1660333"/>
          </a:xfrm>
          <a:prstGeom prst="rect">
            <a:avLst/>
          </a:prstGeom>
          <a:solidFill>
            <a:srgbClr val="0D0D0D">
              <a:alpha val="9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36" name="Title 1"/>
          <p:cNvSpPr txBox="1"/>
          <p:nvPr>
            <p:ph type="title"/>
          </p:nvPr>
        </p:nvSpPr>
        <p:spPr>
          <a:xfrm>
            <a:off x="690908" y="4710483"/>
            <a:ext cx="8133479" cy="940241"/>
          </a:xfrm>
          <a:prstGeom prst="rect">
            <a:avLst/>
          </a:prstGeom>
        </p:spPr>
        <p:txBody>
          <a:bodyPr anchor="b"/>
          <a:lstStyle>
            <a:lvl1pPr algn="r">
              <a:defRPr sz="4800"/>
            </a:lvl1pPr>
          </a:lstStyle>
          <a:p>
            <a:pPr/>
            <a:r>
              <a:t>Замечательные люди</a:t>
            </a:r>
          </a:p>
        </p:txBody>
      </p:sp>
      <p:pic>
        <p:nvPicPr>
          <p:cNvPr id="337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rcRect l="753" t="0" r="1691" b="1"/>
          <a:stretch>
            <a:fillRect/>
          </a:stretch>
        </p:blipFill>
        <p:spPr>
          <a:xfrm>
            <a:off x="634276" y="640078"/>
            <a:ext cx="10917645" cy="36091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040000">
              <a:srgbClr val="000000">
                <a:alpha val="41000"/>
              </a:srgbClr>
            </a:outerShdw>
          </a:effectLst>
        </p:spPr>
      </p:pic>
      <p:sp>
        <p:nvSpPr>
          <p:cNvPr id="338" name="Rectangle 164"/>
          <p:cNvSpPr/>
          <p:nvPr/>
        </p:nvSpPr>
        <p:spPr>
          <a:xfrm>
            <a:off x="9122301" y="4557357"/>
            <a:ext cx="3077110" cy="1660333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39" name="Rectangle 166"/>
          <p:cNvSpPr/>
          <p:nvPr/>
        </p:nvSpPr>
        <p:spPr>
          <a:xfrm>
            <a:off x="10585" y="6210129"/>
            <a:ext cx="8968087" cy="27594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40" name="Rectangle 168"/>
          <p:cNvSpPr/>
          <p:nvPr/>
        </p:nvSpPr>
        <p:spPr>
          <a:xfrm>
            <a:off x="9122301" y="6210129"/>
            <a:ext cx="3080286" cy="27594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icture 83" descr="Picture 83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Picture 85" descr="Picture 8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4242851"/>
            <a:ext cx="8968085" cy="275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Picture 87" descr="Picture 8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11715" y="4243844"/>
            <a:ext cx="3077109" cy="276941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Rectangle 89"/>
          <p:cNvSpPr/>
          <p:nvPr/>
        </p:nvSpPr>
        <p:spPr>
          <a:xfrm>
            <a:off x="-1" y="2590077"/>
            <a:ext cx="8968087" cy="1660333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46" name="Rectangle 91"/>
          <p:cNvSpPr/>
          <p:nvPr/>
        </p:nvSpPr>
        <p:spPr>
          <a:xfrm>
            <a:off x="9111715" y="2590077"/>
            <a:ext cx="3077110" cy="1660333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grpSp>
        <p:nvGrpSpPr>
          <p:cNvPr id="349" name="Group 93"/>
          <p:cNvGrpSpPr/>
          <p:nvPr/>
        </p:nvGrpSpPr>
        <p:grpSpPr>
          <a:xfrm>
            <a:off x="-3176" y="0"/>
            <a:ext cx="12192001" cy="6858001"/>
            <a:chOff x="0" y="0"/>
            <a:chExt cx="12192000" cy="6858000"/>
          </a:xfrm>
        </p:grpSpPr>
        <p:sp>
          <p:nvSpPr>
            <p:cNvPr id="347" name="Rectangle 94"/>
            <p:cNvSpPr/>
            <p:nvPr/>
          </p:nvSpPr>
          <p:spPr>
            <a:xfrm>
              <a:off x="3175" y="0"/>
              <a:ext cx="12188826" cy="685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pic>
          <p:nvPicPr>
            <p:cNvPr id="348" name="Picture 95" descr="Picture 95"/>
            <p:cNvPicPr>
              <a:picLocks noChangeAspect="1"/>
            </p:cNvPicPr>
            <p:nvPr/>
          </p:nvPicPr>
          <p:blipFill>
            <a:blip r:embed="rId2">
              <a:alphaModFix amt="10000"/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0" name="Rectangle 97"/>
          <p:cNvSpPr/>
          <p:nvPr/>
        </p:nvSpPr>
        <p:spPr>
          <a:xfrm>
            <a:off x="0" y="4557357"/>
            <a:ext cx="8129873" cy="1660333"/>
          </a:xfrm>
          <a:prstGeom prst="rect">
            <a:avLst/>
          </a:prstGeom>
          <a:solidFill>
            <a:srgbClr val="0D0D0D">
              <a:alpha val="9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51" name="Title 1"/>
          <p:cNvSpPr txBox="1"/>
          <p:nvPr>
            <p:ph type="title"/>
          </p:nvPr>
        </p:nvSpPr>
        <p:spPr>
          <a:xfrm>
            <a:off x="690907" y="4710483"/>
            <a:ext cx="7284682" cy="940241"/>
          </a:xfrm>
          <a:prstGeom prst="rect">
            <a:avLst/>
          </a:prstGeom>
        </p:spPr>
        <p:txBody>
          <a:bodyPr anchor="b"/>
          <a:lstStyle>
            <a:lvl1pPr algn="r">
              <a:defRPr sz="4800"/>
            </a:lvl1pPr>
          </a:lstStyle>
          <a:p>
            <a:pPr/>
            <a:r>
              <a:t>Досуг</a:t>
            </a:r>
          </a:p>
        </p:txBody>
      </p:sp>
      <p:pic>
        <p:nvPicPr>
          <p:cNvPr id="352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rcRect l="7215" t="0" r="32297" b="0"/>
          <a:stretch>
            <a:fillRect/>
          </a:stretch>
        </p:blipFill>
        <p:spPr>
          <a:xfrm>
            <a:off x="1413632" y="640078"/>
            <a:ext cx="3270387" cy="360903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040000">
              <a:srgbClr val="000000">
                <a:alpha val="41000"/>
              </a:srgbClr>
            </a:outerShdw>
          </a:effectLst>
        </p:spPr>
      </p:pic>
      <p:pic>
        <p:nvPicPr>
          <p:cNvPr id="353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rcRect l="22726" t="0" r="17014" b="0"/>
          <a:stretch>
            <a:fillRect/>
          </a:stretch>
        </p:blipFill>
        <p:spPr>
          <a:xfrm>
            <a:off x="4848897" y="640077"/>
            <a:ext cx="3270387" cy="360910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040000">
              <a:srgbClr val="000000">
                <a:alpha val="41000"/>
              </a:srgbClr>
            </a:outerShdw>
          </a:effectLst>
        </p:spPr>
      </p:pic>
      <p:pic>
        <p:nvPicPr>
          <p:cNvPr id="354" name="Picture 4" descr="Picture 4"/>
          <p:cNvPicPr>
            <a:picLocks noChangeAspect="1"/>
          </p:cNvPicPr>
          <p:nvPr/>
        </p:nvPicPr>
        <p:blipFill>
          <a:blip r:embed="rId7">
            <a:extLst/>
          </a:blip>
          <a:srcRect l="24805" t="0" r="14935" b="0"/>
          <a:stretch>
            <a:fillRect/>
          </a:stretch>
        </p:blipFill>
        <p:spPr>
          <a:xfrm>
            <a:off x="8284161" y="640077"/>
            <a:ext cx="3270388" cy="360910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040000">
              <a:srgbClr val="000000">
                <a:alpha val="41000"/>
              </a:srgbClr>
            </a:outerShdw>
          </a:effectLst>
        </p:spPr>
      </p:pic>
      <p:sp>
        <p:nvSpPr>
          <p:cNvPr id="355" name="Rectangle 99"/>
          <p:cNvSpPr/>
          <p:nvPr/>
        </p:nvSpPr>
        <p:spPr>
          <a:xfrm>
            <a:off x="8273502" y="4557357"/>
            <a:ext cx="3925908" cy="1660333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56" name="Rectangle 101"/>
          <p:cNvSpPr/>
          <p:nvPr/>
        </p:nvSpPr>
        <p:spPr>
          <a:xfrm>
            <a:off x="10585" y="6210129"/>
            <a:ext cx="8119289" cy="27594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57" name="Rectangle 103"/>
          <p:cNvSpPr/>
          <p:nvPr/>
        </p:nvSpPr>
        <p:spPr>
          <a:xfrm>
            <a:off x="8284158" y="6210129"/>
            <a:ext cx="3918429" cy="27594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ctrTitle"/>
          </p:nvPr>
        </p:nvSpPr>
        <p:spPr>
          <a:xfrm>
            <a:off x="1382597" y="3424348"/>
            <a:ext cx="9426806" cy="142441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1B1B1B"/>
                </a:solidFill>
                <a:latin typeface="Bahnschrift"/>
                <a:ea typeface="Bahnschrift"/>
                <a:cs typeface="Bahnschrift"/>
                <a:sym typeface="Bahnschrift"/>
              </a:defRPr>
            </a:lvl1pPr>
          </a:lstStyle>
          <a:p>
            <a:pPr/>
            <a:r>
              <a:t>Что такое IT?</a:t>
            </a:r>
          </a:p>
        </p:txBody>
      </p:sp>
      <p:sp>
        <p:nvSpPr>
          <p:cNvPr id="149" name="Subtitle 2"/>
          <p:cNvSpPr txBox="1"/>
          <p:nvPr>
            <p:ph type="subTitle" sz="quarter" idx="1"/>
          </p:nvPr>
        </p:nvSpPr>
        <p:spPr>
          <a:xfrm>
            <a:off x="1382597" y="5121033"/>
            <a:ext cx="9426806" cy="564200"/>
          </a:xfrm>
          <a:prstGeom prst="rect">
            <a:avLst/>
          </a:prstGeom>
        </p:spPr>
        <p:txBody>
          <a:bodyPr/>
          <a:lstStyle/>
          <a:p>
            <a:pPr>
              <a:defRPr sz="2200">
                <a:solidFill>
                  <a:srgbClr val="1B1B1B"/>
                </a:solidFill>
              </a:defRPr>
            </a:pPr>
          </a:p>
        </p:txBody>
      </p:sp>
      <p:sp>
        <p:nvSpPr>
          <p:cNvPr id="150" name="Oval 136"/>
          <p:cNvSpPr/>
          <p:nvPr/>
        </p:nvSpPr>
        <p:spPr>
          <a:xfrm>
            <a:off x="4908525" y="933319"/>
            <a:ext cx="2463432" cy="2486070"/>
          </a:xfrm>
          <a:prstGeom prst="ellipse">
            <a:avLst/>
          </a:prstGeom>
          <a:solidFill>
            <a:srgbClr val="5C50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Oval 138"/>
          <p:cNvSpPr/>
          <p:nvPr/>
        </p:nvSpPr>
        <p:spPr>
          <a:xfrm>
            <a:off x="5117591" y="1268360"/>
            <a:ext cx="1956817" cy="19530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C503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30935" t="0" r="16568" b="5"/>
          <a:stretch>
            <a:fillRect/>
          </a:stretch>
        </p:blipFill>
        <p:spPr>
          <a:xfrm>
            <a:off x="5181600" y="1330490"/>
            <a:ext cx="1828801" cy="182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3" name="Picture 140" descr="Picture 140"/>
          <p:cNvPicPr>
            <a:picLocks noChangeAspect="1"/>
          </p:cNvPicPr>
          <p:nvPr/>
        </p:nvPicPr>
        <p:blipFill>
          <a:blip r:embed="rId4">
            <a:extLst/>
          </a:blip>
          <a:srcRect l="33525" t="5243" r="33526" b="36181"/>
          <a:stretch>
            <a:fillRect/>
          </a:stretch>
        </p:blipFill>
        <p:spPr>
          <a:xfrm>
            <a:off x="4860080" y="896194"/>
            <a:ext cx="2560242" cy="256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4837" y="0"/>
                  <a:pt x="0" y="4837"/>
                  <a:pt x="0" y="10802"/>
                </a:cubicBezTo>
                <a:cubicBezTo>
                  <a:pt x="0" y="16767"/>
                  <a:pt x="4837" y="21600"/>
                  <a:pt x="10802" y="21600"/>
                </a:cubicBezTo>
                <a:cubicBezTo>
                  <a:pt x="16767" y="21600"/>
                  <a:pt x="21600" y="16767"/>
                  <a:pt x="21600" y="10802"/>
                </a:cubicBezTo>
                <a:cubicBezTo>
                  <a:pt x="21600" y="4837"/>
                  <a:pt x="16767" y="0"/>
                  <a:pt x="10802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4" name="Straight Connector 142"/>
          <p:cNvSpPr/>
          <p:nvPr/>
        </p:nvSpPr>
        <p:spPr>
          <a:xfrm>
            <a:off x="5775959" y="4971277"/>
            <a:ext cx="640081" cy="1"/>
          </a:xfrm>
          <a:prstGeom prst="line">
            <a:avLst/>
          </a:prstGeom>
          <a:ln w="28575">
            <a:solidFill>
              <a:srgbClr val="12A4B7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Picture 73" descr="Picture 73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Picture 75" descr="Picture 7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4242851"/>
            <a:ext cx="8968085" cy="275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Picture 77" descr="Picture 7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11715" y="4243844"/>
            <a:ext cx="3077109" cy="276941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Rectangle 79"/>
          <p:cNvSpPr/>
          <p:nvPr/>
        </p:nvSpPr>
        <p:spPr>
          <a:xfrm>
            <a:off x="-1" y="2590077"/>
            <a:ext cx="8968087" cy="1660333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63" name="Rectangle 81"/>
          <p:cNvSpPr/>
          <p:nvPr/>
        </p:nvSpPr>
        <p:spPr>
          <a:xfrm>
            <a:off x="9111715" y="2590077"/>
            <a:ext cx="3077110" cy="1660333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64" name="Rectangle 83"/>
          <p:cNvSpPr/>
          <p:nvPr/>
        </p:nvSpPr>
        <p:spPr>
          <a:xfrm>
            <a:off x="-1" y="0"/>
            <a:ext cx="12188826" cy="68580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pic>
        <p:nvPicPr>
          <p:cNvPr id="365" name="Picture 85" descr="Picture 85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0" y="-8207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Rectangle 87"/>
          <p:cNvSpPr/>
          <p:nvPr/>
        </p:nvSpPr>
        <p:spPr>
          <a:xfrm>
            <a:off x="4644527" y="0"/>
            <a:ext cx="7552943" cy="6858001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pic>
        <p:nvPicPr>
          <p:cNvPr id="367" name="Picture 89" descr="Picture 8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5006044"/>
            <a:ext cx="4965192" cy="144050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Rectangle 91"/>
          <p:cNvSpPr/>
          <p:nvPr/>
        </p:nvSpPr>
        <p:spPr>
          <a:xfrm>
            <a:off x="-2" y="1838763"/>
            <a:ext cx="4964569" cy="3180474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69" name="Title 1"/>
          <p:cNvSpPr txBox="1"/>
          <p:nvPr>
            <p:ph type="title"/>
          </p:nvPr>
        </p:nvSpPr>
        <p:spPr>
          <a:xfrm>
            <a:off x="680322" y="2063262"/>
            <a:ext cx="3739278" cy="2661139"/>
          </a:xfrm>
          <a:prstGeom prst="rect">
            <a:avLst/>
          </a:prstGeom>
        </p:spPr>
        <p:txBody>
          <a:bodyPr/>
          <a:lstStyle>
            <a:lvl1pPr algn="r">
              <a:defRPr sz="4200"/>
            </a:lvl1pPr>
          </a:lstStyle>
          <a:p>
            <a:pPr/>
            <a:r>
              <a:t>Найти себя</a:t>
            </a:r>
          </a:p>
        </p:txBody>
      </p:sp>
      <p:pic>
        <p:nvPicPr>
          <p:cNvPr id="370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84606" y="1996805"/>
            <a:ext cx="6260964" cy="286438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04000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Picture 137" descr="Picture 137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139" descr="Picture 13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4242851"/>
            <a:ext cx="8968085" cy="275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Picture 141" descr="Picture 14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11715" y="4243844"/>
            <a:ext cx="3077109" cy="276941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Rectangle 143"/>
          <p:cNvSpPr/>
          <p:nvPr/>
        </p:nvSpPr>
        <p:spPr>
          <a:xfrm>
            <a:off x="-1" y="2590077"/>
            <a:ext cx="8968087" cy="1660333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76" name="Rectangle 145"/>
          <p:cNvSpPr/>
          <p:nvPr/>
        </p:nvSpPr>
        <p:spPr>
          <a:xfrm>
            <a:off x="9111715" y="2590077"/>
            <a:ext cx="3077110" cy="1660333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pic>
        <p:nvPicPr>
          <p:cNvPr id="377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rcRect l="0" t="553" r="4529" b="0"/>
          <a:stretch>
            <a:fillRect/>
          </a:stretch>
        </p:blipFill>
        <p:spPr>
          <a:xfrm>
            <a:off x="-3177" y="10"/>
            <a:ext cx="12192002" cy="6857922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Rectangle 147"/>
          <p:cNvSpPr/>
          <p:nvPr/>
        </p:nvSpPr>
        <p:spPr>
          <a:xfrm>
            <a:off x="-1" y="4249541"/>
            <a:ext cx="8968087" cy="1660332"/>
          </a:xfrm>
          <a:prstGeom prst="rect">
            <a:avLst/>
          </a:prstGeom>
          <a:solidFill>
            <a:srgbClr val="0D0D0D">
              <a:alpha val="9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79" name="Title 1"/>
          <p:cNvSpPr txBox="1"/>
          <p:nvPr>
            <p:ph type="title"/>
          </p:nvPr>
        </p:nvSpPr>
        <p:spPr>
          <a:xfrm>
            <a:off x="680322" y="4402666"/>
            <a:ext cx="8133478" cy="940241"/>
          </a:xfrm>
          <a:prstGeom prst="rect">
            <a:avLst/>
          </a:prstGeom>
        </p:spPr>
        <p:txBody>
          <a:bodyPr anchor="b"/>
          <a:lstStyle>
            <a:lvl1pPr algn="r">
              <a:defRPr sz="4800"/>
            </a:lvl1pPr>
          </a:lstStyle>
          <a:p>
            <a:pPr/>
            <a:r>
              <a:t>Техническая экспертиза</a:t>
            </a:r>
          </a:p>
        </p:txBody>
      </p:sp>
      <p:sp>
        <p:nvSpPr>
          <p:cNvPr id="380" name="Rectangle 149"/>
          <p:cNvSpPr/>
          <p:nvPr/>
        </p:nvSpPr>
        <p:spPr>
          <a:xfrm>
            <a:off x="9111715" y="4249541"/>
            <a:ext cx="3077110" cy="1660332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81" name="Rectangle 151"/>
          <p:cNvSpPr/>
          <p:nvPr/>
        </p:nvSpPr>
        <p:spPr>
          <a:xfrm>
            <a:off x="-1" y="5902314"/>
            <a:ext cx="8968087" cy="27594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82" name="Rectangle 153"/>
          <p:cNvSpPr/>
          <p:nvPr/>
        </p:nvSpPr>
        <p:spPr>
          <a:xfrm>
            <a:off x="9111715" y="5902314"/>
            <a:ext cx="3080286" cy="27594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Picture 70" descr="Picture 70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Picture 72" descr="Picture 7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4242851"/>
            <a:ext cx="8968085" cy="275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Picture 74" descr="Picture 7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11715" y="4243844"/>
            <a:ext cx="3077109" cy="276941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Rectangle 76"/>
          <p:cNvSpPr/>
          <p:nvPr/>
        </p:nvSpPr>
        <p:spPr>
          <a:xfrm>
            <a:off x="-1" y="2590077"/>
            <a:ext cx="8968087" cy="1660333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88" name="Rectangle 78"/>
          <p:cNvSpPr/>
          <p:nvPr/>
        </p:nvSpPr>
        <p:spPr>
          <a:xfrm>
            <a:off x="9111715" y="2590077"/>
            <a:ext cx="3077110" cy="1660333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pic>
        <p:nvPicPr>
          <p:cNvPr id="389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rcRect l="0" t="9091" r="9091" b="0"/>
          <a:stretch>
            <a:fillRect/>
          </a:stretch>
        </p:blipFill>
        <p:spPr>
          <a:xfrm>
            <a:off x="-3177" y="9"/>
            <a:ext cx="12192002" cy="6857992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Rectangle 80"/>
          <p:cNvSpPr/>
          <p:nvPr/>
        </p:nvSpPr>
        <p:spPr>
          <a:xfrm>
            <a:off x="-1" y="4249541"/>
            <a:ext cx="8968087" cy="1660332"/>
          </a:xfrm>
          <a:prstGeom prst="rect">
            <a:avLst/>
          </a:prstGeom>
          <a:solidFill>
            <a:srgbClr val="0D0D0D">
              <a:alpha val="9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91" name="Title 1"/>
          <p:cNvSpPr txBox="1"/>
          <p:nvPr>
            <p:ph type="title"/>
          </p:nvPr>
        </p:nvSpPr>
        <p:spPr>
          <a:xfrm>
            <a:off x="680322" y="4402666"/>
            <a:ext cx="8133478" cy="940241"/>
          </a:xfrm>
          <a:prstGeom prst="rect">
            <a:avLst/>
          </a:prstGeom>
        </p:spPr>
        <p:txBody>
          <a:bodyPr anchor="b"/>
          <a:lstStyle>
            <a:lvl1pPr algn="r">
              <a:defRPr sz="4800"/>
            </a:lvl1pPr>
          </a:lstStyle>
          <a:p>
            <a:pPr/>
            <a:r>
              <a:t>Карьерная лестница</a:t>
            </a:r>
          </a:p>
        </p:txBody>
      </p:sp>
      <p:sp>
        <p:nvSpPr>
          <p:cNvPr id="392" name="Rectangle 82"/>
          <p:cNvSpPr/>
          <p:nvPr/>
        </p:nvSpPr>
        <p:spPr>
          <a:xfrm>
            <a:off x="9111715" y="4249541"/>
            <a:ext cx="3077110" cy="1660332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93" name="Rectangle 84"/>
          <p:cNvSpPr/>
          <p:nvPr/>
        </p:nvSpPr>
        <p:spPr>
          <a:xfrm>
            <a:off x="-1" y="5902314"/>
            <a:ext cx="8968087" cy="27594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94" name="Rectangle 86"/>
          <p:cNvSpPr/>
          <p:nvPr/>
        </p:nvSpPr>
        <p:spPr>
          <a:xfrm>
            <a:off x="9111715" y="5902314"/>
            <a:ext cx="3080286" cy="27594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itle 1"/>
          <p:cNvSpPr txBox="1"/>
          <p:nvPr>
            <p:ph type="title"/>
          </p:nvPr>
        </p:nvSpPr>
        <p:spPr>
          <a:xfrm>
            <a:off x="680321" y="1216404"/>
            <a:ext cx="9689362" cy="3841363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Начните карьеру с  Akvelon</a:t>
            </a:r>
          </a:p>
        </p:txBody>
      </p:sp>
      <p:sp>
        <p:nvSpPr>
          <p:cNvPr id="397" name="Subtitle 2"/>
          <p:cNvSpPr txBox="1"/>
          <p:nvPr>
            <p:ph type="body" sz="quarter" idx="1"/>
          </p:nvPr>
        </p:nvSpPr>
        <p:spPr>
          <a:xfrm>
            <a:off x="4654294" y="643467"/>
            <a:ext cx="5715389" cy="57293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09415"/>
                </a:solidFill>
              </a:defRPr>
            </a:lvl1pPr>
          </a:lstStyle>
          <a:p>
            <a:pPr/>
            <a:r>
              <a:t>Марат Зимнуров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Как выглядит современный продукт?</a:t>
            </a:r>
          </a:p>
        </p:txBody>
      </p:sp>
      <p:sp>
        <p:nvSpPr>
          <p:cNvPr id="159" name="Rectangle 1"/>
          <p:cNvSpPr/>
          <p:nvPr/>
        </p:nvSpPr>
        <p:spPr>
          <a:xfrm>
            <a:off x="-1" y="165099"/>
            <a:ext cx="127001" cy="12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defRPr sz="800"/>
            </a:lvl1pPr>
          </a:lstStyle>
          <a:p>
            <a:pPr/>
            <a:r>
              <a:t> </a:t>
            </a:r>
          </a:p>
        </p:txBody>
      </p:sp>
      <p:grpSp>
        <p:nvGrpSpPr>
          <p:cNvPr id="172" name="Content Placeholder 2"/>
          <p:cNvGrpSpPr/>
          <p:nvPr/>
        </p:nvGrpSpPr>
        <p:grpSpPr>
          <a:xfrm>
            <a:off x="1050534" y="2295515"/>
            <a:ext cx="10090931" cy="3411559"/>
            <a:chOff x="0" y="0"/>
            <a:chExt cx="10090929" cy="3411558"/>
          </a:xfrm>
        </p:grpSpPr>
        <p:sp>
          <p:nvSpPr>
            <p:cNvPr id="160" name="Circle"/>
            <p:cNvSpPr/>
            <p:nvPr/>
          </p:nvSpPr>
          <p:spPr>
            <a:xfrm>
              <a:off x="0" y="0"/>
              <a:ext cx="1335917" cy="133591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161" name="Square"/>
            <p:cNvSpPr/>
            <p:nvPr/>
          </p:nvSpPr>
          <p:spPr>
            <a:xfrm>
              <a:off x="280541" y="280541"/>
              <a:ext cx="774832" cy="774832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162" name="Развёртывание"/>
            <p:cNvSpPr txBox="1"/>
            <p:nvPr/>
          </p:nvSpPr>
          <p:spPr>
            <a:xfrm>
              <a:off x="1622182" y="490157"/>
              <a:ext cx="3148943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066800">
                <a:lnSpc>
                  <a:spcPct val="90000"/>
                </a:lnSpc>
                <a:spcBef>
                  <a:spcPts val="1000"/>
                </a:spcBef>
                <a:defRPr sz="2400"/>
              </a:lvl1pPr>
            </a:lstStyle>
            <a:p>
              <a:pPr/>
              <a:r>
                <a:t>Развёртывание</a:t>
              </a:r>
            </a:p>
          </p:txBody>
        </p:sp>
        <p:sp>
          <p:nvSpPr>
            <p:cNvPr id="163" name="Circle"/>
            <p:cNvSpPr/>
            <p:nvPr/>
          </p:nvSpPr>
          <p:spPr>
            <a:xfrm>
              <a:off x="5319804" y="0"/>
              <a:ext cx="1335917" cy="133591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164" name="Square"/>
            <p:cNvSpPr/>
            <p:nvPr/>
          </p:nvSpPr>
          <p:spPr>
            <a:xfrm>
              <a:off x="5600345" y="280541"/>
              <a:ext cx="774831" cy="774832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165" name="Тестирование"/>
            <p:cNvSpPr txBox="1"/>
            <p:nvPr/>
          </p:nvSpPr>
          <p:spPr>
            <a:xfrm>
              <a:off x="6941987" y="490157"/>
              <a:ext cx="3148943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066800">
                <a:lnSpc>
                  <a:spcPct val="90000"/>
                </a:lnSpc>
                <a:spcBef>
                  <a:spcPts val="1000"/>
                </a:spcBef>
                <a:defRPr sz="2400"/>
              </a:lvl1pPr>
            </a:lstStyle>
            <a:p>
              <a:pPr/>
              <a:r>
                <a:t>Тестирование</a:t>
              </a:r>
            </a:p>
          </p:txBody>
        </p:sp>
        <p:sp>
          <p:nvSpPr>
            <p:cNvPr id="166" name="Circle"/>
            <p:cNvSpPr/>
            <p:nvPr/>
          </p:nvSpPr>
          <p:spPr>
            <a:xfrm>
              <a:off x="0" y="2075642"/>
              <a:ext cx="1335917" cy="133591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167" name="Square"/>
            <p:cNvSpPr/>
            <p:nvPr/>
          </p:nvSpPr>
          <p:spPr>
            <a:xfrm>
              <a:off x="280541" y="2356183"/>
              <a:ext cx="774832" cy="774832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168" name="Разработка"/>
            <p:cNvSpPr txBox="1"/>
            <p:nvPr/>
          </p:nvSpPr>
          <p:spPr>
            <a:xfrm>
              <a:off x="1622182" y="2565799"/>
              <a:ext cx="3148943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066800">
                <a:lnSpc>
                  <a:spcPct val="90000"/>
                </a:lnSpc>
                <a:spcBef>
                  <a:spcPts val="1000"/>
                </a:spcBef>
                <a:defRPr sz="2400"/>
              </a:lvl1pPr>
            </a:lstStyle>
            <a:p>
              <a:pPr/>
              <a:r>
                <a:t>Разработка</a:t>
              </a:r>
            </a:p>
          </p:txBody>
        </p:sp>
        <p:sp>
          <p:nvSpPr>
            <p:cNvPr id="169" name="Circle"/>
            <p:cNvSpPr/>
            <p:nvPr/>
          </p:nvSpPr>
          <p:spPr>
            <a:xfrm>
              <a:off x="5319804" y="2075642"/>
              <a:ext cx="1335917" cy="133591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170" name="Square"/>
            <p:cNvSpPr/>
            <p:nvPr/>
          </p:nvSpPr>
          <p:spPr>
            <a:xfrm>
              <a:off x="5600345" y="2356183"/>
              <a:ext cx="774831" cy="774832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171" name="Сопровождение"/>
            <p:cNvSpPr txBox="1"/>
            <p:nvPr/>
          </p:nvSpPr>
          <p:spPr>
            <a:xfrm>
              <a:off x="6941987" y="2565799"/>
              <a:ext cx="3148943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066800">
                <a:lnSpc>
                  <a:spcPct val="90000"/>
                </a:lnSpc>
                <a:spcBef>
                  <a:spcPts val="1000"/>
                </a:spcBef>
                <a:defRPr sz="2400"/>
              </a:lvl1pPr>
            </a:lstStyle>
            <a:p>
              <a:pPr/>
              <a:r>
                <a:t>Сопровождение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86"/>
          <p:cNvSpPr/>
          <p:nvPr/>
        </p:nvSpPr>
        <p:spPr>
          <a:xfrm>
            <a:off x="-1" y="0"/>
            <a:ext cx="4654298" cy="685800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TextBox 3"/>
          <p:cNvSpPr txBox="1"/>
          <p:nvPr/>
        </p:nvSpPr>
        <p:spPr>
          <a:xfrm>
            <a:off x="643467" y="2638044"/>
            <a:ext cx="3363976" cy="3415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ДевОпс</a:t>
            </a:r>
          </a:p>
          <a:p>
            <a:pPr marL="34290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Тестирование</a:t>
            </a:r>
          </a:p>
          <a:p>
            <a:pPr marL="34290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Системное администрирование</a:t>
            </a:r>
          </a:p>
          <a:p>
            <a:pPr marL="34290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Программирование</a:t>
            </a:r>
          </a:p>
        </p:txBody>
      </p:sp>
      <p:pic>
        <p:nvPicPr>
          <p:cNvPr id="17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6570" t="0" r="16569" b="0"/>
          <a:stretch>
            <a:fillRect/>
          </a:stretch>
        </p:blipFill>
        <p:spPr>
          <a:xfrm>
            <a:off x="5928472" y="643467"/>
            <a:ext cx="4989350" cy="5410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83"/>
          <p:cNvSpPr/>
          <p:nvPr/>
        </p:nvSpPr>
        <p:spPr>
          <a:xfrm>
            <a:off x="378067" y="343485"/>
            <a:ext cx="11438795" cy="1844258"/>
          </a:xfrm>
          <a:prstGeom prst="rect">
            <a:avLst/>
          </a:prstGeom>
          <a:solidFill>
            <a:srgbClr val="404040"/>
          </a:solidFill>
          <a:ln w="127000" cap="sq">
            <a:solidFill>
              <a:srgbClr val="40404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itle 1"/>
          <p:cNvSpPr txBox="1"/>
          <p:nvPr>
            <p:ph type="title"/>
          </p:nvPr>
        </p:nvSpPr>
        <p:spPr>
          <a:xfrm>
            <a:off x="526072" y="466578"/>
            <a:ext cx="11139856" cy="930448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ДевОпс (разработка и операции)</a:t>
            </a:r>
          </a:p>
        </p:txBody>
      </p:sp>
      <p:sp>
        <p:nvSpPr>
          <p:cNvPr id="184" name="Straight Connector 85"/>
          <p:cNvSpPr/>
          <p:nvPr/>
        </p:nvSpPr>
        <p:spPr>
          <a:xfrm>
            <a:off x="2209800" y="1448630"/>
            <a:ext cx="7772401" cy="1"/>
          </a:xfrm>
          <a:prstGeom prst="line">
            <a:avLst/>
          </a:prstGeom>
          <a:ln w="22225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8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7095" y="2509910"/>
            <a:ext cx="7542711" cy="3997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70"/>
          <p:cNvSpPr/>
          <p:nvPr/>
        </p:nvSpPr>
        <p:spPr>
          <a:xfrm>
            <a:off x="378067" y="343485"/>
            <a:ext cx="11438795" cy="1844258"/>
          </a:xfrm>
          <a:prstGeom prst="rect">
            <a:avLst/>
          </a:prstGeom>
          <a:solidFill>
            <a:srgbClr val="404040"/>
          </a:solidFill>
          <a:ln w="127000" cap="sq">
            <a:solidFill>
              <a:srgbClr val="40404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1"/>
          <p:cNvSpPr txBox="1"/>
          <p:nvPr>
            <p:ph type="title"/>
          </p:nvPr>
        </p:nvSpPr>
        <p:spPr>
          <a:xfrm>
            <a:off x="526072" y="466578"/>
            <a:ext cx="11139856" cy="930448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Анализ качества</a:t>
            </a:r>
          </a:p>
        </p:txBody>
      </p:sp>
      <p:sp>
        <p:nvSpPr>
          <p:cNvPr id="191" name="Straight Connector 72"/>
          <p:cNvSpPr/>
          <p:nvPr/>
        </p:nvSpPr>
        <p:spPr>
          <a:xfrm>
            <a:off x="2209800" y="1448630"/>
            <a:ext cx="7772401" cy="1"/>
          </a:xfrm>
          <a:prstGeom prst="line">
            <a:avLst/>
          </a:prstGeom>
          <a:ln w="22225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1123" y="2509910"/>
            <a:ext cx="7054655" cy="3997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71"/>
          <p:cNvSpPr/>
          <p:nvPr/>
        </p:nvSpPr>
        <p:spPr>
          <a:xfrm>
            <a:off x="378067" y="343485"/>
            <a:ext cx="11438795" cy="1844258"/>
          </a:xfrm>
          <a:prstGeom prst="rect">
            <a:avLst/>
          </a:prstGeom>
          <a:solidFill>
            <a:srgbClr val="404040"/>
          </a:solidFill>
          <a:ln w="127000" cap="sq">
            <a:solidFill>
              <a:srgbClr val="40404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Title 1"/>
          <p:cNvSpPr txBox="1"/>
          <p:nvPr>
            <p:ph type="title"/>
          </p:nvPr>
        </p:nvSpPr>
        <p:spPr>
          <a:xfrm>
            <a:off x="526072" y="466578"/>
            <a:ext cx="11139856" cy="930448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Системное администрирование</a:t>
            </a:r>
          </a:p>
        </p:txBody>
      </p:sp>
      <p:sp>
        <p:nvSpPr>
          <p:cNvPr id="198" name="Straight Connector 73"/>
          <p:cNvSpPr/>
          <p:nvPr/>
        </p:nvSpPr>
        <p:spPr>
          <a:xfrm>
            <a:off x="2209800" y="1448630"/>
            <a:ext cx="7772401" cy="1"/>
          </a:xfrm>
          <a:prstGeom prst="line">
            <a:avLst/>
          </a:prstGeom>
          <a:ln w="22225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9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4994" y="2509910"/>
            <a:ext cx="7106911" cy="3997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75"/>
          <p:cNvSpPr/>
          <p:nvPr/>
        </p:nvSpPr>
        <p:spPr>
          <a:xfrm>
            <a:off x="378067" y="343485"/>
            <a:ext cx="11438795" cy="1844258"/>
          </a:xfrm>
          <a:prstGeom prst="rect">
            <a:avLst/>
          </a:prstGeom>
          <a:solidFill>
            <a:srgbClr val="404040"/>
          </a:solidFill>
          <a:ln w="127000" cap="sq">
            <a:solidFill>
              <a:srgbClr val="40404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Title 1"/>
          <p:cNvSpPr txBox="1"/>
          <p:nvPr>
            <p:ph type="title"/>
          </p:nvPr>
        </p:nvSpPr>
        <p:spPr>
          <a:xfrm>
            <a:off x="526072" y="466578"/>
            <a:ext cx="11139856" cy="930448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Программирование</a:t>
            </a:r>
          </a:p>
        </p:txBody>
      </p:sp>
      <p:sp>
        <p:nvSpPr>
          <p:cNvPr id="205" name="Straight Connector 77"/>
          <p:cNvSpPr/>
          <p:nvPr/>
        </p:nvSpPr>
        <p:spPr>
          <a:xfrm>
            <a:off x="2209800" y="1448630"/>
            <a:ext cx="7772401" cy="1"/>
          </a:xfrm>
          <a:prstGeom prst="line">
            <a:avLst/>
          </a:prstGeom>
          <a:ln w="22225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06" name="Picture 2" descr="Picture 2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3358" y="2509910"/>
            <a:ext cx="5330183" cy="3997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/>
          <p:nvPr>
            <p:ph type="title"/>
          </p:nvPr>
        </p:nvSpPr>
        <p:spPr>
          <a:xfrm>
            <a:off x="870203" y="606564"/>
            <a:ext cx="10451594" cy="1325563"/>
          </a:xfrm>
          <a:prstGeom prst="rect">
            <a:avLst/>
          </a:prstGeom>
        </p:spPr>
        <p:txBody>
          <a:bodyPr/>
          <a:lstStyle/>
          <a:p>
            <a:pPr/>
            <a:r>
              <a:t>Какие знания помогут?</a:t>
            </a:r>
          </a:p>
        </p:txBody>
      </p:sp>
      <p:sp>
        <p:nvSpPr>
          <p:cNvPr id="211" name="Rectangle 16"/>
          <p:cNvSpPr/>
          <p:nvPr/>
        </p:nvSpPr>
        <p:spPr>
          <a:xfrm>
            <a:off x="1000874" y="2043802"/>
            <a:ext cx="10190252" cy="80684"/>
          </a:xfrm>
          <a:prstGeom prst="rect">
            <a:avLst/>
          </a:prstGeom>
          <a:solidFill>
            <a:srgbClr val="808080">
              <a:alpha val="64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16" name="Content Placeholder 2"/>
          <p:cNvGrpSpPr/>
          <p:nvPr/>
        </p:nvGrpSpPr>
        <p:grpSpPr>
          <a:xfrm>
            <a:off x="1397998" y="2627223"/>
            <a:ext cx="9396002" cy="3087278"/>
            <a:chOff x="0" y="0"/>
            <a:chExt cx="9396000" cy="3087277"/>
          </a:xfrm>
        </p:grpSpPr>
        <p:sp>
          <p:nvSpPr>
            <p:cNvPr id="212" name="Square"/>
            <p:cNvSpPr/>
            <p:nvPr/>
          </p:nvSpPr>
          <p:spPr>
            <a:xfrm>
              <a:off x="1188000" y="0"/>
              <a:ext cx="1944001" cy="1944000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13" name="Математика"/>
            <p:cNvSpPr txBox="1"/>
            <p:nvPr/>
          </p:nvSpPr>
          <p:spPr>
            <a:xfrm>
              <a:off x="0" y="2414177"/>
              <a:ext cx="4320000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2044700">
                <a:spcBef>
                  <a:spcPts val="1900"/>
                </a:spcBef>
                <a:defRPr sz="4600"/>
              </a:lvl1pPr>
            </a:lstStyle>
            <a:p>
              <a:pPr/>
              <a:r>
                <a:t>Математика</a:t>
              </a:r>
            </a:p>
          </p:txBody>
        </p:sp>
        <p:sp>
          <p:nvSpPr>
            <p:cNvPr id="214" name="Square"/>
            <p:cNvSpPr/>
            <p:nvPr/>
          </p:nvSpPr>
          <p:spPr>
            <a:xfrm>
              <a:off x="6264000" y="0"/>
              <a:ext cx="1944001" cy="1944000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15" name="Информатика"/>
            <p:cNvSpPr txBox="1"/>
            <p:nvPr/>
          </p:nvSpPr>
          <p:spPr>
            <a:xfrm>
              <a:off x="5076000" y="2414177"/>
              <a:ext cx="43200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2044700">
                <a:spcBef>
                  <a:spcPts val="1900"/>
                </a:spcBef>
                <a:defRPr sz="4600"/>
              </a:lvl1pPr>
            </a:lstStyle>
            <a:p>
              <a:pPr/>
              <a:r>
                <a:t>Информатика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