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7" r:id="rId3"/>
    <p:sldId id="260" r:id="rId4"/>
    <p:sldId id="261" r:id="rId5"/>
    <p:sldId id="263" r:id="rId6"/>
    <p:sldId id="264" r:id="rId7"/>
    <p:sldId id="267" r:id="rId8"/>
    <p:sldId id="268" r:id="rId9"/>
    <p:sldId id="269" r:id="rId10"/>
    <p:sldId id="270" r:id="rId11"/>
    <p:sldId id="271" r:id="rId12"/>
    <p:sldId id="272" r:id="rId13"/>
    <p:sldId id="285" r:id="rId14"/>
    <p:sldId id="286" r:id="rId15"/>
    <p:sldId id="287" r:id="rId16"/>
    <p:sldId id="288" r:id="rId17"/>
    <p:sldId id="289" r:id="rId18"/>
    <p:sldId id="290" r:id="rId19"/>
    <p:sldId id="274" r:id="rId20"/>
    <p:sldId id="291" r:id="rId21"/>
    <p:sldId id="292" r:id="rId22"/>
    <p:sldId id="293" r:id="rId23"/>
    <p:sldId id="294" r:id="rId24"/>
    <p:sldId id="295" r:id="rId25"/>
    <p:sldId id="296" r:id="rId26"/>
    <p:sldId id="297" r:id="rId27"/>
    <p:sldId id="298" r:id="rId28"/>
    <p:sldId id="275" r:id="rId29"/>
    <p:sldId id="276" r:id="rId30"/>
    <p:sldId id="277" r:id="rId31"/>
    <p:sldId id="278" r:id="rId32"/>
    <p:sldId id="279" r:id="rId33"/>
    <p:sldId id="280" r:id="rId34"/>
    <p:sldId id="299" r:id="rId35"/>
    <p:sldId id="281" r:id="rId36"/>
    <p:sldId id="282" r:id="rId37"/>
    <p:sldId id="283" r:id="rId38"/>
    <p:sldId id="284" r:id="rId39"/>
    <p:sldId id="273" r:id="rId40"/>
    <p:sldId id="26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3941" autoAdjust="0"/>
  </p:normalViewPr>
  <p:slideViewPr>
    <p:cSldViewPr snapToGrid="0">
      <p:cViewPr varScale="1">
        <p:scale>
          <a:sx n="74" d="100"/>
          <a:sy n="74" d="100"/>
        </p:scale>
        <p:origin x="199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s>
</file>

<file path=ppt/diagrams/_rels/data4.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svg"/><Relationship Id="rId1" Type="http://schemas.openxmlformats.org/officeDocument/2006/relationships/image" Target="../media/image62.png"/><Relationship Id="rId6" Type="http://schemas.openxmlformats.org/officeDocument/2006/relationships/image" Target="../media/image67.svg"/><Relationship Id="rId5" Type="http://schemas.openxmlformats.org/officeDocument/2006/relationships/image" Target="../media/image66.png"/><Relationship Id="rId4" Type="http://schemas.openxmlformats.org/officeDocument/2006/relationships/image" Target="../media/image6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svg"/><Relationship Id="rId1" Type="http://schemas.openxmlformats.org/officeDocument/2006/relationships/image" Target="../media/image54.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svg"/><Relationship Id="rId1" Type="http://schemas.openxmlformats.org/officeDocument/2006/relationships/image" Target="../media/image62.png"/><Relationship Id="rId6" Type="http://schemas.openxmlformats.org/officeDocument/2006/relationships/image" Target="../media/image67.svg"/><Relationship Id="rId5" Type="http://schemas.openxmlformats.org/officeDocument/2006/relationships/image" Target="../media/image66.png"/><Relationship Id="rId4" Type="http://schemas.openxmlformats.org/officeDocument/2006/relationships/image" Target="../media/image6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FE822A-DEAE-435A-9BD8-A0371E40867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F4663BD-5210-4156-BEBE-718B316C0D11}">
      <dgm:prSet/>
      <dgm:spPr/>
      <dgm:t>
        <a:bodyPr/>
        <a:lstStyle/>
        <a:p>
          <a:pPr>
            <a:lnSpc>
              <a:spcPct val="100000"/>
            </a:lnSpc>
            <a:defRPr cap="all"/>
          </a:pPr>
          <a:r>
            <a:rPr lang="en-US" dirty="0"/>
            <a:t>Current list of the popular web Technologies</a:t>
          </a:r>
        </a:p>
      </dgm:t>
    </dgm:pt>
    <dgm:pt modelId="{71967F85-1FB3-49AE-B343-8E3AB9311FCA}" type="parTrans" cxnId="{4EE0DF95-C1FD-4B50-956A-185B43C25696}">
      <dgm:prSet/>
      <dgm:spPr/>
      <dgm:t>
        <a:bodyPr/>
        <a:lstStyle/>
        <a:p>
          <a:endParaRPr lang="en-US"/>
        </a:p>
      </dgm:t>
    </dgm:pt>
    <dgm:pt modelId="{D60F87F1-3F46-4281-8D25-606D487C80D1}" type="sibTrans" cxnId="{4EE0DF95-C1FD-4B50-956A-185B43C25696}">
      <dgm:prSet/>
      <dgm:spPr/>
      <dgm:t>
        <a:bodyPr/>
        <a:lstStyle/>
        <a:p>
          <a:pPr>
            <a:lnSpc>
              <a:spcPct val="100000"/>
            </a:lnSpc>
          </a:pPr>
          <a:endParaRPr lang="en-US"/>
        </a:p>
      </dgm:t>
    </dgm:pt>
    <dgm:pt modelId="{191EF0BB-9250-4672-B97F-08534E100264}">
      <dgm:prSet/>
      <dgm:spPr/>
      <dgm:t>
        <a:bodyPr/>
        <a:lstStyle/>
        <a:p>
          <a:pPr>
            <a:lnSpc>
              <a:spcPct val="100000"/>
            </a:lnSpc>
            <a:defRPr cap="all"/>
          </a:pPr>
          <a:r>
            <a:rPr lang="en-US"/>
            <a:t>What are the main differences between frameworks?</a:t>
          </a:r>
        </a:p>
      </dgm:t>
    </dgm:pt>
    <dgm:pt modelId="{1B7960E0-46C1-4E30-9DC3-A617BDE59777}" type="parTrans" cxnId="{DC5274F7-B67D-4A18-9B47-95DD6823FADF}">
      <dgm:prSet/>
      <dgm:spPr/>
      <dgm:t>
        <a:bodyPr/>
        <a:lstStyle/>
        <a:p>
          <a:endParaRPr lang="en-US"/>
        </a:p>
      </dgm:t>
    </dgm:pt>
    <dgm:pt modelId="{8AB5A3F5-F3A1-4CC1-BF4D-A6A6C5DFEB90}" type="sibTrans" cxnId="{DC5274F7-B67D-4A18-9B47-95DD6823FADF}">
      <dgm:prSet/>
      <dgm:spPr/>
      <dgm:t>
        <a:bodyPr/>
        <a:lstStyle/>
        <a:p>
          <a:pPr>
            <a:lnSpc>
              <a:spcPct val="100000"/>
            </a:lnSpc>
          </a:pPr>
          <a:endParaRPr lang="en-US"/>
        </a:p>
      </dgm:t>
    </dgm:pt>
    <dgm:pt modelId="{A9C91882-964D-4BA1-81F4-EA31A836E14C}">
      <dgm:prSet/>
      <dgm:spPr/>
      <dgm:t>
        <a:bodyPr/>
        <a:lstStyle/>
        <a:p>
          <a:pPr>
            <a:lnSpc>
              <a:spcPct val="100000"/>
            </a:lnSpc>
            <a:defRPr cap="all"/>
          </a:pPr>
          <a:r>
            <a:rPr lang="en-US"/>
            <a:t>What’s Svelte.js?</a:t>
          </a:r>
        </a:p>
      </dgm:t>
    </dgm:pt>
    <dgm:pt modelId="{651DEEF0-37FF-41C2-84E4-C56E39D4AFFA}" type="parTrans" cxnId="{BBEC054E-C37C-4483-BCC9-B02F3C54F50C}">
      <dgm:prSet/>
      <dgm:spPr/>
      <dgm:t>
        <a:bodyPr/>
        <a:lstStyle/>
        <a:p>
          <a:endParaRPr lang="en-US"/>
        </a:p>
      </dgm:t>
    </dgm:pt>
    <dgm:pt modelId="{78961325-253B-46F9-B603-58BFAF6BE73F}" type="sibTrans" cxnId="{BBEC054E-C37C-4483-BCC9-B02F3C54F50C}">
      <dgm:prSet/>
      <dgm:spPr/>
      <dgm:t>
        <a:bodyPr/>
        <a:lstStyle/>
        <a:p>
          <a:pPr>
            <a:lnSpc>
              <a:spcPct val="100000"/>
            </a:lnSpc>
          </a:pPr>
          <a:endParaRPr lang="en-US"/>
        </a:p>
      </dgm:t>
    </dgm:pt>
    <dgm:pt modelId="{02572D34-D024-47BD-BFF8-815814EAF38D}">
      <dgm:prSet/>
      <dgm:spPr/>
      <dgm:t>
        <a:bodyPr/>
        <a:lstStyle/>
        <a:p>
          <a:pPr>
            <a:lnSpc>
              <a:spcPct val="100000"/>
            </a:lnSpc>
            <a:defRPr cap="all"/>
          </a:pPr>
          <a:r>
            <a:rPr lang="en-US"/>
            <a:t>Cons and pros of Svelte.js</a:t>
          </a:r>
        </a:p>
      </dgm:t>
    </dgm:pt>
    <dgm:pt modelId="{C88B04FC-B2E7-4F5C-85F0-112FF6E16FD4}" type="parTrans" cxnId="{9325525A-3D6E-49B3-8D3B-6B949D064C3C}">
      <dgm:prSet/>
      <dgm:spPr/>
      <dgm:t>
        <a:bodyPr/>
        <a:lstStyle/>
        <a:p>
          <a:endParaRPr lang="en-US"/>
        </a:p>
      </dgm:t>
    </dgm:pt>
    <dgm:pt modelId="{96BCB138-BD82-4AE8-8B19-5B9FC713063C}" type="sibTrans" cxnId="{9325525A-3D6E-49B3-8D3B-6B949D064C3C}">
      <dgm:prSet/>
      <dgm:spPr/>
      <dgm:t>
        <a:bodyPr/>
        <a:lstStyle/>
        <a:p>
          <a:pPr>
            <a:lnSpc>
              <a:spcPct val="100000"/>
            </a:lnSpc>
          </a:pPr>
          <a:endParaRPr lang="en-US"/>
        </a:p>
      </dgm:t>
    </dgm:pt>
    <dgm:pt modelId="{86784DA1-EFDB-42D6-90E4-3F78F30A1C63}">
      <dgm:prSet/>
      <dgm:spPr/>
      <dgm:t>
        <a:bodyPr/>
        <a:lstStyle/>
        <a:p>
          <a:pPr>
            <a:lnSpc>
              <a:spcPct val="100000"/>
            </a:lnSpc>
            <a:defRPr cap="all"/>
          </a:pPr>
          <a:r>
            <a:rPr lang="en-US"/>
            <a:t>Benchmarks</a:t>
          </a:r>
        </a:p>
      </dgm:t>
    </dgm:pt>
    <dgm:pt modelId="{A42670A2-4D2D-43BC-9237-FCB9D411BFA6}" type="parTrans" cxnId="{99954CBD-AE65-46D7-869A-C17F4C2BFAEA}">
      <dgm:prSet/>
      <dgm:spPr/>
      <dgm:t>
        <a:bodyPr/>
        <a:lstStyle/>
        <a:p>
          <a:endParaRPr lang="en-US"/>
        </a:p>
      </dgm:t>
    </dgm:pt>
    <dgm:pt modelId="{4CA2B3BD-CE5A-4D96-B622-C7023319E2E6}" type="sibTrans" cxnId="{99954CBD-AE65-46D7-869A-C17F4C2BFAEA}">
      <dgm:prSet/>
      <dgm:spPr/>
      <dgm:t>
        <a:bodyPr/>
        <a:lstStyle/>
        <a:p>
          <a:endParaRPr lang="en-US"/>
        </a:p>
      </dgm:t>
    </dgm:pt>
    <dgm:pt modelId="{8C4574A5-F095-42EF-9116-39282F49DCF5}" type="pres">
      <dgm:prSet presAssocID="{EDFE822A-DEAE-435A-9BD8-A0371E408679}" presName="root" presStyleCnt="0">
        <dgm:presLayoutVars>
          <dgm:dir/>
          <dgm:resizeHandles val="exact"/>
        </dgm:presLayoutVars>
      </dgm:prSet>
      <dgm:spPr/>
    </dgm:pt>
    <dgm:pt modelId="{AC5BBCDC-9D0F-4667-863A-6CA877A0E9B1}" type="pres">
      <dgm:prSet presAssocID="{BF4663BD-5210-4156-BEBE-718B316C0D11}" presName="compNode" presStyleCnt="0"/>
      <dgm:spPr/>
    </dgm:pt>
    <dgm:pt modelId="{88EBA5F6-46EE-4179-81DC-320A18327285}" type="pres">
      <dgm:prSet presAssocID="{BF4663BD-5210-4156-BEBE-718B316C0D11}" presName="iconBgRect" presStyleLbl="bgShp" presStyleIdx="0" presStyleCnt="5"/>
      <dgm:spPr/>
    </dgm:pt>
    <dgm:pt modelId="{3219A22D-23EA-4033-A880-39382D80B689}" type="pres">
      <dgm:prSet presAssocID="{BF4663BD-5210-4156-BEBE-718B316C0D1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st"/>
        </a:ext>
      </dgm:extLst>
    </dgm:pt>
    <dgm:pt modelId="{A7E8CF24-5B10-405C-8035-33CA8082080D}" type="pres">
      <dgm:prSet presAssocID="{BF4663BD-5210-4156-BEBE-718B316C0D11}" presName="spaceRect" presStyleCnt="0"/>
      <dgm:spPr/>
    </dgm:pt>
    <dgm:pt modelId="{43A9DC06-8D85-4CA7-B12C-4A5FA1DB1DBD}" type="pres">
      <dgm:prSet presAssocID="{BF4663BD-5210-4156-BEBE-718B316C0D11}" presName="textRect" presStyleLbl="revTx" presStyleIdx="0" presStyleCnt="5">
        <dgm:presLayoutVars>
          <dgm:chMax val="1"/>
          <dgm:chPref val="1"/>
        </dgm:presLayoutVars>
      </dgm:prSet>
      <dgm:spPr/>
    </dgm:pt>
    <dgm:pt modelId="{6847FECE-AAB4-48E4-B310-5329F7C12E51}" type="pres">
      <dgm:prSet presAssocID="{D60F87F1-3F46-4281-8D25-606D487C80D1}" presName="sibTrans" presStyleCnt="0"/>
      <dgm:spPr/>
    </dgm:pt>
    <dgm:pt modelId="{90B7317E-A7DD-4807-8EB5-AD9F8A019858}" type="pres">
      <dgm:prSet presAssocID="{191EF0BB-9250-4672-B97F-08534E100264}" presName="compNode" presStyleCnt="0"/>
      <dgm:spPr/>
    </dgm:pt>
    <dgm:pt modelId="{C6472356-58A5-4F42-9D59-BC0422475D30}" type="pres">
      <dgm:prSet presAssocID="{191EF0BB-9250-4672-B97F-08534E100264}" presName="iconBgRect" presStyleLbl="bgShp" presStyleIdx="1" presStyleCnt="5"/>
      <dgm:spPr/>
    </dgm:pt>
    <dgm:pt modelId="{E6BEEF62-01F9-4C49-ACA8-52C0DFBDB65E}" type="pres">
      <dgm:prSet presAssocID="{191EF0BB-9250-4672-B97F-08534E10026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enn Diagram"/>
        </a:ext>
      </dgm:extLst>
    </dgm:pt>
    <dgm:pt modelId="{6B335BC3-C9AD-4A56-A748-12F961192C50}" type="pres">
      <dgm:prSet presAssocID="{191EF0BB-9250-4672-B97F-08534E100264}" presName="spaceRect" presStyleCnt="0"/>
      <dgm:spPr/>
    </dgm:pt>
    <dgm:pt modelId="{2075293D-86A9-4434-9F3F-C3662DD947FC}" type="pres">
      <dgm:prSet presAssocID="{191EF0BB-9250-4672-B97F-08534E100264}" presName="textRect" presStyleLbl="revTx" presStyleIdx="1" presStyleCnt="5">
        <dgm:presLayoutVars>
          <dgm:chMax val="1"/>
          <dgm:chPref val="1"/>
        </dgm:presLayoutVars>
      </dgm:prSet>
      <dgm:spPr/>
    </dgm:pt>
    <dgm:pt modelId="{FB3B4BAE-6AAB-4C10-91DC-CB6772EF385A}" type="pres">
      <dgm:prSet presAssocID="{8AB5A3F5-F3A1-4CC1-BF4D-A6A6C5DFEB90}" presName="sibTrans" presStyleCnt="0"/>
      <dgm:spPr/>
    </dgm:pt>
    <dgm:pt modelId="{A40F581B-8628-4AB7-8164-23D0B5782950}" type="pres">
      <dgm:prSet presAssocID="{A9C91882-964D-4BA1-81F4-EA31A836E14C}" presName="compNode" presStyleCnt="0"/>
      <dgm:spPr/>
    </dgm:pt>
    <dgm:pt modelId="{EB132E00-3EE2-4D67-9F17-8CEA901E42E7}" type="pres">
      <dgm:prSet presAssocID="{A9C91882-964D-4BA1-81F4-EA31A836E14C}" presName="iconBgRect" presStyleLbl="bgShp" presStyleIdx="2" presStyleCnt="5"/>
      <dgm:spPr/>
    </dgm:pt>
    <dgm:pt modelId="{0F5985D3-0CFB-4EAA-93D2-18128A44EB43}" type="pres">
      <dgm:prSet presAssocID="{A9C91882-964D-4BA1-81F4-EA31A836E14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0056E85D-00E3-48D1-B393-13EBEFE3D3B4}" type="pres">
      <dgm:prSet presAssocID="{A9C91882-964D-4BA1-81F4-EA31A836E14C}" presName="spaceRect" presStyleCnt="0"/>
      <dgm:spPr/>
    </dgm:pt>
    <dgm:pt modelId="{2B803247-CD04-489D-A556-0528D72E7FA9}" type="pres">
      <dgm:prSet presAssocID="{A9C91882-964D-4BA1-81F4-EA31A836E14C}" presName="textRect" presStyleLbl="revTx" presStyleIdx="2" presStyleCnt="5">
        <dgm:presLayoutVars>
          <dgm:chMax val="1"/>
          <dgm:chPref val="1"/>
        </dgm:presLayoutVars>
      </dgm:prSet>
      <dgm:spPr/>
    </dgm:pt>
    <dgm:pt modelId="{31A224FF-0975-4FE5-B50B-EAC1ECB25C97}" type="pres">
      <dgm:prSet presAssocID="{78961325-253B-46F9-B603-58BFAF6BE73F}" presName="sibTrans" presStyleCnt="0"/>
      <dgm:spPr/>
    </dgm:pt>
    <dgm:pt modelId="{7F96F346-258B-4624-B2F5-05918CAB3F33}" type="pres">
      <dgm:prSet presAssocID="{02572D34-D024-47BD-BFF8-815814EAF38D}" presName="compNode" presStyleCnt="0"/>
      <dgm:spPr/>
    </dgm:pt>
    <dgm:pt modelId="{6F11A35D-3863-456A-9143-27B6E38841E2}" type="pres">
      <dgm:prSet presAssocID="{02572D34-D024-47BD-BFF8-815814EAF38D}" presName="iconBgRect" presStyleLbl="bgShp" presStyleIdx="3" presStyleCnt="5"/>
      <dgm:spPr/>
    </dgm:pt>
    <dgm:pt modelId="{08B6074C-7E89-4E1D-97D7-CF99A58C4558}" type="pres">
      <dgm:prSet presAssocID="{02572D34-D024-47BD-BFF8-815814EAF38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humbs Up Sign"/>
        </a:ext>
      </dgm:extLst>
    </dgm:pt>
    <dgm:pt modelId="{D3E9EDE2-4E00-4EE0-8FEB-F624A44DA368}" type="pres">
      <dgm:prSet presAssocID="{02572D34-D024-47BD-BFF8-815814EAF38D}" presName="spaceRect" presStyleCnt="0"/>
      <dgm:spPr/>
    </dgm:pt>
    <dgm:pt modelId="{CD6B6935-934E-476C-9F19-D897CD5B65AA}" type="pres">
      <dgm:prSet presAssocID="{02572D34-D024-47BD-BFF8-815814EAF38D}" presName="textRect" presStyleLbl="revTx" presStyleIdx="3" presStyleCnt="5">
        <dgm:presLayoutVars>
          <dgm:chMax val="1"/>
          <dgm:chPref val="1"/>
        </dgm:presLayoutVars>
      </dgm:prSet>
      <dgm:spPr/>
    </dgm:pt>
    <dgm:pt modelId="{B8466FFA-E9B0-4E9A-9EE8-F5488707387B}" type="pres">
      <dgm:prSet presAssocID="{96BCB138-BD82-4AE8-8B19-5B9FC713063C}" presName="sibTrans" presStyleCnt="0"/>
      <dgm:spPr/>
    </dgm:pt>
    <dgm:pt modelId="{275AF432-44D1-416D-8599-8664C2BFE925}" type="pres">
      <dgm:prSet presAssocID="{86784DA1-EFDB-42D6-90E4-3F78F30A1C63}" presName="compNode" presStyleCnt="0"/>
      <dgm:spPr/>
    </dgm:pt>
    <dgm:pt modelId="{E31D1192-0C88-49C6-9AFF-23C4B2A600B8}" type="pres">
      <dgm:prSet presAssocID="{86784DA1-EFDB-42D6-90E4-3F78F30A1C63}" presName="iconBgRect" presStyleLbl="bgShp" presStyleIdx="4" presStyleCnt="5"/>
      <dgm:spPr/>
    </dgm:pt>
    <dgm:pt modelId="{7AA00E92-ECD3-45F0-B751-AEE96ACC809D}" type="pres">
      <dgm:prSet presAssocID="{86784DA1-EFDB-42D6-90E4-3F78F30A1C6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7D48856F-F32F-4CFA-BA42-6A65B7068EEE}" type="pres">
      <dgm:prSet presAssocID="{86784DA1-EFDB-42D6-90E4-3F78F30A1C63}" presName="spaceRect" presStyleCnt="0"/>
      <dgm:spPr/>
    </dgm:pt>
    <dgm:pt modelId="{C89CDA11-6ACA-4320-81FB-C6C746A53CA6}" type="pres">
      <dgm:prSet presAssocID="{86784DA1-EFDB-42D6-90E4-3F78F30A1C63}" presName="textRect" presStyleLbl="revTx" presStyleIdx="4" presStyleCnt="5">
        <dgm:presLayoutVars>
          <dgm:chMax val="1"/>
          <dgm:chPref val="1"/>
        </dgm:presLayoutVars>
      </dgm:prSet>
      <dgm:spPr/>
    </dgm:pt>
  </dgm:ptLst>
  <dgm:cxnLst>
    <dgm:cxn modelId="{4C419509-5FD6-42DD-97CA-EE4F56B16505}" type="presOf" srcId="{86784DA1-EFDB-42D6-90E4-3F78F30A1C63}" destId="{C89CDA11-6ACA-4320-81FB-C6C746A53CA6}" srcOrd="0" destOrd="0" presId="urn:microsoft.com/office/officeart/2018/5/layout/IconCircleLabelList"/>
    <dgm:cxn modelId="{3D92D53B-EC5A-4AA0-A48A-9DAD68015891}" type="presOf" srcId="{BF4663BD-5210-4156-BEBE-718B316C0D11}" destId="{43A9DC06-8D85-4CA7-B12C-4A5FA1DB1DBD}" srcOrd="0" destOrd="0" presId="urn:microsoft.com/office/officeart/2018/5/layout/IconCircleLabelList"/>
    <dgm:cxn modelId="{BBEC054E-C37C-4483-BCC9-B02F3C54F50C}" srcId="{EDFE822A-DEAE-435A-9BD8-A0371E408679}" destId="{A9C91882-964D-4BA1-81F4-EA31A836E14C}" srcOrd="2" destOrd="0" parTransId="{651DEEF0-37FF-41C2-84E4-C56E39D4AFFA}" sibTransId="{78961325-253B-46F9-B603-58BFAF6BE73F}"/>
    <dgm:cxn modelId="{09F19670-DD25-43D0-80F0-79C5746A3C8E}" type="presOf" srcId="{02572D34-D024-47BD-BFF8-815814EAF38D}" destId="{CD6B6935-934E-476C-9F19-D897CD5B65AA}" srcOrd="0" destOrd="0" presId="urn:microsoft.com/office/officeart/2018/5/layout/IconCircleLabelList"/>
    <dgm:cxn modelId="{9325525A-3D6E-49B3-8D3B-6B949D064C3C}" srcId="{EDFE822A-DEAE-435A-9BD8-A0371E408679}" destId="{02572D34-D024-47BD-BFF8-815814EAF38D}" srcOrd="3" destOrd="0" parTransId="{C88B04FC-B2E7-4F5C-85F0-112FF6E16FD4}" sibTransId="{96BCB138-BD82-4AE8-8B19-5B9FC713063C}"/>
    <dgm:cxn modelId="{4EE0DF95-C1FD-4B50-956A-185B43C25696}" srcId="{EDFE822A-DEAE-435A-9BD8-A0371E408679}" destId="{BF4663BD-5210-4156-BEBE-718B316C0D11}" srcOrd="0" destOrd="0" parTransId="{71967F85-1FB3-49AE-B343-8E3AB9311FCA}" sibTransId="{D60F87F1-3F46-4281-8D25-606D487C80D1}"/>
    <dgm:cxn modelId="{99954CBD-AE65-46D7-869A-C17F4C2BFAEA}" srcId="{EDFE822A-DEAE-435A-9BD8-A0371E408679}" destId="{86784DA1-EFDB-42D6-90E4-3F78F30A1C63}" srcOrd="4" destOrd="0" parTransId="{A42670A2-4D2D-43BC-9237-FCB9D411BFA6}" sibTransId="{4CA2B3BD-CE5A-4D96-B622-C7023319E2E6}"/>
    <dgm:cxn modelId="{8EC7BBE9-4F28-4E3C-B574-F67C52BCD88C}" type="presOf" srcId="{EDFE822A-DEAE-435A-9BD8-A0371E408679}" destId="{8C4574A5-F095-42EF-9116-39282F49DCF5}" srcOrd="0" destOrd="0" presId="urn:microsoft.com/office/officeart/2018/5/layout/IconCircleLabelList"/>
    <dgm:cxn modelId="{393263EC-2548-47D9-8C87-3CB659378E1D}" type="presOf" srcId="{A9C91882-964D-4BA1-81F4-EA31A836E14C}" destId="{2B803247-CD04-489D-A556-0528D72E7FA9}" srcOrd="0" destOrd="0" presId="urn:microsoft.com/office/officeart/2018/5/layout/IconCircleLabelList"/>
    <dgm:cxn modelId="{51F586EC-9FA9-45D1-9461-796CAC871653}" type="presOf" srcId="{191EF0BB-9250-4672-B97F-08534E100264}" destId="{2075293D-86A9-4434-9F3F-C3662DD947FC}" srcOrd="0" destOrd="0" presId="urn:microsoft.com/office/officeart/2018/5/layout/IconCircleLabelList"/>
    <dgm:cxn modelId="{DC5274F7-B67D-4A18-9B47-95DD6823FADF}" srcId="{EDFE822A-DEAE-435A-9BD8-A0371E408679}" destId="{191EF0BB-9250-4672-B97F-08534E100264}" srcOrd="1" destOrd="0" parTransId="{1B7960E0-46C1-4E30-9DC3-A617BDE59777}" sibTransId="{8AB5A3F5-F3A1-4CC1-BF4D-A6A6C5DFEB90}"/>
    <dgm:cxn modelId="{F525FF1F-EB10-4C7A-B694-708806E80160}" type="presParOf" srcId="{8C4574A5-F095-42EF-9116-39282F49DCF5}" destId="{AC5BBCDC-9D0F-4667-863A-6CA877A0E9B1}" srcOrd="0" destOrd="0" presId="urn:microsoft.com/office/officeart/2018/5/layout/IconCircleLabelList"/>
    <dgm:cxn modelId="{43C45AD3-2364-4136-9C1A-9D78EED502E1}" type="presParOf" srcId="{AC5BBCDC-9D0F-4667-863A-6CA877A0E9B1}" destId="{88EBA5F6-46EE-4179-81DC-320A18327285}" srcOrd="0" destOrd="0" presId="urn:microsoft.com/office/officeart/2018/5/layout/IconCircleLabelList"/>
    <dgm:cxn modelId="{FA4690FB-1A61-4940-86A3-84D0EEB086F7}" type="presParOf" srcId="{AC5BBCDC-9D0F-4667-863A-6CA877A0E9B1}" destId="{3219A22D-23EA-4033-A880-39382D80B689}" srcOrd="1" destOrd="0" presId="urn:microsoft.com/office/officeart/2018/5/layout/IconCircleLabelList"/>
    <dgm:cxn modelId="{49970ECC-228E-419F-8115-B7E2535B0A75}" type="presParOf" srcId="{AC5BBCDC-9D0F-4667-863A-6CA877A0E9B1}" destId="{A7E8CF24-5B10-405C-8035-33CA8082080D}" srcOrd="2" destOrd="0" presId="urn:microsoft.com/office/officeart/2018/5/layout/IconCircleLabelList"/>
    <dgm:cxn modelId="{7641FDA4-FD3D-4FDC-9639-45BFADD56700}" type="presParOf" srcId="{AC5BBCDC-9D0F-4667-863A-6CA877A0E9B1}" destId="{43A9DC06-8D85-4CA7-B12C-4A5FA1DB1DBD}" srcOrd="3" destOrd="0" presId="urn:microsoft.com/office/officeart/2018/5/layout/IconCircleLabelList"/>
    <dgm:cxn modelId="{806D5138-D018-4651-85FD-AEB98B85ABB3}" type="presParOf" srcId="{8C4574A5-F095-42EF-9116-39282F49DCF5}" destId="{6847FECE-AAB4-48E4-B310-5329F7C12E51}" srcOrd="1" destOrd="0" presId="urn:microsoft.com/office/officeart/2018/5/layout/IconCircleLabelList"/>
    <dgm:cxn modelId="{F29475E5-7436-483E-BA36-E567F19BBF2E}" type="presParOf" srcId="{8C4574A5-F095-42EF-9116-39282F49DCF5}" destId="{90B7317E-A7DD-4807-8EB5-AD9F8A019858}" srcOrd="2" destOrd="0" presId="urn:microsoft.com/office/officeart/2018/5/layout/IconCircleLabelList"/>
    <dgm:cxn modelId="{1981DB6C-8F4D-4D98-85EC-8F56F3573775}" type="presParOf" srcId="{90B7317E-A7DD-4807-8EB5-AD9F8A019858}" destId="{C6472356-58A5-4F42-9D59-BC0422475D30}" srcOrd="0" destOrd="0" presId="urn:microsoft.com/office/officeart/2018/5/layout/IconCircleLabelList"/>
    <dgm:cxn modelId="{F0D222B9-C41B-468C-8E00-7F2462EB767E}" type="presParOf" srcId="{90B7317E-A7DD-4807-8EB5-AD9F8A019858}" destId="{E6BEEF62-01F9-4C49-ACA8-52C0DFBDB65E}" srcOrd="1" destOrd="0" presId="urn:microsoft.com/office/officeart/2018/5/layout/IconCircleLabelList"/>
    <dgm:cxn modelId="{68D3267C-B296-4330-80E7-268AB7FF44A8}" type="presParOf" srcId="{90B7317E-A7DD-4807-8EB5-AD9F8A019858}" destId="{6B335BC3-C9AD-4A56-A748-12F961192C50}" srcOrd="2" destOrd="0" presId="urn:microsoft.com/office/officeart/2018/5/layout/IconCircleLabelList"/>
    <dgm:cxn modelId="{CB49A5B9-7D04-4E5F-ABFE-6BDAA28645E5}" type="presParOf" srcId="{90B7317E-A7DD-4807-8EB5-AD9F8A019858}" destId="{2075293D-86A9-4434-9F3F-C3662DD947FC}" srcOrd="3" destOrd="0" presId="urn:microsoft.com/office/officeart/2018/5/layout/IconCircleLabelList"/>
    <dgm:cxn modelId="{97FD69D7-5066-42F1-BAA8-9F1B00056F07}" type="presParOf" srcId="{8C4574A5-F095-42EF-9116-39282F49DCF5}" destId="{FB3B4BAE-6AAB-4C10-91DC-CB6772EF385A}" srcOrd="3" destOrd="0" presId="urn:microsoft.com/office/officeart/2018/5/layout/IconCircleLabelList"/>
    <dgm:cxn modelId="{68D66DB4-EE64-44B4-AB1C-CA57A6C57804}" type="presParOf" srcId="{8C4574A5-F095-42EF-9116-39282F49DCF5}" destId="{A40F581B-8628-4AB7-8164-23D0B5782950}" srcOrd="4" destOrd="0" presId="urn:microsoft.com/office/officeart/2018/5/layout/IconCircleLabelList"/>
    <dgm:cxn modelId="{F85048AC-C197-43E3-B87A-16DF07908439}" type="presParOf" srcId="{A40F581B-8628-4AB7-8164-23D0B5782950}" destId="{EB132E00-3EE2-4D67-9F17-8CEA901E42E7}" srcOrd="0" destOrd="0" presId="urn:microsoft.com/office/officeart/2018/5/layout/IconCircleLabelList"/>
    <dgm:cxn modelId="{089F679D-984C-4F83-91D6-98BB54A9206C}" type="presParOf" srcId="{A40F581B-8628-4AB7-8164-23D0B5782950}" destId="{0F5985D3-0CFB-4EAA-93D2-18128A44EB43}" srcOrd="1" destOrd="0" presId="urn:microsoft.com/office/officeart/2018/5/layout/IconCircleLabelList"/>
    <dgm:cxn modelId="{AE1D4233-B9D3-430C-8E69-F6F938E18C99}" type="presParOf" srcId="{A40F581B-8628-4AB7-8164-23D0B5782950}" destId="{0056E85D-00E3-48D1-B393-13EBEFE3D3B4}" srcOrd="2" destOrd="0" presId="urn:microsoft.com/office/officeart/2018/5/layout/IconCircleLabelList"/>
    <dgm:cxn modelId="{91961CDA-8FE1-41FF-82D8-33361C58158A}" type="presParOf" srcId="{A40F581B-8628-4AB7-8164-23D0B5782950}" destId="{2B803247-CD04-489D-A556-0528D72E7FA9}" srcOrd="3" destOrd="0" presId="urn:microsoft.com/office/officeart/2018/5/layout/IconCircleLabelList"/>
    <dgm:cxn modelId="{40A18BD9-CF20-4EC4-9061-7DCA2F0594C8}" type="presParOf" srcId="{8C4574A5-F095-42EF-9116-39282F49DCF5}" destId="{31A224FF-0975-4FE5-B50B-EAC1ECB25C97}" srcOrd="5" destOrd="0" presId="urn:microsoft.com/office/officeart/2018/5/layout/IconCircleLabelList"/>
    <dgm:cxn modelId="{7B706D4F-0F42-4B4F-94B0-4B34A087F337}" type="presParOf" srcId="{8C4574A5-F095-42EF-9116-39282F49DCF5}" destId="{7F96F346-258B-4624-B2F5-05918CAB3F33}" srcOrd="6" destOrd="0" presId="urn:microsoft.com/office/officeart/2018/5/layout/IconCircleLabelList"/>
    <dgm:cxn modelId="{D0C3FA98-F796-4046-9DE5-F9D12345B98A}" type="presParOf" srcId="{7F96F346-258B-4624-B2F5-05918CAB3F33}" destId="{6F11A35D-3863-456A-9143-27B6E38841E2}" srcOrd="0" destOrd="0" presId="urn:microsoft.com/office/officeart/2018/5/layout/IconCircleLabelList"/>
    <dgm:cxn modelId="{CD330241-3F29-4876-B367-C9F987C47F88}" type="presParOf" srcId="{7F96F346-258B-4624-B2F5-05918CAB3F33}" destId="{08B6074C-7E89-4E1D-97D7-CF99A58C4558}" srcOrd="1" destOrd="0" presId="urn:microsoft.com/office/officeart/2018/5/layout/IconCircleLabelList"/>
    <dgm:cxn modelId="{30FF8146-BC7B-4414-B9F6-DF28522AB5B5}" type="presParOf" srcId="{7F96F346-258B-4624-B2F5-05918CAB3F33}" destId="{D3E9EDE2-4E00-4EE0-8FEB-F624A44DA368}" srcOrd="2" destOrd="0" presId="urn:microsoft.com/office/officeart/2018/5/layout/IconCircleLabelList"/>
    <dgm:cxn modelId="{97EFECB2-04CE-40CE-B1B2-F8836918FD20}" type="presParOf" srcId="{7F96F346-258B-4624-B2F5-05918CAB3F33}" destId="{CD6B6935-934E-476C-9F19-D897CD5B65AA}" srcOrd="3" destOrd="0" presId="urn:microsoft.com/office/officeart/2018/5/layout/IconCircleLabelList"/>
    <dgm:cxn modelId="{8985BE2C-0392-4047-BA09-D4665095FC27}" type="presParOf" srcId="{8C4574A5-F095-42EF-9116-39282F49DCF5}" destId="{B8466FFA-E9B0-4E9A-9EE8-F5488707387B}" srcOrd="7" destOrd="0" presId="urn:microsoft.com/office/officeart/2018/5/layout/IconCircleLabelList"/>
    <dgm:cxn modelId="{294E6E3C-0325-4CB8-823C-6E5C4E84680D}" type="presParOf" srcId="{8C4574A5-F095-42EF-9116-39282F49DCF5}" destId="{275AF432-44D1-416D-8599-8664C2BFE925}" srcOrd="8" destOrd="0" presId="urn:microsoft.com/office/officeart/2018/5/layout/IconCircleLabelList"/>
    <dgm:cxn modelId="{4BCC509C-BE41-479D-9AE4-EB1E2D757E48}" type="presParOf" srcId="{275AF432-44D1-416D-8599-8664C2BFE925}" destId="{E31D1192-0C88-49C6-9AFF-23C4B2A600B8}" srcOrd="0" destOrd="0" presId="urn:microsoft.com/office/officeart/2018/5/layout/IconCircleLabelList"/>
    <dgm:cxn modelId="{A688EBBC-B0A2-41CD-B337-94E3E46BDB29}" type="presParOf" srcId="{275AF432-44D1-416D-8599-8664C2BFE925}" destId="{7AA00E92-ECD3-45F0-B751-AEE96ACC809D}" srcOrd="1" destOrd="0" presId="urn:microsoft.com/office/officeart/2018/5/layout/IconCircleLabelList"/>
    <dgm:cxn modelId="{238A74BB-B224-4C2A-9EF9-DA7A3CA8C1D4}" type="presParOf" srcId="{275AF432-44D1-416D-8599-8664C2BFE925}" destId="{7D48856F-F32F-4CFA-BA42-6A65B7068EEE}" srcOrd="2" destOrd="0" presId="urn:microsoft.com/office/officeart/2018/5/layout/IconCircleLabelList"/>
    <dgm:cxn modelId="{BD5CF248-ACBB-423C-95CB-F2765FD4A27A}" type="presParOf" srcId="{275AF432-44D1-416D-8599-8664C2BFE925}" destId="{C89CDA11-6ACA-4320-81FB-C6C746A53CA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4D4032-5E63-4D9C-BEB3-EF92D8FE020D}" type="doc">
      <dgm:prSet loTypeId="urn:microsoft.com/office/officeart/2018/5/layout/IconLeafLabel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431C8D86-324A-4736-9F17-E1369B7426C0}">
      <dgm:prSet/>
      <dgm:spPr/>
      <dgm:t>
        <a:bodyPr/>
        <a:lstStyle/>
        <a:p>
          <a:pPr>
            <a:lnSpc>
              <a:spcPct val="100000"/>
            </a:lnSpc>
            <a:defRPr cap="all"/>
          </a:pPr>
          <a:r>
            <a:rPr lang="en-US"/>
            <a:t>1. Angular</a:t>
          </a:r>
        </a:p>
      </dgm:t>
    </dgm:pt>
    <dgm:pt modelId="{20FFEEED-6660-486D-86DA-2FA535BFF168}" type="parTrans" cxnId="{14A592E8-C355-48B6-A5BF-5883565AF596}">
      <dgm:prSet/>
      <dgm:spPr/>
      <dgm:t>
        <a:bodyPr/>
        <a:lstStyle/>
        <a:p>
          <a:endParaRPr lang="en-US"/>
        </a:p>
      </dgm:t>
    </dgm:pt>
    <dgm:pt modelId="{FF3538FE-7F72-4FF6-BC94-0156515E1534}" type="sibTrans" cxnId="{14A592E8-C355-48B6-A5BF-5883565AF596}">
      <dgm:prSet/>
      <dgm:spPr/>
      <dgm:t>
        <a:bodyPr/>
        <a:lstStyle/>
        <a:p>
          <a:endParaRPr lang="en-US"/>
        </a:p>
      </dgm:t>
    </dgm:pt>
    <dgm:pt modelId="{2C4707AF-C307-40D8-95C8-F393FCD87902}">
      <dgm:prSet/>
      <dgm:spPr/>
      <dgm:t>
        <a:bodyPr/>
        <a:lstStyle/>
        <a:p>
          <a:pPr>
            <a:lnSpc>
              <a:spcPct val="100000"/>
            </a:lnSpc>
            <a:defRPr cap="all"/>
          </a:pPr>
          <a:r>
            <a:rPr lang="en-US"/>
            <a:t>2. React</a:t>
          </a:r>
        </a:p>
      </dgm:t>
    </dgm:pt>
    <dgm:pt modelId="{A2329D23-DCFA-4002-8E29-5DDC117F83BE}" type="parTrans" cxnId="{483D8C54-7CCD-4608-AD2D-F32390DE1A66}">
      <dgm:prSet/>
      <dgm:spPr/>
      <dgm:t>
        <a:bodyPr/>
        <a:lstStyle/>
        <a:p>
          <a:endParaRPr lang="en-US"/>
        </a:p>
      </dgm:t>
    </dgm:pt>
    <dgm:pt modelId="{50F5D481-0710-44A3-9783-D901AF7B4B49}" type="sibTrans" cxnId="{483D8C54-7CCD-4608-AD2D-F32390DE1A66}">
      <dgm:prSet/>
      <dgm:spPr/>
      <dgm:t>
        <a:bodyPr/>
        <a:lstStyle/>
        <a:p>
          <a:endParaRPr lang="en-US"/>
        </a:p>
      </dgm:t>
    </dgm:pt>
    <dgm:pt modelId="{EBA78A38-BCAF-4AB6-9905-B4E0B5720741}">
      <dgm:prSet/>
      <dgm:spPr/>
      <dgm:t>
        <a:bodyPr/>
        <a:lstStyle/>
        <a:p>
          <a:pPr>
            <a:lnSpc>
              <a:spcPct val="100000"/>
            </a:lnSpc>
            <a:defRPr cap="all"/>
          </a:pPr>
          <a:r>
            <a:rPr lang="en-US"/>
            <a:t>3. Vue</a:t>
          </a:r>
        </a:p>
      </dgm:t>
    </dgm:pt>
    <dgm:pt modelId="{B31073A2-E933-4847-B539-82DC762A5920}" type="parTrans" cxnId="{E9A2CF78-AF99-4253-B450-97FE68944EBC}">
      <dgm:prSet/>
      <dgm:spPr/>
      <dgm:t>
        <a:bodyPr/>
        <a:lstStyle/>
        <a:p>
          <a:endParaRPr lang="en-US"/>
        </a:p>
      </dgm:t>
    </dgm:pt>
    <dgm:pt modelId="{8CEA3480-078D-4D9A-B0D7-0356D544B13B}" type="sibTrans" cxnId="{E9A2CF78-AF99-4253-B450-97FE68944EBC}">
      <dgm:prSet/>
      <dgm:spPr/>
      <dgm:t>
        <a:bodyPr/>
        <a:lstStyle/>
        <a:p>
          <a:endParaRPr lang="en-US"/>
        </a:p>
      </dgm:t>
    </dgm:pt>
    <dgm:pt modelId="{6E45CF70-97DD-46F2-A106-E05F66A24B4A}">
      <dgm:prSet/>
      <dgm:spPr/>
      <dgm:t>
        <a:bodyPr/>
        <a:lstStyle/>
        <a:p>
          <a:endParaRPr lang="en-US"/>
        </a:p>
      </dgm:t>
    </dgm:pt>
    <dgm:pt modelId="{7B2D9B64-BEAE-4670-ABCA-93115B680D13}" type="parTrans" cxnId="{146B431B-0854-4782-A248-93071706416C}">
      <dgm:prSet/>
      <dgm:spPr/>
      <dgm:t>
        <a:bodyPr/>
        <a:lstStyle/>
        <a:p>
          <a:endParaRPr lang="en-US"/>
        </a:p>
      </dgm:t>
    </dgm:pt>
    <dgm:pt modelId="{388BDE00-690A-4F5B-8FFF-505CCE4010C4}" type="sibTrans" cxnId="{146B431B-0854-4782-A248-93071706416C}">
      <dgm:prSet/>
      <dgm:spPr/>
      <dgm:t>
        <a:bodyPr/>
        <a:lstStyle/>
        <a:p>
          <a:endParaRPr lang="en-US"/>
        </a:p>
      </dgm:t>
    </dgm:pt>
    <dgm:pt modelId="{56ED0E7D-8C24-4783-9588-AAB7D912E58A}">
      <dgm:prSet/>
      <dgm:spPr/>
      <dgm:t>
        <a:bodyPr/>
        <a:lstStyle/>
        <a:p>
          <a:endParaRPr lang="en-US" dirty="0"/>
        </a:p>
      </dgm:t>
    </dgm:pt>
    <dgm:pt modelId="{F83392C9-E591-4CE4-98A5-B8A586728F07}" type="parTrans" cxnId="{13D46C43-A0D7-4B0D-91C0-9C4B7AEA0D2D}">
      <dgm:prSet/>
      <dgm:spPr/>
      <dgm:t>
        <a:bodyPr/>
        <a:lstStyle/>
        <a:p>
          <a:endParaRPr lang="en-US"/>
        </a:p>
      </dgm:t>
    </dgm:pt>
    <dgm:pt modelId="{25C028D1-4A87-4702-9B4D-14F702F713A3}" type="sibTrans" cxnId="{13D46C43-A0D7-4B0D-91C0-9C4B7AEA0D2D}">
      <dgm:prSet/>
      <dgm:spPr/>
      <dgm:t>
        <a:bodyPr/>
        <a:lstStyle/>
        <a:p>
          <a:endParaRPr lang="en-US"/>
        </a:p>
      </dgm:t>
    </dgm:pt>
    <dgm:pt modelId="{9BFFA5CE-0606-4893-A533-34F875251DCE}" type="pres">
      <dgm:prSet presAssocID="{014D4032-5E63-4D9C-BEB3-EF92D8FE020D}" presName="root" presStyleCnt="0">
        <dgm:presLayoutVars>
          <dgm:dir/>
          <dgm:resizeHandles val="exact"/>
        </dgm:presLayoutVars>
      </dgm:prSet>
      <dgm:spPr/>
    </dgm:pt>
    <dgm:pt modelId="{DDEFF71F-9BF6-46EC-B9FD-387095717C0C}" type="pres">
      <dgm:prSet presAssocID="{431C8D86-324A-4736-9F17-E1369B7426C0}" presName="compNode" presStyleCnt="0"/>
      <dgm:spPr/>
    </dgm:pt>
    <dgm:pt modelId="{A683369B-B27B-496A-BB31-7F23E1FE281D}" type="pres">
      <dgm:prSet presAssocID="{431C8D86-324A-4736-9F17-E1369B7426C0}" presName="iconBgRect" presStyleLbl="bgShp" presStyleIdx="0" presStyleCnt="3"/>
      <dgm:spPr>
        <a:prstGeom prst="round2DiagRect">
          <a:avLst>
            <a:gd name="adj1" fmla="val 29727"/>
            <a:gd name="adj2" fmla="val 0"/>
          </a:avLst>
        </a:prstGeom>
      </dgm:spPr>
    </dgm:pt>
    <dgm:pt modelId="{EA759C7A-0152-4B9C-A88B-D0E8DE41709F}" type="pres">
      <dgm:prSet presAssocID="{431C8D86-324A-4736-9F17-E1369B7426C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8B57F6A8-EE58-4A10-AD11-B77438FFB812}" type="pres">
      <dgm:prSet presAssocID="{431C8D86-324A-4736-9F17-E1369B7426C0}" presName="spaceRect" presStyleCnt="0"/>
      <dgm:spPr/>
    </dgm:pt>
    <dgm:pt modelId="{783D248F-0963-426D-8151-D0A28AB0AF51}" type="pres">
      <dgm:prSet presAssocID="{431C8D86-324A-4736-9F17-E1369B7426C0}" presName="textRect" presStyleLbl="revTx" presStyleIdx="0" presStyleCnt="3">
        <dgm:presLayoutVars>
          <dgm:chMax val="1"/>
          <dgm:chPref val="1"/>
        </dgm:presLayoutVars>
      </dgm:prSet>
      <dgm:spPr/>
    </dgm:pt>
    <dgm:pt modelId="{4601AEF5-9382-4E9A-9D99-C0F983F8755F}" type="pres">
      <dgm:prSet presAssocID="{FF3538FE-7F72-4FF6-BC94-0156515E1534}" presName="sibTrans" presStyleCnt="0"/>
      <dgm:spPr/>
    </dgm:pt>
    <dgm:pt modelId="{D2ED46DA-0E58-4FD2-B9FD-B661E6A2BBC4}" type="pres">
      <dgm:prSet presAssocID="{2C4707AF-C307-40D8-95C8-F393FCD87902}" presName="compNode" presStyleCnt="0"/>
      <dgm:spPr/>
    </dgm:pt>
    <dgm:pt modelId="{AF36A005-1BAE-485A-A27C-E36A7B5CC767}" type="pres">
      <dgm:prSet presAssocID="{2C4707AF-C307-40D8-95C8-F393FCD87902}" presName="iconBgRect" presStyleLbl="bgShp" presStyleIdx="1" presStyleCnt="3"/>
      <dgm:spPr>
        <a:prstGeom prst="round2DiagRect">
          <a:avLst>
            <a:gd name="adj1" fmla="val 29727"/>
            <a:gd name="adj2" fmla="val 0"/>
          </a:avLst>
        </a:prstGeom>
      </dgm:spPr>
    </dgm:pt>
    <dgm:pt modelId="{205EF477-8475-4279-9F32-04B9816B75DE}" type="pres">
      <dgm:prSet presAssocID="{2C4707AF-C307-40D8-95C8-F393FCD8790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0A6F4591-C58C-438D-9D66-519C97C37471}" type="pres">
      <dgm:prSet presAssocID="{2C4707AF-C307-40D8-95C8-F393FCD87902}" presName="spaceRect" presStyleCnt="0"/>
      <dgm:spPr/>
    </dgm:pt>
    <dgm:pt modelId="{40895F04-9EC0-431C-8BFF-7EDD06FB2736}" type="pres">
      <dgm:prSet presAssocID="{2C4707AF-C307-40D8-95C8-F393FCD87902}" presName="textRect" presStyleLbl="revTx" presStyleIdx="1" presStyleCnt="3">
        <dgm:presLayoutVars>
          <dgm:chMax val="1"/>
          <dgm:chPref val="1"/>
        </dgm:presLayoutVars>
      </dgm:prSet>
      <dgm:spPr/>
    </dgm:pt>
    <dgm:pt modelId="{672A4F53-F067-401F-ABDF-E4BC604F4E68}" type="pres">
      <dgm:prSet presAssocID="{50F5D481-0710-44A3-9783-D901AF7B4B49}" presName="sibTrans" presStyleCnt="0"/>
      <dgm:spPr/>
    </dgm:pt>
    <dgm:pt modelId="{BE3E0FEF-8A62-4E22-BF77-6B3A12DDB643}" type="pres">
      <dgm:prSet presAssocID="{EBA78A38-BCAF-4AB6-9905-B4E0B5720741}" presName="compNode" presStyleCnt="0"/>
      <dgm:spPr/>
    </dgm:pt>
    <dgm:pt modelId="{0B9319F4-12DD-402B-8EA5-0FE4BB67EB48}" type="pres">
      <dgm:prSet presAssocID="{EBA78A38-BCAF-4AB6-9905-B4E0B5720741}" presName="iconBgRect" presStyleLbl="bgShp" presStyleIdx="2" presStyleCnt="3"/>
      <dgm:spPr>
        <a:prstGeom prst="round2DiagRect">
          <a:avLst>
            <a:gd name="adj1" fmla="val 29727"/>
            <a:gd name="adj2" fmla="val 0"/>
          </a:avLst>
        </a:prstGeom>
      </dgm:spPr>
    </dgm:pt>
    <dgm:pt modelId="{FAD4571C-06D4-4EB0-A45E-75ACECC94D27}" type="pres">
      <dgm:prSet presAssocID="{EBA78A38-BCAF-4AB6-9905-B4E0B572074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ustache"/>
        </a:ext>
      </dgm:extLst>
    </dgm:pt>
    <dgm:pt modelId="{17069FA4-3A1A-46F3-8B15-CA5B075B61B5}" type="pres">
      <dgm:prSet presAssocID="{EBA78A38-BCAF-4AB6-9905-B4E0B5720741}" presName="spaceRect" presStyleCnt="0"/>
      <dgm:spPr/>
    </dgm:pt>
    <dgm:pt modelId="{BCC22BF3-DB9B-4655-AED6-E1B94940C0C9}" type="pres">
      <dgm:prSet presAssocID="{EBA78A38-BCAF-4AB6-9905-B4E0B5720741}" presName="textRect" presStyleLbl="revTx" presStyleIdx="2" presStyleCnt="3">
        <dgm:presLayoutVars>
          <dgm:chMax val="1"/>
          <dgm:chPref val="1"/>
        </dgm:presLayoutVars>
      </dgm:prSet>
      <dgm:spPr/>
    </dgm:pt>
  </dgm:ptLst>
  <dgm:cxnLst>
    <dgm:cxn modelId="{0DB4EB13-839D-4AE3-9473-C34175FC5131}" type="presOf" srcId="{2C4707AF-C307-40D8-95C8-F393FCD87902}" destId="{40895F04-9EC0-431C-8BFF-7EDD06FB2736}" srcOrd="0" destOrd="0" presId="urn:microsoft.com/office/officeart/2018/5/layout/IconLeafLabelList"/>
    <dgm:cxn modelId="{146B431B-0854-4782-A248-93071706416C}" srcId="{EBA78A38-BCAF-4AB6-9905-B4E0B5720741}" destId="{6E45CF70-97DD-46F2-A106-E05F66A24B4A}" srcOrd="0" destOrd="0" parTransId="{7B2D9B64-BEAE-4670-ABCA-93115B680D13}" sibTransId="{388BDE00-690A-4F5B-8FFF-505CCE4010C4}"/>
    <dgm:cxn modelId="{13D46C43-A0D7-4B0D-91C0-9C4B7AEA0D2D}" srcId="{EBA78A38-BCAF-4AB6-9905-B4E0B5720741}" destId="{56ED0E7D-8C24-4783-9588-AAB7D912E58A}" srcOrd="1" destOrd="0" parTransId="{F83392C9-E591-4CE4-98A5-B8A586728F07}" sibTransId="{25C028D1-4A87-4702-9B4D-14F702F713A3}"/>
    <dgm:cxn modelId="{483D8C54-7CCD-4608-AD2D-F32390DE1A66}" srcId="{014D4032-5E63-4D9C-BEB3-EF92D8FE020D}" destId="{2C4707AF-C307-40D8-95C8-F393FCD87902}" srcOrd="1" destOrd="0" parTransId="{A2329D23-DCFA-4002-8E29-5DDC117F83BE}" sibTransId="{50F5D481-0710-44A3-9783-D901AF7B4B49}"/>
    <dgm:cxn modelId="{60107258-56F3-4A12-B042-D2B6D22DCD15}" type="presOf" srcId="{EBA78A38-BCAF-4AB6-9905-B4E0B5720741}" destId="{BCC22BF3-DB9B-4655-AED6-E1B94940C0C9}" srcOrd="0" destOrd="0" presId="urn:microsoft.com/office/officeart/2018/5/layout/IconLeafLabelList"/>
    <dgm:cxn modelId="{E9A2CF78-AF99-4253-B450-97FE68944EBC}" srcId="{014D4032-5E63-4D9C-BEB3-EF92D8FE020D}" destId="{EBA78A38-BCAF-4AB6-9905-B4E0B5720741}" srcOrd="2" destOrd="0" parTransId="{B31073A2-E933-4847-B539-82DC762A5920}" sibTransId="{8CEA3480-078D-4D9A-B0D7-0356D544B13B}"/>
    <dgm:cxn modelId="{3F3E9B59-DC77-48B0-B46C-27062D1BB42C}" type="presOf" srcId="{014D4032-5E63-4D9C-BEB3-EF92D8FE020D}" destId="{9BFFA5CE-0606-4893-A533-34F875251DCE}" srcOrd="0" destOrd="0" presId="urn:microsoft.com/office/officeart/2018/5/layout/IconLeafLabelList"/>
    <dgm:cxn modelId="{90A8548A-39D5-4CBE-B000-5352A2AC29F6}" type="presOf" srcId="{431C8D86-324A-4736-9F17-E1369B7426C0}" destId="{783D248F-0963-426D-8151-D0A28AB0AF51}" srcOrd="0" destOrd="0" presId="urn:microsoft.com/office/officeart/2018/5/layout/IconLeafLabelList"/>
    <dgm:cxn modelId="{14A592E8-C355-48B6-A5BF-5883565AF596}" srcId="{014D4032-5E63-4D9C-BEB3-EF92D8FE020D}" destId="{431C8D86-324A-4736-9F17-E1369B7426C0}" srcOrd="0" destOrd="0" parTransId="{20FFEEED-6660-486D-86DA-2FA535BFF168}" sibTransId="{FF3538FE-7F72-4FF6-BC94-0156515E1534}"/>
    <dgm:cxn modelId="{6E4A87CE-EBBF-4545-8923-57832FC66DE7}" type="presParOf" srcId="{9BFFA5CE-0606-4893-A533-34F875251DCE}" destId="{DDEFF71F-9BF6-46EC-B9FD-387095717C0C}" srcOrd="0" destOrd="0" presId="urn:microsoft.com/office/officeart/2018/5/layout/IconLeafLabelList"/>
    <dgm:cxn modelId="{12404FA5-37BF-4EFA-9BEF-821F2CD604D3}" type="presParOf" srcId="{DDEFF71F-9BF6-46EC-B9FD-387095717C0C}" destId="{A683369B-B27B-496A-BB31-7F23E1FE281D}" srcOrd="0" destOrd="0" presId="urn:microsoft.com/office/officeart/2018/5/layout/IconLeafLabelList"/>
    <dgm:cxn modelId="{A6EE814C-CE81-4E57-9044-65B70DFBD867}" type="presParOf" srcId="{DDEFF71F-9BF6-46EC-B9FD-387095717C0C}" destId="{EA759C7A-0152-4B9C-A88B-D0E8DE41709F}" srcOrd="1" destOrd="0" presId="urn:microsoft.com/office/officeart/2018/5/layout/IconLeafLabelList"/>
    <dgm:cxn modelId="{80B4812D-7211-45FD-A947-57549E2FD690}" type="presParOf" srcId="{DDEFF71F-9BF6-46EC-B9FD-387095717C0C}" destId="{8B57F6A8-EE58-4A10-AD11-B77438FFB812}" srcOrd="2" destOrd="0" presId="urn:microsoft.com/office/officeart/2018/5/layout/IconLeafLabelList"/>
    <dgm:cxn modelId="{AF07CD01-E84A-4475-A30D-F281B1465FD5}" type="presParOf" srcId="{DDEFF71F-9BF6-46EC-B9FD-387095717C0C}" destId="{783D248F-0963-426D-8151-D0A28AB0AF51}" srcOrd="3" destOrd="0" presId="urn:microsoft.com/office/officeart/2018/5/layout/IconLeafLabelList"/>
    <dgm:cxn modelId="{42DEFE95-EA26-40F4-A5F6-9F809F8AF1CC}" type="presParOf" srcId="{9BFFA5CE-0606-4893-A533-34F875251DCE}" destId="{4601AEF5-9382-4E9A-9D99-C0F983F8755F}" srcOrd="1" destOrd="0" presId="urn:microsoft.com/office/officeart/2018/5/layout/IconLeafLabelList"/>
    <dgm:cxn modelId="{D6C5DE6A-2A44-4138-82F2-7E52A0D0150F}" type="presParOf" srcId="{9BFFA5CE-0606-4893-A533-34F875251DCE}" destId="{D2ED46DA-0E58-4FD2-B9FD-B661E6A2BBC4}" srcOrd="2" destOrd="0" presId="urn:microsoft.com/office/officeart/2018/5/layout/IconLeafLabelList"/>
    <dgm:cxn modelId="{82BACE05-CF21-452F-B2A7-0C9505AF9224}" type="presParOf" srcId="{D2ED46DA-0E58-4FD2-B9FD-B661E6A2BBC4}" destId="{AF36A005-1BAE-485A-A27C-E36A7B5CC767}" srcOrd="0" destOrd="0" presId="urn:microsoft.com/office/officeart/2018/5/layout/IconLeafLabelList"/>
    <dgm:cxn modelId="{C0BE4680-2C76-426B-B6B3-EFCF335E6E77}" type="presParOf" srcId="{D2ED46DA-0E58-4FD2-B9FD-B661E6A2BBC4}" destId="{205EF477-8475-4279-9F32-04B9816B75DE}" srcOrd="1" destOrd="0" presId="urn:microsoft.com/office/officeart/2018/5/layout/IconLeafLabelList"/>
    <dgm:cxn modelId="{3D21AE8F-3058-4865-ADBD-25F564FE5457}" type="presParOf" srcId="{D2ED46DA-0E58-4FD2-B9FD-B661E6A2BBC4}" destId="{0A6F4591-C58C-438D-9D66-519C97C37471}" srcOrd="2" destOrd="0" presId="urn:microsoft.com/office/officeart/2018/5/layout/IconLeafLabelList"/>
    <dgm:cxn modelId="{744D85AB-FD00-4C7F-AED6-2DC52AA3B611}" type="presParOf" srcId="{D2ED46DA-0E58-4FD2-B9FD-B661E6A2BBC4}" destId="{40895F04-9EC0-431C-8BFF-7EDD06FB2736}" srcOrd="3" destOrd="0" presId="urn:microsoft.com/office/officeart/2018/5/layout/IconLeafLabelList"/>
    <dgm:cxn modelId="{4B02ADAA-FFF7-4A2F-A7AC-A94778F8070A}" type="presParOf" srcId="{9BFFA5CE-0606-4893-A533-34F875251DCE}" destId="{672A4F53-F067-401F-ABDF-E4BC604F4E68}" srcOrd="3" destOrd="0" presId="urn:microsoft.com/office/officeart/2018/5/layout/IconLeafLabelList"/>
    <dgm:cxn modelId="{FFCB0CF9-605B-4943-977B-48F5C8DE0ADD}" type="presParOf" srcId="{9BFFA5CE-0606-4893-A533-34F875251DCE}" destId="{BE3E0FEF-8A62-4E22-BF77-6B3A12DDB643}" srcOrd="4" destOrd="0" presId="urn:microsoft.com/office/officeart/2018/5/layout/IconLeafLabelList"/>
    <dgm:cxn modelId="{12E95D77-7B37-4F06-85CC-B0F89A22D495}" type="presParOf" srcId="{BE3E0FEF-8A62-4E22-BF77-6B3A12DDB643}" destId="{0B9319F4-12DD-402B-8EA5-0FE4BB67EB48}" srcOrd="0" destOrd="0" presId="urn:microsoft.com/office/officeart/2018/5/layout/IconLeafLabelList"/>
    <dgm:cxn modelId="{C0BF0133-FABC-44DB-B77C-917E006B3B9B}" type="presParOf" srcId="{BE3E0FEF-8A62-4E22-BF77-6B3A12DDB643}" destId="{FAD4571C-06D4-4EB0-A45E-75ACECC94D27}" srcOrd="1" destOrd="0" presId="urn:microsoft.com/office/officeart/2018/5/layout/IconLeafLabelList"/>
    <dgm:cxn modelId="{B6353AF8-7ADB-4B7C-B761-E112287A203D}" type="presParOf" srcId="{BE3E0FEF-8A62-4E22-BF77-6B3A12DDB643}" destId="{17069FA4-3A1A-46F3-8B15-CA5B075B61B5}" srcOrd="2" destOrd="0" presId="urn:microsoft.com/office/officeart/2018/5/layout/IconLeafLabelList"/>
    <dgm:cxn modelId="{0AAE187F-F32F-49FE-BF9C-F89492C9D752}" type="presParOf" srcId="{BE3E0FEF-8A62-4E22-BF77-6B3A12DDB643}" destId="{BCC22BF3-DB9B-4655-AED6-E1B94940C0C9}" srcOrd="3" destOrd="0" presId="urn:microsoft.com/office/officeart/2018/5/layout/IconLeaf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3D20D6-7983-4DDA-8638-383D1FC8E4FB}"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BA5FCD8-A425-43B0-9E7D-ADEE0FADBA3B}">
      <dgm:prSet/>
      <dgm:spPr/>
      <dgm:t>
        <a:bodyPr/>
        <a:lstStyle/>
        <a:p>
          <a:r>
            <a:rPr lang="en-US"/>
            <a:t>1. onMount</a:t>
          </a:r>
        </a:p>
      </dgm:t>
    </dgm:pt>
    <dgm:pt modelId="{B692915B-9F10-4010-9E7C-14416184DE22}" type="parTrans" cxnId="{D793C764-F789-48A4-AD2E-6125EA10D17A}">
      <dgm:prSet/>
      <dgm:spPr/>
      <dgm:t>
        <a:bodyPr/>
        <a:lstStyle/>
        <a:p>
          <a:endParaRPr lang="en-US"/>
        </a:p>
      </dgm:t>
    </dgm:pt>
    <dgm:pt modelId="{729643DC-E687-4E09-B36D-340E00BD494B}" type="sibTrans" cxnId="{D793C764-F789-48A4-AD2E-6125EA10D17A}">
      <dgm:prSet/>
      <dgm:spPr/>
      <dgm:t>
        <a:bodyPr/>
        <a:lstStyle/>
        <a:p>
          <a:endParaRPr lang="en-US"/>
        </a:p>
      </dgm:t>
    </dgm:pt>
    <dgm:pt modelId="{E95D6536-222B-4942-A303-3D57C36E4FC6}">
      <dgm:prSet/>
      <dgm:spPr/>
      <dgm:t>
        <a:bodyPr/>
        <a:lstStyle/>
        <a:p>
          <a:r>
            <a:rPr lang="en-US"/>
            <a:t>2. onDestroy</a:t>
          </a:r>
        </a:p>
      </dgm:t>
    </dgm:pt>
    <dgm:pt modelId="{4C7952A7-3513-428C-84F2-785B6686D7BE}" type="parTrans" cxnId="{40B93A6E-380A-415A-B8B2-E3D0EEA697B7}">
      <dgm:prSet/>
      <dgm:spPr/>
      <dgm:t>
        <a:bodyPr/>
        <a:lstStyle/>
        <a:p>
          <a:endParaRPr lang="en-US"/>
        </a:p>
      </dgm:t>
    </dgm:pt>
    <dgm:pt modelId="{9765383D-5D0D-4263-99A5-0A910B4E3657}" type="sibTrans" cxnId="{40B93A6E-380A-415A-B8B2-E3D0EEA697B7}">
      <dgm:prSet/>
      <dgm:spPr/>
      <dgm:t>
        <a:bodyPr/>
        <a:lstStyle/>
        <a:p>
          <a:endParaRPr lang="en-US"/>
        </a:p>
      </dgm:t>
    </dgm:pt>
    <dgm:pt modelId="{3F2965BD-D495-43CC-971B-5E52DD999788}">
      <dgm:prSet/>
      <dgm:spPr/>
      <dgm:t>
        <a:bodyPr/>
        <a:lstStyle/>
        <a:p>
          <a:r>
            <a:rPr lang="en-US"/>
            <a:t>3. beforeUpdate and afterUpdate</a:t>
          </a:r>
        </a:p>
      </dgm:t>
    </dgm:pt>
    <dgm:pt modelId="{522BF2CE-50DF-46DD-8049-5CD5FCD33B1D}" type="parTrans" cxnId="{9476127B-A0EB-4C6B-892C-E243E4C29AAE}">
      <dgm:prSet/>
      <dgm:spPr/>
      <dgm:t>
        <a:bodyPr/>
        <a:lstStyle/>
        <a:p>
          <a:endParaRPr lang="en-US"/>
        </a:p>
      </dgm:t>
    </dgm:pt>
    <dgm:pt modelId="{F0EBCABB-24A0-4809-9E4B-A953C29FB355}" type="sibTrans" cxnId="{9476127B-A0EB-4C6B-892C-E243E4C29AAE}">
      <dgm:prSet/>
      <dgm:spPr/>
      <dgm:t>
        <a:bodyPr/>
        <a:lstStyle/>
        <a:p>
          <a:endParaRPr lang="en-US"/>
        </a:p>
      </dgm:t>
    </dgm:pt>
    <dgm:pt modelId="{616BA75E-3FB7-4FDB-A9B1-949C9DE29378}">
      <dgm:prSet/>
      <dgm:spPr/>
      <dgm:t>
        <a:bodyPr/>
        <a:lstStyle/>
        <a:p>
          <a:r>
            <a:rPr lang="en-US"/>
            <a:t>4. tick</a:t>
          </a:r>
        </a:p>
      </dgm:t>
    </dgm:pt>
    <dgm:pt modelId="{1C3EC346-1B36-41C9-8106-7F7356306D6D}" type="parTrans" cxnId="{F0F46113-0E2D-42DF-88A6-ABAF9CD3E2B9}">
      <dgm:prSet/>
      <dgm:spPr/>
      <dgm:t>
        <a:bodyPr/>
        <a:lstStyle/>
        <a:p>
          <a:endParaRPr lang="en-US"/>
        </a:p>
      </dgm:t>
    </dgm:pt>
    <dgm:pt modelId="{0778FAF4-DBD6-44F5-8598-72C9BA397315}" type="sibTrans" cxnId="{F0F46113-0E2D-42DF-88A6-ABAF9CD3E2B9}">
      <dgm:prSet/>
      <dgm:spPr/>
      <dgm:t>
        <a:bodyPr/>
        <a:lstStyle/>
        <a:p>
          <a:endParaRPr lang="en-US"/>
        </a:p>
      </dgm:t>
    </dgm:pt>
    <dgm:pt modelId="{46186ABB-1D33-45AD-A360-3EDD54562F40}" type="pres">
      <dgm:prSet presAssocID="{C63D20D6-7983-4DDA-8638-383D1FC8E4FB}" presName="root" presStyleCnt="0">
        <dgm:presLayoutVars>
          <dgm:dir/>
          <dgm:resizeHandles val="exact"/>
        </dgm:presLayoutVars>
      </dgm:prSet>
      <dgm:spPr/>
    </dgm:pt>
    <dgm:pt modelId="{9A1D1E6A-AA00-4333-BB7C-E712B493E698}" type="pres">
      <dgm:prSet presAssocID="{ABA5FCD8-A425-43B0-9E7D-ADEE0FADBA3B}" presName="compNode" presStyleCnt="0"/>
      <dgm:spPr/>
    </dgm:pt>
    <dgm:pt modelId="{C54D7B86-EA3C-4DA2-B48B-4A359EFD5177}" type="pres">
      <dgm:prSet presAssocID="{ABA5FCD8-A425-43B0-9E7D-ADEE0FADBA3B}" presName="bgRect" presStyleLbl="bgShp" presStyleIdx="0" presStyleCnt="4"/>
      <dgm:spPr/>
    </dgm:pt>
    <dgm:pt modelId="{BD7D0E8D-5246-4445-B491-BF22A8E0392E}" type="pres">
      <dgm:prSet presAssocID="{ABA5FCD8-A425-43B0-9E7D-ADEE0FADBA3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nabata Tree"/>
        </a:ext>
      </dgm:extLst>
    </dgm:pt>
    <dgm:pt modelId="{256913FD-49B6-4F66-8222-6EC8971775D4}" type="pres">
      <dgm:prSet presAssocID="{ABA5FCD8-A425-43B0-9E7D-ADEE0FADBA3B}" presName="spaceRect" presStyleCnt="0"/>
      <dgm:spPr/>
    </dgm:pt>
    <dgm:pt modelId="{67E18864-5FE9-4B5A-A875-A4179406F5C1}" type="pres">
      <dgm:prSet presAssocID="{ABA5FCD8-A425-43B0-9E7D-ADEE0FADBA3B}" presName="parTx" presStyleLbl="revTx" presStyleIdx="0" presStyleCnt="4">
        <dgm:presLayoutVars>
          <dgm:chMax val="0"/>
          <dgm:chPref val="0"/>
        </dgm:presLayoutVars>
      </dgm:prSet>
      <dgm:spPr/>
    </dgm:pt>
    <dgm:pt modelId="{4BC62C78-B57D-4CA2-B5EC-5D2698F467DD}" type="pres">
      <dgm:prSet presAssocID="{729643DC-E687-4E09-B36D-340E00BD494B}" presName="sibTrans" presStyleCnt="0"/>
      <dgm:spPr/>
    </dgm:pt>
    <dgm:pt modelId="{83EE0CCB-63C6-4A91-BB8E-3784F183CF34}" type="pres">
      <dgm:prSet presAssocID="{E95D6536-222B-4942-A303-3D57C36E4FC6}" presName="compNode" presStyleCnt="0"/>
      <dgm:spPr/>
    </dgm:pt>
    <dgm:pt modelId="{41B95393-63E9-40FF-AC18-70CB0DB1DDA8}" type="pres">
      <dgm:prSet presAssocID="{E95D6536-222B-4942-A303-3D57C36E4FC6}" presName="bgRect" presStyleLbl="bgShp" presStyleIdx="1" presStyleCnt="4"/>
      <dgm:spPr/>
    </dgm:pt>
    <dgm:pt modelId="{838A12E1-B328-4DC7-AF22-9E50BEC4BF16}" type="pres">
      <dgm:prSet presAssocID="{E95D6536-222B-4942-A303-3D57C36E4FC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D5424785-18BB-469C-8CAE-DD67C99545C1}" type="pres">
      <dgm:prSet presAssocID="{E95D6536-222B-4942-A303-3D57C36E4FC6}" presName="spaceRect" presStyleCnt="0"/>
      <dgm:spPr/>
    </dgm:pt>
    <dgm:pt modelId="{4AC03FFA-2247-43F4-9BCD-E3AFB007A4B7}" type="pres">
      <dgm:prSet presAssocID="{E95D6536-222B-4942-A303-3D57C36E4FC6}" presName="parTx" presStyleLbl="revTx" presStyleIdx="1" presStyleCnt="4">
        <dgm:presLayoutVars>
          <dgm:chMax val="0"/>
          <dgm:chPref val="0"/>
        </dgm:presLayoutVars>
      </dgm:prSet>
      <dgm:spPr/>
    </dgm:pt>
    <dgm:pt modelId="{B2541A8C-4E9A-4164-B6DA-E167170CDB40}" type="pres">
      <dgm:prSet presAssocID="{9765383D-5D0D-4263-99A5-0A910B4E3657}" presName="sibTrans" presStyleCnt="0"/>
      <dgm:spPr/>
    </dgm:pt>
    <dgm:pt modelId="{1886B636-28F0-44F8-A15C-57976F02D78B}" type="pres">
      <dgm:prSet presAssocID="{3F2965BD-D495-43CC-971B-5E52DD999788}" presName="compNode" presStyleCnt="0"/>
      <dgm:spPr/>
    </dgm:pt>
    <dgm:pt modelId="{0D792766-B186-4810-BBF8-46268BCF9523}" type="pres">
      <dgm:prSet presAssocID="{3F2965BD-D495-43CC-971B-5E52DD999788}" presName="bgRect" presStyleLbl="bgShp" presStyleIdx="2" presStyleCnt="4"/>
      <dgm:spPr/>
    </dgm:pt>
    <dgm:pt modelId="{9F26A6DB-BEB3-49E0-8823-C35F811D2909}" type="pres">
      <dgm:prSet presAssocID="{3F2965BD-D495-43CC-971B-5E52DD99978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nd Chime"/>
        </a:ext>
      </dgm:extLst>
    </dgm:pt>
    <dgm:pt modelId="{BEB70DDD-49B6-45A7-BB78-05116FABC620}" type="pres">
      <dgm:prSet presAssocID="{3F2965BD-D495-43CC-971B-5E52DD999788}" presName="spaceRect" presStyleCnt="0"/>
      <dgm:spPr/>
    </dgm:pt>
    <dgm:pt modelId="{64DE1EE0-B57F-4BE0-9EC3-C45D7D1EBD80}" type="pres">
      <dgm:prSet presAssocID="{3F2965BD-D495-43CC-971B-5E52DD999788}" presName="parTx" presStyleLbl="revTx" presStyleIdx="2" presStyleCnt="4">
        <dgm:presLayoutVars>
          <dgm:chMax val="0"/>
          <dgm:chPref val="0"/>
        </dgm:presLayoutVars>
      </dgm:prSet>
      <dgm:spPr/>
    </dgm:pt>
    <dgm:pt modelId="{0DCF86B6-26B9-45D6-AA67-BCD1C6655C58}" type="pres">
      <dgm:prSet presAssocID="{F0EBCABB-24A0-4809-9E4B-A953C29FB355}" presName="sibTrans" presStyleCnt="0"/>
      <dgm:spPr/>
    </dgm:pt>
    <dgm:pt modelId="{51B7C972-76A7-4DED-AA85-0B7A9ABFE36F}" type="pres">
      <dgm:prSet presAssocID="{616BA75E-3FB7-4FDB-A9B1-949C9DE29378}" presName="compNode" presStyleCnt="0"/>
      <dgm:spPr/>
    </dgm:pt>
    <dgm:pt modelId="{978A83FD-C898-41EC-9020-9AEDA572F073}" type="pres">
      <dgm:prSet presAssocID="{616BA75E-3FB7-4FDB-A9B1-949C9DE29378}" presName="bgRect" presStyleLbl="bgShp" presStyleIdx="3" presStyleCnt="4"/>
      <dgm:spPr/>
    </dgm:pt>
    <dgm:pt modelId="{931F1BF1-F0BB-45F5-A817-38FBACC88D6F}" type="pres">
      <dgm:prSet presAssocID="{616BA75E-3FB7-4FDB-A9B1-949C9DE2937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7E85EDFF-2CF3-41A6-8309-973932985420}" type="pres">
      <dgm:prSet presAssocID="{616BA75E-3FB7-4FDB-A9B1-949C9DE29378}" presName="spaceRect" presStyleCnt="0"/>
      <dgm:spPr/>
    </dgm:pt>
    <dgm:pt modelId="{351F6F25-5885-4418-8228-B93654F5CAD2}" type="pres">
      <dgm:prSet presAssocID="{616BA75E-3FB7-4FDB-A9B1-949C9DE29378}" presName="parTx" presStyleLbl="revTx" presStyleIdx="3" presStyleCnt="4">
        <dgm:presLayoutVars>
          <dgm:chMax val="0"/>
          <dgm:chPref val="0"/>
        </dgm:presLayoutVars>
      </dgm:prSet>
      <dgm:spPr/>
    </dgm:pt>
  </dgm:ptLst>
  <dgm:cxnLst>
    <dgm:cxn modelId="{B7383205-1D80-46D8-A00C-F8F0FDFFB1E1}" type="presOf" srcId="{ABA5FCD8-A425-43B0-9E7D-ADEE0FADBA3B}" destId="{67E18864-5FE9-4B5A-A875-A4179406F5C1}" srcOrd="0" destOrd="0" presId="urn:microsoft.com/office/officeart/2018/2/layout/IconVerticalSolidList"/>
    <dgm:cxn modelId="{F0F46113-0E2D-42DF-88A6-ABAF9CD3E2B9}" srcId="{C63D20D6-7983-4DDA-8638-383D1FC8E4FB}" destId="{616BA75E-3FB7-4FDB-A9B1-949C9DE29378}" srcOrd="3" destOrd="0" parTransId="{1C3EC346-1B36-41C9-8106-7F7356306D6D}" sibTransId="{0778FAF4-DBD6-44F5-8598-72C9BA397315}"/>
    <dgm:cxn modelId="{BE50A022-112D-4819-96D6-8DF9E5D8CA10}" type="presOf" srcId="{616BA75E-3FB7-4FDB-A9B1-949C9DE29378}" destId="{351F6F25-5885-4418-8228-B93654F5CAD2}" srcOrd="0" destOrd="0" presId="urn:microsoft.com/office/officeart/2018/2/layout/IconVerticalSolidList"/>
    <dgm:cxn modelId="{2A7E8E23-A76B-436A-8D87-F7462AA7B29D}" type="presOf" srcId="{C63D20D6-7983-4DDA-8638-383D1FC8E4FB}" destId="{46186ABB-1D33-45AD-A360-3EDD54562F40}" srcOrd="0" destOrd="0" presId="urn:microsoft.com/office/officeart/2018/2/layout/IconVerticalSolidList"/>
    <dgm:cxn modelId="{D793C764-F789-48A4-AD2E-6125EA10D17A}" srcId="{C63D20D6-7983-4DDA-8638-383D1FC8E4FB}" destId="{ABA5FCD8-A425-43B0-9E7D-ADEE0FADBA3B}" srcOrd="0" destOrd="0" parTransId="{B692915B-9F10-4010-9E7C-14416184DE22}" sibTransId="{729643DC-E687-4E09-B36D-340E00BD494B}"/>
    <dgm:cxn modelId="{40B93A6E-380A-415A-B8B2-E3D0EEA697B7}" srcId="{C63D20D6-7983-4DDA-8638-383D1FC8E4FB}" destId="{E95D6536-222B-4942-A303-3D57C36E4FC6}" srcOrd="1" destOrd="0" parTransId="{4C7952A7-3513-428C-84F2-785B6686D7BE}" sibTransId="{9765383D-5D0D-4263-99A5-0A910B4E3657}"/>
    <dgm:cxn modelId="{9476127B-A0EB-4C6B-892C-E243E4C29AAE}" srcId="{C63D20D6-7983-4DDA-8638-383D1FC8E4FB}" destId="{3F2965BD-D495-43CC-971B-5E52DD999788}" srcOrd="2" destOrd="0" parTransId="{522BF2CE-50DF-46DD-8049-5CD5FCD33B1D}" sibTransId="{F0EBCABB-24A0-4809-9E4B-A953C29FB355}"/>
    <dgm:cxn modelId="{B363678F-6963-4C1C-9062-67762053A1DE}" type="presOf" srcId="{3F2965BD-D495-43CC-971B-5E52DD999788}" destId="{64DE1EE0-B57F-4BE0-9EC3-C45D7D1EBD80}" srcOrd="0" destOrd="0" presId="urn:microsoft.com/office/officeart/2018/2/layout/IconVerticalSolidList"/>
    <dgm:cxn modelId="{E2FE5EC2-4636-4AA3-B355-8993DAC204EE}" type="presOf" srcId="{E95D6536-222B-4942-A303-3D57C36E4FC6}" destId="{4AC03FFA-2247-43F4-9BCD-E3AFB007A4B7}" srcOrd="0" destOrd="0" presId="urn:microsoft.com/office/officeart/2018/2/layout/IconVerticalSolidList"/>
    <dgm:cxn modelId="{6FB7EB2E-0186-4FF3-9803-88D3F1217A83}" type="presParOf" srcId="{46186ABB-1D33-45AD-A360-3EDD54562F40}" destId="{9A1D1E6A-AA00-4333-BB7C-E712B493E698}" srcOrd="0" destOrd="0" presId="urn:microsoft.com/office/officeart/2018/2/layout/IconVerticalSolidList"/>
    <dgm:cxn modelId="{45B369E2-E396-483F-A204-CBC307AE773B}" type="presParOf" srcId="{9A1D1E6A-AA00-4333-BB7C-E712B493E698}" destId="{C54D7B86-EA3C-4DA2-B48B-4A359EFD5177}" srcOrd="0" destOrd="0" presId="urn:microsoft.com/office/officeart/2018/2/layout/IconVerticalSolidList"/>
    <dgm:cxn modelId="{2737E0C2-3710-47FE-A46D-F5093B6CCA6E}" type="presParOf" srcId="{9A1D1E6A-AA00-4333-BB7C-E712B493E698}" destId="{BD7D0E8D-5246-4445-B491-BF22A8E0392E}" srcOrd="1" destOrd="0" presId="urn:microsoft.com/office/officeart/2018/2/layout/IconVerticalSolidList"/>
    <dgm:cxn modelId="{5DBB4FBD-9BD0-46F4-9360-C9CC956D5E81}" type="presParOf" srcId="{9A1D1E6A-AA00-4333-BB7C-E712B493E698}" destId="{256913FD-49B6-4F66-8222-6EC8971775D4}" srcOrd="2" destOrd="0" presId="urn:microsoft.com/office/officeart/2018/2/layout/IconVerticalSolidList"/>
    <dgm:cxn modelId="{B55E765F-4AF5-4C42-9416-F73D0B1B76F9}" type="presParOf" srcId="{9A1D1E6A-AA00-4333-BB7C-E712B493E698}" destId="{67E18864-5FE9-4B5A-A875-A4179406F5C1}" srcOrd="3" destOrd="0" presId="urn:microsoft.com/office/officeart/2018/2/layout/IconVerticalSolidList"/>
    <dgm:cxn modelId="{4AFE571D-2E07-4A07-9E80-2098724EBB7F}" type="presParOf" srcId="{46186ABB-1D33-45AD-A360-3EDD54562F40}" destId="{4BC62C78-B57D-4CA2-B5EC-5D2698F467DD}" srcOrd="1" destOrd="0" presId="urn:microsoft.com/office/officeart/2018/2/layout/IconVerticalSolidList"/>
    <dgm:cxn modelId="{CD01DCC4-2CC8-4A35-88EF-BF1F20C31D28}" type="presParOf" srcId="{46186ABB-1D33-45AD-A360-3EDD54562F40}" destId="{83EE0CCB-63C6-4A91-BB8E-3784F183CF34}" srcOrd="2" destOrd="0" presId="urn:microsoft.com/office/officeart/2018/2/layout/IconVerticalSolidList"/>
    <dgm:cxn modelId="{054D7DAC-5C4A-49A3-A453-B02237001DC5}" type="presParOf" srcId="{83EE0CCB-63C6-4A91-BB8E-3784F183CF34}" destId="{41B95393-63E9-40FF-AC18-70CB0DB1DDA8}" srcOrd="0" destOrd="0" presId="urn:microsoft.com/office/officeart/2018/2/layout/IconVerticalSolidList"/>
    <dgm:cxn modelId="{BCDB99CE-6E8E-44A2-A31A-6B0096460E0E}" type="presParOf" srcId="{83EE0CCB-63C6-4A91-BB8E-3784F183CF34}" destId="{838A12E1-B328-4DC7-AF22-9E50BEC4BF16}" srcOrd="1" destOrd="0" presId="urn:microsoft.com/office/officeart/2018/2/layout/IconVerticalSolidList"/>
    <dgm:cxn modelId="{0C952002-7364-4AFA-8768-9BE4F015B0FB}" type="presParOf" srcId="{83EE0CCB-63C6-4A91-BB8E-3784F183CF34}" destId="{D5424785-18BB-469C-8CAE-DD67C99545C1}" srcOrd="2" destOrd="0" presId="urn:microsoft.com/office/officeart/2018/2/layout/IconVerticalSolidList"/>
    <dgm:cxn modelId="{C95FBFF7-4CBF-41CC-9FBF-80FDAA3171D5}" type="presParOf" srcId="{83EE0CCB-63C6-4A91-BB8E-3784F183CF34}" destId="{4AC03FFA-2247-43F4-9BCD-E3AFB007A4B7}" srcOrd="3" destOrd="0" presId="urn:microsoft.com/office/officeart/2018/2/layout/IconVerticalSolidList"/>
    <dgm:cxn modelId="{1DCB0D35-A4F6-4168-9CA8-5A69D2EAAEC2}" type="presParOf" srcId="{46186ABB-1D33-45AD-A360-3EDD54562F40}" destId="{B2541A8C-4E9A-4164-B6DA-E167170CDB40}" srcOrd="3" destOrd="0" presId="urn:microsoft.com/office/officeart/2018/2/layout/IconVerticalSolidList"/>
    <dgm:cxn modelId="{ECFAE3F6-86F8-4CA6-812E-2C52CFC78B05}" type="presParOf" srcId="{46186ABB-1D33-45AD-A360-3EDD54562F40}" destId="{1886B636-28F0-44F8-A15C-57976F02D78B}" srcOrd="4" destOrd="0" presId="urn:microsoft.com/office/officeart/2018/2/layout/IconVerticalSolidList"/>
    <dgm:cxn modelId="{4A668DCD-EA76-4A2A-B286-091CCD52D241}" type="presParOf" srcId="{1886B636-28F0-44F8-A15C-57976F02D78B}" destId="{0D792766-B186-4810-BBF8-46268BCF9523}" srcOrd="0" destOrd="0" presId="urn:microsoft.com/office/officeart/2018/2/layout/IconVerticalSolidList"/>
    <dgm:cxn modelId="{F0A74C46-78A5-4E41-A68E-464C1A57B4AB}" type="presParOf" srcId="{1886B636-28F0-44F8-A15C-57976F02D78B}" destId="{9F26A6DB-BEB3-49E0-8823-C35F811D2909}" srcOrd="1" destOrd="0" presId="urn:microsoft.com/office/officeart/2018/2/layout/IconVerticalSolidList"/>
    <dgm:cxn modelId="{842B373C-5F31-41B5-8613-C51F8D505EE3}" type="presParOf" srcId="{1886B636-28F0-44F8-A15C-57976F02D78B}" destId="{BEB70DDD-49B6-45A7-BB78-05116FABC620}" srcOrd="2" destOrd="0" presId="urn:microsoft.com/office/officeart/2018/2/layout/IconVerticalSolidList"/>
    <dgm:cxn modelId="{A457D11A-338F-4D6A-9CCF-EC1379274C8E}" type="presParOf" srcId="{1886B636-28F0-44F8-A15C-57976F02D78B}" destId="{64DE1EE0-B57F-4BE0-9EC3-C45D7D1EBD80}" srcOrd="3" destOrd="0" presId="urn:microsoft.com/office/officeart/2018/2/layout/IconVerticalSolidList"/>
    <dgm:cxn modelId="{81B2BE9C-021A-4E48-95CD-371D8C3FF199}" type="presParOf" srcId="{46186ABB-1D33-45AD-A360-3EDD54562F40}" destId="{0DCF86B6-26B9-45D6-AA67-BCD1C6655C58}" srcOrd="5" destOrd="0" presId="urn:microsoft.com/office/officeart/2018/2/layout/IconVerticalSolidList"/>
    <dgm:cxn modelId="{80599002-9C07-4CCC-AC44-E34FF6F944EB}" type="presParOf" srcId="{46186ABB-1D33-45AD-A360-3EDD54562F40}" destId="{51B7C972-76A7-4DED-AA85-0B7A9ABFE36F}" srcOrd="6" destOrd="0" presId="urn:microsoft.com/office/officeart/2018/2/layout/IconVerticalSolidList"/>
    <dgm:cxn modelId="{3A44236F-C752-4041-B029-A872D8567F50}" type="presParOf" srcId="{51B7C972-76A7-4DED-AA85-0B7A9ABFE36F}" destId="{978A83FD-C898-41EC-9020-9AEDA572F073}" srcOrd="0" destOrd="0" presId="urn:microsoft.com/office/officeart/2018/2/layout/IconVerticalSolidList"/>
    <dgm:cxn modelId="{2A2D4DAC-6609-4361-8B00-E9FE8B55C07C}" type="presParOf" srcId="{51B7C972-76A7-4DED-AA85-0B7A9ABFE36F}" destId="{931F1BF1-F0BB-45F5-A817-38FBACC88D6F}" srcOrd="1" destOrd="0" presId="urn:microsoft.com/office/officeart/2018/2/layout/IconVerticalSolidList"/>
    <dgm:cxn modelId="{91290DDA-15FC-449C-8DB5-04BB0B6ABFE1}" type="presParOf" srcId="{51B7C972-76A7-4DED-AA85-0B7A9ABFE36F}" destId="{7E85EDFF-2CF3-41A6-8309-973932985420}" srcOrd="2" destOrd="0" presId="urn:microsoft.com/office/officeart/2018/2/layout/IconVerticalSolidList"/>
    <dgm:cxn modelId="{22E07555-9004-4E9F-BC6F-C593ED0383E6}" type="presParOf" srcId="{51B7C972-76A7-4DED-AA85-0B7A9ABFE36F}" destId="{351F6F25-5885-4418-8228-B93654F5CAD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B91FA5-BFD6-427A-831C-44D08539B997}"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0BD2C86-0E31-49BF-9A16-4AA8D96F7E2A}">
      <dgm:prSet/>
      <dgm:spPr/>
      <dgm:t>
        <a:bodyPr/>
        <a:lstStyle/>
        <a:p>
          <a:r>
            <a:rPr lang="en-US"/>
            <a:t>Subscribe</a:t>
          </a:r>
        </a:p>
      </dgm:t>
    </dgm:pt>
    <dgm:pt modelId="{B52A4A4B-E34F-4DA8-9F50-27D011368C89}" type="parTrans" cxnId="{649AF213-7ED5-4555-B00D-74B6901DB54D}">
      <dgm:prSet/>
      <dgm:spPr/>
      <dgm:t>
        <a:bodyPr/>
        <a:lstStyle/>
        <a:p>
          <a:endParaRPr lang="en-US"/>
        </a:p>
      </dgm:t>
    </dgm:pt>
    <dgm:pt modelId="{2ED01E63-BEAB-45B5-9849-462F8AA5A00E}" type="sibTrans" cxnId="{649AF213-7ED5-4555-B00D-74B6901DB54D}">
      <dgm:prSet/>
      <dgm:spPr/>
      <dgm:t>
        <a:bodyPr/>
        <a:lstStyle/>
        <a:p>
          <a:endParaRPr lang="en-US"/>
        </a:p>
      </dgm:t>
    </dgm:pt>
    <dgm:pt modelId="{4093696C-4839-45B8-A723-E5CB46D00E41}">
      <dgm:prSet/>
      <dgm:spPr/>
      <dgm:t>
        <a:bodyPr/>
        <a:lstStyle/>
        <a:p>
          <a:r>
            <a:rPr lang="en-US"/>
            <a:t>Update</a:t>
          </a:r>
        </a:p>
      </dgm:t>
    </dgm:pt>
    <dgm:pt modelId="{9523FBE3-5C17-4C85-A288-A796C4AC9C74}" type="parTrans" cxnId="{1DA74530-3DBF-40DA-8408-6D27B7E36CBB}">
      <dgm:prSet/>
      <dgm:spPr/>
      <dgm:t>
        <a:bodyPr/>
        <a:lstStyle/>
        <a:p>
          <a:endParaRPr lang="en-US"/>
        </a:p>
      </dgm:t>
    </dgm:pt>
    <dgm:pt modelId="{B2837725-2562-45C9-904E-D58256D314AB}" type="sibTrans" cxnId="{1DA74530-3DBF-40DA-8408-6D27B7E36CBB}">
      <dgm:prSet/>
      <dgm:spPr/>
      <dgm:t>
        <a:bodyPr/>
        <a:lstStyle/>
        <a:p>
          <a:endParaRPr lang="en-US"/>
        </a:p>
      </dgm:t>
    </dgm:pt>
    <dgm:pt modelId="{91E6A5BB-F650-4193-B199-FCD03A7C5A09}">
      <dgm:prSet/>
      <dgm:spPr/>
      <dgm:t>
        <a:bodyPr/>
        <a:lstStyle/>
        <a:p>
          <a:r>
            <a:rPr lang="en-US"/>
            <a:t>Set</a:t>
          </a:r>
        </a:p>
      </dgm:t>
    </dgm:pt>
    <dgm:pt modelId="{0A495266-1BEE-4462-8038-DE2717DD99C1}" type="parTrans" cxnId="{203E217C-930B-47DB-B5FD-AE6080369599}">
      <dgm:prSet/>
      <dgm:spPr/>
      <dgm:t>
        <a:bodyPr/>
        <a:lstStyle/>
        <a:p>
          <a:endParaRPr lang="en-US"/>
        </a:p>
      </dgm:t>
    </dgm:pt>
    <dgm:pt modelId="{02602FA2-9723-4054-9F9A-D4E4FA799479}" type="sibTrans" cxnId="{203E217C-930B-47DB-B5FD-AE6080369599}">
      <dgm:prSet/>
      <dgm:spPr/>
      <dgm:t>
        <a:bodyPr/>
        <a:lstStyle/>
        <a:p>
          <a:endParaRPr lang="en-US"/>
        </a:p>
      </dgm:t>
    </dgm:pt>
    <dgm:pt modelId="{2E0EBD4B-8D8D-4551-B843-C0B2D48A1D0F}">
      <dgm:prSet/>
      <dgm:spPr/>
      <dgm:t>
        <a:bodyPr/>
        <a:lstStyle/>
        <a:p>
          <a:r>
            <a:rPr lang="en-US"/>
            <a:t>Unsubscribe</a:t>
          </a:r>
        </a:p>
      </dgm:t>
    </dgm:pt>
    <dgm:pt modelId="{DAC51F45-001E-42A2-B07B-5F3313987B8D}" type="parTrans" cxnId="{7555E5D9-E9DF-491C-A3D7-6E2A58F88DEA}">
      <dgm:prSet/>
      <dgm:spPr/>
      <dgm:t>
        <a:bodyPr/>
        <a:lstStyle/>
        <a:p>
          <a:endParaRPr lang="en-US"/>
        </a:p>
      </dgm:t>
    </dgm:pt>
    <dgm:pt modelId="{42EF3B69-976E-4C14-8D1D-44C9B653CAC0}" type="sibTrans" cxnId="{7555E5D9-E9DF-491C-A3D7-6E2A58F88DEA}">
      <dgm:prSet/>
      <dgm:spPr/>
      <dgm:t>
        <a:bodyPr/>
        <a:lstStyle/>
        <a:p>
          <a:endParaRPr lang="en-US"/>
        </a:p>
      </dgm:t>
    </dgm:pt>
    <dgm:pt modelId="{58C3A428-19D2-411D-9F00-BA30836D7766}" type="pres">
      <dgm:prSet presAssocID="{28B91FA5-BFD6-427A-831C-44D08539B997}" presName="root" presStyleCnt="0">
        <dgm:presLayoutVars>
          <dgm:dir/>
          <dgm:resizeHandles val="exact"/>
        </dgm:presLayoutVars>
      </dgm:prSet>
      <dgm:spPr/>
    </dgm:pt>
    <dgm:pt modelId="{E87F8DF0-DFCF-41F1-AFE7-B8CF18A4BDA7}" type="pres">
      <dgm:prSet presAssocID="{80BD2C86-0E31-49BF-9A16-4AA8D96F7E2A}" presName="compNode" presStyleCnt="0"/>
      <dgm:spPr/>
    </dgm:pt>
    <dgm:pt modelId="{88650699-C101-44EF-BFB6-498B6E220269}" type="pres">
      <dgm:prSet presAssocID="{80BD2C86-0E31-49BF-9A16-4AA8D96F7E2A}" presName="bgRect" presStyleLbl="bgShp" presStyleIdx="0" presStyleCnt="4"/>
      <dgm:spPr/>
    </dgm:pt>
    <dgm:pt modelId="{4C7A980D-E093-459F-B5BA-2F10981F6AF9}" type="pres">
      <dgm:prSet presAssocID="{80BD2C86-0E31-49BF-9A16-4AA8D96F7E2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550EB60B-45EE-4FFC-A52F-989DC5363B12}" type="pres">
      <dgm:prSet presAssocID="{80BD2C86-0E31-49BF-9A16-4AA8D96F7E2A}" presName="spaceRect" presStyleCnt="0"/>
      <dgm:spPr/>
    </dgm:pt>
    <dgm:pt modelId="{57801194-B183-4374-8F2E-898567059915}" type="pres">
      <dgm:prSet presAssocID="{80BD2C86-0E31-49BF-9A16-4AA8D96F7E2A}" presName="parTx" presStyleLbl="revTx" presStyleIdx="0" presStyleCnt="4">
        <dgm:presLayoutVars>
          <dgm:chMax val="0"/>
          <dgm:chPref val="0"/>
        </dgm:presLayoutVars>
      </dgm:prSet>
      <dgm:spPr/>
    </dgm:pt>
    <dgm:pt modelId="{8F61DFE6-AD9E-4D8D-BFC0-D4BF5C39798F}" type="pres">
      <dgm:prSet presAssocID="{2ED01E63-BEAB-45B5-9849-462F8AA5A00E}" presName="sibTrans" presStyleCnt="0"/>
      <dgm:spPr/>
    </dgm:pt>
    <dgm:pt modelId="{8E839550-E708-4B06-AF5B-EC2AA3A09F83}" type="pres">
      <dgm:prSet presAssocID="{4093696C-4839-45B8-A723-E5CB46D00E41}" presName="compNode" presStyleCnt="0"/>
      <dgm:spPr/>
    </dgm:pt>
    <dgm:pt modelId="{2790C40E-67A0-46E6-B30F-E0F11D5B93EB}" type="pres">
      <dgm:prSet presAssocID="{4093696C-4839-45B8-A723-E5CB46D00E41}" presName="bgRect" presStyleLbl="bgShp" presStyleIdx="1" presStyleCnt="4"/>
      <dgm:spPr/>
    </dgm:pt>
    <dgm:pt modelId="{9B6334F8-CED1-4636-B957-050BF9600949}" type="pres">
      <dgm:prSet presAssocID="{4093696C-4839-45B8-A723-E5CB46D00E4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fresh"/>
        </a:ext>
      </dgm:extLst>
    </dgm:pt>
    <dgm:pt modelId="{5C0532C2-4F89-4354-A995-E8FBCF5299E9}" type="pres">
      <dgm:prSet presAssocID="{4093696C-4839-45B8-A723-E5CB46D00E41}" presName="spaceRect" presStyleCnt="0"/>
      <dgm:spPr/>
    </dgm:pt>
    <dgm:pt modelId="{BE7E5C89-84B4-4149-86A0-CFD2BD82622F}" type="pres">
      <dgm:prSet presAssocID="{4093696C-4839-45B8-A723-E5CB46D00E41}" presName="parTx" presStyleLbl="revTx" presStyleIdx="1" presStyleCnt="4">
        <dgm:presLayoutVars>
          <dgm:chMax val="0"/>
          <dgm:chPref val="0"/>
        </dgm:presLayoutVars>
      </dgm:prSet>
      <dgm:spPr/>
    </dgm:pt>
    <dgm:pt modelId="{F7AACC4E-6E48-4364-BAA5-ADC26C07DDCF}" type="pres">
      <dgm:prSet presAssocID="{B2837725-2562-45C9-904E-D58256D314AB}" presName="sibTrans" presStyleCnt="0"/>
      <dgm:spPr/>
    </dgm:pt>
    <dgm:pt modelId="{FBF8B9ED-985B-47A8-B9D6-BC08287AA293}" type="pres">
      <dgm:prSet presAssocID="{91E6A5BB-F650-4193-B199-FCD03A7C5A09}" presName="compNode" presStyleCnt="0"/>
      <dgm:spPr/>
    </dgm:pt>
    <dgm:pt modelId="{89EB987B-2875-4E7D-8C6D-ADB5D6FAD225}" type="pres">
      <dgm:prSet presAssocID="{91E6A5BB-F650-4193-B199-FCD03A7C5A09}" presName="bgRect" presStyleLbl="bgShp" presStyleIdx="2" presStyleCnt="4"/>
      <dgm:spPr/>
    </dgm:pt>
    <dgm:pt modelId="{E84B91FC-B0B3-4EF9-B6F3-46E4455D217C}" type="pres">
      <dgm:prSet presAssocID="{91E6A5BB-F650-4193-B199-FCD03A7C5A0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2487CF2B-3AB6-4FFB-B237-A7E6DF6DACB2}" type="pres">
      <dgm:prSet presAssocID="{91E6A5BB-F650-4193-B199-FCD03A7C5A09}" presName="spaceRect" presStyleCnt="0"/>
      <dgm:spPr/>
    </dgm:pt>
    <dgm:pt modelId="{22E45093-1635-4AB5-AC14-23B5493C28F0}" type="pres">
      <dgm:prSet presAssocID="{91E6A5BB-F650-4193-B199-FCD03A7C5A09}" presName="parTx" presStyleLbl="revTx" presStyleIdx="2" presStyleCnt="4">
        <dgm:presLayoutVars>
          <dgm:chMax val="0"/>
          <dgm:chPref val="0"/>
        </dgm:presLayoutVars>
      </dgm:prSet>
      <dgm:spPr/>
    </dgm:pt>
    <dgm:pt modelId="{5EBC421B-E401-44A2-B23E-01FD7F811DE5}" type="pres">
      <dgm:prSet presAssocID="{02602FA2-9723-4054-9F9A-D4E4FA799479}" presName="sibTrans" presStyleCnt="0"/>
      <dgm:spPr/>
    </dgm:pt>
    <dgm:pt modelId="{16DCBD2F-ACDE-42F3-92A3-AF6A49C61E81}" type="pres">
      <dgm:prSet presAssocID="{2E0EBD4B-8D8D-4551-B843-C0B2D48A1D0F}" presName="compNode" presStyleCnt="0"/>
      <dgm:spPr/>
    </dgm:pt>
    <dgm:pt modelId="{7564436A-61AB-4AE4-95A2-8872735191AE}" type="pres">
      <dgm:prSet presAssocID="{2E0EBD4B-8D8D-4551-B843-C0B2D48A1D0F}" presName="bgRect" presStyleLbl="bgShp" presStyleIdx="3" presStyleCnt="4"/>
      <dgm:spPr/>
    </dgm:pt>
    <dgm:pt modelId="{127C0BA4-890B-413D-A736-08A7E84A002F}" type="pres">
      <dgm:prSet presAssocID="{2E0EBD4B-8D8D-4551-B843-C0B2D48A1D0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rbage"/>
        </a:ext>
      </dgm:extLst>
    </dgm:pt>
    <dgm:pt modelId="{53221932-68E8-45D6-BEEC-DCB580125A1E}" type="pres">
      <dgm:prSet presAssocID="{2E0EBD4B-8D8D-4551-B843-C0B2D48A1D0F}" presName="spaceRect" presStyleCnt="0"/>
      <dgm:spPr/>
    </dgm:pt>
    <dgm:pt modelId="{15ABFD9B-A7AF-4A0E-B107-B25D94446C2B}" type="pres">
      <dgm:prSet presAssocID="{2E0EBD4B-8D8D-4551-B843-C0B2D48A1D0F}" presName="parTx" presStyleLbl="revTx" presStyleIdx="3" presStyleCnt="4">
        <dgm:presLayoutVars>
          <dgm:chMax val="0"/>
          <dgm:chPref val="0"/>
        </dgm:presLayoutVars>
      </dgm:prSet>
      <dgm:spPr/>
    </dgm:pt>
  </dgm:ptLst>
  <dgm:cxnLst>
    <dgm:cxn modelId="{649AF213-7ED5-4555-B00D-74B6901DB54D}" srcId="{28B91FA5-BFD6-427A-831C-44D08539B997}" destId="{80BD2C86-0E31-49BF-9A16-4AA8D96F7E2A}" srcOrd="0" destOrd="0" parTransId="{B52A4A4B-E34F-4DA8-9F50-27D011368C89}" sibTransId="{2ED01E63-BEAB-45B5-9849-462F8AA5A00E}"/>
    <dgm:cxn modelId="{1DA74530-3DBF-40DA-8408-6D27B7E36CBB}" srcId="{28B91FA5-BFD6-427A-831C-44D08539B997}" destId="{4093696C-4839-45B8-A723-E5CB46D00E41}" srcOrd="1" destOrd="0" parTransId="{9523FBE3-5C17-4C85-A288-A796C4AC9C74}" sibTransId="{B2837725-2562-45C9-904E-D58256D314AB}"/>
    <dgm:cxn modelId="{DFC84C31-A044-4280-9D11-077AFB6D1E3A}" type="presOf" srcId="{28B91FA5-BFD6-427A-831C-44D08539B997}" destId="{58C3A428-19D2-411D-9F00-BA30836D7766}" srcOrd="0" destOrd="0" presId="urn:microsoft.com/office/officeart/2018/2/layout/IconVerticalSolidList"/>
    <dgm:cxn modelId="{FB16BF47-0F7B-406F-AB1A-1827846293E0}" type="presOf" srcId="{2E0EBD4B-8D8D-4551-B843-C0B2D48A1D0F}" destId="{15ABFD9B-A7AF-4A0E-B107-B25D94446C2B}" srcOrd="0" destOrd="0" presId="urn:microsoft.com/office/officeart/2018/2/layout/IconVerticalSolidList"/>
    <dgm:cxn modelId="{F92F7058-EFC7-47C6-836C-6675E8EE7563}" type="presOf" srcId="{4093696C-4839-45B8-A723-E5CB46D00E41}" destId="{BE7E5C89-84B4-4149-86A0-CFD2BD82622F}" srcOrd="0" destOrd="0" presId="urn:microsoft.com/office/officeart/2018/2/layout/IconVerticalSolidList"/>
    <dgm:cxn modelId="{203E217C-930B-47DB-B5FD-AE6080369599}" srcId="{28B91FA5-BFD6-427A-831C-44D08539B997}" destId="{91E6A5BB-F650-4193-B199-FCD03A7C5A09}" srcOrd="2" destOrd="0" parTransId="{0A495266-1BEE-4462-8038-DE2717DD99C1}" sibTransId="{02602FA2-9723-4054-9F9A-D4E4FA799479}"/>
    <dgm:cxn modelId="{87A69E82-99F3-4658-ABC8-07540E7F5370}" type="presOf" srcId="{91E6A5BB-F650-4193-B199-FCD03A7C5A09}" destId="{22E45093-1635-4AB5-AC14-23B5493C28F0}" srcOrd="0" destOrd="0" presId="urn:microsoft.com/office/officeart/2018/2/layout/IconVerticalSolidList"/>
    <dgm:cxn modelId="{44C39DC8-01BF-4285-AB7A-5402AE59DE3C}" type="presOf" srcId="{80BD2C86-0E31-49BF-9A16-4AA8D96F7E2A}" destId="{57801194-B183-4374-8F2E-898567059915}" srcOrd="0" destOrd="0" presId="urn:microsoft.com/office/officeart/2018/2/layout/IconVerticalSolidList"/>
    <dgm:cxn modelId="{7555E5D9-E9DF-491C-A3D7-6E2A58F88DEA}" srcId="{28B91FA5-BFD6-427A-831C-44D08539B997}" destId="{2E0EBD4B-8D8D-4551-B843-C0B2D48A1D0F}" srcOrd="3" destOrd="0" parTransId="{DAC51F45-001E-42A2-B07B-5F3313987B8D}" sibTransId="{42EF3B69-976E-4C14-8D1D-44C9B653CAC0}"/>
    <dgm:cxn modelId="{1CDA25EE-B70F-4105-837E-A80C958F7F42}" type="presParOf" srcId="{58C3A428-19D2-411D-9F00-BA30836D7766}" destId="{E87F8DF0-DFCF-41F1-AFE7-B8CF18A4BDA7}" srcOrd="0" destOrd="0" presId="urn:microsoft.com/office/officeart/2018/2/layout/IconVerticalSolidList"/>
    <dgm:cxn modelId="{43A1718C-D96E-452E-8F31-C3EFA3AD8DCA}" type="presParOf" srcId="{E87F8DF0-DFCF-41F1-AFE7-B8CF18A4BDA7}" destId="{88650699-C101-44EF-BFB6-498B6E220269}" srcOrd="0" destOrd="0" presId="urn:microsoft.com/office/officeart/2018/2/layout/IconVerticalSolidList"/>
    <dgm:cxn modelId="{8A2B47D4-C5B5-4B47-891D-DEFC361766E5}" type="presParOf" srcId="{E87F8DF0-DFCF-41F1-AFE7-B8CF18A4BDA7}" destId="{4C7A980D-E093-459F-B5BA-2F10981F6AF9}" srcOrd="1" destOrd="0" presId="urn:microsoft.com/office/officeart/2018/2/layout/IconVerticalSolidList"/>
    <dgm:cxn modelId="{1ED5F788-A599-4795-AF61-303C74641CCE}" type="presParOf" srcId="{E87F8DF0-DFCF-41F1-AFE7-B8CF18A4BDA7}" destId="{550EB60B-45EE-4FFC-A52F-989DC5363B12}" srcOrd="2" destOrd="0" presId="urn:microsoft.com/office/officeart/2018/2/layout/IconVerticalSolidList"/>
    <dgm:cxn modelId="{EFFEF92D-ED25-4757-B060-EF7FCB664DF3}" type="presParOf" srcId="{E87F8DF0-DFCF-41F1-AFE7-B8CF18A4BDA7}" destId="{57801194-B183-4374-8F2E-898567059915}" srcOrd="3" destOrd="0" presId="urn:microsoft.com/office/officeart/2018/2/layout/IconVerticalSolidList"/>
    <dgm:cxn modelId="{534A707E-6A1C-4BD0-A5A0-A335B6CE4762}" type="presParOf" srcId="{58C3A428-19D2-411D-9F00-BA30836D7766}" destId="{8F61DFE6-AD9E-4D8D-BFC0-D4BF5C39798F}" srcOrd="1" destOrd="0" presId="urn:microsoft.com/office/officeart/2018/2/layout/IconVerticalSolidList"/>
    <dgm:cxn modelId="{ADECB31E-CBFF-4B23-B85B-A1C678152E6F}" type="presParOf" srcId="{58C3A428-19D2-411D-9F00-BA30836D7766}" destId="{8E839550-E708-4B06-AF5B-EC2AA3A09F83}" srcOrd="2" destOrd="0" presId="urn:microsoft.com/office/officeart/2018/2/layout/IconVerticalSolidList"/>
    <dgm:cxn modelId="{5C9ED2EA-3AE0-481F-B435-32F140AEC456}" type="presParOf" srcId="{8E839550-E708-4B06-AF5B-EC2AA3A09F83}" destId="{2790C40E-67A0-46E6-B30F-E0F11D5B93EB}" srcOrd="0" destOrd="0" presId="urn:microsoft.com/office/officeart/2018/2/layout/IconVerticalSolidList"/>
    <dgm:cxn modelId="{2AD300A3-4F91-4481-84E8-A3481BE4475D}" type="presParOf" srcId="{8E839550-E708-4B06-AF5B-EC2AA3A09F83}" destId="{9B6334F8-CED1-4636-B957-050BF9600949}" srcOrd="1" destOrd="0" presId="urn:microsoft.com/office/officeart/2018/2/layout/IconVerticalSolidList"/>
    <dgm:cxn modelId="{C4D272C3-E408-4EC3-BA45-2C339CE5F758}" type="presParOf" srcId="{8E839550-E708-4B06-AF5B-EC2AA3A09F83}" destId="{5C0532C2-4F89-4354-A995-E8FBCF5299E9}" srcOrd="2" destOrd="0" presId="urn:microsoft.com/office/officeart/2018/2/layout/IconVerticalSolidList"/>
    <dgm:cxn modelId="{D71CCD18-38B8-4B95-B628-E9AE1610EA20}" type="presParOf" srcId="{8E839550-E708-4B06-AF5B-EC2AA3A09F83}" destId="{BE7E5C89-84B4-4149-86A0-CFD2BD82622F}" srcOrd="3" destOrd="0" presId="urn:microsoft.com/office/officeart/2018/2/layout/IconVerticalSolidList"/>
    <dgm:cxn modelId="{FCE0B4C7-B480-44D6-9C55-6BA5144BAE7E}" type="presParOf" srcId="{58C3A428-19D2-411D-9F00-BA30836D7766}" destId="{F7AACC4E-6E48-4364-BAA5-ADC26C07DDCF}" srcOrd="3" destOrd="0" presId="urn:microsoft.com/office/officeart/2018/2/layout/IconVerticalSolidList"/>
    <dgm:cxn modelId="{F056B910-75FE-4ACE-A74B-CCBF1A77B29E}" type="presParOf" srcId="{58C3A428-19D2-411D-9F00-BA30836D7766}" destId="{FBF8B9ED-985B-47A8-B9D6-BC08287AA293}" srcOrd="4" destOrd="0" presId="urn:microsoft.com/office/officeart/2018/2/layout/IconVerticalSolidList"/>
    <dgm:cxn modelId="{E6364878-1F2D-4BFE-946F-27BF7F769DC2}" type="presParOf" srcId="{FBF8B9ED-985B-47A8-B9D6-BC08287AA293}" destId="{89EB987B-2875-4E7D-8C6D-ADB5D6FAD225}" srcOrd="0" destOrd="0" presId="urn:microsoft.com/office/officeart/2018/2/layout/IconVerticalSolidList"/>
    <dgm:cxn modelId="{8BB60F52-499A-4607-BCD3-C75171DA6AA6}" type="presParOf" srcId="{FBF8B9ED-985B-47A8-B9D6-BC08287AA293}" destId="{E84B91FC-B0B3-4EF9-B6F3-46E4455D217C}" srcOrd="1" destOrd="0" presId="urn:microsoft.com/office/officeart/2018/2/layout/IconVerticalSolidList"/>
    <dgm:cxn modelId="{17EB477F-23E9-4602-8443-2F4BCAF12CE9}" type="presParOf" srcId="{FBF8B9ED-985B-47A8-B9D6-BC08287AA293}" destId="{2487CF2B-3AB6-4FFB-B237-A7E6DF6DACB2}" srcOrd="2" destOrd="0" presId="urn:microsoft.com/office/officeart/2018/2/layout/IconVerticalSolidList"/>
    <dgm:cxn modelId="{DFE7EDCB-5888-43DB-B7E6-EDD9903C96AE}" type="presParOf" srcId="{FBF8B9ED-985B-47A8-B9D6-BC08287AA293}" destId="{22E45093-1635-4AB5-AC14-23B5493C28F0}" srcOrd="3" destOrd="0" presId="urn:microsoft.com/office/officeart/2018/2/layout/IconVerticalSolidList"/>
    <dgm:cxn modelId="{6040B32B-5879-4925-AE60-506593DB0BF1}" type="presParOf" srcId="{58C3A428-19D2-411D-9F00-BA30836D7766}" destId="{5EBC421B-E401-44A2-B23E-01FD7F811DE5}" srcOrd="5" destOrd="0" presId="urn:microsoft.com/office/officeart/2018/2/layout/IconVerticalSolidList"/>
    <dgm:cxn modelId="{4ABE38F6-FBCF-41B6-95F9-BE47AA858033}" type="presParOf" srcId="{58C3A428-19D2-411D-9F00-BA30836D7766}" destId="{16DCBD2F-ACDE-42F3-92A3-AF6A49C61E81}" srcOrd="6" destOrd="0" presId="urn:microsoft.com/office/officeart/2018/2/layout/IconVerticalSolidList"/>
    <dgm:cxn modelId="{423056BA-435C-4979-8BB2-3D913ACC2DC3}" type="presParOf" srcId="{16DCBD2F-ACDE-42F3-92A3-AF6A49C61E81}" destId="{7564436A-61AB-4AE4-95A2-8872735191AE}" srcOrd="0" destOrd="0" presId="urn:microsoft.com/office/officeart/2018/2/layout/IconVerticalSolidList"/>
    <dgm:cxn modelId="{4FC6B869-1A06-4418-A2FA-8746E7247BAD}" type="presParOf" srcId="{16DCBD2F-ACDE-42F3-92A3-AF6A49C61E81}" destId="{127C0BA4-890B-413D-A736-08A7E84A002F}" srcOrd="1" destOrd="0" presId="urn:microsoft.com/office/officeart/2018/2/layout/IconVerticalSolidList"/>
    <dgm:cxn modelId="{13552737-8F95-4490-BBDE-0B7C6B217971}" type="presParOf" srcId="{16DCBD2F-ACDE-42F3-92A3-AF6A49C61E81}" destId="{53221932-68E8-45D6-BEEC-DCB580125A1E}" srcOrd="2" destOrd="0" presId="urn:microsoft.com/office/officeart/2018/2/layout/IconVerticalSolidList"/>
    <dgm:cxn modelId="{F12F0178-3F8B-4FD0-867B-08CB40E54DC1}" type="presParOf" srcId="{16DCBD2F-ACDE-42F3-92A3-AF6A49C61E81}" destId="{15ABFD9B-A7AF-4A0E-B107-B25D94446C2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BA5F6-46EE-4179-81DC-320A18327285}">
      <dsp:nvSpPr>
        <dsp:cNvPr id="0" name=""/>
        <dsp:cNvSpPr/>
      </dsp:nvSpPr>
      <dsp:spPr>
        <a:xfrm>
          <a:off x="348206" y="835188"/>
          <a:ext cx="1075482" cy="10754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19A22D-23EA-4033-A880-39382D80B689}">
      <dsp:nvSpPr>
        <dsp:cNvPr id="0" name=""/>
        <dsp:cNvSpPr/>
      </dsp:nvSpPr>
      <dsp:spPr>
        <a:xfrm>
          <a:off x="577408" y="1064389"/>
          <a:ext cx="617080" cy="617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A9DC06-8D85-4CA7-B12C-4A5FA1DB1DBD}">
      <dsp:nvSpPr>
        <dsp:cNvPr id="0" name=""/>
        <dsp:cNvSpPr/>
      </dsp:nvSpPr>
      <dsp:spPr>
        <a:xfrm>
          <a:off x="4405"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Current list of the popular web Technologies</a:t>
          </a:r>
        </a:p>
      </dsp:txBody>
      <dsp:txXfrm>
        <a:off x="4405" y="2245657"/>
        <a:ext cx="1763085" cy="705234"/>
      </dsp:txXfrm>
    </dsp:sp>
    <dsp:sp modelId="{C6472356-58A5-4F42-9D59-BC0422475D30}">
      <dsp:nvSpPr>
        <dsp:cNvPr id="0" name=""/>
        <dsp:cNvSpPr/>
      </dsp:nvSpPr>
      <dsp:spPr>
        <a:xfrm>
          <a:off x="2419832" y="835188"/>
          <a:ext cx="1075482" cy="107548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BEEF62-01F9-4C49-ACA8-52C0DFBDB65E}">
      <dsp:nvSpPr>
        <dsp:cNvPr id="0" name=""/>
        <dsp:cNvSpPr/>
      </dsp:nvSpPr>
      <dsp:spPr>
        <a:xfrm>
          <a:off x="2649033" y="1064389"/>
          <a:ext cx="617080" cy="617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75293D-86A9-4434-9F3F-C3662DD947FC}">
      <dsp:nvSpPr>
        <dsp:cNvPr id="0" name=""/>
        <dsp:cNvSpPr/>
      </dsp:nvSpPr>
      <dsp:spPr>
        <a:xfrm>
          <a:off x="2076031"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What are the main differences between frameworks?</a:t>
          </a:r>
        </a:p>
      </dsp:txBody>
      <dsp:txXfrm>
        <a:off x="2076031" y="2245657"/>
        <a:ext cx="1763085" cy="705234"/>
      </dsp:txXfrm>
    </dsp:sp>
    <dsp:sp modelId="{EB132E00-3EE2-4D67-9F17-8CEA901E42E7}">
      <dsp:nvSpPr>
        <dsp:cNvPr id="0" name=""/>
        <dsp:cNvSpPr/>
      </dsp:nvSpPr>
      <dsp:spPr>
        <a:xfrm>
          <a:off x="4491458" y="835188"/>
          <a:ext cx="1075482" cy="107548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5985D3-0CFB-4EAA-93D2-18128A44EB43}">
      <dsp:nvSpPr>
        <dsp:cNvPr id="0" name=""/>
        <dsp:cNvSpPr/>
      </dsp:nvSpPr>
      <dsp:spPr>
        <a:xfrm>
          <a:off x="4720659" y="1064389"/>
          <a:ext cx="617080" cy="6170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803247-CD04-489D-A556-0528D72E7FA9}">
      <dsp:nvSpPr>
        <dsp:cNvPr id="0" name=""/>
        <dsp:cNvSpPr/>
      </dsp:nvSpPr>
      <dsp:spPr>
        <a:xfrm>
          <a:off x="4147657"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What’s Svelte.js?</a:t>
          </a:r>
        </a:p>
      </dsp:txBody>
      <dsp:txXfrm>
        <a:off x="4147657" y="2245657"/>
        <a:ext cx="1763085" cy="705234"/>
      </dsp:txXfrm>
    </dsp:sp>
    <dsp:sp modelId="{6F11A35D-3863-456A-9143-27B6E38841E2}">
      <dsp:nvSpPr>
        <dsp:cNvPr id="0" name=""/>
        <dsp:cNvSpPr/>
      </dsp:nvSpPr>
      <dsp:spPr>
        <a:xfrm>
          <a:off x="6563084" y="835188"/>
          <a:ext cx="1075482" cy="107548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B6074C-7E89-4E1D-97D7-CF99A58C4558}">
      <dsp:nvSpPr>
        <dsp:cNvPr id="0" name=""/>
        <dsp:cNvSpPr/>
      </dsp:nvSpPr>
      <dsp:spPr>
        <a:xfrm>
          <a:off x="6792285" y="1064389"/>
          <a:ext cx="617080" cy="6170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D6B6935-934E-476C-9F19-D897CD5B65AA}">
      <dsp:nvSpPr>
        <dsp:cNvPr id="0" name=""/>
        <dsp:cNvSpPr/>
      </dsp:nvSpPr>
      <dsp:spPr>
        <a:xfrm>
          <a:off x="6219283"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Cons and pros of Svelte.js</a:t>
          </a:r>
        </a:p>
      </dsp:txBody>
      <dsp:txXfrm>
        <a:off x="6219283" y="2245657"/>
        <a:ext cx="1763085" cy="705234"/>
      </dsp:txXfrm>
    </dsp:sp>
    <dsp:sp modelId="{E31D1192-0C88-49C6-9AFF-23C4B2A600B8}">
      <dsp:nvSpPr>
        <dsp:cNvPr id="0" name=""/>
        <dsp:cNvSpPr/>
      </dsp:nvSpPr>
      <dsp:spPr>
        <a:xfrm>
          <a:off x="8634710" y="835188"/>
          <a:ext cx="1075482" cy="107548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A00E92-ECD3-45F0-B751-AEE96ACC809D}">
      <dsp:nvSpPr>
        <dsp:cNvPr id="0" name=""/>
        <dsp:cNvSpPr/>
      </dsp:nvSpPr>
      <dsp:spPr>
        <a:xfrm>
          <a:off x="8863911" y="1064389"/>
          <a:ext cx="617080" cy="6170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89CDA11-6ACA-4320-81FB-C6C746A53CA6}">
      <dsp:nvSpPr>
        <dsp:cNvPr id="0" name=""/>
        <dsp:cNvSpPr/>
      </dsp:nvSpPr>
      <dsp:spPr>
        <a:xfrm>
          <a:off x="8290908"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Benchmarks</a:t>
          </a:r>
        </a:p>
      </dsp:txBody>
      <dsp:txXfrm>
        <a:off x="8290908" y="2245657"/>
        <a:ext cx="1763085" cy="7052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83369B-B27B-496A-BB31-7F23E1FE281D}">
      <dsp:nvSpPr>
        <dsp:cNvPr id="0" name=""/>
        <dsp:cNvSpPr/>
      </dsp:nvSpPr>
      <dsp:spPr>
        <a:xfrm>
          <a:off x="426558" y="98836"/>
          <a:ext cx="1235250" cy="123525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759C7A-0152-4B9C-A88B-D0E8DE41709F}">
      <dsp:nvSpPr>
        <dsp:cNvPr id="0" name=""/>
        <dsp:cNvSpPr/>
      </dsp:nvSpPr>
      <dsp:spPr>
        <a:xfrm>
          <a:off x="689808" y="362086"/>
          <a:ext cx="708750" cy="708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3D248F-0963-426D-8151-D0A28AB0AF51}">
      <dsp:nvSpPr>
        <dsp:cNvPr id="0" name=""/>
        <dsp:cNvSpPr/>
      </dsp:nvSpPr>
      <dsp:spPr>
        <a:xfrm>
          <a:off x="31683" y="1718836"/>
          <a:ext cx="20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defRPr cap="all"/>
          </a:pPr>
          <a:r>
            <a:rPr lang="en-US" sz="3100" kern="1200"/>
            <a:t>1. Angular</a:t>
          </a:r>
        </a:p>
      </dsp:txBody>
      <dsp:txXfrm>
        <a:off x="31683" y="1718836"/>
        <a:ext cx="2025000" cy="720000"/>
      </dsp:txXfrm>
    </dsp:sp>
    <dsp:sp modelId="{AF36A005-1BAE-485A-A27C-E36A7B5CC767}">
      <dsp:nvSpPr>
        <dsp:cNvPr id="0" name=""/>
        <dsp:cNvSpPr/>
      </dsp:nvSpPr>
      <dsp:spPr>
        <a:xfrm>
          <a:off x="2805933" y="98836"/>
          <a:ext cx="1235250" cy="123525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5EF477-8475-4279-9F32-04B9816B75DE}">
      <dsp:nvSpPr>
        <dsp:cNvPr id="0" name=""/>
        <dsp:cNvSpPr/>
      </dsp:nvSpPr>
      <dsp:spPr>
        <a:xfrm>
          <a:off x="3069183" y="362086"/>
          <a:ext cx="708750" cy="708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895F04-9EC0-431C-8BFF-7EDD06FB2736}">
      <dsp:nvSpPr>
        <dsp:cNvPr id="0" name=""/>
        <dsp:cNvSpPr/>
      </dsp:nvSpPr>
      <dsp:spPr>
        <a:xfrm>
          <a:off x="2411058" y="1718836"/>
          <a:ext cx="20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defRPr cap="all"/>
          </a:pPr>
          <a:r>
            <a:rPr lang="en-US" sz="3100" kern="1200"/>
            <a:t>2. React</a:t>
          </a:r>
        </a:p>
      </dsp:txBody>
      <dsp:txXfrm>
        <a:off x="2411058" y="1718836"/>
        <a:ext cx="2025000" cy="720000"/>
      </dsp:txXfrm>
    </dsp:sp>
    <dsp:sp modelId="{0B9319F4-12DD-402B-8EA5-0FE4BB67EB48}">
      <dsp:nvSpPr>
        <dsp:cNvPr id="0" name=""/>
        <dsp:cNvSpPr/>
      </dsp:nvSpPr>
      <dsp:spPr>
        <a:xfrm>
          <a:off x="5185308" y="98836"/>
          <a:ext cx="1235250" cy="123525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D4571C-06D4-4EB0-A45E-75ACECC94D27}">
      <dsp:nvSpPr>
        <dsp:cNvPr id="0" name=""/>
        <dsp:cNvSpPr/>
      </dsp:nvSpPr>
      <dsp:spPr>
        <a:xfrm>
          <a:off x="5448558" y="362086"/>
          <a:ext cx="708750" cy="708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C22BF3-DB9B-4655-AED6-E1B94940C0C9}">
      <dsp:nvSpPr>
        <dsp:cNvPr id="0" name=""/>
        <dsp:cNvSpPr/>
      </dsp:nvSpPr>
      <dsp:spPr>
        <a:xfrm>
          <a:off x="4790433" y="1718836"/>
          <a:ext cx="20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defRPr cap="all"/>
          </a:pPr>
          <a:r>
            <a:rPr lang="en-US" sz="3100" kern="1200"/>
            <a:t>3. Vue</a:t>
          </a:r>
        </a:p>
      </dsp:txBody>
      <dsp:txXfrm>
        <a:off x="4790433" y="1718836"/>
        <a:ext cx="2025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4D7B86-EA3C-4DA2-B48B-4A359EFD5177}">
      <dsp:nvSpPr>
        <dsp:cNvPr id="0" name=""/>
        <dsp:cNvSpPr/>
      </dsp:nvSpPr>
      <dsp:spPr>
        <a:xfrm>
          <a:off x="0" y="2344"/>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7D0E8D-5246-4445-B491-BF22A8E0392E}">
      <dsp:nvSpPr>
        <dsp:cNvPr id="0" name=""/>
        <dsp:cNvSpPr/>
      </dsp:nvSpPr>
      <dsp:spPr>
        <a:xfrm>
          <a:off x="359511" y="269750"/>
          <a:ext cx="653657" cy="653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E18864-5FE9-4B5A-A875-A4179406F5C1}">
      <dsp:nvSpPr>
        <dsp:cNvPr id="0" name=""/>
        <dsp:cNvSpPr/>
      </dsp:nvSpPr>
      <dsp:spPr>
        <a:xfrm>
          <a:off x="1372680" y="2344"/>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kern="1200"/>
            <a:t>1. onMount</a:t>
          </a:r>
        </a:p>
      </dsp:txBody>
      <dsp:txXfrm>
        <a:off x="1372680" y="2344"/>
        <a:ext cx="5424994" cy="1188467"/>
      </dsp:txXfrm>
    </dsp:sp>
    <dsp:sp modelId="{41B95393-63E9-40FF-AC18-70CB0DB1DDA8}">
      <dsp:nvSpPr>
        <dsp:cNvPr id="0" name=""/>
        <dsp:cNvSpPr/>
      </dsp:nvSpPr>
      <dsp:spPr>
        <a:xfrm>
          <a:off x="0" y="1487929"/>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8A12E1-B328-4DC7-AF22-9E50BEC4BF16}">
      <dsp:nvSpPr>
        <dsp:cNvPr id="0" name=""/>
        <dsp:cNvSpPr/>
      </dsp:nvSpPr>
      <dsp:spPr>
        <a:xfrm>
          <a:off x="359511" y="1755334"/>
          <a:ext cx="653657" cy="653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AC03FFA-2247-43F4-9BCD-E3AFB007A4B7}">
      <dsp:nvSpPr>
        <dsp:cNvPr id="0" name=""/>
        <dsp:cNvSpPr/>
      </dsp:nvSpPr>
      <dsp:spPr>
        <a:xfrm>
          <a:off x="1372680" y="1487929"/>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kern="1200"/>
            <a:t>2. onDestroy</a:t>
          </a:r>
        </a:p>
      </dsp:txBody>
      <dsp:txXfrm>
        <a:off x="1372680" y="1487929"/>
        <a:ext cx="5424994" cy="1188467"/>
      </dsp:txXfrm>
    </dsp:sp>
    <dsp:sp modelId="{0D792766-B186-4810-BBF8-46268BCF9523}">
      <dsp:nvSpPr>
        <dsp:cNvPr id="0" name=""/>
        <dsp:cNvSpPr/>
      </dsp:nvSpPr>
      <dsp:spPr>
        <a:xfrm>
          <a:off x="0" y="2973514"/>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26A6DB-BEB3-49E0-8823-C35F811D2909}">
      <dsp:nvSpPr>
        <dsp:cNvPr id="0" name=""/>
        <dsp:cNvSpPr/>
      </dsp:nvSpPr>
      <dsp:spPr>
        <a:xfrm>
          <a:off x="359511" y="3240919"/>
          <a:ext cx="653657" cy="653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4DE1EE0-B57F-4BE0-9EC3-C45D7D1EBD80}">
      <dsp:nvSpPr>
        <dsp:cNvPr id="0" name=""/>
        <dsp:cNvSpPr/>
      </dsp:nvSpPr>
      <dsp:spPr>
        <a:xfrm>
          <a:off x="1372680" y="2973514"/>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kern="1200"/>
            <a:t>3. beforeUpdate and afterUpdate</a:t>
          </a:r>
        </a:p>
      </dsp:txBody>
      <dsp:txXfrm>
        <a:off x="1372680" y="2973514"/>
        <a:ext cx="5424994" cy="1188467"/>
      </dsp:txXfrm>
    </dsp:sp>
    <dsp:sp modelId="{978A83FD-C898-41EC-9020-9AEDA572F073}">
      <dsp:nvSpPr>
        <dsp:cNvPr id="0" name=""/>
        <dsp:cNvSpPr/>
      </dsp:nvSpPr>
      <dsp:spPr>
        <a:xfrm>
          <a:off x="0" y="4459099"/>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1F1BF1-F0BB-45F5-A817-38FBACC88D6F}">
      <dsp:nvSpPr>
        <dsp:cNvPr id="0" name=""/>
        <dsp:cNvSpPr/>
      </dsp:nvSpPr>
      <dsp:spPr>
        <a:xfrm>
          <a:off x="359511" y="4726504"/>
          <a:ext cx="653657" cy="653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51F6F25-5885-4418-8228-B93654F5CAD2}">
      <dsp:nvSpPr>
        <dsp:cNvPr id="0" name=""/>
        <dsp:cNvSpPr/>
      </dsp:nvSpPr>
      <dsp:spPr>
        <a:xfrm>
          <a:off x="1372680" y="4459099"/>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kern="1200"/>
            <a:t>4. tick</a:t>
          </a:r>
        </a:p>
      </dsp:txBody>
      <dsp:txXfrm>
        <a:off x="1372680" y="4459099"/>
        <a:ext cx="5424994" cy="11884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650699-C101-44EF-BFB6-498B6E220269}">
      <dsp:nvSpPr>
        <dsp:cNvPr id="0" name=""/>
        <dsp:cNvSpPr/>
      </dsp:nvSpPr>
      <dsp:spPr>
        <a:xfrm>
          <a:off x="0" y="2344"/>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7A980D-E093-459F-B5BA-2F10981F6AF9}">
      <dsp:nvSpPr>
        <dsp:cNvPr id="0" name=""/>
        <dsp:cNvSpPr/>
      </dsp:nvSpPr>
      <dsp:spPr>
        <a:xfrm>
          <a:off x="359511" y="269750"/>
          <a:ext cx="653657" cy="653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7801194-B183-4374-8F2E-898567059915}">
      <dsp:nvSpPr>
        <dsp:cNvPr id="0" name=""/>
        <dsp:cNvSpPr/>
      </dsp:nvSpPr>
      <dsp:spPr>
        <a:xfrm>
          <a:off x="1372680" y="2344"/>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kern="1200"/>
            <a:t>Subscribe</a:t>
          </a:r>
        </a:p>
      </dsp:txBody>
      <dsp:txXfrm>
        <a:off x="1372680" y="2344"/>
        <a:ext cx="5424994" cy="1188467"/>
      </dsp:txXfrm>
    </dsp:sp>
    <dsp:sp modelId="{2790C40E-67A0-46E6-B30F-E0F11D5B93EB}">
      <dsp:nvSpPr>
        <dsp:cNvPr id="0" name=""/>
        <dsp:cNvSpPr/>
      </dsp:nvSpPr>
      <dsp:spPr>
        <a:xfrm>
          <a:off x="0" y="1487929"/>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6334F8-CED1-4636-B957-050BF9600949}">
      <dsp:nvSpPr>
        <dsp:cNvPr id="0" name=""/>
        <dsp:cNvSpPr/>
      </dsp:nvSpPr>
      <dsp:spPr>
        <a:xfrm>
          <a:off x="359511" y="1755334"/>
          <a:ext cx="653657" cy="653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7E5C89-84B4-4149-86A0-CFD2BD82622F}">
      <dsp:nvSpPr>
        <dsp:cNvPr id="0" name=""/>
        <dsp:cNvSpPr/>
      </dsp:nvSpPr>
      <dsp:spPr>
        <a:xfrm>
          <a:off x="1372680" y="1487929"/>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kern="1200"/>
            <a:t>Update</a:t>
          </a:r>
        </a:p>
      </dsp:txBody>
      <dsp:txXfrm>
        <a:off x="1372680" y="1487929"/>
        <a:ext cx="5424994" cy="1188467"/>
      </dsp:txXfrm>
    </dsp:sp>
    <dsp:sp modelId="{89EB987B-2875-4E7D-8C6D-ADB5D6FAD225}">
      <dsp:nvSpPr>
        <dsp:cNvPr id="0" name=""/>
        <dsp:cNvSpPr/>
      </dsp:nvSpPr>
      <dsp:spPr>
        <a:xfrm>
          <a:off x="0" y="2973514"/>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4B91FC-B0B3-4EF9-B6F3-46E4455D217C}">
      <dsp:nvSpPr>
        <dsp:cNvPr id="0" name=""/>
        <dsp:cNvSpPr/>
      </dsp:nvSpPr>
      <dsp:spPr>
        <a:xfrm>
          <a:off x="359511" y="3240919"/>
          <a:ext cx="653657" cy="653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E45093-1635-4AB5-AC14-23B5493C28F0}">
      <dsp:nvSpPr>
        <dsp:cNvPr id="0" name=""/>
        <dsp:cNvSpPr/>
      </dsp:nvSpPr>
      <dsp:spPr>
        <a:xfrm>
          <a:off x="1372680" y="2973514"/>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kern="1200"/>
            <a:t>Set</a:t>
          </a:r>
        </a:p>
      </dsp:txBody>
      <dsp:txXfrm>
        <a:off x="1372680" y="2973514"/>
        <a:ext cx="5424994" cy="1188467"/>
      </dsp:txXfrm>
    </dsp:sp>
    <dsp:sp modelId="{7564436A-61AB-4AE4-95A2-8872735191AE}">
      <dsp:nvSpPr>
        <dsp:cNvPr id="0" name=""/>
        <dsp:cNvSpPr/>
      </dsp:nvSpPr>
      <dsp:spPr>
        <a:xfrm>
          <a:off x="0" y="4459099"/>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7C0BA4-890B-413D-A736-08A7E84A002F}">
      <dsp:nvSpPr>
        <dsp:cNvPr id="0" name=""/>
        <dsp:cNvSpPr/>
      </dsp:nvSpPr>
      <dsp:spPr>
        <a:xfrm>
          <a:off x="359511" y="4726504"/>
          <a:ext cx="653657" cy="653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ABFD9B-A7AF-4A0E-B107-B25D94446C2B}">
      <dsp:nvSpPr>
        <dsp:cNvPr id="0" name=""/>
        <dsp:cNvSpPr/>
      </dsp:nvSpPr>
      <dsp:spPr>
        <a:xfrm>
          <a:off x="1372680" y="4459099"/>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kern="1200"/>
            <a:t>Unsubscribe</a:t>
          </a:r>
        </a:p>
      </dsp:txBody>
      <dsp:txXfrm>
        <a:off x="1372680" y="4459099"/>
        <a:ext cx="5424994" cy="118846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77C121-6E79-4E14-8328-5EDD3F0F5CC3}" type="datetimeFigureOut">
              <a:rPr lang="en-US" smtClean="0"/>
              <a:t>10/25/2019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405FF-5925-42D1-B535-7C6A081EC8A3}" type="slidenum">
              <a:rPr lang="en-US" smtClean="0"/>
              <a:t>‹#›</a:t>
            </a:fld>
            <a:endParaRPr lang="en-US"/>
          </a:p>
        </p:txBody>
      </p:sp>
    </p:spTree>
    <p:extLst>
      <p:ext uri="{BB962C8B-B14F-4D97-AF65-F5344CB8AC3E}">
        <p14:creationId xmlns:p14="http://schemas.microsoft.com/office/powerpoint/2010/main" val="3455848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pngwn/svelte-adapter"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velte.dev/blog/virtual-dom-is-pure-overhead"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youtube.com/watch?v=x7cQ3mrcKaY"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ngular.io/"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pluralsight.com/blog/software-development/angular-101"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reactjs.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vuejs.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yalantis.com/blog/building-native-apps-with-the-vuejs-framework/"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edium.com/@arxpoetica/top-5-reasons-you-should-use-svelte-on-your-current-project-right-now-e2f6835e904f"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ru.svelte.dev/"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gothinkster/realworld"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www.freecodecamp.org/news/a-realworld-comparison-of-front-end-frameworks-with-benchmarks-2019-update-4be0d3c78075/"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krausest.github.io/js-framework-benchmark/current.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3</a:t>
            </a:fld>
            <a:endParaRPr lang="en-US"/>
          </a:p>
        </p:txBody>
      </p:sp>
    </p:spTree>
    <p:extLst>
      <p:ext uri="{BB962C8B-B14F-4D97-AF65-F5344CB8AC3E}">
        <p14:creationId xmlns:p14="http://schemas.microsoft.com/office/powerpoint/2010/main" val="1847271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Если мы посмотрим на объем потребляемой памяти, то Svelte является наименее прожорливым среди рассматриваемых библиотек.</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Приведенные тесты являются синтетическими, но из них можно сделать вывод, что при разработке на Svelte из коробки вы получите:</a:t>
            </a:r>
          </a:p>
          <a:p>
            <a:br>
              <a:rPr lang="ru-RU" dirty="0"/>
            </a:br>
            <a:r>
              <a:rPr lang="ru-RU" sz="1200" b="0" i="0" kern="1200" dirty="0">
                <a:solidFill>
                  <a:schemeClr val="tx1"/>
                </a:solidFill>
                <a:effectLst/>
                <a:latin typeface="+mn-lt"/>
                <a:ea typeface="+mn-ea"/>
                <a:cs typeface="+mn-cs"/>
              </a:rPr>
              <a:t>Меньший размер бандла</a:t>
            </a:r>
          </a:p>
          <a:p>
            <a:r>
              <a:rPr lang="ru-RU" sz="1200" b="0" i="0" kern="1200" dirty="0">
                <a:solidFill>
                  <a:schemeClr val="tx1"/>
                </a:solidFill>
                <a:effectLst/>
                <a:latin typeface="+mn-lt"/>
                <a:ea typeface="+mn-ea"/>
                <a:cs typeface="+mn-cs"/>
              </a:rPr>
              <a:t>Меньшее потребление памяти</a:t>
            </a:r>
          </a:p>
          <a:p>
            <a:r>
              <a:rPr lang="ru-RU" sz="1200" b="0" i="0" kern="1200" dirty="0">
                <a:solidFill>
                  <a:schemeClr val="tx1"/>
                </a:solidFill>
                <a:effectLst/>
                <a:latin typeface="+mn-lt"/>
                <a:ea typeface="+mn-ea"/>
                <a:cs typeface="+mn-cs"/>
              </a:rPr>
              <a:t>Более быстрые отрисовки.</a:t>
            </a:r>
          </a:p>
          <a:p>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12</a:t>
            </a:fld>
            <a:endParaRPr lang="en-US"/>
          </a:p>
        </p:txBody>
      </p:sp>
    </p:spTree>
    <p:extLst>
      <p:ext uri="{BB962C8B-B14F-4D97-AF65-F5344CB8AC3E}">
        <p14:creationId xmlns:p14="http://schemas.microsoft.com/office/powerpoint/2010/main" val="522759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Хочу поделиться примером с собеседования на позицию middle react developer.</a:t>
            </a:r>
          </a:p>
          <a:p>
            <a:br>
              <a:rPr lang="ru-RU" dirty="0"/>
            </a:br>
            <a:r>
              <a:rPr lang="ru-RU" sz="1200" b="0" i="0" kern="1200" dirty="0">
                <a:solidFill>
                  <a:schemeClr val="tx1"/>
                </a:solidFill>
                <a:effectLst/>
                <a:latin typeface="+mn-lt"/>
                <a:ea typeface="+mn-ea"/>
                <a:cs typeface="+mn-cs"/>
              </a:rPr>
              <a:t>Кандидат пытался сохранить состояние кнопки фильтрации напрямую в свойство класса. React, несмотря на свое название, недостаточно реактивный, чтобы реагировать на такие изменения. Это говорит о том, что даже middle разработчику сложно даются паттерны обновления состояния, которые использует React.</a:t>
            </a:r>
          </a:p>
          <a:p>
            <a:endParaRPr lang="en-US" dirty="0"/>
          </a:p>
          <a:p>
            <a:r>
              <a:rPr lang="ru-RU" sz="1200" b="0" i="0" kern="1200" dirty="0">
                <a:solidFill>
                  <a:schemeClr val="tx1"/>
                </a:solidFill>
                <a:effectLst/>
                <a:latin typeface="+mn-lt"/>
                <a:ea typeface="+mn-ea"/>
                <a:cs typeface="+mn-cs"/>
              </a:rPr>
              <a:t>Итак, компонентные фреймворки победили. Фронтенд решил проблемы, которые стояли перед разработчиками во времена jQuery. Но новые подходы порождают новые неприятности. Какие проблемы вижу я?</a:t>
            </a:r>
          </a:p>
          <a:p>
            <a:br>
              <a:rPr lang="ru-RU" dirty="0"/>
            </a:br>
            <a:r>
              <a:rPr lang="ru-RU" sz="1200" b="0" i="0" kern="1200" dirty="0">
                <a:solidFill>
                  <a:schemeClr val="tx1"/>
                </a:solidFill>
                <a:effectLst/>
                <a:latin typeface="+mn-lt"/>
                <a:ea typeface="+mn-ea"/>
                <a:cs typeface="+mn-cs"/>
              </a:rPr>
              <a:t>Производительность.</a:t>
            </a:r>
            <a:br>
              <a:rPr lang="ru-RU" sz="1200" b="0" i="0" kern="1200" dirty="0">
                <a:solidFill>
                  <a:schemeClr val="tx1"/>
                </a:solidFill>
                <a:effectLst/>
                <a:latin typeface="+mn-lt"/>
                <a:ea typeface="+mn-ea"/>
                <a:cs typeface="+mn-cs"/>
              </a:rPr>
            </a:br>
            <a:r>
              <a:rPr lang="ru-RU" sz="1200" b="0" i="0" kern="1200" dirty="0">
                <a:solidFill>
                  <a:schemeClr val="tx1"/>
                </a:solidFill>
                <a:effectLst/>
                <a:latin typeface="+mn-lt"/>
                <a:ea typeface="+mn-ea"/>
                <a:cs typeface="+mn-cs"/>
              </a:rPr>
              <a:t>В январе этого года Google анонсировал возможность публикации PWA приложений в google play, открыв дорогу javascript в магазин нативных приложений. Это накладывает определенную ответственность на разработчиков, ведь пользователи ожидают производительность нативных приложений, для потребителя не должно быть разницы.</a:t>
            </a:r>
            <a:br>
              <a:rPr lang="ru-RU" sz="1200" b="0" i="0" kern="1200" dirty="0">
                <a:solidFill>
                  <a:schemeClr val="tx1"/>
                </a:solidFill>
                <a:effectLst/>
                <a:latin typeface="+mn-lt"/>
                <a:ea typeface="+mn-ea"/>
                <a:cs typeface="+mn-cs"/>
              </a:rPr>
            </a:br>
            <a:r>
              <a:rPr lang="ru-RU" sz="1200" b="0" i="0" kern="1200" dirty="0">
                <a:solidFill>
                  <a:schemeClr val="tx1"/>
                </a:solidFill>
                <a:effectLst/>
                <a:latin typeface="+mn-lt"/>
                <a:ea typeface="+mn-ea"/>
                <a:cs typeface="+mn-cs"/>
              </a:rPr>
              <a:t>Еще Javascript покоряет low powered devices. Это смарт TV, часы, IoT. На таких устройствах ограниченный бюджет памяти и процессора, поэтому разработчики не могут себе позволить расточительно обращаться с ресурсами пользователя.</a:t>
            </a:r>
            <a:br>
              <a:rPr lang="ru-RU" sz="1200" b="0" i="0" kern="1200" dirty="0">
                <a:solidFill>
                  <a:schemeClr val="tx1"/>
                </a:solidFill>
                <a:effectLst/>
                <a:latin typeface="+mn-lt"/>
                <a:ea typeface="+mn-ea"/>
                <a:cs typeface="+mn-cs"/>
              </a:rPr>
            </a:br>
            <a:r>
              <a:rPr lang="ru-RU" sz="1200" b="0" i="0" kern="1200" dirty="0">
                <a:solidFill>
                  <a:schemeClr val="tx1"/>
                </a:solidFill>
                <a:effectLst/>
                <a:latin typeface="+mn-lt"/>
                <a:ea typeface="+mn-ea"/>
                <a:cs typeface="+mn-cs"/>
              </a:rPr>
              <a:t>У нас на работе есть опыт запуска React приложения на интернет хабе. Вышло так себе.</a:t>
            </a:r>
          </a:p>
          <a:p>
            <a:r>
              <a:rPr lang="ru-RU" sz="1200" b="0" i="0" kern="1200" dirty="0">
                <a:solidFill>
                  <a:schemeClr val="tx1"/>
                </a:solidFill>
                <a:effectLst/>
                <a:latin typeface="+mn-lt"/>
                <a:ea typeface="+mn-ea"/>
                <a:cs typeface="+mn-cs"/>
              </a:rPr>
              <a:t>Высокий порог входа.</a:t>
            </a:r>
            <a:br>
              <a:rPr lang="ru-RU" sz="1200" b="0" i="0" kern="1200" dirty="0">
                <a:solidFill>
                  <a:schemeClr val="tx1"/>
                </a:solidFill>
                <a:effectLst/>
                <a:latin typeface="+mn-lt"/>
                <a:ea typeface="+mn-ea"/>
                <a:cs typeface="+mn-cs"/>
              </a:rPr>
            </a:br>
            <a:r>
              <a:rPr lang="ru-RU" sz="1200" b="0" i="0" kern="1200" dirty="0">
                <a:solidFill>
                  <a:schemeClr val="tx1"/>
                </a:solidFill>
                <a:effectLst/>
                <a:latin typeface="+mn-lt"/>
                <a:ea typeface="+mn-ea"/>
                <a:cs typeface="+mn-cs"/>
              </a:rPr>
              <a:t>Как мы видели выше, большинство соискателей указывают в навыках jQuery, а не react. Освоить концепции React гораздо сложнее, чем подключить на страницу jQuery и начать творить.</a:t>
            </a:r>
          </a:p>
          <a:p>
            <a:r>
              <a:rPr lang="ru-RU" sz="1200" b="0" i="0" kern="1200" dirty="0">
                <a:solidFill>
                  <a:schemeClr val="tx1"/>
                </a:solidFill>
                <a:effectLst/>
                <a:latin typeface="+mn-lt"/>
                <a:ea typeface="+mn-ea"/>
                <a:cs typeface="+mn-cs"/>
              </a:rPr>
              <a:t>Зависимость от фреймворка.</a:t>
            </a:r>
            <a:br>
              <a:rPr lang="ru-RU" sz="1200" b="0" i="0" kern="1200" dirty="0">
                <a:solidFill>
                  <a:schemeClr val="tx1"/>
                </a:solidFill>
                <a:effectLst/>
                <a:latin typeface="+mn-lt"/>
                <a:ea typeface="+mn-ea"/>
                <a:cs typeface="+mn-cs"/>
              </a:rPr>
            </a:br>
            <a:r>
              <a:rPr lang="ru-RU" sz="1200" b="0" i="0" kern="1200" dirty="0">
                <a:solidFill>
                  <a:schemeClr val="tx1"/>
                </a:solidFill>
                <a:effectLst/>
                <a:latin typeface="+mn-lt"/>
                <a:ea typeface="+mn-ea"/>
                <a:cs typeface="+mn-cs"/>
              </a:rPr>
              <a:t>Если у вас есть библиотека компонентов, написанная на React, вы вряд ли сможете ее переиспользовать в проекте на Vue или Angular. Вы становитесь заложником экосистемы</a:t>
            </a:r>
          </a:p>
          <a:p>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13</a:t>
            </a:fld>
            <a:endParaRPr lang="en-US"/>
          </a:p>
        </p:txBody>
      </p:sp>
    </p:spTree>
    <p:extLst>
      <p:ext uri="{BB962C8B-B14F-4D97-AF65-F5344CB8AC3E}">
        <p14:creationId xmlns:p14="http://schemas.microsoft.com/office/powerpoint/2010/main" val="531915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На React вам потребуется переменная для хранения состояния и функция, которая умеет обновлять состояние. Далее на саму кнопку нужно назначить обработчик для обновления. Итого у меня получилось 8 строк кода.</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Для решения аналогичной задачи на Svelte вам потребуется переменная для хранения состояния. Далее в обработчике вы просто изменяете значение этой переменной. Итого 6 строк кода.</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14</a:t>
            </a:fld>
            <a:endParaRPr lang="en-US"/>
          </a:p>
        </p:txBody>
      </p:sp>
    </p:spTree>
    <p:extLst>
      <p:ext uri="{BB962C8B-B14F-4D97-AF65-F5344CB8AC3E}">
        <p14:creationId xmlns:p14="http://schemas.microsoft.com/office/powerpoint/2010/main" val="1930050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Немного усложним пример. Допустим, нам нужно поле ввода, которое рядом выводит свое состояние</a:t>
            </a:r>
            <a:br>
              <a:rPr lang="ru-RU" dirty="0"/>
            </a:br>
            <a:endParaRPr lang="en-US" dirty="0"/>
          </a:p>
          <a:p>
            <a:r>
              <a:rPr lang="ru-RU" sz="1200" b="0" i="0" kern="1200" dirty="0">
                <a:solidFill>
                  <a:schemeClr val="tx1"/>
                </a:solidFill>
                <a:effectLst/>
                <a:latin typeface="+mn-lt"/>
                <a:ea typeface="+mn-ea"/>
                <a:cs typeface="+mn-cs"/>
              </a:rPr>
              <a:t>На React нам все так же потребуется переменная и функция для обновления состояния. Затем в поле ввода необходимо передать текущее значение и назначить обработчик на изменения. У меня в итоге получилось 11 строк кода.</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Для решения этой задачи на Svelte вам потребуется переменная, которая хранит состояние, а затем просто сделать двустороннюю привязку в поле ввода. Итого 5 строк кода.</a:t>
            </a:r>
            <a:br>
              <a:rPr lang="ru-RU" dirty="0"/>
            </a:b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15</a:t>
            </a:fld>
            <a:endParaRPr lang="en-US"/>
          </a:p>
        </p:txBody>
      </p:sp>
    </p:spTree>
    <p:extLst>
      <p:ext uri="{BB962C8B-B14F-4D97-AF65-F5344CB8AC3E}">
        <p14:creationId xmlns:p14="http://schemas.microsoft.com/office/powerpoint/2010/main" val="2923275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Если вам доводилось анимировать удаление элемента из DOM на React, то я вам сочувствую. На React потребуется либо враппер, который будет откладывать удаление элемента из DOM и производить анимацию, либо сам элемент остается в DOM, но анимация потребует управления свойством display или других манипуляций, чтобы элемент не занима</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Я пытался найти самую простую реализацию на React, в итоге получилось 35 строк кода. Если у вас есть решение проще, поделитесь в комментариях.л место.</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16</a:t>
            </a:fld>
            <a:endParaRPr lang="en-US"/>
          </a:p>
        </p:txBody>
      </p:sp>
    </p:spTree>
    <p:extLst>
      <p:ext uri="{BB962C8B-B14F-4D97-AF65-F5344CB8AC3E}">
        <p14:creationId xmlns:p14="http://schemas.microsoft.com/office/powerpoint/2010/main" val="2084673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На Svelte аналогичный компонент требует всего 8 строк кода. В Svelte есть встроенный модуль для управления анимациями. Вы импортируете требуемый вид анимации, а затем говорите, как анимировать ваш компонент при добавлении и удалении.</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Компилируемость позволяет Svelte предоставлять разработчику крутые абстракции. И если вы их не используете, они не попадут в итоговый бандл.</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17</a:t>
            </a:fld>
            <a:endParaRPr lang="en-US"/>
          </a:p>
        </p:txBody>
      </p:sp>
    </p:spTree>
    <p:extLst>
      <p:ext uri="{BB962C8B-B14F-4D97-AF65-F5344CB8AC3E}">
        <p14:creationId xmlns:p14="http://schemas.microsoft.com/office/powerpoint/2010/main" val="4013438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Когда появился React, в сети было большое количество виджетов на jQuery. Найти нужный компонент на React было сложно. Затем начали появлятся врапперы для jQuery виджетов, которые умели синхронизировать React и jQuery. После этого уже начали появлятся компоненты, написанные на самом React.</a:t>
            </a:r>
            <a:br>
              <a:rPr lang="ru-RU" sz="1200" b="0" i="0" kern="1200" dirty="0">
                <a:solidFill>
                  <a:schemeClr val="tx1"/>
                </a:solidFill>
                <a:effectLst/>
                <a:latin typeface="+mn-lt"/>
                <a:ea typeface="+mn-ea"/>
                <a:cs typeface="+mn-cs"/>
              </a:rPr>
            </a:br>
            <a:r>
              <a:rPr lang="ru-RU" sz="1200" b="0" i="0" kern="1200" dirty="0">
                <a:solidFill>
                  <a:schemeClr val="tx1"/>
                </a:solidFill>
                <a:effectLst/>
                <a:latin typeface="+mn-lt"/>
                <a:ea typeface="+mn-ea"/>
                <a:cs typeface="+mn-cs"/>
              </a:rPr>
              <a:t>Сейчас подобная ситуация с самим React. Есть куча готовых решений и библиотек, которые не позволяют пересесть на другой фреймворк без боли.</a:t>
            </a:r>
          </a:p>
          <a:p>
            <a:br>
              <a:rPr lang="ru-RU" dirty="0"/>
            </a:br>
            <a:r>
              <a:rPr lang="ru-RU" sz="1200" b="0" i="0" kern="1200" dirty="0">
                <a:solidFill>
                  <a:schemeClr val="tx1"/>
                </a:solidFill>
                <a:effectLst/>
                <a:latin typeface="+mn-lt"/>
                <a:ea typeface="+mn-ea"/>
                <a:cs typeface="+mn-cs"/>
              </a:rPr>
              <a:t>Что предлагает Svelte? После компиляции ваш код превращается в обычный JS, который не требует рантайма. Это дает возможность использовать Svelte компонент в других фреймворках. Вам всего лишь потребуется один универсальный враппер. Например, адаптер для React и Vue </a:t>
            </a:r>
            <a:r>
              <a:rPr lang="ru-RU" sz="1200" b="0" i="0" u="none" strike="noStrike" kern="1200" dirty="0">
                <a:solidFill>
                  <a:schemeClr val="tx1"/>
                </a:solidFill>
                <a:effectLst/>
                <a:latin typeface="+mn-lt"/>
                <a:ea typeface="+mn-ea"/>
                <a:cs typeface="+mn-cs"/>
                <a:hlinkClick r:id="rId3"/>
              </a:rPr>
              <a:t>svelte-adapter</a:t>
            </a:r>
            <a:r>
              <a:rPr lang="ru-RU" sz="1200" b="0" i="0" kern="1200" dirty="0">
                <a:solidFill>
                  <a:schemeClr val="tx1"/>
                </a:solidFill>
                <a:effectLst/>
                <a:latin typeface="+mn-lt"/>
                <a:ea typeface="+mn-ea"/>
                <a:cs typeface="+mn-cs"/>
              </a:rPr>
              <a:t>. </a:t>
            </a:r>
            <a:r>
              <a:rPr lang="ru-RU" sz="1200" b="0" i="0" kern="1200">
                <a:solidFill>
                  <a:schemeClr val="tx1"/>
                </a:solidFill>
                <a:effectLst/>
                <a:latin typeface="+mn-lt"/>
                <a:ea typeface="+mn-ea"/>
                <a:cs typeface="+mn-cs"/>
              </a:rPr>
              <a:t>Обернув компонент в адаптер, вы сможете использовать элемент, как обычный компонент.</a:t>
            </a:r>
          </a:p>
          <a:p>
            <a:endParaRPr lang="en-US"/>
          </a:p>
        </p:txBody>
      </p:sp>
      <p:sp>
        <p:nvSpPr>
          <p:cNvPr id="4" name="Slide Number Placeholder 3"/>
          <p:cNvSpPr>
            <a:spLocks noGrp="1"/>
          </p:cNvSpPr>
          <p:nvPr>
            <p:ph type="sldNum" sz="quarter" idx="5"/>
          </p:nvPr>
        </p:nvSpPr>
        <p:spPr/>
        <p:txBody>
          <a:bodyPr/>
          <a:lstStyle/>
          <a:p>
            <a:fld id="{969405FF-5925-42D1-B535-7C6A081EC8A3}" type="slidenum">
              <a:rPr lang="en-US" smtClean="0"/>
              <a:t>18</a:t>
            </a:fld>
            <a:endParaRPr lang="en-US"/>
          </a:p>
        </p:txBody>
      </p:sp>
    </p:spTree>
    <p:extLst>
      <p:ext uri="{BB962C8B-B14F-4D97-AF65-F5344CB8AC3E}">
        <p14:creationId xmlns:p14="http://schemas.microsoft.com/office/powerpoint/2010/main" val="11667255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https://svelte.dev/blog/virtual-dom-is-pure-overhead</a:t>
            </a:r>
            <a:endParaRPr lang="en-US" dirty="0"/>
          </a:p>
          <a:p>
            <a:endParaRPr lang="en-US" dirty="0"/>
          </a:p>
          <a:p>
            <a:endParaRPr lang="en-US" dirty="0"/>
          </a:p>
          <a:p>
            <a:r>
              <a:rPr lang="en-US" sz="1200" b="0" i="0" kern="1200" dirty="0">
                <a:solidFill>
                  <a:schemeClr val="tx1"/>
                </a:solidFill>
                <a:effectLst/>
                <a:latin typeface="+mn-lt"/>
                <a:ea typeface="+mn-ea"/>
                <a:cs typeface="+mn-cs"/>
              </a:rPr>
              <a:t>If you've used JavaScript frameworks in the last few years, you've probably heard the phrase 'the virtual DOM is fast', often said to mean that it's faster than the </a:t>
            </a:r>
            <a:r>
              <a:rPr lang="en-US" sz="1200" b="0" i="1" kern="1200" dirty="0">
                <a:solidFill>
                  <a:schemeClr val="tx1"/>
                </a:solidFill>
                <a:effectLst/>
                <a:latin typeface="+mn-lt"/>
                <a:ea typeface="+mn-ea"/>
                <a:cs typeface="+mn-cs"/>
              </a:rPr>
              <a:t>real</a:t>
            </a:r>
            <a:r>
              <a:rPr lang="en-US" sz="1200" b="0" i="0" kern="1200" dirty="0">
                <a:solidFill>
                  <a:schemeClr val="tx1"/>
                </a:solidFill>
                <a:effectLst/>
                <a:latin typeface="+mn-lt"/>
                <a:ea typeface="+mn-ea"/>
                <a:cs typeface="+mn-cs"/>
              </a:rPr>
              <a:t> DOM. It's a surprisingly resilient meme — for example people have asked how Svelte can be fast when it doesn't use a virtual DOM.</a:t>
            </a:r>
          </a:p>
          <a:p>
            <a:r>
              <a:rPr lang="en-US" sz="1200" b="0" i="0" kern="1200" dirty="0">
                <a:solidFill>
                  <a:schemeClr val="tx1"/>
                </a:solidFill>
                <a:effectLst/>
                <a:latin typeface="+mn-lt"/>
                <a:ea typeface="+mn-ea"/>
                <a:cs typeface="+mn-cs"/>
              </a:rPr>
              <a:t>It's time to take a closer look.</a:t>
            </a:r>
          </a:p>
          <a:p>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19</a:t>
            </a:fld>
            <a:endParaRPr lang="en-US"/>
          </a:p>
        </p:txBody>
      </p:sp>
    </p:spTree>
    <p:extLst>
      <p:ext uri="{BB962C8B-B14F-4D97-AF65-F5344CB8AC3E}">
        <p14:creationId xmlns:p14="http://schemas.microsoft.com/office/powerpoint/2010/main" val="2566788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.but the result is the same — an object representing how the page should now look. That object is the virtual DOM. Every time your app's state updates (for example when the </a:t>
            </a:r>
            <a:r>
              <a:rPr lang="en-US" dirty="0"/>
              <a:t>name</a:t>
            </a:r>
            <a:r>
              <a:rPr lang="en-US" sz="1200" b="0" i="0" kern="1200" dirty="0">
                <a:solidFill>
                  <a:schemeClr val="tx1"/>
                </a:solidFill>
                <a:effectLst/>
                <a:latin typeface="+mn-lt"/>
                <a:ea typeface="+mn-ea"/>
                <a:cs typeface="+mn-cs"/>
              </a:rPr>
              <a:t> prop changes), you create a new one. The framework's job is to </a:t>
            </a:r>
            <a:r>
              <a:rPr lang="en-US" sz="1200" b="0" i="1" kern="1200" dirty="0">
                <a:solidFill>
                  <a:schemeClr val="tx1"/>
                </a:solidFill>
                <a:effectLst/>
                <a:latin typeface="+mn-lt"/>
                <a:ea typeface="+mn-ea"/>
                <a:cs typeface="+mn-cs"/>
              </a:rPr>
              <a:t>reconcile</a:t>
            </a:r>
            <a:r>
              <a:rPr lang="en-US" sz="1200" b="0" i="0" kern="1200" dirty="0">
                <a:solidFill>
                  <a:schemeClr val="tx1"/>
                </a:solidFill>
                <a:effectLst/>
                <a:latin typeface="+mn-lt"/>
                <a:ea typeface="+mn-ea"/>
                <a:cs typeface="+mn-cs"/>
              </a:rPr>
              <a:t> the new one against the old one, to figure out what changes are necessary and apply them to the real DOM.</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20</a:t>
            </a:fld>
            <a:endParaRPr lang="en-US"/>
          </a:p>
        </p:txBody>
      </p:sp>
    </p:spTree>
    <p:extLst>
      <p:ext uri="{BB962C8B-B14F-4D97-AF65-F5344CB8AC3E}">
        <p14:creationId xmlns:p14="http://schemas.microsoft.com/office/powerpoint/2010/main" val="994655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Misunderstood claims about virtual DOM performance date back to the launch of React. In </a:t>
            </a:r>
            <a:r>
              <a:rPr lang="en-US" sz="1200" b="0" i="0" u="none" strike="noStrike" kern="1200" dirty="0">
                <a:solidFill>
                  <a:schemeClr val="tx1"/>
                </a:solidFill>
                <a:effectLst/>
                <a:latin typeface="+mn-lt"/>
                <a:ea typeface="+mn-ea"/>
                <a:cs typeface="+mn-cs"/>
                <a:hlinkClick r:id="rId3"/>
              </a:rPr>
              <a:t>Rethinking Best Practices</a:t>
            </a:r>
            <a:r>
              <a:rPr lang="en-US" sz="1200" b="0" i="0" kern="1200" dirty="0">
                <a:solidFill>
                  <a:schemeClr val="tx1"/>
                </a:solidFill>
                <a:effectLst/>
                <a:latin typeface="+mn-lt"/>
                <a:ea typeface="+mn-ea"/>
                <a:cs typeface="+mn-cs"/>
              </a:rPr>
              <a:t>, a seminal 2013 talk by former React core team member Pete Hunt, we learned the following:</a:t>
            </a:r>
          </a:p>
          <a:p>
            <a:endParaRPr lang="en-US"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Но подожди минутку! Виртуальные операции DOM являются дополнением к возможным операциям на реальном DOM. Единственный способ, которым это могло бы быть быстрее, - это если бы мы сравнивали его с менее эффективной платформой (в 2013 году было много всего, что нужно было обойти!) Или спорили против соломенного чучела - что альтернатива состоит в том, чтобы сделать что-то, чего никто не делает :</a:t>
            </a:r>
          </a:p>
          <a:p>
            <a:br>
              <a:rPr lang="ru-RU"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21</a:t>
            </a:fld>
            <a:endParaRPr lang="en-US"/>
          </a:p>
        </p:txBody>
      </p:sp>
    </p:spTree>
    <p:extLst>
      <p:ext uri="{BB962C8B-B14F-4D97-AF65-F5344CB8AC3E}">
        <p14:creationId xmlns:p14="http://schemas.microsoft.com/office/powerpoint/2010/main" val="2055182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hlinkClick r:id="rId3"/>
              </a:rPr>
              <a:t>Angular</a:t>
            </a:r>
            <a:r>
              <a:rPr lang="en-US" sz="1200" dirty="0">
                <a:solidFill>
                  <a:srgbClr val="FFFFFF"/>
                </a:solidFill>
              </a:rPr>
              <a:t> is a front-end framework that specializes in building rich Single-Page applications. It’s a very rich framework able to build complete client-side applications and there’s so much to do and learn in Angular. Angular 1.x used </a:t>
            </a:r>
            <a:r>
              <a:rPr lang="en-US" sz="1200" dirty="0" err="1">
                <a:solidFill>
                  <a:srgbClr val="FFFFFF"/>
                </a:solidFill>
              </a:rPr>
              <a:t>Javascript</a:t>
            </a:r>
            <a:r>
              <a:rPr lang="en-US" sz="1200" dirty="0">
                <a:solidFill>
                  <a:srgbClr val="FFFFFF"/>
                </a:solidFill>
              </a:rPr>
              <a:t>, but later releases adopted Typescript, which is a superset of </a:t>
            </a:r>
            <a:r>
              <a:rPr lang="en-US" sz="1200" dirty="0" err="1">
                <a:solidFill>
                  <a:srgbClr val="FFFFFF"/>
                </a:solidFill>
              </a:rPr>
              <a:t>Javascript</a:t>
            </a:r>
            <a:r>
              <a:rPr lang="en-US" sz="1200" dirty="0">
                <a:solidFill>
                  <a:srgbClr val="FFFFFF"/>
                </a:solidFill>
              </a:rPr>
              <a:t>. </a:t>
            </a:r>
            <a:r>
              <a:rPr lang="en-US" sz="1200" dirty="0" err="1">
                <a:solidFill>
                  <a:srgbClr val="FFFFFF"/>
                </a:solidFill>
              </a:rPr>
              <a:t>Angular’s</a:t>
            </a:r>
            <a:r>
              <a:rPr lang="en-US" sz="1200" dirty="0">
                <a:solidFill>
                  <a:srgbClr val="FFFFFF"/>
                </a:solidFill>
              </a:rPr>
              <a:t> main cons are its size compared to other frameworks, and the fact it’s not SEO friendly by nature, though it can be SEO optimized. Angular was developed by Google, and it’s used by Google, Microsoft, and </a:t>
            </a:r>
            <a:r>
              <a:rPr lang="en-US" sz="1200" dirty="0" err="1">
                <a:solidFill>
                  <a:srgbClr val="FFFFFF"/>
                </a:solidFill>
              </a:rPr>
              <a:t>Paypal</a:t>
            </a:r>
            <a:endParaRPr lang="en-US" sz="1200" dirty="0">
              <a:solidFill>
                <a:srgbClr val="FFFFFF"/>
              </a:solidFill>
            </a:endParaRPr>
          </a:p>
          <a:p>
            <a:endParaRPr lang="en-US" dirty="0"/>
          </a:p>
          <a:p>
            <a:r>
              <a:rPr lang="en-US" dirty="0">
                <a:hlinkClick r:id="rId4"/>
              </a:rPr>
              <a:t>https://www.pluralsight.com/blog/software-development/angular-101</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4</a:t>
            </a:fld>
            <a:endParaRPr lang="en-US"/>
          </a:p>
        </p:txBody>
      </p:sp>
    </p:spTree>
    <p:extLst>
      <p:ext uri="{BB962C8B-B14F-4D97-AF65-F5344CB8AC3E}">
        <p14:creationId xmlns:p14="http://schemas.microsoft.com/office/powerpoint/2010/main" val="19390557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Пит уточняет вскоре после ... Реагировать не волшебство. Точно так же, как вы можете перейти на ассемблер с C и победить компилятор C, вы можете перейти к необработанным операциям DOM и вызовам API DOM и побить React, если хотите. Тем не менее, использование C, Java или JavaScript - это повышение производительности на порядок, потому что вам не нужно беспокоиться ... о специфике платформы. С React вы можете создавать приложения, даже не задумываясь о производительности, а состояние по умолчанию - быстрое. ... но это не та часть, которая застряла.</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22</a:t>
            </a:fld>
            <a:endParaRPr lang="en-US"/>
          </a:p>
        </p:txBody>
      </p:sp>
    </p:spTree>
    <p:extLst>
      <p:ext uri="{BB962C8B-B14F-4D97-AF65-F5344CB8AC3E}">
        <p14:creationId xmlns:p14="http://schemas.microsoft.com/office/powerpoint/2010/main" val="9011269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Даже с shouldComponentUpdate обновление виртуального DOM всего вашего приложения за один раз - большая работа. Некоторое время назад команда React представила нечто, называемое React Fiber, которое позволяет разбивать обновление на более мелкие куски. Это означает (среди прочего), что обновления не блокируют основной поток на длительные периоды времени, хотя это не уменьшает общий объем работы или время, которое занимает обновление.</a:t>
            </a:r>
          </a:p>
          <a:p>
            <a:br>
              <a:rPr lang="ru-RU"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23</a:t>
            </a:fld>
            <a:endParaRPr lang="en-US"/>
          </a:p>
        </p:txBody>
      </p:sp>
    </p:spTree>
    <p:extLst>
      <p:ext uri="{BB962C8B-B14F-4D97-AF65-F5344CB8AC3E}">
        <p14:creationId xmlns:p14="http://schemas.microsoft.com/office/powerpoint/2010/main" val="29361414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Из этих трех шагов только третий имеет значение в этом случае, поскольку, как и в подавляющем большинстве обновлений, базовая структура приложения остается неизменной. Было бы намного эффективнее, если бы мы могли сразу перейти к шагу 3:</a:t>
            </a:r>
          </a:p>
          <a:p>
            <a:br>
              <a:rPr lang="ru-RU"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24</a:t>
            </a:fld>
            <a:endParaRPr lang="en-US"/>
          </a:p>
        </p:txBody>
      </p:sp>
    </p:spTree>
    <p:extLst>
      <p:ext uri="{BB962C8B-B14F-4D97-AF65-F5344CB8AC3E}">
        <p14:creationId xmlns:p14="http://schemas.microsoft.com/office/powerpoint/2010/main" val="166066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(Это почти точно код обновления, который генерирует Svelte. В отличие от традиционных UI-сред, Svelte - это компилятор, который знает во время сборки, как все может измениться в вашем приложении, вместо того, чтобы ждать выполнения работы во время выполнения.)</a:t>
            </a:r>
          </a:p>
          <a:p>
            <a:br>
              <a:rPr lang="ru-RU" sz="1200" b="0" i="0" kern="1200" dirty="0">
                <a:solidFill>
                  <a:schemeClr val="tx1"/>
                </a:solidFill>
                <a:effectLst/>
                <a:latin typeface="+mn-lt"/>
                <a:ea typeface="+mn-ea"/>
                <a:cs typeface="+mn-cs"/>
              </a:rPr>
            </a:br>
            <a:endParaRPr lang="en-US" dirty="0"/>
          </a:p>
          <a:p>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25</a:t>
            </a:fld>
            <a:endParaRPr lang="en-US"/>
          </a:p>
        </p:txBody>
      </p:sp>
    </p:spTree>
    <p:extLst>
      <p:ext uri="{BB962C8B-B14F-4D97-AF65-F5344CB8AC3E}">
        <p14:creationId xmlns:p14="http://schemas.microsoft.com/office/powerpoint/2010/main" val="34029807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Алгоритмы сравнения, используемые React и другими виртуальными DOM-средами, бывают быстрыми. Возможно, большие накладные расходы лежат на самих компонентах. Вы бы не написали такой код ...</a:t>
            </a:r>
          </a:p>
          <a:p>
            <a:br>
              <a:rPr lang="ru-RU" sz="1200" b="0" i="0" kern="1200" dirty="0">
                <a:solidFill>
                  <a:schemeClr val="tx1"/>
                </a:solidFill>
                <a:effectLst/>
                <a:latin typeface="+mn-lt"/>
                <a:ea typeface="+mn-ea"/>
                <a:cs typeface="+mn-cs"/>
              </a:rPr>
            </a:br>
            <a:r>
              <a:rPr lang="ru-RU" sz="1200" b="0" i="0" kern="1200" dirty="0">
                <a:solidFill>
                  <a:schemeClr val="tx1"/>
                </a:solidFill>
                <a:effectLst/>
                <a:latin typeface="+mn-lt"/>
                <a:ea typeface="+mn-ea"/>
                <a:cs typeface="+mn-cs"/>
              </a:rPr>
              <a:t>потому что вы будете небрежно пересчитывать значение при каждом обновлении, независимо от того, изменился ли props.foo. Но очень часто делать ненужные вычисления и распределение способами, которые кажутся намного более благоприятными:</a:t>
            </a:r>
            <a:br>
              <a:rPr lang="ru-RU"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Здесь мы генерируем новый массив виртуальных элементов &lt;li&gt; - каждый со своим встроенным обработчиком событий - при каждом изменении состояния, независимо от того, изменился ли props.items. Если вы нездорово не одержимы производительностью, вы не собираетесь оптимизировать это. Нет никакого смысла. Это достаточно быстро достаточно. Но вы знаете, что будет еще быстрее? Не делаю этого.</a:t>
            </a:r>
          </a:p>
          <a:p>
            <a:endParaRPr lang="en-US"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Опасность по умолчанию выполнить ненужную работу, даже если эта работа тривиальна, состоит в том, что ваше приложение в конечном итоге погибнет от «смерти от тысячи порезов» без четкого узкого места, чтобы сразу же стремиться к оптимизации.</a:t>
            </a:r>
          </a:p>
          <a:p>
            <a:br>
              <a:rPr lang="ru-RU" sz="1200" b="0" i="0" kern="1200" dirty="0">
                <a:solidFill>
                  <a:schemeClr val="tx1"/>
                </a:solidFill>
                <a:effectLst/>
                <a:latin typeface="+mn-lt"/>
                <a:ea typeface="+mn-ea"/>
                <a:cs typeface="+mn-cs"/>
              </a:rPr>
            </a:br>
            <a:r>
              <a:rPr lang="ru-RU" sz="1200" b="0" i="0" kern="1200" dirty="0">
                <a:solidFill>
                  <a:schemeClr val="tx1"/>
                </a:solidFill>
                <a:effectLst/>
                <a:latin typeface="+mn-lt"/>
                <a:ea typeface="+mn-ea"/>
                <a:cs typeface="+mn-cs"/>
              </a:rPr>
              <a:t>Svelte специально разработан, чтобы не дать вам оказаться в такой ситуации.</a:t>
            </a:r>
          </a:p>
          <a:p>
            <a:br>
              <a:rPr lang="ru-RU"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26</a:t>
            </a:fld>
            <a:endParaRPr lang="en-US"/>
          </a:p>
        </p:txBody>
      </p:sp>
    </p:spTree>
    <p:extLst>
      <p:ext uri="{BB962C8B-B14F-4D97-AF65-F5344CB8AC3E}">
        <p14:creationId xmlns:p14="http://schemas.microsoft.com/office/powerpoint/2010/main" val="2382086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Важно понимать, что виртуальный DOM не является функцией. Это средство для достижения цели, целью которой является декларативная, управляемая государством разработка пользовательского интерфейса. Виртуальный DOM ценен тем, что позволяет создавать приложения, не задумываясь о переходах между состояниями, а производительность, как правило, достаточно хорошая. Это означает, что код будет содержать меньше ошибок и больше времени будет уделять творческим, а не утомительным. </a:t>
            </a:r>
            <a:br>
              <a:rPr lang="ru-RU" dirty="0"/>
            </a:br>
            <a:endParaRPr lang="en-US" dirty="0"/>
          </a:p>
          <a:p>
            <a:r>
              <a:rPr lang="ru-RU" sz="1200" b="0" i="0" kern="1200" dirty="0">
                <a:solidFill>
                  <a:schemeClr val="tx1"/>
                </a:solidFill>
                <a:effectLst/>
                <a:latin typeface="+mn-lt"/>
                <a:ea typeface="+mn-ea"/>
                <a:cs typeface="+mn-cs"/>
              </a:rPr>
              <a:t>Но оказывается, что мы можем достичь аналогичной модели программирования без использования виртуального DOM - и вот тут-то и приходит Svelte.</a:t>
            </a:r>
          </a:p>
          <a:p>
            <a:br>
              <a:rPr lang="ru-RU"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27</a:t>
            </a:fld>
            <a:endParaRPr lang="en-US"/>
          </a:p>
        </p:txBody>
      </p:sp>
    </p:spTree>
    <p:extLst>
      <p:ext uri="{BB962C8B-B14F-4D97-AF65-F5344CB8AC3E}">
        <p14:creationId xmlns:p14="http://schemas.microsoft.com/office/powerpoint/2010/main" val="1059024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console.log</a:t>
            </a:r>
          </a:p>
          <a:p>
            <a:r>
              <a:rPr lang="en-US" dirty="0"/>
              <a:t>$: some = count * 2</a:t>
            </a:r>
          </a:p>
          <a:p>
            <a:endParaRPr lang="en-US" dirty="0"/>
          </a:p>
          <a:p>
            <a:r>
              <a:rPr lang="en-US" dirty="0"/>
              <a:t>$: if (count &gt;= 10) {</a:t>
            </a:r>
          </a:p>
          <a:p>
            <a:r>
              <a:rPr lang="en-US" dirty="0"/>
              <a:t>  alert(`count is dangerously high!`);</a:t>
            </a:r>
          </a:p>
          <a:p>
            <a:r>
              <a:rPr lang="en-US" dirty="0"/>
              <a:t>  count = 9;</a:t>
            </a:r>
          </a:p>
          <a:p>
            <a:r>
              <a:rPr lang="en-US" dirty="0"/>
              <a:t>}</a:t>
            </a:r>
          </a:p>
          <a:p>
            <a:endParaRPr lang="en-US" dirty="0"/>
          </a:p>
          <a:p>
            <a:r>
              <a:rPr lang="en-US" dirty="0"/>
              <a:t>Truly reactivity</a:t>
            </a:r>
          </a:p>
          <a:p>
            <a:endParaRPr lang="en-US" dirty="0"/>
          </a:p>
          <a:p>
            <a:r>
              <a:rPr lang="en-US" dirty="0"/>
              <a:t>Push/slice</a:t>
            </a:r>
          </a:p>
          <a:p>
            <a:r>
              <a:rPr lang="en-US" dirty="0">
                <a:effectLst/>
              </a:rPr>
              <a:t>function</a:t>
            </a:r>
            <a:r>
              <a:rPr lang="en-US" dirty="0"/>
              <a:t> </a:t>
            </a:r>
            <a:r>
              <a:rPr lang="en-US" dirty="0" err="1">
                <a:effectLst/>
              </a:rPr>
              <a:t>addNumber</a:t>
            </a:r>
            <a:r>
              <a:rPr lang="en-US" dirty="0">
                <a:effectLst/>
              </a:rPr>
              <a:t>()</a:t>
            </a:r>
            <a:r>
              <a:rPr lang="en-US" dirty="0"/>
              <a:t> </a:t>
            </a:r>
            <a:r>
              <a:rPr lang="en-US" dirty="0">
                <a:effectLst/>
              </a:rPr>
              <a:t>{</a:t>
            </a:r>
            <a:r>
              <a:rPr lang="en-US" dirty="0"/>
              <a:t> </a:t>
            </a:r>
            <a:r>
              <a:rPr lang="en-US" dirty="0" err="1"/>
              <a:t>numbers</a:t>
            </a:r>
            <a:r>
              <a:rPr lang="en-US" dirty="0" err="1">
                <a:effectLst/>
              </a:rPr>
              <a:t>.push</a:t>
            </a:r>
            <a:r>
              <a:rPr lang="en-US" dirty="0">
                <a:effectLst/>
              </a:rPr>
              <a:t>(</a:t>
            </a:r>
            <a:r>
              <a:rPr lang="en-US" dirty="0" err="1"/>
              <a:t>numbers</a:t>
            </a:r>
            <a:r>
              <a:rPr lang="en-US" dirty="0" err="1">
                <a:effectLst/>
              </a:rPr>
              <a:t>.</a:t>
            </a:r>
            <a:r>
              <a:rPr lang="en-US" dirty="0" err="1"/>
              <a:t>length</a:t>
            </a:r>
            <a:r>
              <a:rPr lang="en-US" dirty="0"/>
              <a:t> </a:t>
            </a:r>
            <a:r>
              <a:rPr lang="en-US" dirty="0">
                <a:effectLst/>
              </a:rPr>
              <a:t>+</a:t>
            </a:r>
            <a:r>
              <a:rPr lang="en-US" dirty="0"/>
              <a:t> </a:t>
            </a:r>
            <a:r>
              <a:rPr lang="en-US" dirty="0">
                <a:effectLst/>
              </a:rPr>
              <a:t>1);</a:t>
            </a:r>
            <a:r>
              <a:rPr lang="en-US" dirty="0"/>
              <a:t> numbers </a:t>
            </a:r>
            <a:r>
              <a:rPr lang="en-US" dirty="0">
                <a:effectLst/>
              </a:rPr>
              <a:t>=</a:t>
            </a:r>
            <a:r>
              <a:rPr lang="en-US" dirty="0"/>
              <a:t> numbers</a:t>
            </a:r>
            <a:r>
              <a:rPr lang="en-US" dirty="0">
                <a:effectLst/>
              </a:rPr>
              <a:t>;</a:t>
            </a:r>
            <a:r>
              <a:rPr lang="en-US" dirty="0"/>
              <a:t> </a:t>
            </a:r>
            <a:r>
              <a:rPr lang="en-US" dirty="0">
                <a:effectLst/>
              </a:rPr>
              <a:t>}</a:t>
            </a:r>
          </a:p>
          <a:p>
            <a:endParaRPr lang="en-US" dirty="0">
              <a:effectLst/>
            </a:endParaRPr>
          </a:p>
          <a:p>
            <a:r>
              <a:rPr lang="en-US" dirty="0">
                <a:effectLst/>
              </a:rPr>
              <a:t>function</a:t>
            </a:r>
            <a:r>
              <a:rPr lang="en-US" dirty="0"/>
              <a:t> </a:t>
            </a:r>
            <a:r>
              <a:rPr lang="en-US" dirty="0" err="1">
                <a:effectLst/>
              </a:rPr>
              <a:t>addNumber</a:t>
            </a:r>
            <a:r>
              <a:rPr lang="en-US" dirty="0">
                <a:effectLst/>
              </a:rPr>
              <a:t>()</a:t>
            </a:r>
            <a:r>
              <a:rPr lang="en-US" dirty="0"/>
              <a:t> </a:t>
            </a:r>
            <a:r>
              <a:rPr lang="en-US" dirty="0">
                <a:effectLst/>
              </a:rPr>
              <a:t>{</a:t>
            </a:r>
            <a:r>
              <a:rPr lang="en-US" dirty="0"/>
              <a:t> numbers </a:t>
            </a:r>
            <a:r>
              <a:rPr lang="en-US" dirty="0">
                <a:effectLst/>
              </a:rPr>
              <a:t>=</a:t>
            </a:r>
            <a:r>
              <a:rPr lang="en-US" dirty="0"/>
              <a:t> </a:t>
            </a:r>
            <a:r>
              <a:rPr lang="en-US" dirty="0">
                <a:effectLst/>
              </a:rPr>
              <a:t>[...</a:t>
            </a:r>
            <a:r>
              <a:rPr lang="en-US" dirty="0"/>
              <a:t>numbers</a:t>
            </a:r>
            <a:r>
              <a:rPr lang="en-US" dirty="0">
                <a:effectLst/>
              </a:rPr>
              <a:t>,</a:t>
            </a:r>
            <a:r>
              <a:rPr lang="en-US" dirty="0"/>
              <a:t> </a:t>
            </a:r>
            <a:r>
              <a:rPr lang="en-US" dirty="0" err="1"/>
              <a:t>numbers</a:t>
            </a:r>
            <a:r>
              <a:rPr lang="en-US" dirty="0" err="1">
                <a:effectLst/>
              </a:rPr>
              <a:t>.</a:t>
            </a:r>
            <a:r>
              <a:rPr lang="en-US" dirty="0" err="1"/>
              <a:t>length</a:t>
            </a:r>
            <a:r>
              <a:rPr lang="en-US" dirty="0"/>
              <a:t> </a:t>
            </a:r>
            <a:r>
              <a:rPr lang="en-US" dirty="0">
                <a:effectLst/>
              </a:rPr>
              <a:t>+</a:t>
            </a:r>
            <a:r>
              <a:rPr lang="en-US" dirty="0"/>
              <a:t> </a:t>
            </a:r>
            <a:r>
              <a:rPr lang="en-US" dirty="0">
                <a:effectLst/>
              </a:rPr>
              <a:t>1];</a:t>
            </a:r>
            <a:r>
              <a:rPr lang="en-US" dirty="0"/>
              <a:t> </a:t>
            </a:r>
            <a:r>
              <a:rPr lang="en-US" dirty="0">
                <a:effectLst/>
              </a:rPr>
              <a:t>}</a:t>
            </a:r>
          </a:p>
          <a:p>
            <a:endParaRPr lang="en-US" dirty="0">
              <a:effectLst/>
            </a:endParaRPr>
          </a:p>
          <a:p>
            <a:r>
              <a:rPr lang="en-US" dirty="0">
                <a:effectLst/>
              </a:rPr>
              <a:t>function</a:t>
            </a:r>
            <a:r>
              <a:rPr lang="en-US" dirty="0"/>
              <a:t> </a:t>
            </a:r>
            <a:r>
              <a:rPr lang="en-US" dirty="0" err="1">
                <a:effectLst/>
              </a:rPr>
              <a:t>addNumber</a:t>
            </a:r>
            <a:r>
              <a:rPr lang="en-US" dirty="0">
                <a:effectLst/>
              </a:rPr>
              <a:t>()</a:t>
            </a:r>
            <a:r>
              <a:rPr lang="en-US" dirty="0"/>
              <a:t> </a:t>
            </a:r>
            <a:r>
              <a:rPr lang="en-US" dirty="0">
                <a:effectLst/>
              </a:rPr>
              <a:t>{</a:t>
            </a:r>
            <a:r>
              <a:rPr lang="en-US" dirty="0"/>
              <a:t> numbers</a:t>
            </a:r>
            <a:r>
              <a:rPr lang="en-US" dirty="0">
                <a:effectLst/>
              </a:rPr>
              <a:t>[</a:t>
            </a:r>
            <a:r>
              <a:rPr lang="en-US" dirty="0" err="1"/>
              <a:t>numbers</a:t>
            </a:r>
            <a:r>
              <a:rPr lang="en-US" dirty="0" err="1">
                <a:effectLst/>
              </a:rPr>
              <a:t>.</a:t>
            </a:r>
            <a:r>
              <a:rPr lang="en-US" dirty="0" err="1"/>
              <a:t>length</a:t>
            </a:r>
            <a:r>
              <a:rPr lang="en-US" dirty="0">
                <a:effectLst/>
              </a:rPr>
              <a:t>]</a:t>
            </a:r>
            <a:r>
              <a:rPr lang="en-US" dirty="0"/>
              <a:t> </a:t>
            </a:r>
            <a:r>
              <a:rPr lang="en-US" dirty="0">
                <a:effectLst/>
              </a:rPr>
              <a:t>=</a:t>
            </a:r>
            <a:r>
              <a:rPr lang="en-US" dirty="0"/>
              <a:t> </a:t>
            </a:r>
            <a:r>
              <a:rPr lang="en-US" dirty="0" err="1"/>
              <a:t>numbers</a:t>
            </a:r>
            <a:r>
              <a:rPr lang="en-US" dirty="0" err="1">
                <a:effectLst/>
              </a:rPr>
              <a:t>.</a:t>
            </a:r>
            <a:r>
              <a:rPr lang="en-US" dirty="0" err="1"/>
              <a:t>length</a:t>
            </a:r>
            <a:r>
              <a:rPr lang="en-US" dirty="0"/>
              <a:t> </a:t>
            </a:r>
            <a:r>
              <a:rPr lang="en-US" dirty="0">
                <a:effectLst/>
              </a:rPr>
              <a:t>+</a:t>
            </a:r>
            <a:r>
              <a:rPr lang="en-US" dirty="0"/>
              <a:t> </a:t>
            </a:r>
            <a:r>
              <a:rPr lang="en-US" dirty="0">
                <a:effectLst/>
              </a:rPr>
              <a:t>1;</a:t>
            </a:r>
            <a:r>
              <a:rPr lang="en-US" dirty="0"/>
              <a:t> </a:t>
            </a:r>
            <a:r>
              <a:rPr lang="en-US" dirty="0">
                <a:effectLst/>
              </a:rPr>
              <a:t>}</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28</a:t>
            </a:fld>
            <a:endParaRPr lang="en-US"/>
          </a:p>
        </p:txBody>
      </p:sp>
    </p:spTree>
    <p:extLst>
      <p:ext uri="{BB962C8B-B14F-4D97-AF65-F5344CB8AC3E}">
        <p14:creationId xmlns:p14="http://schemas.microsoft.com/office/powerpoint/2010/main" val="25784421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&lt;script&gt; export let answer = 'a mystery'; &lt;/script&gt;</a:t>
            </a:r>
          </a:p>
          <a:p>
            <a:endParaRPr lang="en-US" dirty="0">
              <a:effectLst/>
            </a:endParaRPr>
          </a:p>
          <a:p>
            <a:r>
              <a:rPr lang="en-US" dirty="0">
                <a:effectLst/>
              </a:rPr>
              <a:t>&lt;Nested answer={42}/&gt;</a:t>
            </a:r>
            <a:r>
              <a:rPr lang="en-US" dirty="0"/>
              <a:t> </a:t>
            </a:r>
            <a:r>
              <a:rPr lang="en-US" dirty="0">
                <a:effectLst/>
              </a:rPr>
              <a:t>&lt;Nested/&gt;</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29</a:t>
            </a:fld>
            <a:endParaRPr lang="en-US"/>
          </a:p>
        </p:txBody>
      </p:sp>
    </p:spTree>
    <p:extLst>
      <p:ext uri="{BB962C8B-B14F-4D97-AF65-F5344CB8AC3E}">
        <p14:creationId xmlns:p14="http://schemas.microsoft.com/office/powerpoint/2010/main" val="42666993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30</a:t>
            </a:fld>
            <a:endParaRPr lang="en-US"/>
          </a:p>
        </p:txBody>
      </p:sp>
    </p:spTree>
    <p:extLst>
      <p:ext uri="{BB962C8B-B14F-4D97-AF65-F5344CB8AC3E}">
        <p14:creationId xmlns:p14="http://schemas.microsoft.com/office/powerpoint/2010/main" val="8989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31</a:t>
            </a:fld>
            <a:endParaRPr lang="en-US"/>
          </a:p>
        </p:txBody>
      </p:sp>
    </p:spTree>
    <p:extLst>
      <p:ext uri="{BB962C8B-B14F-4D97-AF65-F5344CB8AC3E}">
        <p14:creationId xmlns:p14="http://schemas.microsoft.com/office/powerpoint/2010/main" val="1584383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hlinkClick r:id="rId3"/>
              </a:rPr>
              <a:t>React</a:t>
            </a:r>
            <a:r>
              <a:rPr lang="en-US" sz="1200" b="0" i="0" kern="1200" dirty="0">
                <a:solidFill>
                  <a:schemeClr val="tx1"/>
                </a:solidFill>
                <a:effectLst/>
                <a:latin typeface="+mn-lt"/>
                <a:ea typeface="+mn-ea"/>
                <a:cs typeface="+mn-cs"/>
              </a:rPr>
              <a:t> is not a framework, it’s a frontend library, but many developers consider it a framework and it’s usually compared in that context. React was the first to adopt the component-based architecture that Angular and Vue and many other frameworks started to adopt later on. </a:t>
            </a:r>
            <a:r>
              <a:rPr lang="en-US" sz="1200" b="0" i="0" kern="1200" dirty="0" err="1">
                <a:solidFill>
                  <a:schemeClr val="tx1"/>
                </a:solidFill>
                <a:effectLst/>
                <a:latin typeface="+mn-lt"/>
                <a:ea typeface="+mn-ea"/>
                <a:cs typeface="+mn-cs"/>
              </a:rPr>
              <a:t>React’s</a:t>
            </a:r>
            <a:r>
              <a:rPr lang="en-US" sz="1200" b="0" i="0" kern="1200" dirty="0">
                <a:solidFill>
                  <a:schemeClr val="tx1"/>
                </a:solidFill>
                <a:effectLst/>
                <a:latin typeface="+mn-lt"/>
                <a:ea typeface="+mn-ea"/>
                <a:cs typeface="+mn-cs"/>
              </a:rPr>
              <a:t> virtual </a:t>
            </a:r>
            <a:r>
              <a:rPr lang="en-US" sz="1200" b="0" i="0" kern="1200" dirty="0" err="1">
                <a:solidFill>
                  <a:schemeClr val="tx1"/>
                </a:solidFill>
                <a:effectLst/>
                <a:latin typeface="+mn-lt"/>
                <a:ea typeface="+mn-ea"/>
                <a:cs typeface="+mn-cs"/>
              </a:rPr>
              <a:t>dom</a:t>
            </a:r>
            <a:r>
              <a:rPr lang="en-US" sz="1200" b="0" i="0" kern="1200" dirty="0">
                <a:solidFill>
                  <a:schemeClr val="tx1"/>
                </a:solidFill>
                <a:effectLst/>
                <a:latin typeface="+mn-lt"/>
                <a:ea typeface="+mn-ea"/>
                <a:cs typeface="+mn-cs"/>
              </a:rPr>
              <a:t> makes the </a:t>
            </a:r>
            <a:r>
              <a:rPr lang="en-US" sz="1200" b="0" i="0" kern="1200" dirty="0" err="1">
                <a:solidFill>
                  <a:schemeClr val="tx1"/>
                </a:solidFill>
                <a:effectLst/>
                <a:latin typeface="+mn-lt"/>
                <a:ea typeface="+mn-ea"/>
                <a:cs typeface="+mn-cs"/>
              </a:rPr>
              <a:t>dom</a:t>
            </a:r>
            <a:r>
              <a:rPr lang="en-US" sz="1200" b="0" i="0" kern="1200" dirty="0">
                <a:solidFill>
                  <a:schemeClr val="tx1"/>
                </a:solidFill>
                <a:effectLst/>
                <a:latin typeface="+mn-lt"/>
                <a:ea typeface="+mn-ea"/>
                <a:cs typeface="+mn-cs"/>
              </a:rPr>
              <a:t>-manipulation much faster and it’s quite easy to pick up, especially thanks to its JSX syntax. React could be used server-side or client-side. It was developed and maintained by Facebook and it’s used by Facebook and Instagram.</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5</a:t>
            </a:fld>
            <a:endParaRPr lang="en-US"/>
          </a:p>
        </p:txBody>
      </p:sp>
    </p:spTree>
    <p:extLst>
      <p:ext uri="{BB962C8B-B14F-4D97-AF65-F5344CB8AC3E}">
        <p14:creationId xmlns:p14="http://schemas.microsoft.com/office/powerpoint/2010/main" val="40979302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32</a:t>
            </a:fld>
            <a:endParaRPr lang="en-US"/>
          </a:p>
        </p:txBody>
      </p:sp>
    </p:spTree>
    <p:extLst>
      <p:ext uri="{BB962C8B-B14F-4D97-AF65-F5344CB8AC3E}">
        <p14:creationId xmlns:p14="http://schemas.microsoft.com/office/powerpoint/2010/main" val="9922615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&lt;script&gt;</a:t>
            </a:r>
          </a:p>
          <a:p>
            <a:r>
              <a:rPr lang="en-US" dirty="0"/>
              <a:t>	let name = 'world';</a:t>
            </a:r>
          </a:p>
          <a:p>
            <a:r>
              <a:rPr lang="en-US" dirty="0"/>
              <a:t>&lt;/script&gt;</a:t>
            </a:r>
          </a:p>
          <a:p>
            <a:endParaRPr lang="en-US" dirty="0"/>
          </a:p>
          <a:p>
            <a:r>
              <a:rPr lang="en-US" dirty="0"/>
              <a:t>&lt;input value={name}&gt;</a:t>
            </a:r>
          </a:p>
          <a:p>
            <a:endParaRPr lang="en-US" dirty="0"/>
          </a:p>
          <a:p>
            <a:r>
              <a:rPr lang="en-US" dirty="0"/>
              <a:t>&lt;h1&gt;Hello {name}!&lt;/h1&gt;</a:t>
            </a:r>
          </a:p>
        </p:txBody>
      </p:sp>
      <p:sp>
        <p:nvSpPr>
          <p:cNvPr id="4" name="Slide Number Placeholder 3"/>
          <p:cNvSpPr>
            <a:spLocks noGrp="1"/>
          </p:cNvSpPr>
          <p:nvPr>
            <p:ph type="sldNum" sz="quarter" idx="5"/>
          </p:nvPr>
        </p:nvSpPr>
        <p:spPr/>
        <p:txBody>
          <a:bodyPr/>
          <a:lstStyle/>
          <a:p>
            <a:fld id="{969405FF-5925-42D1-B535-7C6A081EC8A3}" type="slidenum">
              <a:rPr lang="en-US" smtClean="0"/>
              <a:t>33</a:t>
            </a:fld>
            <a:endParaRPr lang="en-US"/>
          </a:p>
        </p:txBody>
      </p:sp>
    </p:spTree>
    <p:extLst>
      <p:ext uri="{BB962C8B-B14F-4D97-AF65-F5344CB8AC3E}">
        <p14:creationId xmlns:p14="http://schemas.microsoft.com/office/powerpoint/2010/main" val="28401379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35</a:t>
            </a:fld>
            <a:endParaRPr lang="en-US"/>
          </a:p>
        </p:txBody>
      </p:sp>
    </p:spTree>
    <p:extLst>
      <p:ext uri="{BB962C8B-B14F-4D97-AF65-F5344CB8AC3E}">
        <p14:creationId xmlns:p14="http://schemas.microsoft.com/office/powerpoint/2010/main" val="31686522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38</a:t>
            </a:fld>
            <a:endParaRPr lang="en-US"/>
          </a:p>
        </p:txBody>
      </p:sp>
    </p:spTree>
    <p:extLst>
      <p:ext uri="{BB962C8B-B14F-4D97-AF65-F5344CB8AC3E}">
        <p14:creationId xmlns:p14="http://schemas.microsoft.com/office/powerpoint/2010/main" val="10236280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Когда вы пишете на React, Vue или Ractive, у вас есть код вашего приложения, а также код самого фреймворка, на котором основан код вашего приложения, без которого данный код работать априори не может. Итого мы имеем код фреймворка (в среднем 100кб) + код приложения, который собственно решает задачи приложения. Однако когда вы пишете на Svelte у вас есть только код вашего приложения, потому что Svelte — это прежде всего компилятор, который создает vanilla JS из кода, написанного с использованием Svelte API. Скомпилированный код решает только задачи вашего приложения и не имеет накладных расходов. Соответственно, JS бандл весит ровно столько, сколько весит код самого приложения.</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39</a:t>
            </a:fld>
            <a:endParaRPr lang="en-US"/>
          </a:p>
        </p:txBody>
      </p:sp>
    </p:spTree>
    <p:extLst>
      <p:ext uri="{BB962C8B-B14F-4D97-AF65-F5344CB8AC3E}">
        <p14:creationId xmlns:p14="http://schemas.microsoft.com/office/powerpoint/2010/main" val="644790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hlinkClick r:id="rId3"/>
              </a:rPr>
              <a:t>Vue.js</a:t>
            </a:r>
            <a:r>
              <a:rPr lang="en-US" sz="1200" b="0" i="0" kern="1200" dirty="0">
                <a:solidFill>
                  <a:schemeClr val="tx1"/>
                </a:solidFill>
                <a:effectLst/>
                <a:latin typeface="+mn-lt"/>
                <a:ea typeface="+mn-ea"/>
                <a:cs typeface="+mn-cs"/>
              </a:rPr>
              <a:t> is the new rising star, it started as an individual project and quickly grew into becoming one of the most trending JS frameworks out there. There are many cool things about Vue, first, it’s a progressive framework, which means that if you have an existing project, you can adopt Vue for one portion of the project and everything would work just fine. Second, it also brings along the component architecture to play, and the Vue ecosystem can help you build complete frontend applications. Some people are wary of using Vue since it’s not supported by a big company like Facebook or Google, but that’s quickly changing as big names are starting to invest in Vue.</a:t>
            </a:r>
          </a:p>
          <a:p>
            <a:endParaRPr lang="en-US" sz="1200" b="0" i="0" kern="1200" dirty="0">
              <a:solidFill>
                <a:schemeClr val="tx1"/>
              </a:solidFill>
              <a:effectLst/>
              <a:latin typeface="+mn-lt"/>
              <a:ea typeface="+mn-ea"/>
              <a:cs typeface="+mn-cs"/>
            </a:endParaRPr>
          </a:p>
          <a:p>
            <a:r>
              <a:rPr lang="en-US" dirty="0">
                <a:hlinkClick r:id="rId4"/>
              </a:rPr>
              <a:t>https://yalantis.com/blog/building-native-apps-with-the-vuejs-framework/</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6</a:t>
            </a:fld>
            <a:endParaRPr lang="en-US"/>
          </a:p>
        </p:txBody>
      </p:sp>
    </p:spTree>
    <p:extLst>
      <p:ext uri="{BB962C8B-B14F-4D97-AF65-F5344CB8AC3E}">
        <p14:creationId xmlns:p14="http://schemas.microsoft.com/office/powerpoint/2010/main" val="246812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https://medium.com/@arxpoetica/top-5-reasons-you-should-use-svelte-on-your-current-project-right-now-e2f6835e904f</a:t>
            </a:r>
            <a:endParaRPr lang="en-US" dirty="0"/>
          </a:p>
          <a:p>
            <a:endParaRPr lang="en-US" dirty="0"/>
          </a:p>
          <a:p>
            <a:r>
              <a:rPr lang="ru-RU" sz="1200" b="0" i="0" kern="1200" dirty="0">
                <a:solidFill>
                  <a:schemeClr val="tx1"/>
                </a:solidFill>
                <a:effectLst/>
                <a:latin typeface="+mn-lt"/>
                <a:ea typeface="+mn-ea"/>
                <a:cs typeface="+mn-cs"/>
              </a:rPr>
              <a:t>Современный фронтенд шагнул далеко вперед со времен jQuery и обычных HTML страничек. У нас появились сборщики, менеджеры пакетов, компонентный подход, SPA, SSR и много еще чего.</a:t>
            </a:r>
          </a:p>
          <a:p>
            <a:br>
              <a:rPr lang="ru-RU" dirty="0"/>
            </a:br>
            <a:r>
              <a:rPr lang="ru-RU" sz="1200" b="0" i="0" kern="1200" dirty="0">
                <a:solidFill>
                  <a:schemeClr val="tx1"/>
                </a:solidFill>
                <a:effectLst/>
                <a:latin typeface="+mn-lt"/>
                <a:ea typeface="+mn-ea"/>
                <a:cs typeface="+mn-cs"/>
              </a:rPr>
              <a:t>Кажется, что у нас есть все, что нужно для счастья. Но индустрия двигается вперед. Я хочу вам рассказать о компилируемом фреймворке </a:t>
            </a:r>
            <a:r>
              <a:rPr lang="ru-RU" sz="1200" b="0" i="0" u="none" strike="noStrike" kern="1200" dirty="0">
                <a:solidFill>
                  <a:schemeClr val="tx1"/>
                </a:solidFill>
                <a:effectLst/>
                <a:latin typeface="+mn-lt"/>
                <a:ea typeface="+mn-ea"/>
                <a:cs typeface="+mn-cs"/>
                <a:hlinkClick r:id="rId4"/>
              </a:rPr>
              <a:t>Svelte</a:t>
            </a:r>
            <a:r>
              <a:rPr lang="ru-RU" sz="1200" b="0" i="0" kern="1200" dirty="0">
                <a:solidFill>
                  <a:schemeClr val="tx1"/>
                </a:solidFill>
                <a:effectLst/>
                <a:latin typeface="+mn-lt"/>
                <a:ea typeface="+mn-ea"/>
                <a:cs typeface="+mn-cs"/>
              </a:rPr>
              <a:t>, и какие преимущества у него есть перед аналогами.</a:t>
            </a:r>
          </a:p>
          <a:p>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7</a:t>
            </a:fld>
            <a:endParaRPr lang="en-US"/>
          </a:p>
        </p:txBody>
      </p:sp>
    </p:spTree>
    <p:extLst>
      <p:ext uri="{BB962C8B-B14F-4D97-AF65-F5344CB8AC3E}">
        <p14:creationId xmlns:p14="http://schemas.microsoft.com/office/powerpoint/2010/main" val="650746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Мы пишем код не только для себя, но и за деньги. В основном за деньги. Поэтому рассматривать популярность фреймворков в отрыве от рынка труда глупо.</a:t>
            </a:r>
          </a:p>
          <a:p>
            <a:br>
              <a:rPr lang="ru-RU" dirty="0"/>
            </a:br>
            <a:r>
              <a:rPr lang="ru-RU" sz="1200" b="0" i="0" kern="1200" dirty="0">
                <a:solidFill>
                  <a:schemeClr val="tx1"/>
                </a:solidFill>
                <a:effectLst/>
                <a:latin typeface="+mn-lt"/>
                <a:ea typeface="+mn-ea"/>
                <a:cs typeface="+mn-cs"/>
              </a:rPr>
              <a:t>По количеству вакансий на hh первое место занимает React, за ним следует jQuery и другие компонентные библиотеки. Если мы посмотрим на количество соискателей, которые указали в ключевых навыках рассматриваемые библиотеки, то jQuery знают в 5 раз больше соискателей, чем React. И в 15 раз больше, чем Angular.</a:t>
            </a:r>
          </a:p>
          <a:p>
            <a:endParaRPr lang="en-US" dirty="0"/>
          </a:p>
          <a:p>
            <a:r>
              <a:rPr lang="ru-RU" sz="1200" b="0" i="0" kern="1200" dirty="0">
                <a:solidFill>
                  <a:schemeClr val="tx1"/>
                </a:solidFill>
                <a:effectLst/>
                <a:latin typeface="+mn-lt"/>
                <a:ea typeface="+mn-ea"/>
                <a:cs typeface="+mn-cs"/>
              </a:rPr>
              <a:t>Из этого графика можно сделать следующие выводы:</a:t>
            </a:r>
          </a:p>
          <a:p>
            <a:br>
              <a:rPr lang="ru-RU" dirty="0"/>
            </a:br>
            <a:r>
              <a:rPr lang="ru-RU" sz="1200" b="0" i="0" kern="1200" dirty="0">
                <a:solidFill>
                  <a:schemeClr val="tx1"/>
                </a:solidFill>
                <a:effectLst/>
                <a:latin typeface="+mn-lt"/>
                <a:ea typeface="+mn-ea"/>
                <a:cs typeface="+mn-cs"/>
              </a:rPr>
              <a:t>Компонентные фреймворки являются самыми востребованными среди работодателей, наиболее популярный среди них React.</a:t>
            </a:r>
          </a:p>
          <a:p>
            <a:r>
              <a:rPr lang="ru-RU" sz="1200" b="0" i="0" kern="1200" dirty="0">
                <a:solidFill>
                  <a:schemeClr val="tx1"/>
                </a:solidFill>
                <a:effectLst/>
                <a:latin typeface="+mn-lt"/>
                <a:ea typeface="+mn-ea"/>
                <a:cs typeface="+mn-cs"/>
              </a:rPr>
              <a:t>Среди соискателей самой распространенной библиотекой является jQuery.</a:t>
            </a:r>
          </a:p>
          <a:p>
            <a:endParaRPr lang="en-US" dirty="0"/>
          </a:p>
          <a:p>
            <a:r>
              <a:rPr lang="ru-RU" sz="1200" b="0" i="0" kern="1200" dirty="0">
                <a:solidFill>
                  <a:schemeClr val="tx1"/>
                </a:solidFill>
                <a:effectLst/>
                <a:latin typeface="+mn-lt"/>
                <a:ea typeface="+mn-ea"/>
                <a:cs typeface="+mn-cs"/>
              </a:rPr>
              <a:t>Итак, компонентные фреймворки победили. Фронтенд решил проблемы, которые стояли перед разработчиками во времена jQuery. Но новые подходы порождают новые неприятности. Какие проблемы вижу я?</a:t>
            </a:r>
          </a:p>
          <a:p>
            <a:br>
              <a:rPr lang="ru-RU" dirty="0"/>
            </a:br>
            <a:r>
              <a:rPr lang="ru-RU" sz="1200" b="0" i="0" kern="1200" dirty="0">
                <a:solidFill>
                  <a:schemeClr val="tx1"/>
                </a:solidFill>
                <a:effectLst/>
                <a:latin typeface="+mn-lt"/>
                <a:ea typeface="+mn-ea"/>
                <a:cs typeface="+mn-cs"/>
              </a:rPr>
              <a:t>Производительность.</a:t>
            </a:r>
            <a:br>
              <a:rPr lang="ru-RU" sz="1200" b="0" i="0" kern="1200" dirty="0">
                <a:solidFill>
                  <a:schemeClr val="tx1"/>
                </a:solidFill>
                <a:effectLst/>
                <a:latin typeface="+mn-lt"/>
                <a:ea typeface="+mn-ea"/>
                <a:cs typeface="+mn-cs"/>
              </a:rPr>
            </a:br>
            <a:r>
              <a:rPr lang="ru-RU" sz="1200" b="0" i="0" kern="1200" dirty="0">
                <a:solidFill>
                  <a:schemeClr val="tx1"/>
                </a:solidFill>
                <a:effectLst/>
                <a:latin typeface="+mn-lt"/>
                <a:ea typeface="+mn-ea"/>
                <a:cs typeface="+mn-cs"/>
              </a:rPr>
              <a:t>В январе этого года Google анонсировал возможность публикации PWA приложений в google play, открыв дорогу javascript в магазин нативных приложений. Это накладывает определенную ответственность на разработчиков, ведь пользователи ожидают производительность нативных приложений, для потребителя не должно быть разницы.</a:t>
            </a:r>
            <a:br>
              <a:rPr lang="ru-RU" sz="1200" b="0" i="0" kern="1200" dirty="0">
                <a:solidFill>
                  <a:schemeClr val="tx1"/>
                </a:solidFill>
                <a:effectLst/>
                <a:latin typeface="+mn-lt"/>
                <a:ea typeface="+mn-ea"/>
                <a:cs typeface="+mn-cs"/>
              </a:rPr>
            </a:br>
            <a:r>
              <a:rPr lang="ru-RU" sz="1200" b="0" i="0" kern="1200" dirty="0">
                <a:solidFill>
                  <a:schemeClr val="tx1"/>
                </a:solidFill>
                <a:effectLst/>
                <a:latin typeface="+mn-lt"/>
                <a:ea typeface="+mn-ea"/>
                <a:cs typeface="+mn-cs"/>
              </a:rPr>
              <a:t>Еще Javascript покоряет low powered devices. Это смарт TV, часы, IoT. На таких устройствах ограниченный бюджет памяти и процессора, поэтому разработчики не могут себе позволить расточительно обращаться с ресурсами пользователя.</a:t>
            </a:r>
            <a:br>
              <a:rPr lang="ru-RU" sz="1200" b="0" i="0" kern="1200" dirty="0">
                <a:solidFill>
                  <a:schemeClr val="tx1"/>
                </a:solidFill>
                <a:effectLst/>
                <a:latin typeface="+mn-lt"/>
                <a:ea typeface="+mn-ea"/>
                <a:cs typeface="+mn-cs"/>
              </a:rPr>
            </a:br>
            <a:r>
              <a:rPr lang="ru-RU" sz="1200" b="0" i="0" kern="1200" dirty="0">
                <a:solidFill>
                  <a:schemeClr val="tx1"/>
                </a:solidFill>
                <a:effectLst/>
                <a:latin typeface="+mn-lt"/>
                <a:ea typeface="+mn-ea"/>
                <a:cs typeface="+mn-cs"/>
              </a:rPr>
              <a:t>У нас на работе есть опыт запуска React приложения на интернет хабе. Вышло так себе.</a:t>
            </a:r>
          </a:p>
          <a:p>
            <a:r>
              <a:rPr lang="ru-RU" sz="1200" b="0" i="0" kern="1200" dirty="0">
                <a:solidFill>
                  <a:schemeClr val="tx1"/>
                </a:solidFill>
                <a:effectLst/>
                <a:latin typeface="+mn-lt"/>
                <a:ea typeface="+mn-ea"/>
                <a:cs typeface="+mn-cs"/>
              </a:rPr>
              <a:t>Высокий порог входа.</a:t>
            </a:r>
            <a:br>
              <a:rPr lang="ru-RU" sz="1200" b="0" i="0" kern="1200" dirty="0">
                <a:solidFill>
                  <a:schemeClr val="tx1"/>
                </a:solidFill>
                <a:effectLst/>
                <a:latin typeface="+mn-lt"/>
                <a:ea typeface="+mn-ea"/>
                <a:cs typeface="+mn-cs"/>
              </a:rPr>
            </a:br>
            <a:r>
              <a:rPr lang="ru-RU" sz="1200" b="0" i="0" kern="1200" dirty="0">
                <a:solidFill>
                  <a:schemeClr val="tx1"/>
                </a:solidFill>
                <a:effectLst/>
                <a:latin typeface="+mn-lt"/>
                <a:ea typeface="+mn-ea"/>
                <a:cs typeface="+mn-cs"/>
              </a:rPr>
              <a:t>Как мы видели выше, большинство соискателей указывают в навыках jQuery, а не react. Освоить концепции React гораздо сложнее, чем подключить на страницу jQuery и начать творить.</a:t>
            </a:r>
          </a:p>
          <a:p>
            <a:r>
              <a:rPr lang="ru-RU" sz="1200" b="0" i="0" kern="1200" dirty="0">
                <a:solidFill>
                  <a:schemeClr val="tx1"/>
                </a:solidFill>
                <a:effectLst/>
                <a:latin typeface="+mn-lt"/>
                <a:ea typeface="+mn-ea"/>
                <a:cs typeface="+mn-cs"/>
              </a:rPr>
              <a:t>Зависимость от фреймворка.</a:t>
            </a:r>
            <a:br>
              <a:rPr lang="ru-RU" sz="1200" b="0" i="0" kern="1200" dirty="0">
                <a:solidFill>
                  <a:schemeClr val="tx1"/>
                </a:solidFill>
                <a:effectLst/>
                <a:latin typeface="+mn-lt"/>
                <a:ea typeface="+mn-ea"/>
                <a:cs typeface="+mn-cs"/>
              </a:rPr>
            </a:br>
            <a:r>
              <a:rPr lang="ru-RU" sz="1200" b="0" i="0" kern="1200" dirty="0">
                <a:solidFill>
                  <a:schemeClr val="tx1"/>
                </a:solidFill>
                <a:effectLst/>
                <a:latin typeface="+mn-lt"/>
                <a:ea typeface="+mn-ea"/>
                <a:cs typeface="+mn-cs"/>
              </a:rPr>
              <a:t>Если у вас есть библиотека компонентов, написанная на React, вы вряд ли сможете ее переиспользовать в проекте на Vue или Angular. Вы становитесь заложником экосистемы</a:t>
            </a:r>
          </a:p>
          <a:p>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8</a:t>
            </a:fld>
            <a:endParaRPr lang="en-US"/>
          </a:p>
        </p:txBody>
      </p:sp>
    </p:spTree>
    <p:extLst>
      <p:ext uri="{BB962C8B-B14F-4D97-AF65-F5344CB8AC3E}">
        <p14:creationId xmlns:p14="http://schemas.microsoft.com/office/powerpoint/2010/main" val="1470013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Если вы начинаете знакомство с новой библиотекой, то скорее всего начнете тур с ToDo листа. Это достаточно простая задача, которую, зачастую, проще написать на ваниле. Если вы хотите углубиться во фреймворк, то отличным выбором будет обзор Real World Application. Это блог, который, по сути, является клоном Medium. Здесь есть регистрация, авторизация, создание постов, комментирование, лайки. Специалисты по фреймворку пишут реализацию функционала и добавляют в коллекцию </a:t>
            </a:r>
            <a:r>
              <a:rPr lang="ru-RU" sz="1200" b="0" i="0" u="none" strike="noStrike" kern="1200" dirty="0">
                <a:solidFill>
                  <a:schemeClr val="tx1"/>
                </a:solidFill>
                <a:effectLst/>
                <a:latin typeface="+mn-lt"/>
                <a:ea typeface="+mn-ea"/>
                <a:cs typeface="+mn-cs"/>
                <a:hlinkClick r:id="rId3"/>
              </a:rPr>
              <a:t>Real World Application</a:t>
            </a:r>
            <a:r>
              <a:rPr lang="ru-RU" sz="1200" b="0" i="0" kern="1200" dirty="0">
                <a:solidFill>
                  <a:schemeClr val="tx1"/>
                </a:solidFill>
                <a:effectLst/>
                <a:latin typeface="+mn-lt"/>
                <a:ea typeface="+mn-ea"/>
                <a:cs typeface="+mn-cs"/>
              </a:rPr>
              <a:t>.</a:t>
            </a:r>
            <a:br>
              <a:rPr lang="ru-RU" dirty="0"/>
            </a:br>
            <a:r>
              <a:rPr lang="ru-RU" sz="1200" b="0" i="0" kern="1200" dirty="0">
                <a:solidFill>
                  <a:schemeClr val="tx1"/>
                </a:solidFill>
                <a:effectLst/>
                <a:latin typeface="+mn-lt"/>
                <a:ea typeface="+mn-ea"/>
                <a:cs typeface="+mn-cs"/>
              </a:rPr>
              <a:t>На FreeCodeCamp вышла статья о </a:t>
            </a:r>
            <a:r>
              <a:rPr lang="ru-RU" sz="1200" b="0" i="0" u="none" strike="noStrike" kern="1200" dirty="0">
                <a:solidFill>
                  <a:schemeClr val="tx1"/>
                </a:solidFill>
                <a:effectLst/>
                <a:latin typeface="+mn-lt"/>
                <a:ea typeface="+mn-ea"/>
                <a:cs typeface="+mn-cs"/>
                <a:hlinkClick r:id="rId4"/>
              </a:rPr>
              <a:t>сравнении Real World Application</a:t>
            </a:r>
            <a:r>
              <a:rPr lang="ru-RU" sz="1200" b="0" i="0" kern="1200" dirty="0">
                <a:solidFill>
                  <a:schemeClr val="tx1"/>
                </a:solidFill>
                <a:effectLst/>
                <a:latin typeface="+mn-lt"/>
                <a:ea typeface="+mn-ea"/>
                <a:cs typeface="+mn-cs"/>
              </a:rPr>
              <a:t>, написанных на разных фреймворках.</a:t>
            </a:r>
            <a:br>
              <a:rPr lang="ru-RU" dirty="0"/>
            </a:br>
            <a:r>
              <a:rPr lang="ru-RU" sz="1200" b="0" i="0" kern="1200" dirty="0">
                <a:solidFill>
                  <a:schemeClr val="tx1"/>
                </a:solidFill>
                <a:effectLst/>
                <a:latin typeface="+mn-lt"/>
                <a:ea typeface="+mn-ea"/>
                <a:cs typeface="+mn-cs"/>
              </a:rPr>
              <a:t>Если мы посмотрим на размер итогового бандла, то Svelte выигрывает у конкурентов. Клиенту отправляется всего лишь 9.7кб кода. Как результат, это меньше времени на передачу данных, парсинг и обработку вашего кода.</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9</a:t>
            </a:fld>
            <a:endParaRPr lang="en-US"/>
          </a:p>
        </p:txBody>
      </p:sp>
    </p:spTree>
    <p:extLst>
      <p:ext uri="{BB962C8B-B14F-4D97-AF65-F5344CB8AC3E}">
        <p14:creationId xmlns:p14="http://schemas.microsoft.com/office/powerpoint/2010/main" val="3203636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А еще самый лучший код — это не написанный код.</a:t>
            </a:r>
            <a:br>
              <a:rPr lang="ru-RU" dirty="0"/>
            </a:br>
            <a:r>
              <a:rPr lang="ru-RU" sz="1200" b="0" i="0" kern="1200" dirty="0">
                <a:solidFill>
                  <a:schemeClr val="tx1"/>
                </a:solidFill>
                <a:effectLst/>
                <a:latin typeface="+mn-lt"/>
                <a:ea typeface="+mn-ea"/>
                <a:cs typeface="+mn-cs"/>
              </a:rPr>
              <a:t>Если мы посмотрим на количество строк кода, которые необходимы для написания функционала приложения, то на Svelte потребуется около 1 000 строк, а на React около 2 000. Чем меньше кода в вашем приложении, тем меньше в нем багов и проще поддержка.</a:t>
            </a:r>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10</a:t>
            </a:fld>
            <a:endParaRPr lang="en-US"/>
          </a:p>
        </p:txBody>
      </p:sp>
    </p:spTree>
    <p:extLst>
      <p:ext uri="{BB962C8B-B14F-4D97-AF65-F5344CB8AC3E}">
        <p14:creationId xmlns:p14="http://schemas.microsoft.com/office/powerpoint/2010/main" val="127137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a:solidFill>
                  <a:schemeClr val="tx1"/>
                </a:solidFill>
                <a:effectLst/>
                <a:latin typeface="+mn-lt"/>
                <a:ea typeface="+mn-ea"/>
                <a:cs typeface="+mn-cs"/>
              </a:rPr>
              <a:t>Давайте посмотрим на производительность. </a:t>
            </a:r>
            <a:r>
              <a:rPr lang="ru-RU" sz="1200" b="0" i="0" u="none" strike="noStrike" kern="1200" dirty="0">
                <a:solidFill>
                  <a:schemeClr val="tx1"/>
                </a:solidFill>
                <a:effectLst/>
                <a:latin typeface="+mn-lt"/>
                <a:ea typeface="+mn-ea"/>
                <a:cs typeface="+mn-cs"/>
                <a:hlinkClick r:id="rId3"/>
              </a:rPr>
              <a:t>js-framework-benchmark</a:t>
            </a:r>
            <a:r>
              <a:rPr lang="ru-RU" sz="1200" b="0" i="0" kern="1200" dirty="0">
                <a:solidFill>
                  <a:schemeClr val="tx1"/>
                </a:solidFill>
                <a:effectLst/>
                <a:latin typeface="+mn-lt"/>
                <a:ea typeface="+mn-ea"/>
                <a:cs typeface="+mn-cs"/>
              </a:rPr>
              <a:t> предлагает сравнение производительности рендеринга среди фронтенд фреймворков. Тест заключается в отрисовке таблицы с большим количеством строк. Далее производятся манипуляции с этой таблицей: частичное или полное обновление, создание, очистка, удаление строк.</a:t>
            </a:r>
          </a:p>
          <a:p>
            <a:br>
              <a:rPr lang="ru-RU" dirty="0"/>
            </a:br>
            <a:r>
              <a:rPr lang="ru-RU" sz="1200" b="0" i="0" kern="1200" dirty="0">
                <a:solidFill>
                  <a:schemeClr val="tx1"/>
                </a:solidFill>
                <a:effectLst/>
                <a:latin typeface="+mn-lt"/>
                <a:ea typeface="+mn-ea"/>
                <a:cs typeface="+mn-cs"/>
              </a:rPr>
              <a:t>По времени обновления Svelte показывает лучшее, либо сопоставимое время. Svelte очень сбалансирован, нет перекосов при выполнении разных типов операций</a:t>
            </a:r>
          </a:p>
          <a:p>
            <a:endParaRPr lang="en-US" dirty="0"/>
          </a:p>
        </p:txBody>
      </p:sp>
      <p:sp>
        <p:nvSpPr>
          <p:cNvPr id="4" name="Slide Number Placeholder 3"/>
          <p:cNvSpPr>
            <a:spLocks noGrp="1"/>
          </p:cNvSpPr>
          <p:nvPr>
            <p:ph type="sldNum" sz="quarter" idx="5"/>
          </p:nvPr>
        </p:nvSpPr>
        <p:spPr/>
        <p:txBody>
          <a:bodyPr/>
          <a:lstStyle/>
          <a:p>
            <a:fld id="{969405FF-5925-42D1-B535-7C6A081EC8A3}" type="slidenum">
              <a:rPr lang="en-US" smtClean="0"/>
              <a:t>11</a:t>
            </a:fld>
            <a:endParaRPr lang="en-US"/>
          </a:p>
        </p:txBody>
      </p:sp>
    </p:spTree>
    <p:extLst>
      <p:ext uri="{BB962C8B-B14F-4D97-AF65-F5344CB8AC3E}">
        <p14:creationId xmlns:p14="http://schemas.microsoft.com/office/powerpoint/2010/main" val="457252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10/25/2019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71680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10/25/2019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13377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10/25/2019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521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10/25/2019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4057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10/25/2019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3454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10/25/2019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51722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10/25/2019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1731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10/25/2019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0593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10/25/2019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3514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10/25/2019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830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10/25/2019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816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10/25/2019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7166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2.png"/><Relationship Id="rId7" Type="http://schemas.openxmlformats.org/officeDocument/2006/relationships/diagramColors" Target="../diagrams/colors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towardsdatascience.com/what-are-the-pros-and-cons-of-using-vue-js-3689d00d87b0" TargetMode="External"/><Relationship Id="rId3" Type="http://schemas.openxmlformats.org/officeDocument/2006/relationships/hyperlink" Target="https://habr.com/ru/post/462003/" TargetMode="External"/><Relationship Id="rId7" Type="http://schemas.openxmlformats.org/officeDocument/2006/relationships/hyperlink" Target="https://habr.com/ru/post/448048/" TargetMode="External"/><Relationship Id="rId2" Type="http://schemas.openxmlformats.org/officeDocument/2006/relationships/hyperlink" Target="https://hackr.io/blog/top-10-web-development-frameworks-in-2019" TargetMode="External"/><Relationship Id="rId1" Type="http://schemas.openxmlformats.org/officeDocument/2006/relationships/slideLayout" Target="../slideLayouts/slideLayout2.xml"/><Relationship Id="rId6" Type="http://schemas.openxmlformats.org/officeDocument/2006/relationships/hyperlink" Target="https://habr.com/ru/post/449450/" TargetMode="External"/><Relationship Id="rId11" Type="http://schemas.openxmlformats.org/officeDocument/2006/relationships/hyperlink" Target="https://habr.com/ru/post/471702/" TargetMode="External"/><Relationship Id="rId5" Type="http://schemas.openxmlformats.org/officeDocument/2006/relationships/hyperlink" Target="https://habr.com/ru/post/467091/" TargetMode="External"/><Relationship Id="rId10" Type="http://schemas.openxmlformats.org/officeDocument/2006/relationships/hyperlink" Target="https://backbonejs.org/" TargetMode="External"/><Relationship Id="rId4" Type="http://schemas.openxmlformats.org/officeDocument/2006/relationships/hyperlink" Target="https://sapper.svelte.dev/" TargetMode="External"/><Relationship Id="rId9" Type="http://schemas.openxmlformats.org/officeDocument/2006/relationships/hyperlink" Target="https://yalantis.com/blog/building-native-apps-with-the-vuejs-framework/"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sitting, white, table, food&#10;&#10;Description automatically generated">
            <a:extLst>
              <a:ext uri="{FF2B5EF4-FFF2-40B4-BE49-F238E27FC236}">
                <a16:creationId xmlns:a16="http://schemas.microsoft.com/office/drawing/2014/main" id="{F621CBB7-F3A4-40D0-B734-B86967DA27FC}"/>
              </a:ext>
            </a:extLst>
          </p:cNvPr>
          <p:cNvPicPr>
            <a:picLocks noChangeAspect="1"/>
          </p:cNvPicPr>
          <p:nvPr/>
        </p:nvPicPr>
        <p:blipFill rotWithShape="1">
          <a:blip r:embed="rId2"/>
          <a:srcRect t="15089" b="641"/>
          <a:stretch/>
        </p:blipFill>
        <p:spPr>
          <a:xfrm>
            <a:off x="-1" y="10"/>
            <a:ext cx="12191999" cy="6857990"/>
          </a:xfrm>
          <a:prstGeom prst="rect">
            <a:avLst/>
          </a:prstGeom>
        </p:spPr>
      </p:pic>
      <p:sp>
        <p:nvSpPr>
          <p:cNvPr id="9" name="Rectangle 8">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AF7A4B-0B80-4763-B7D4-3839B71DB071}"/>
              </a:ext>
            </a:extLst>
          </p:cNvPr>
          <p:cNvSpPr>
            <a:spLocks noGrp="1"/>
          </p:cNvSpPr>
          <p:nvPr>
            <p:ph type="ctrTitle"/>
          </p:nvPr>
        </p:nvSpPr>
        <p:spPr>
          <a:xfrm>
            <a:off x="735791" y="3331444"/>
            <a:ext cx="6470692" cy="1229306"/>
          </a:xfrm>
        </p:spPr>
        <p:txBody>
          <a:bodyPr>
            <a:normAutofit/>
          </a:bodyPr>
          <a:lstStyle/>
          <a:p>
            <a:r>
              <a:rPr lang="en-US" sz="5400">
                <a:solidFill>
                  <a:schemeClr val="tx1"/>
                </a:solidFill>
              </a:rPr>
              <a:t>Svelte framework</a:t>
            </a:r>
          </a:p>
        </p:txBody>
      </p:sp>
      <p:sp>
        <p:nvSpPr>
          <p:cNvPr id="3" name="Subtitle 2">
            <a:extLst>
              <a:ext uri="{FF2B5EF4-FFF2-40B4-BE49-F238E27FC236}">
                <a16:creationId xmlns:a16="http://schemas.microsoft.com/office/drawing/2014/main" id="{EE4343BF-60BA-45F0-90BE-362E7B5CE79E}"/>
              </a:ext>
            </a:extLst>
          </p:cNvPr>
          <p:cNvSpPr>
            <a:spLocks noGrp="1"/>
          </p:cNvSpPr>
          <p:nvPr>
            <p:ph type="subTitle" idx="1"/>
          </p:nvPr>
        </p:nvSpPr>
        <p:spPr>
          <a:xfrm>
            <a:off x="735791" y="4735799"/>
            <a:ext cx="6470693" cy="605256"/>
          </a:xfrm>
        </p:spPr>
        <p:txBody>
          <a:bodyPr>
            <a:normAutofit/>
          </a:bodyPr>
          <a:lstStyle/>
          <a:p>
            <a:r>
              <a:rPr lang="en-US" dirty="0"/>
              <a:t>Quick start</a:t>
            </a:r>
          </a:p>
        </p:txBody>
      </p:sp>
      <p:cxnSp>
        <p:nvCxnSpPr>
          <p:cNvPr id="11" name="Straight Connector 1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086230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905C2-2E74-4BEC-B492-B5CFB4EFFCAF}"/>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Code lines</a:t>
            </a:r>
          </a:p>
        </p:txBody>
      </p:sp>
      <p:pic>
        <p:nvPicPr>
          <p:cNvPr id="3074" name="Picture 2" descr="A screenshot of a video game&#10;&#10;Description automatically generated">
            <a:extLst>
              <a:ext uri="{FF2B5EF4-FFF2-40B4-BE49-F238E27FC236}">
                <a16:creationId xmlns:a16="http://schemas.microsoft.com/office/drawing/2014/main" id="{0A54839C-5C5E-4AF0-9C3F-BE79C692558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282335" y="1373719"/>
            <a:ext cx="6275667" cy="4110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829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121F-A9B2-4775-B902-ED40B5997AAD}"/>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Update time</a:t>
            </a:r>
          </a:p>
        </p:txBody>
      </p:sp>
      <p:pic>
        <p:nvPicPr>
          <p:cNvPr id="4098" name="Picture 2">
            <a:extLst>
              <a:ext uri="{FF2B5EF4-FFF2-40B4-BE49-F238E27FC236}">
                <a16:creationId xmlns:a16="http://schemas.microsoft.com/office/drawing/2014/main" id="{84D07948-934B-444E-8C6D-31E919508E1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282335" y="2158178"/>
            <a:ext cx="6275667" cy="2541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800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5F327-B269-4BC3-892B-F3D65EA111F8}"/>
              </a:ext>
            </a:extLst>
          </p:cNvPr>
          <p:cNvSpPr>
            <a:spLocks noGrp="1"/>
          </p:cNvSpPr>
          <p:nvPr>
            <p:ph type="title"/>
          </p:nvPr>
        </p:nvSpPr>
        <p:spPr>
          <a:xfrm>
            <a:off x="492370" y="516836"/>
            <a:ext cx="3084844" cy="1961086"/>
          </a:xfrm>
        </p:spPr>
        <p:txBody>
          <a:bodyPr>
            <a:normAutofit/>
          </a:bodyPr>
          <a:lstStyle/>
          <a:p>
            <a:r>
              <a:rPr lang="en-US" sz="4000" dirty="0">
                <a:solidFill>
                  <a:srgbClr val="FFFFFF"/>
                </a:solidFill>
              </a:rPr>
              <a:t>Memory usage (mb)</a:t>
            </a:r>
          </a:p>
        </p:txBody>
      </p:sp>
      <p:sp>
        <p:nvSpPr>
          <p:cNvPr id="3" name="Content Placeholder 2">
            <a:extLst>
              <a:ext uri="{FF2B5EF4-FFF2-40B4-BE49-F238E27FC236}">
                <a16:creationId xmlns:a16="http://schemas.microsoft.com/office/drawing/2014/main" id="{EB9F6989-4BC9-4FDC-9B9F-66DBB9E6092E}"/>
              </a:ext>
            </a:extLst>
          </p:cNvPr>
          <p:cNvSpPr>
            <a:spLocks noGrp="1"/>
          </p:cNvSpPr>
          <p:nvPr>
            <p:ph idx="1"/>
          </p:nvPr>
        </p:nvSpPr>
        <p:spPr>
          <a:xfrm>
            <a:off x="571752" y="2799654"/>
            <a:ext cx="3005462" cy="3189665"/>
          </a:xfrm>
        </p:spPr>
        <p:txBody>
          <a:bodyPr>
            <a:normAutofit/>
          </a:bodyPr>
          <a:lstStyle/>
          <a:p>
            <a:endParaRPr lang="en-US" sz="1800">
              <a:solidFill>
                <a:srgbClr val="FFFFFF"/>
              </a:solidFill>
            </a:endParaRPr>
          </a:p>
        </p:txBody>
      </p:sp>
      <p:pic>
        <p:nvPicPr>
          <p:cNvPr id="5122" name="Picture 2">
            <a:extLst>
              <a:ext uri="{FF2B5EF4-FFF2-40B4-BE49-F238E27FC236}">
                <a16:creationId xmlns:a16="http://schemas.microsoft.com/office/drawing/2014/main" id="{1EC3A40F-5D7F-4B6F-B2EA-C292A442034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42017" y="1933422"/>
            <a:ext cx="6798082" cy="2991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239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ell phone&#10;&#10;Description automatically generated">
            <a:extLst>
              <a:ext uri="{FF2B5EF4-FFF2-40B4-BE49-F238E27FC236}">
                <a16:creationId xmlns:a16="http://schemas.microsoft.com/office/drawing/2014/main" id="{5CDCC3CF-1146-4125-BDD8-183982BA8BC7}"/>
              </a:ext>
            </a:extLst>
          </p:cNvPr>
          <p:cNvPicPr>
            <a:picLocks noGrp="1" noChangeAspect="1"/>
          </p:cNvPicPr>
          <p:nvPr>
            <p:ph idx="1"/>
          </p:nvPr>
        </p:nvPicPr>
        <p:blipFill>
          <a:blip r:embed="rId3"/>
          <a:stretch>
            <a:fillRect/>
          </a:stretch>
        </p:blipFill>
        <p:spPr>
          <a:xfrm>
            <a:off x="633999" y="1360321"/>
            <a:ext cx="10925102" cy="2185019"/>
          </a:xfrm>
          <a:prstGeom prst="rect">
            <a:avLst/>
          </a:prstGeom>
        </p:spPr>
      </p:pic>
      <p:sp>
        <p:nvSpPr>
          <p:cNvPr id="15" name="Rectangle 14">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88952"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BDB1806-53EC-46B5-A20D-B488780B1CB6}"/>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kern="1200" spc="-50" baseline="0">
                <a:solidFill>
                  <a:srgbClr val="FFFFFF"/>
                </a:solidFill>
                <a:latin typeface="+mj-lt"/>
                <a:ea typeface="+mj-ea"/>
                <a:cs typeface="+mj-cs"/>
              </a:rPr>
              <a:t>Svelte versus React</a:t>
            </a:r>
          </a:p>
        </p:txBody>
      </p:sp>
      <p:cxnSp>
        <p:nvCxnSpPr>
          <p:cNvPr id="17" name="Straight Connector 16">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6770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0" name="Rectangle 13">
            <a:extLst>
              <a:ext uri="{FF2B5EF4-FFF2-40B4-BE49-F238E27FC236}">
                <a16:creationId xmlns:a16="http://schemas.microsoft.com/office/drawing/2014/main" id="{7472B899-9BAA-4120-ABDF-C37ED56BD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8A49EB-473F-48CD-A512-B9C7547A0C7F}"/>
              </a:ext>
            </a:extLst>
          </p:cNvPr>
          <p:cNvSpPr>
            <a:spLocks noGrp="1"/>
          </p:cNvSpPr>
          <p:nvPr>
            <p:ph type="title"/>
          </p:nvPr>
        </p:nvSpPr>
        <p:spPr>
          <a:xfrm>
            <a:off x="484814" y="640081"/>
            <a:ext cx="3659246" cy="2566652"/>
          </a:xfrm>
        </p:spPr>
        <p:txBody>
          <a:bodyPr vert="horz" lIns="91440" tIns="45720" rIns="91440" bIns="45720" rtlCol="0" anchor="b">
            <a:normAutofit/>
          </a:bodyPr>
          <a:lstStyle/>
          <a:p>
            <a:r>
              <a:rPr lang="en-US" sz="5400" kern="1200" spc="-50" baseline="0">
                <a:solidFill>
                  <a:schemeClr val="tx1"/>
                </a:solidFill>
                <a:latin typeface="+mj-lt"/>
                <a:ea typeface="+mj-ea"/>
                <a:cs typeface="+mj-cs"/>
              </a:rPr>
              <a:t>Increment count</a:t>
            </a:r>
          </a:p>
        </p:txBody>
      </p:sp>
      <p:pic>
        <p:nvPicPr>
          <p:cNvPr id="5" name="Picture 4" descr="A close up of a logo&#10;&#10;Description automatically generated">
            <a:extLst>
              <a:ext uri="{FF2B5EF4-FFF2-40B4-BE49-F238E27FC236}">
                <a16:creationId xmlns:a16="http://schemas.microsoft.com/office/drawing/2014/main" id="{FDC0787E-50AD-44D6-B487-7A217C91A203}"/>
              </a:ext>
            </a:extLst>
          </p:cNvPr>
          <p:cNvPicPr>
            <a:picLocks noChangeAspect="1"/>
          </p:cNvPicPr>
          <p:nvPr/>
        </p:nvPicPr>
        <p:blipFill rotWithShape="1">
          <a:blip r:embed="rId3"/>
          <a:srcRect r="50860" b="-1"/>
          <a:stretch/>
        </p:blipFill>
        <p:spPr>
          <a:xfrm>
            <a:off x="4635092" y="10"/>
            <a:ext cx="7556906" cy="3383270"/>
          </a:xfrm>
          <a:prstGeom prst="rect">
            <a:avLst/>
          </a:prstGeom>
        </p:spPr>
      </p:pic>
      <p:cxnSp>
        <p:nvCxnSpPr>
          <p:cNvPr id="31" name="Straight Connector 15">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429000"/>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C2CBEB0D-6191-4C63-819A-2DC7F8140EF8}"/>
              </a:ext>
            </a:extLst>
          </p:cNvPr>
          <p:cNvPicPr>
            <a:picLocks noChangeAspect="1"/>
          </p:cNvPicPr>
          <p:nvPr/>
        </p:nvPicPr>
        <p:blipFill rotWithShape="1">
          <a:blip r:embed="rId4"/>
          <a:srcRect r="39134" b="-1"/>
          <a:stretch/>
        </p:blipFill>
        <p:spPr>
          <a:xfrm>
            <a:off x="4635097" y="3474720"/>
            <a:ext cx="7556889" cy="3383280"/>
          </a:xfrm>
          <a:prstGeom prst="rect">
            <a:avLst/>
          </a:prstGeom>
        </p:spPr>
      </p:pic>
    </p:spTree>
    <p:extLst>
      <p:ext uri="{BB962C8B-B14F-4D97-AF65-F5344CB8AC3E}">
        <p14:creationId xmlns:p14="http://schemas.microsoft.com/office/powerpoint/2010/main" val="365106571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472B899-9BAA-4120-ABDF-C37ED56BD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8C52CE-BBBD-44DB-9DCA-77D66D02AD91}"/>
              </a:ext>
            </a:extLst>
          </p:cNvPr>
          <p:cNvSpPr>
            <a:spLocks noGrp="1"/>
          </p:cNvSpPr>
          <p:nvPr>
            <p:ph type="title"/>
          </p:nvPr>
        </p:nvSpPr>
        <p:spPr>
          <a:xfrm>
            <a:off x="484814" y="640081"/>
            <a:ext cx="3659246" cy="2566652"/>
          </a:xfrm>
        </p:spPr>
        <p:txBody>
          <a:bodyPr vert="horz" lIns="91440" tIns="45720" rIns="91440" bIns="45720" rtlCol="0" anchor="b">
            <a:normAutofit/>
          </a:bodyPr>
          <a:lstStyle/>
          <a:p>
            <a:r>
              <a:rPr lang="en-US" sz="5400" kern="1200" spc="-50" baseline="0">
                <a:solidFill>
                  <a:schemeClr val="tx1"/>
                </a:solidFill>
                <a:latin typeface="+mj-lt"/>
                <a:ea typeface="+mj-ea"/>
                <a:cs typeface="+mj-cs"/>
              </a:rPr>
              <a:t>Input state</a:t>
            </a:r>
          </a:p>
        </p:txBody>
      </p:sp>
      <p:pic>
        <p:nvPicPr>
          <p:cNvPr id="5" name="Picture 4" descr="A close up of a logo&#10;&#10;Description automatically generated">
            <a:extLst>
              <a:ext uri="{FF2B5EF4-FFF2-40B4-BE49-F238E27FC236}">
                <a16:creationId xmlns:a16="http://schemas.microsoft.com/office/drawing/2014/main" id="{A2C1910D-753E-44CB-A250-7C966502BBA2}"/>
              </a:ext>
            </a:extLst>
          </p:cNvPr>
          <p:cNvPicPr>
            <a:picLocks noChangeAspect="1"/>
          </p:cNvPicPr>
          <p:nvPr/>
        </p:nvPicPr>
        <p:blipFill rotWithShape="1">
          <a:blip r:embed="rId3"/>
          <a:srcRect r="57003" b="1"/>
          <a:stretch/>
        </p:blipFill>
        <p:spPr>
          <a:xfrm>
            <a:off x="4635092" y="10"/>
            <a:ext cx="7556906" cy="3383270"/>
          </a:xfrm>
          <a:prstGeom prst="rect">
            <a:avLst/>
          </a:prstGeom>
        </p:spPr>
      </p:pic>
      <p:cxnSp>
        <p:nvCxnSpPr>
          <p:cNvPr id="16" name="Straight Connector 15">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429000"/>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E3616F9D-9364-4B42-8578-EF8614911720}"/>
              </a:ext>
            </a:extLst>
          </p:cNvPr>
          <p:cNvPicPr>
            <a:picLocks noChangeAspect="1"/>
          </p:cNvPicPr>
          <p:nvPr/>
        </p:nvPicPr>
        <p:blipFill rotWithShape="1">
          <a:blip r:embed="rId4"/>
          <a:srcRect r="21266"/>
          <a:stretch/>
        </p:blipFill>
        <p:spPr>
          <a:xfrm>
            <a:off x="4635097" y="3474720"/>
            <a:ext cx="7556889" cy="3383280"/>
          </a:xfrm>
          <a:prstGeom prst="rect">
            <a:avLst/>
          </a:prstGeom>
        </p:spPr>
      </p:pic>
    </p:spTree>
    <p:extLst>
      <p:ext uri="{BB962C8B-B14F-4D97-AF65-F5344CB8AC3E}">
        <p14:creationId xmlns:p14="http://schemas.microsoft.com/office/powerpoint/2010/main" val="116695957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15">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3" name="Straight Connector 17">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19">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59CC26-AF0A-4973-8383-494CE0D14D05}"/>
              </a:ext>
            </a:extLst>
          </p:cNvPr>
          <p:cNvSpPr>
            <a:spLocks noGrp="1"/>
          </p:cNvSpPr>
          <p:nvPr>
            <p:ph type="title"/>
          </p:nvPr>
        </p:nvSpPr>
        <p:spPr>
          <a:xfrm>
            <a:off x="633999" y="4550230"/>
            <a:ext cx="10909073" cy="957902"/>
          </a:xfrm>
        </p:spPr>
        <p:txBody>
          <a:bodyPr vert="horz" lIns="91440" tIns="45720" rIns="91440" bIns="45720" rtlCol="0" anchor="b">
            <a:normAutofit/>
          </a:bodyPr>
          <a:lstStyle/>
          <a:p>
            <a:r>
              <a:rPr lang="en-US" sz="6000" kern="1200" spc="-50" baseline="0" dirty="0">
                <a:solidFill>
                  <a:schemeClr val="tx1">
                    <a:lumMod val="85000"/>
                    <a:lumOff val="15000"/>
                  </a:schemeClr>
                </a:solidFill>
                <a:latin typeface="+mj-lt"/>
                <a:ea typeface="+mj-ea"/>
                <a:cs typeface="+mj-cs"/>
              </a:rPr>
              <a:t>React Animation</a:t>
            </a:r>
          </a:p>
        </p:txBody>
      </p:sp>
      <p:pic>
        <p:nvPicPr>
          <p:cNvPr id="6" name="Picture 5" descr="A screenshot of a cell phone&#10;&#10;Description automatically generated">
            <a:extLst>
              <a:ext uri="{FF2B5EF4-FFF2-40B4-BE49-F238E27FC236}">
                <a16:creationId xmlns:a16="http://schemas.microsoft.com/office/drawing/2014/main" id="{25239A19-3AB0-40A2-8DE5-F300E669CBAB}"/>
              </a:ext>
            </a:extLst>
          </p:cNvPr>
          <p:cNvPicPr>
            <a:picLocks noChangeAspect="1"/>
          </p:cNvPicPr>
          <p:nvPr/>
        </p:nvPicPr>
        <p:blipFill>
          <a:blip r:embed="rId3"/>
          <a:stretch>
            <a:fillRect/>
          </a:stretch>
        </p:blipFill>
        <p:spPr>
          <a:xfrm>
            <a:off x="693400" y="640080"/>
            <a:ext cx="5183792" cy="3602736"/>
          </a:xfrm>
          <a:prstGeom prst="rect">
            <a:avLst/>
          </a:prstGeom>
        </p:spPr>
      </p:pic>
      <p:pic>
        <p:nvPicPr>
          <p:cNvPr id="5" name="Picture 4" descr="A screenshot of a social media post&#10;&#10;Description automatically generated">
            <a:extLst>
              <a:ext uri="{FF2B5EF4-FFF2-40B4-BE49-F238E27FC236}">
                <a16:creationId xmlns:a16="http://schemas.microsoft.com/office/drawing/2014/main" id="{D1607CB5-0988-48AB-BBF4-77ECD6A36E66}"/>
              </a:ext>
            </a:extLst>
          </p:cNvPr>
          <p:cNvPicPr>
            <a:picLocks noChangeAspect="1"/>
          </p:cNvPicPr>
          <p:nvPr/>
        </p:nvPicPr>
        <p:blipFill>
          <a:blip r:embed="rId4"/>
          <a:stretch>
            <a:fillRect/>
          </a:stretch>
        </p:blipFill>
        <p:spPr>
          <a:xfrm>
            <a:off x="6256867" y="1381000"/>
            <a:ext cx="5302232" cy="2120893"/>
          </a:xfrm>
          <a:prstGeom prst="rect">
            <a:avLst/>
          </a:prstGeom>
        </p:spPr>
      </p:pic>
      <p:cxnSp>
        <p:nvCxnSpPr>
          <p:cNvPr id="35" name="Straight Connector 21">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12465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ell phone&#10;&#10;Description automatically generated">
            <a:extLst>
              <a:ext uri="{FF2B5EF4-FFF2-40B4-BE49-F238E27FC236}">
                <a16:creationId xmlns:a16="http://schemas.microsoft.com/office/drawing/2014/main" id="{48B9DA9F-28F3-41D1-AECD-1083A8B69354}"/>
              </a:ext>
            </a:extLst>
          </p:cNvPr>
          <p:cNvPicPr>
            <a:picLocks noGrp="1" noChangeAspect="1"/>
          </p:cNvPicPr>
          <p:nvPr>
            <p:ph idx="1"/>
          </p:nvPr>
        </p:nvPicPr>
        <p:blipFill>
          <a:blip r:embed="rId3"/>
          <a:stretch>
            <a:fillRect/>
          </a:stretch>
        </p:blipFill>
        <p:spPr>
          <a:xfrm>
            <a:off x="633999" y="923317"/>
            <a:ext cx="10925102" cy="3059028"/>
          </a:xfrm>
          <a:prstGeom prst="rect">
            <a:avLst/>
          </a:prstGeom>
        </p:spPr>
      </p:pic>
      <p:sp>
        <p:nvSpPr>
          <p:cNvPr id="15" name="Rectangle 14">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88952"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F731201-CCB0-4FD4-AF44-09B85838109D}"/>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kern="1200" spc="-50" baseline="0">
                <a:solidFill>
                  <a:srgbClr val="FFFFFF"/>
                </a:solidFill>
                <a:latin typeface="+mj-lt"/>
                <a:ea typeface="+mj-ea"/>
                <a:cs typeface="+mj-cs"/>
              </a:rPr>
              <a:t>Svelte Animation</a:t>
            </a:r>
          </a:p>
        </p:txBody>
      </p:sp>
      <p:cxnSp>
        <p:nvCxnSpPr>
          <p:cNvPr id="17" name="Straight Connector 16">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4326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2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D1B4E201-164F-4793-895E-C149B2F2FC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65F4110-C0FC-4D61-ACD2-A7C950EAE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60711" y="3506289"/>
            <a:ext cx="7210670" cy="2967839"/>
          </a:xfrm>
          <a:prstGeom prst="rect">
            <a:avLst/>
          </a:prstGeom>
          <a:solidFill>
            <a:srgbClr val="4B625B"/>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D07E98-AEFC-43F5-8E89-B743D6C586B6}"/>
              </a:ext>
            </a:extLst>
          </p:cNvPr>
          <p:cNvSpPr>
            <a:spLocks noGrp="1"/>
          </p:cNvSpPr>
          <p:nvPr>
            <p:ph type="title"/>
          </p:nvPr>
        </p:nvSpPr>
        <p:spPr>
          <a:xfrm>
            <a:off x="5021821" y="3812955"/>
            <a:ext cx="6465287" cy="1486192"/>
          </a:xfrm>
        </p:spPr>
        <p:txBody>
          <a:bodyPr vert="horz" lIns="91440" tIns="45720" rIns="91440" bIns="45720" rtlCol="0" anchor="b">
            <a:normAutofit/>
          </a:bodyPr>
          <a:lstStyle/>
          <a:p>
            <a:r>
              <a:rPr lang="en-US" sz="5000" kern="1200" spc="-50" baseline="0">
                <a:solidFill>
                  <a:schemeClr val="bg1"/>
                </a:solidFill>
                <a:latin typeface="+mj-lt"/>
                <a:ea typeface="+mj-ea"/>
                <a:cs typeface="+mj-cs"/>
              </a:rPr>
              <a:t>Framework dependency</a:t>
            </a:r>
          </a:p>
        </p:txBody>
      </p:sp>
      <p:pic>
        <p:nvPicPr>
          <p:cNvPr id="5" name="Picture 4">
            <a:extLst>
              <a:ext uri="{FF2B5EF4-FFF2-40B4-BE49-F238E27FC236}">
                <a16:creationId xmlns:a16="http://schemas.microsoft.com/office/drawing/2014/main" id="{36703469-D005-4259-9EA3-E5F353A4A7EE}"/>
              </a:ext>
            </a:extLst>
          </p:cNvPr>
          <p:cNvPicPr>
            <a:picLocks noChangeAspect="1"/>
          </p:cNvPicPr>
          <p:nvPr/>
        </p:nvPicPr>
        <p:blipFill rotWithShape="1">
          <a:blip r:embed="rId3"/>
          <a:srcRect l="28598" r="10647"/>
          <a:stretch/>
        </p:blipFill>
        <p:spPr>
          <a:xfrm>
            <a:off x="317635" y="321733"/>
            <a:ext cx="4160452" cy="6214534"/>
          </a:xfrm>
          <a:prstGeom prst="rect">
            <a:avLst/>
          </a:prstGeom>
        </p:spPr>
      </p:pic>
      <p:pic>
        <p:nvPicPr>
          <p:cNvPr id="4" name="Picture 3">
            <a:extLst>
              <a:ext uri="{FF2B5EF4-FFF2-40B4-BE49-F238E27FC236}">
                <a16:creationId xmlns:a16="http://schemas.microsoft.com/office/drawing/2014/main" id="{A600748E-439A-4FFC-AEDE-F5E4F1A52849}"/>
              </a:ext>
            </a:extLst>
          </p:cNvPr>
          <p:cNvPicPr>
            <a:picLocks noChangeAspect="1"/>
          </p:cNvPicPr>
          <p:nvPr/>
        </p:nvPicPr>
        <p:blipFill rotWithShape="1">
          <a:blip r:embed="rId4"/>
          <a:srcRect r="38223" b="1"/>
          <a:stretch/>
        </p:blipFill>
        <p:spPr>
          <a:xfrm>
            <a:off x="4654296" y="299363"/>
            <a:ext cx="7217085" cy="3008188"/>
          </a:xfrm>
          <a:prstGeom prst="rect">
            <a:avLst/>
          </a:prstGeom>
        </p:spPr>
      </p:pic>
      <p:cxnSp>
        <p:nvCxnSpPr>
          <p:cNvPr id="32" name="Straight Connector 31">
            <a:extLst>
              <a:ext uri="{FF2B5EF4-FFF2-40B4-BE49-F238E27FC236}">
                <a16:creationId xmlns:a16="http://schemas.microsoft.com/office/drawing/2014/main" id="{FACE2D80-77E9-4433-B62B-693C5B7B2A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0211" y="5393160"/>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436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177" name="Rectangle 74">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Картинки по запросу virtual dom">
            <a:extLst>
              <a:ext uri="{FF2B5EF4-FFF2-40B4-BE49-F238E27FC236}">
                <a16:creationId xmlns:a16="http://schemas.microsoft.com/office/drawing/2014/main" id="{D8483071-A5CF-4224-939F-EF704E82163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05596" y="643538"/>
            <a:ext cx="7781907" cy="3618586"/>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88952"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44E22BD-657C-45BE-AD0D-0179219ADF0E}"/>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a:solidFill>
                  <a:srgbClr val="FFFFFF"/>
                </a:solidFill>
              </a:rPr>
              <a:t>Why no Virtual DOM?</a:t>
            </a:r>
          </a:p>
        </p:txBody>
      </p:sp>
      <p:sp>
        <p:nvSpPr>
          <p:cNvPr id="3" name="Content Placeholder 2">
            <a:extLst>
              <a:ext uri="{FF2B5EF4-FFF2-40B4-BE49-F238E27FC236}">
                <a16:creationId xmlns:a16="http://schemas.microsoft.com/office/drawing/2014/main" id="{62B135DF-9D9B-4C4F-987A-D46B4B02D92D}"/>
              </a:ext>
            </a:extLst>
          </p:cNvPr>
          <p:cNvSpPr>
            <a:spLocks noGrp="1"/>
          </p:cNvSpPr>
          <p:nvPr>
            <p:ph idx="1"/>
          </p:nvPr>
        </p:nvSpPr>
        <p:spPr>
          <a:xfrm>
            <a:off x="8288040" y="4928681"/>
            <a:ext cx="3271059" cy="1495139"/>
          </a:xfrm>
        </p:spPr>
        <p:txBody>
          <a:bodyPr vert="horz" lIns="91440" tIns="45720" rIns="91440" bIns="45720" rtlCol="0" anchor="ctr">
            <a:normAutofit/>
          </a:bodyPr>
          <a:lstStyle/>
          <a:p>
            <a:pPr marL="0" indent="0">
              <a:buNone/>
            </a:pPr>
            <a:r>
              <a:rPr lang="en-US" sz="1800" cap="all" spc="200" dirty="0">
                <a:solidFill>
                  <a:srgbClr val="FFFFFF"/>
                </a:solidFill>
              </a:rPr>
              <a:t>Difference is no free</a:t>
            </a:r>
          </a:p>
        </p:txBody>
      </p:sp>
      <p:cxnSp>
        <p:nvCxnSpPr>
          <p:cNvPr id="79" name="Straight Connector 78">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737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A439-0CAC-4A2C-9490-48F44619304C}"/>
              </a:ext>
            </a:extLst>
          </p:cNvPr>
          <p:cNvSpPr>
            <a:spLocks noGrp="1"/>
          </p:cNvSpPr>
          <p:nvPr>
            <p:ph type="title"/>
          </p:nvPr>
        </p:nvSpPr>
        <p:spPr>
          <a:xfrm>
            <a:off x="1097280" y="286603"/>
            <a:ext cx="10058400" cy="1450757"/>
          </a:xfrm>
        </p:spPr>
        <p:txBody>
          <a:bodyPr>
            <a:normAutofit/>
          </a:bodyPr>
          <a:lstStyle/>
          <a:p>
            <a:r>
              <a:rPr lang="en-US" dirty="0"/>
              <a:t>Subject</a:t>
            </a:r>
          </a:p>
        </p:txBody>
      </p:sp>
      <p:graphicFrame>
        <p:nvGraphicFramePr>
          <p:cNvPr id="5" name="Content Placeholder 2">
            <a:extLst>
              <a:ext uri="{FF2B5EF4-FFF2-40B4-BE49-F238E27FC236}">
                <a16:creationId xmlns:a16="http://schemas.microsoft.com/office/drawing/2014/main" id="{F9EF86DE-4EC0-4E19-8118-D78F5771A597}"/>
              </a:ext>
            </a:extLst>
          </p:cNvPr>
          <p:cNvGraphicFramePr>
            <a:graphicFrameLocks noGrp="1"/>
          </p:cNvGraphicFramePr>
          <p:nvPr>
            <p:ph idx="1"/>
            <p:extLst>
              <p:ext uri="{D42A27DB-BD31-4B8C-83A1-F6EECF244321}">
                <p14:modId xmlns:p14="http://schemas.microsoft.com/office/powerpoint/2010/main" val="95365492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4713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494B6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38F1379-4C24-4293-BCAC-ADB18380F1F3}"/>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kern="1200" spc="-50" baseline="0">
                <a:solidFill>
                  <a:srgbClr val="FFFFFF"/>
                </a:solidFill>
                <a:latin typeface="+mj-lt"/>
                <a:ea typeface="+mj-ea"/>
                <a:cs typeface="+mj-cs"/>
              </a:rPr>
              <a:t>What is the virtual DOM?</a:t>
            </a:r>
          </a:p>
        </p:txBody>
      </p:sp>
      <p:cxnSp>
        <p:nvCxnSpPr>
          <p:cNvPr id="26" name="Straight Connector 25">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screenshot of a social media post&#10;&#10;Description automatically generated">
            <a:extLst>
              <a:ext uri="{FF2B5EF4-FFF2-40B4-BE49-F238E27FC236}">
                <a16:creationId xmlns:a16="http://schemas.microsoft.com/office/drawing/2014/main" id="{C4666FD5-EC0E-4B7C-8C3C-AFFCDBDBB19A}"/>
              </a:ext>
            </a:extLst>
          </p:cNvPr>
          <p:cNvPicPr>
            <a:picLocks noGrp="1" noChangeAspect="1"/>
          </p:cNvPicPr>
          <p:nvPr>
            <p:ph idx="1"/>
          </p:nvPr>
        </p:nvPicPr>
        <p:blipFill rotWithShape="1">
          <a:blip r:embed="rId3"/>
          <a:srcRect r="2810"/>
          <a:stretch/>
        </p:blipFill>
        <p:spPr>
          <a:xfrm>
            <a:off x="5282335" y="1015654"/>
            <a:ext cx="6275667" cy="4826691"/>
          </a:xfrm>
          <a:prstGeom prst="rect">
            <a:avLst/>
          </a:prstGeom>
        </p:spPr>
      </p:pic>
    </p:spTree>
    <p:extLst>
      <p:ext uri="{BB962C8B-B14F-4D97-AF65-F5344CB8AC3E}">
        <p14:creationId xmlns:p14="http://schemas.microsoft.com/office/powerpoint/2010/main" val="1435999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1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9" name="Rectangle 1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51364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42F874A-46E0-4A4C-8935-3A02C3BD9F5D}"/>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kern="1200" spc="-50" baseline="0">
                <a:solidFill>
                  <a:srgbClr val="FFFFFF"/>
                </a:solidFill>
                <a:latin typeface="+mj-lt"/>
                <a:ea typeface="+mj-ea"/>
                <a:cs typeface="+mj-cs"/>
              </a:rPr>
              <a:t>How did the meme start?</a:t>
            </a:r>
          </a:p>
        </p:txBody>
      </p:sp>
      <p:cxnSp>
        <p:nvCxnSpPr>
          <p:cNvPr id="30" name="Straight Connector 1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person&#10;&#10;Description automatically generated">
            <a:extLst>
              <a:ext uri="{FF2B5EF4-FFF2-40B4-BE49-F238E27FC236}">
                <a16:creationId xmlns:a16="http://schemas.microsoft.com/office/drawing/2014/main" id="{4FEAAFFE-3B48-433E-AA3D-629072302229}"/>
              </a:ext>
            </a:extLst>
          </p:cNvPr>
          <p:cNvPicPr>
            <a:picLocks noChangeAspect="1"/>
          </p:cNvPicPr>
          <p:nvPr/>
        </p:nvPicPr>
        <p:blipFill>
          <a:blip r:embed="rId3"/>
          <a:stretch>
            <a:fillRect/>
          </a:stretch>
        </p:blipFill>
        <p:spPr>
          <a:xfrm>
            <a:off x="5282335" y="950112"/>
            <a:ext cx="6275667" cy="4957776"/>
          </a:xfrm>
          <a:prstGeom prst="rect">
            <a:avLst/>
          </a:prstGeom>
        </p:spPr>
      </p:pic>
    </p:spTree>
    <p:extLst>
      <p:ext uri="{BB962C8B-B14F-4D97-AF65-F5344CB8AC3E}">
        <p14:creationId xmlns:p14="http://schemas.microsoft.com/office/powerpoint/2010/main" val="282451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0">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65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12">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social media post&#10;&#10;Description automatically generated">
            <a:extLst>
              <a:ext uri="{FF2B5EF4-FFF2-40B4-BE49-F238E27FC236}">
                <a16:creationId xmlns:a16="http://schemas.microsoft.com/office/drawing/2014/main" id="{6B446DC7-04D4-482C-B372-C125DC773FC6}"/>
              </a:ext>
            </a:extLst>
          </p:cNvPr>
          <p:cNvPicPr>
            <a:picLocks noGrp="1" noChangeAspect="1"/>
          </p:cNvPicPr>
          <p:nvPr>
            <p:ph idx="1"/>
          </p:nvPr>
        </p:nvPicPr>
        <p:blipFill>
          <a:blip r:embed="rId3"/>
          <a:stretch>
            <a:fillRect/>
          </a:stretch>
        </p:blipFill>
        <p:spPr>
          <a:xfrm>
            <a:off x="1302311" y="801793"/>
            <a:ext cx="9587377" cy="5273056"/>
          </a:xfrm>
          <a:prstGeom prst="rect">
            <a:avLst/>
          </a:prstGeom>
        </p:spPr>
      </p:pic>
    </p:spTree>
    <p:extLst>
      <p:ext uri="{BB962C8B-B14F-4D97-AF65-F5344CB8AC3E}">
        <p14:creationId xmlns:p14="http://schemas.microsoft.com/office/powerpoint/2010/main" val="3108801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C5270-9ED1-47F5-BE36-29EADFDFAE61}"/>
              </a:ext>
            </a:extLst>
          </p:cNvPr>
          <p:cNvSpPr>
            <a:spLocks noGrp="1"/>
          </p:cNvSpPr>
          <p:nvPr>
            <p:ph type="title"/>
          </p:nvPr>
        </p:nvSpPr>
        <p:spPr/>
        <p:txBody>
          <a:bodyPr/>
          <a:lstStyle/>
          <a:p>
            <a:r>
              <a:rPr lang="en-US" dirty="0"/>
              <a:t>So... is the virtual DOM </a:t>
            </a:r>
            <a:r>
              <a:rPr lang="en-US" i="1" dirty="0"/>
              <a:t>slow</a:t>
            </a:r>
            <a:r>
              <a:rPr lang="en-US" dirty="0"/>
              <a:t>?</a:t>
            </a:r>
          </a:p>
        </p:txBody>
      </p:sp>
      <p:pic>
        <p:nvPicPr>
          <p:cNvPr id="4" name="Picture 3">
            <a:extLst>
              <a:ext uri="{FF2B5EF4-FFF2-40B4-BE49-F238E27FC236}">
                <a16:creationId xmlns:a16="http://schemas.microsoft.com/office/drawing/2014/main" id="{A764E248-094A-458E-93C2-551E026D8FE9}"/>
              </a:ext>
            </a:extLst>
          </p:cNvPr>
          <p:cNvPicPr>
            <a:picLocks noChangeAspect="1"/>
          </p:cNvPicPr>
          <p:nvPr/>
        </p:nvPicPr>
        <p:blipFill>
          <a:blip r:embed="rId3"/>
          <a:stretch>
            <a:fillRect/>
          </a:stretch>
        </p:blipFill>
        <p:spPr>
          <a:xfrm>
            <a:off x="1762125" y="3067050"/>
            <a:ext cx="8667750" cy="723900"/>
          </a:xfrm>
          <a:prstGeom prst="rect">
            <a:avLst/>
          </a:prstGeom>
        </p:spPr>
      </p:pic>
    </p:spTree>
    <p:extLst>
      <p:ext uri="{BB962C8B-B14F-4D97-AF65-F5344CB8AC3E}">
        <p14:creationId xmlns:p14="http://schemas.microsoft.com/office/powerpoint/2010/main" val="3537139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ell phone&#10;&#10;Description automatically generated">
            <a:extLst>
              <a:ext uri="{FF2B5EF4-FFF2-40B4-BE49-F238E27FC236}">
                <a16:creationId xmlns:a16="http://schemas.microsoft.com/office/drawing/2014/main" id="{0DFED0C7-789C-4F5A-8F9F-76D7BBA31F89}"/>
              </a:ext>
            </a:extLst>
          </p:cNvPr>
          <p:cNvPicPr>
            <a:picLocks noGrp="1" noChangeAspect="1"/>
          </p:cNvPicPr>
          <p:nvPr>
            <p:ph idx="1"/>
          </p:nvPr>
        </p:nvPicPr>
        <p:blipFill>
          <a:blip r:embed="rId3"/>
          <a:stretch>
            <a:fillRect/>
          </a:stretch>
        </p:blipFill>
        <p:spPr>
          <a:xfrm>
            <a:off x="633999" y="814065"/>
            <a:ext cx="10925102" cy="3277531"/>
          </a:xfrm>
          <a:prstGeom prst="rect">
            <a:avLst/>
          </a:prstGeom>
        </p:spPr>
      </p:pic>
      <p:sp>
        <p:nvSpPr>
          <p:cNvPr id="15" name="Rectangle 14">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88952"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B4732ED-51FF-44D0-9F44-67DEA128AB31}"/>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kern="1200" spc="-50" baseline="0">
                <a:solidFill>
                  <a:srgbClr val="FFFFFF"/>
                </a:solidFill>
                <a:latin typeface="+mj-lt"/>
                <a:ea typeface="+mj-ea"/>
                <a:cs typeface="+mj-cs"/>
              </a:rPr>
              <a:t>Where does the overhead come from?</a:t>
            </a:r>
          </a:p>
        </p:txBody>
      </p:sp>
      <p:cxnSp>
        <p:nvCxnSpPr>
          <p:cNvPr id="17" name="Straight Connector 16">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4949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picture containing table&#10;&#10;Description automatically generated">
            <a:extLst>
              <a:ext uri="{FF2B5EF4-FFF2-40B4-BE49-F238E27FC236}">
                <a16:creationId xmlns:a16="http://schemas.microsoft.com/office/drawing/2014/main" id="{70F6D0F9-6215-4E51-B529-7989F957BF4B}"/>
              </a:ext>
            </a:extLst>
          </p:cNvPr>
          <p:cNvPicPr>
            <a:picLocks noGrp="1" noChangeAspect="1"/>
          </p:cNvPicPr>
          <p:nvPr>
            <p:ph idx="1"/>
          </p:nvPr>
        </p:nvPicPr>
        <p:blipFill>
          <a:blip r:embed="rId3"/>
          <a:stretch>
            <a:fillRect/>
          </a:stretch>
        </p:blipFill>
        <p:spPr>
          <a:xfrm>
            <a:off x="633999" y="1592479"/>
            <a:ext cx="10925102" cy="1720704"/>
          </a:xfrm>
          <a:prstGeom prst="rect">
            <a:avLst/>
          </a:prstGeom>
        </p:spPr>
      </p:pic>
      <p:sp>
        <p:nvSpPr>
          <p:cNvPr id="15" name="Rectangle 14">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88952"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E5DF21D-71AB-4BA1-B2FA-0FACC6DD63A9}"/>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kern="1200" spc="-50" baseline="0">
                <a:solidFill>
                  <a:srgbClr val="FFFFFF"/>
                </a:solidFill>
                <a:latin typeface="+mj-lt"/>
                <a:ea typeface="+mj-ea"/>
                <a:cs typeface="+mj-cs"/>
              </a:rPr>
              <a:t>Step 3</a:t>
            </a:r>
          </a:p>
        </p:txBody>
      </p:sp>
      <p:cxnSp>
        <p:nvCxnSpPr>
          <p:cNvPr id="17" name="Straight Connector 16">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5423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13">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3351B-3B46-496E-A751-A275213806FD}"/>
              </a:ext>
            </a:extLst>
          </p:cNvPr>
          <p:cNvSpPr>
            <a:spLocks noGrp="1"/>
          </p:cNvSpPr>
          <p:nvPr>
            <p:ph type="title"/>
          </p:nvPr>
        </p:nvSpPr>
        <p:spPr>
          <a:xfrm>
            <a:off x="633999" y="4550230"/>
            <a:ext cx="10909073" cy="957902"/>
          </a:xfrm>
        </p:spPr>
        <p:txBody>
          <a:bodyPr vert="horz" lIns="91440" tIns="45720" rIns="91440" bIns="45720" rtlCol="0" anchor="b">
            <a:normAutofit/>
          </a:bodyPr>
          <a:lstStyle/>
          <a:p>
            <a:r>
              <a:rPr lang="en-US" sz="2900" kern="1200" spc="-50" baseline="0">
                <a:solidFill>
                  <a:schemeClr val="tx1">
                    <a:lumMod val="85000"/>
                    <a:lumOff val="15000"/>
                  </a:schemeClr>
                </a:solidFill>
                <a:latin typeface="+mj-lt"/>
                <a:ea typeface="+mj-ea"/>
                <a:cs typeface="+mj-cs"/>
              </a:rPr>
              <a:t>It's not just the diffing though</a:t>
            </a:r>
            <a:br>
              <a:rPr lang="en-US" sz="2900" kern="1200" spc="-50" baseline="0">
                <a:solidFill>
                  <a:schemeClr val="tx1">
                    <a:lumMod val="85000"/>
                    <a:lumOff val="15000"/>
                  </a:schemeClr>
                </a:solidFill>
                <a:latin typeface="+mj-lt"/>
                <a:ea typeface="+mj-ea"/>
                <a:cs typeface="+mj-cs"/>
              </a:rPr>
            </a:br>
            <a:endParaRPr lang="en-US" sz="2900" kern="1200" spc="-50" baseline="0">
              <a:solidFill>
                <a:schemeClr val="tx1">
                  <a:lumMod val="85000"/>
                  <a:lumOff val="15000"/>
                </a:schemeClr>
              </a:solidFill>
              <a:latin typeface="+mj-lt"/>
              <a:ea typeface="+mj-ea"/>
              <a:cs typeface="+mj-cs"/>
            </a:endParaRPr>
          </a:p>
        </p:txBody>
      </p:sp>
      <p:pic>
        <p:nvPicPr>
          <p:cNvPr id="4" name="Picture 3">
            <a:extLst>
              <a:ext uri="{FF2B5EF4-FFF2-40B4-BE49-F238E27FC236}">
                <a16:creationId xmlns:a16="http://schemas.microsoft.com/office/drawing/2014/main" id="{09B4AD9F-BD08-4157-B8E4-A1B420AC096E}"/>
              </a:ext>
            </a:extLst>
          </p:cNvPr>
          <p:cNvPicPr>
            <a:picLocks noChangeAspect="1"/>
          </p:cNvPicPr>
          <p:nvPr/>
        </p:nvPicPr>
        <p:blipFill rotWithShape="1">
          <a:blip r:embed="rId3"/>
          <a:srcRect r="5691" b="3"/>
          <a:stretch/>
        </p:blipFill>
        <p:spPr>
          <a:xfrm>
            <a:off x="635459" y="640080"/>
            <a:ext cx="5414823" cy="3602736"/>
          </a:xfrm>
          <a:prstGeom prst="rect">
            <a:avLst/>
          </a:prstGeom>
        </p:spPr>
      </p:pic>
      <p:pic>
        <p:nvPicPr>
          <p:cNvPr id="5" name="Picture 4">
            <a:extLst>
              <a:ext uri="{FF2B5EF4-FFF2-40B4-BE49-F238E27FC236}">
                <a16:creationId xmlns:a16="http://schemas.microsoft.com/office/drawing/2014/main" id="{CE045947-F55C-4EC4-83D5-1D53A37A9086}"/>
              </a:ext>
            </a:extLst>
          </p:cNvPr>
          <p:cNvPicPr>
            <a:picLocks noChangeAspect="1"/>
          </p:cNvPicPr>
          <p:nvPr/>
        </p:nvPicPr>
        <p:blipFill rotWithShape="1">
          <a:blip r:embed="rId4"/>
          <a:srcRect l="4575" r="52946" b="1"/>
          <a:stretch/>
        </p:blipFill>
        <p:spPr>
          <a:xfrm>
            <a:off x="6141719" y="640079"/>
            <a:ext cx="5417380" cy="3602736"/>
          </a:xfrm>
          <a:prstGeom prst="rect">
            <a:avLst/>
          </a:prstGeom>
        </p:spPr>
      </p:pic>
      <p:cxnSp>
        <p:nvCxnSpPr>
          <p:cNvPr id="23" name="Straight Connector 15">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17">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a:extLst>
              <a:ext uri="{FF2B5EF4-FFF2-40B4-BE49-F238E27FC236}">
                <a16:creationId xmlns:a16="http://schemas.microsoft.com/office/drawing/2014/main" id="{B1051152-FDB0-45D2-A736-29AF65FCC493}"/>
              </a:ext>
            </a:extLst>
          </p:cNvPr>
          <p:cNvPicPr>
            <a:picLocks noChangeAspect="1"/>
          </p:cNvPicPr>
          <p:nvPr/>
        </p:nvPicPr>
        <p:blipFill>
          <a:blip r:embed="rId5"/>
          <a:stretch>
            <a:fillRect/>
          </a:stretch>
        </p:blipFill>
        <p:spPr>
          <a:xfrm>
            <a:off x="9963990" y="5295900"/>
            <a:ext cx="2238375" cy="1562100"/>
          </a:xfrm>
          <a:prstGeom prst="rect">
            <a:avLst/>
          </a:prstGeom>
        </p:spPr>
      </p:pic>
    </p:spTree>
    <p:extLst>
      <p:ext uri="{BB962C8B-B14F-4D97-AF65-F5344CB8AC3E}">
        <p14:creationId xmlns:p14="http://schemas.microsoft.com/office/powerpoint/2010/main" val="8765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36028-F502-4AAB-BB4F-64CC192AC1BB}"/>
              </a:ext>
            </a:extLst>
          </p:cNvPr>
          <p:cNvSpPr>
            <a:spLocks noGrp="1"/>
          </p:cNvSpPr>
          <p:nvPr>
            <p:ph type="title"/>
          </p:nvPr>
        </p:nvSpPr>
        <p:spPr/>
        <p:txBody>
          <a:bodyPr>
            <a:normAutofit/>
          </a:bodyPr>
          <a:lstStyle/>
          <a:p>
            <a:r>
              <a:rPr lang="en-US" dirty="0"/>
              <a:t>Why do frameworks use the virtual DOM then?</a:t>
            </a:r>
          </a:p>
        </p:txBody>
      </p:sp>
      <p:sp>
        <p:nvSpPr>
          <p:cNvPr id="3" name="Content Placeholder 2">
            <a:extLst>
              <a:ext uri="{FF2B5EF4-FFF2-40B4-BE49-F238E27FC236}">
                <a16:creationId xmlns:a16="http://schemas.microsoft.com/office/drawing/2014/main" id="{B0658893-33DC-4D3B-A557-6D0CFBF6558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83235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5">
            <a:extLst>
              <a:ext uri="{FF2B5EF4-FFF2-40B4-BE49-F238E27FC236}">
                <a16:creationId xmlns:a16="http://schemas.microsoft.com/office/drawing/2014/main" id="{A4E478B1-7EA4-4FA3-87F6-17665882B97B}"/>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4000" kern="1200" spc="-50" baseline="0">
                <a:solidFill>
                  <a:srgbClr val="FFFFFF"/>
                </a:solidFill>
                <a:latin typeface="+mj-lt"/>
                <a:ea typeface="+mj-ea"/>
                <a:cs typeface="+mj-cs"/>
              </a:rPr>
              <a:t>Reactivity</a:t>
            </a:r>
          </a:p>
        </p:txBody>
      </p:sp>
      <p:cxnSp>
        <p:nvCxnSpPr>
          <p:cNvPr id="19" name="Straight Connector 18">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B135DF-9D9B-4C4F-987A-D46B4B02D92D}"/>
              </a:ext>
            </a:extLst>
          </p:cNvPr>
          <p:cNvSpPr>
            <a:spLocks noGrp="1"/>
          </p:cNvSpPr>
          <p:nvPr>
            <p:ph idx="1"/>
          </p:nvPr>
        </p:nvSpPr>
        <p:spPr>
          <a:xfrm>
            <a:off x="571752" y="2799654"/>
            <a:ext cx="3005462" cy="3189665"/>
          </a:xfrm>
        </p:spPr>
        <p:txBody>
          <a:bodyPr vert="horz" lIns="0" tIns="45720" rIns="0" bIns="45720" rtlCol="0">
            <a:normAutofit/>
          </a:bodyPr>
          <a:lstStyle/>
          <a:p>
            <a:pPr marL="0" indent="0">
              <a:buFont typeface="Calibri" panose="020F0502020204030204" pitchFamily="34" charset="0"/>
              <a:buNone/>
            </a:pPr>
            <a:r>
              <a:rPr lang="en-US" sz="1800" kern="1200" cap="all" spc="200" dirty="0">
                <a:solidFill>
                  <a:srgbClr val="FFFFFF"/>
                </a:solidFill>
                <a:latin typeface="+mn-lt"/>
                <a:ea typeface="+mn-ea"/>
                <a:cs typeface="+mn-cs"/>
              </a:rPr>
              <a:t>Truly reactivity</a:t>
            </a:r>
          </a:p>
        </p:txBody>
      </p:sp>
      <p:pic>
        <p:nvPicPr>
          <p:cNvPr id="4" name="Picture 3">
            <a:extLst>
              <a:ext uri="{FF2B5EF4-FFF2-40B4-BE49-F238E27FC236}">
                <a16:creationId xmlns:a16="http://schemas.microsoft.com/office/drawing/2014/main" id="{77D05F4E-7DE6-42FF-964D-F2469003A14E}"/>
              </a:ext>
            </a:extLst>
          </p:cNvPr>
          <p:cNvPicPr>
            <a:picLocks noChangeAspect="1"/>
          </p:cNvPicPr>
          <p:nvPr/>
        </p:nvPicPr>
        <p:blipFill>
          <a:blip r:embed="rId3"/>
          <a:stretch>
            <a:fillRect/>
          </a:stretch>
        </p:blipFill>
        <p:spPr>
          <a:xfrm>
            <a:off x="4742017" y="1100657"/>
            <a:ext cx="6798082" cy="4656685"/>
          </a:xfrm>
          <a:prstGeom prst="rect">
            <a:avLst/>
          </a:prstGeom>
        </p:spPr>
      </p:pic>
    </p:spTree>
    <p:extLst>
      <p:ext uri="{BB962C8B-B14F-4D97-AF65-F5344CB8AC3E}">
        <p14:creationId xmlns:p14="http://schemas.microsoft.com/office/powerpoint/2010/main" val="3538401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DBD4B64-2A0B-477D-B02F-5C346CE17089}"/>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kern="1200" spc="-50" baseline="0">
                <a:solidFill>
                  <a:srgbClr val="FFFFFF"/>
                </a:solidFill>
                <a:latin typeface="+mj-lt"/>
                <a:ea typeface="+mj-ea"/>
                <a:cs typeface="+mj-cs"/>
              </a:rPr>
              <a:t>Props</a:t>
            </a:r>
          </a:p>
        </p:txBody>
      </p:sp>
      <p:cxnSp>
        <p:nvCxnSpPr>
          <p:cNvPr id="17" name="Straight Connector 1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3DDD7023-E26F-4145-9F6D-EAC72DD04AFE}"/>
              </a:ext>
            </a:extLst>
          </p:cNvPr>
          <p:cNvPicPr>
            <a:picLocks noGrp="1" noChangeAspect="1"/>
          </p:cNvPicPr>
          <p:nvPr>
            <p:ph idx="1"/>
          </p:nvPr>
        </p:nvPicPr>
        <p:blipFill>
          <a:blip r:embed="rId3"/>
          <a:stretch>
            <a:fillRect/>
          </a:stretch>
        </p:blipFill>
        <p:spPr>
          <a:xfrm>
            <a:off x="5282335" y="1295273"/>
            <a:ext cx="6275667" cy="4267453"/>
          </a:xfrm>
          <a:prstGeom prst="rect">
            <a:avLst/>
          </a:prstGeom>
        </p:spPr>
      </p:pic>
    </p:spTree>
    <p:extLst>
      <p:ext uri="{BB962C8B-B14F-4D97-AF65-F5344CB8AC3E}">
        <p14:creationId xmlns:p14="http://schemas.microsoft.com/office/powerpoint/2010/main" val="245253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5E0A8391-2737-4F1C-B27A-C44629DB4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721AC9-A7F0-4A15-AAE2-19A2E25DD45E}"/>
              </a:ext>
            </a:extLst>
          </p:cNvPr>
          <p:cNvSpPr>
            <a:spLocks noGrp="1"/>
          </p:cNvSpPr>
          <p:nvPr>
            <p:ph type="title"/>
          </p:nvPr>
        </p:nvSpPr>
        <p:spPr>
          <a:xfrm>
            <a:off x="642256" y="642257"/>
            <a:ext cx="3417677" cy="5226837"/>
          </a:xfrm>
        </p:spPr>
        <p:txBody>
          <a:bodyPr anchor="t">
            <a:normAutofit/>
          </a:bodyPr>
          <a:lstStyle/>
          <a:p>
            <a:r>
              <a:rPr lang="en-US" sz="4800"/>
              <a:t>Current list of the popular technologies</a:t>
            </a:r>
          </a:p>
        </p:txBody>
      </p:sp>
      <p:pic>
        <p:nvPicPr>
          <p:cNvPr id="3" name="Picture 2">
            <a:extLst>
              <a:ext uri="{FF2B5EF4-FFF2-40B4-BE49-F238E27FC236}">
                <a16:creationId xmlns:a16="http://schemas.microsoft.com/office/drawing/2014/main" id="{163CDC79-E29C-41F5-8966-E0F4C0FB38F1}"/>
              </a:ext>
            </a:extLst>
          </p:cNvPr>
          <p:cNvPicPr>
            <a:picLocks noChangeAspect="1"/>
          </p:cNvPicPr>
          <p:nvPr/>
        </p:nvPicPr>
        <p:blipFill>
          <a:blip r:embed="rId3"/>
          <a:stretch>
            <a:fillRect/>
          </a:stretch>
        </p:blipFill>
        <p:spPr>
          <a:xfrm>
            <a:off x="4713512" y="3609834"/>
            <a:ext cx="6760305" cy="2361062"/>
          </a:xfrm>
          <a:prstGeom prst="rect">
            <a:avLst/>
          </a:prstGeom>
        </p:spPr>
      </p:pic>
      <p:sp>
        <p:nvSpPr>
          <p:cNvPr id="45" name="Rectangle 44">
            <a:extLst>
              <a:ext uri="{FF2B5EF4-FFF2-40B4-BE49-F238E27FC236}">
                <a16:creationId xmlns:a16="http://schemas.microsoft.com/office/drawing/2014/main" id="{B2A3BAC5-F97F-4C2F-A1CF-57ED46680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8" name="Content Placeholder 2">
            <a:extLst>
              <a:ext uri="{FF2B5EF4-FFF2-40B4-BE49-F238E27FC236}">
                <a16:creationId xmlns:a16="http://schemas.microsoft.com/office/drawing/2014/main" id="{DAB8A09C-783E-4B97-B5D1-D7CEE8EA35AC}"/>
              </a:ext>
            </a:extLst>
          </p:cNvPr>
          <p:cNvGraphicFramePr>
            <a:graphicFrameLocks noGrp="1"/>
          </p:cNvGraphicFramePr>
          <p:nvPr>
            <p:ph idx="1"/>
            <p:extLst>
              <p:ext uri="{D42A27DB-BD31-4B8C-83A1-F6EECF244321}">
                <p14:modId xmlns:p14="http://schemas.microsoft.com/office/powerpoint/2010/main" val="873609964"/>
              </p:ext>
            </p:extLst>
          </p:nvPr>
        </p:nvGraphicFramePr>
        <p:xfrm>
          <a:off x="4713512" y="642258"/>
          <a:ext cx="6847117" cy="25376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708368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70FC7F6-0354-4436-B435-94B959D3FB2A}"/>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Await promise</a:t>
            </a:r>
          </a:p>
        </p:txBody>
      </p:sp>
      <p:cxnSp>
        <p:nvCxnSpPr>
          <p:cNvPr id="13" name="Straight Connector 12">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40060918-CF64-4079-9EAB-5AFE1C6E1A94}"/>
              </a:ext>
            </a:extLst>
          </p:cNvPr>
          <p:cNvSpPr>
            <a:spLocks noGrp="1"/>
          </p:cNvSpPr>
          <p:nvPr>
            <p:ph idx="1"/>
          </p:nvPr>
        </p:nvSpPr>
        <p:spPr>
          <a:xfrm>
            <a:off x="571752" y="2799654"/>
            <a:ext cx="3005462" cy="3189665"/>
          </a:xfrm>
        </p:spPr>
        <p:txBody>
          <a:bodyPr>
            <a:normAutofit/>
          </a:bodyPr>
          <a:lstStyle/>
          <a:p>
            <a:endParaRPr lang="en-US" sz="1800">
              <a:solidFill>
                <a:srgbClr val="FFFFFF"/>
              </a:solidFill>
            </a:endParaRPr>
          </a:p>
        </p:txBody>
      </p:sp>
      <p:pic>
        <p:nvPicPr>
          <p:cNvPr id="4" name="Picture 3" descr="A screenshot of a cell phone&#10;&#10;Description automatically generated">
            <a:extLst>
              <a:ext uri="{FF2B5EF4-FFF2-40B4-BE49-F238E27FC236}">
                <a16:creationId xmlns:a16="http://schemas.microsoft.com/office/drawing/2014/main" id="{42B5639C-E51F-4D28-B39A-87A15EBE4EA3}"/>
              </a:ext>
            </a:extLst>
          </p:cNvPr>
          <p:cNvPicPr>
            <a:picLocks noChangeAspect="1"/>
          </p:cNvPicPr>
          <p:nvPr/>
        </p:nvPicPr>
        <p:blipFill>
          <a:blip r:embed="rId3"/>
          <a:stretch>
            <a:fillRect/>
          </a:stretch>
        </p:blipFill>
        <p:spPr>
          <a:xfrm>
            <a:off x="4770762" y="640080"/>
            <a:ext cx="6740592" cy="5577840"/>
          </a:xfrm>
          <a:prstGeom prst="rect">
            <a:avLst/>
          </a:prstGeom>
        </p:spPr>
      </p:pic>
    </p:spTree>
    <p:extLst>
      <p:ext uri="{BB962C8B-B14F-4D97-AF65-F5344CB8AC3E}">
        <p14:creationId xmlns:p14="http://schemas.microsoft.com/office/powerpoint/2010/main" val="26461737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0" name="Rectangle 1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4CC7C81-E98B-4B20-B3B6-9741F7BD3FEE}"/>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kern="1200" spc="-50" baseline="0">
                <a:solidFill>
                  <a:srgbClr val="FFFFFF"/>
                </a:solidFill>
                <a:latin typeface="+mj-lt"/>
                <a:ea typeface="+mj-ea"/>
                <a:cs typeface="+mj-cs"/>
              </a:rPr>
              <a:t>Event modifier</a:t>
            </a:r>
          </a:p>
        </p:txBody>
      </p:sp>
      <p:cxnSp>
        <p:nvCxnSpPr>
          <p:cNvPr id="17" name="Straight Connector 1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close up of text on a black background&#10;&#10;Description automatically generated">
            <a:extLst>
              <a:ext uri="{FF2B5EF4-FFF2-40B4-BE49-F238E27FC236}">
                <a16:creationId xmlns:a16="http://schemas.microsoft.com/office/drawing/2014/main" id="{976AF382-1B51-4993-8F04-F211A30A3040}"/>
              </a:ext>
            </a:extLst>
          </p:cNvPr>
          <p:cNvPicPr>
            <a:picLocks noGrp="1" noChangeAspect="1"/>
          </p:cNvPicPr>
          <p:nvPr>
            <p:ph idx="1"/>
          </p:nvPr>
        </p:nvPicPr>
        <p:blipFill>
          <a:blip r:embed="rId3"/>
          <a:stretch>
            <a:fillRect/>
          </a:stretch>
        </p:blipFill>
        <p:spPr>
          <a:xfrm>
            <a:off x="6021698" y="640080"/>
            <a:ext cx="4796941" cy="5577840"/>
          </a:xfrm>
          <a:prstGeom prst="rect">
            <a:avLst/>
          </a:prstGeom>
        </p:spPr>
      </p:pic>
    </p:spTree>
    <p:extLst>
      <p:ext uri="{BB962C8B-B14F-4D97-AF65-F5344CB8AC3E}">
        <p14:creationId xmlns:p14="http://schemas.microsoft.com/office/powerpoint/2010/main" val="3414612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4F2BDC0-C4C6-4629-88B2-B1202C8C20F3}"/>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kern="1200" spc="-50" baseline="0">
                <a:solidFill>
                  <a:srgbClr val="FFFFFF"/>
                </a:solidFill>
                <a:latin typeface="+mj-lt"/>
                <a:ea typeface="+mj-ea"/>
                <a:cs typeface="+mj-cs"/>
              </a:rPr>
              <a:t>Event forward</a:t>
            </a:r>
          </a:p>
        </p:txBody>
      </p:sp>
      <p:cxnSp>
        <p:nvCxnSpPr>
          <p:cNvPr id="17" name="Straight Connector 1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screenshot of a cell phone&#10;&#10;Description automatically generated">
            <a:extLst>
              <a:ext uri="{FF2B5EF4-FFF2-40B4-BE49-F238E27FC236}">
                <a16:creationId xmlns:a16="http://schemas.microsoft.com/office/drawing/2014/main" id="{4DE404CC-5464-488B-BD14-0C478168D0AA}"/>
              </a:ext>
            </a:extLst>
          </p:cNvPr>
          <p:cNvPicPr>
            <a:picLocks noGrp="1" noChangeAspect="1"/>
          </p:cNvPicPr>
          <p:nvPr>
            <p:ph idx="1"/>
          </p:nvPr>
        </p:nvPicPr>
        <p:blipFill>
          <a:blip r:embed="rId3"/>
          <a:stretch>
            <a:fillRect/>
          </a:stretch>
        </p:blipFill>
        <p:spPr>
          <a:xfrm>
            <a:off x="5282335" y="1154070"/>
            <a:ext cx="6275667" cy="4549859"/>
          </a:xfrm>
          <a:prstGeom prst="rect">
            <a:avLst/>
          </a:prstGeom>
        </p:spPr>
      </p:pic>
    </p:spTree>
    <p:extLst>
      <p:ext uri="{BB962C8B-B14F-4D97-AF65-F5344CB8AC3E}">
        <p14:creationId xmlns:p14="http://schemas.microsoft.com/office/powerpoint/2010/main" val="7295043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C8EFAE3-967E-4CDA-A06A-4BEBB0026FC0}"/>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kern="1200" spc="-50" baseline="0">
                <a:solidFill>
                  <a:srgbClr val="FFFFFF"/>
                </a:solidFill>
                <a:latin typeface="+mj-lt"/>
                <a:ea typeface="+mj-ea"/>
                <a:cs typeface="+mj-cs"/>
              </a:rPr>
              <a:t>Binding</a:t>
            </a:r>
          </a:p>
        </p:txBody>
      </p:sp>
      <p:cxnSp>
        <p:nvCxnSpPr>
          <p:cNvPr id="17" name="Straight Connector 1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4F8D8745-0CDA-43AC-A880-CC50B52D3995}"/>
              </a:ext>
            </a:extLst>
          </p:cNvPr>
          <p:cNvPicPr>
            <a:picLocks noGrp="1" noChangeAspect="1"/>
          </p:cNvPicPr>
          <p:nvPr>
            <p:ph idx="1"/>
          </p:nvPr>
        </p:nvPicPr>
        <p:blipFill>
          <a:blip r:embed="rId3"/>
          <a:stretch>
            <a:fillRect/>
          </a:stretch>
        </p:blipFill>
        <p:spPr>
          <a:xfrm>
            <a:off x="5282335" y="2519029"/>
            <a:ext cx="6275667" cy="1819942"/>
          </a:xfrm>
          <a:prstGeom prst="rect">
            <a:avLst/>
          </a:prstGeom>
        </p:spPr>
      </p:pic>
    </p:spTree>
    <p:extLst>
      <p:ext uri="{BB962C8B-B14F-4D97-AF65-F5344CB8AC3E}">
        <p14:creationId xmlns:p14="http://schemas.microsoft.com/office/powerpoint/2010/main" val="13889834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DC7AD36-DD93-441D-892B-C437F0CC09DA}"/>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Component lifecycle</a:t>
            </a:r>
          </a:p>
        </p:txBody>
      </p:sp>
      <p:graphicFrame>
        <p:nvGraphicFramePr>
          <p:cNvPr id="7" name="Content Placeholder 2">
            <a:extLst>
              <a:ext uri="{FF2B5EF4-FFF2-40B4-BE49-F238E27FC236}">
                <a16:creationId xmlns:a16="http://schemas.microsoft.com/office/drawing/2014/main" id="{9AA891B7-6D32-4761-B8F1-CAB436CCA59A}"/>
              </a:ext>
            </a:extLst>
          </p:cNvPr>
          <p:cNvGraphicFramePr>
            <a:graphicFrameLocks noGrp="1"/>
          </p:cNvGraphicFramePr>
          <p:nvPr>
            <p:ph idx="1"/>
            <p:extLst>
              <p:ext uri="{D42A27DB-BD31-4B8C-83A1-F6EECF244321}">
                <p14:modId xmlns:p14="http://schemas.microsoft.com/office/powerpoint/2010/main" val="4212861293"/>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29046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7429F62-088C-492F-912A-B4E422137A8D}"/>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Store</a:t>
            </a:r>
          </a:p>
        </p:txBody>
      </p:sp>
      <p:graphicFrame>
        <p:nvGraphicFramePr>
          <p:cNvPr id="5" name="Content Placeholder 2">
            <a:extLst>
              <a:ext uri="{FF2B5EF4-FFF2-40B4-BE49-F238E27FC236}">
                <a16:creationId xmlns:a16="http://schemas.microsoft.com/office/drawing/2014/main" id="{9EAB5693-4C83-4229-8CA7-3FA183B0BD15}"/>
              </a:ext>
            </a:extLst>
          </p:cNvPr>
          <p:cNvGraphicFramePr>
            <a:graphicFrameLocks noGrp="1"/>
          </p:cNvGraphicFramePr>
          <p:nvPr>
            <p:ph idx="1"/>
            <p:extLst>
              <p:ext uri="{D42A27DB-BD31-4B8C-83A1-F6EECF244321}">
                <p14:modId xmlns:p14="http://schemas.microsoft.com/office/powerpoint/2010/main" val="58202552"/>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09863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44A37DD3-1B84-4776-94E1-C0AAA5C0F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BAC0DE8-3B9B-481D-B09A-16A2975153DB}"/>
              </a:ext>
            </a:extLst>
          </p:cNvPr>
          <p:cNvSpPr>
            <a:spLocks noGrp="1"/>
          </p:cNvSpPr>
          <p:nvPr>
            <p:ph type="title"/>
          </p:nvPr>
        </p:nvSpPr>
        <p:spPr>
          <a:xfrm>
            <a:off x="828675" y="5120639"/>
            <a:ext cx="7137263" cy="1280161"/>
          </a:xfrm>
        </p:spPr>
        <p:txBody>
          <a:bodyPr vert="horz" lIns="91440" tIns="45720" rIns="91440" bIns="45720" rtlCol="0" anchor="ctr">
            <a:normAutofit/>
          </a:bodyPr>
          <a:lstStyle/>
          <a:p>
            <a:pPr algn="r"/>
            <a:r>
              <a:rPr lang="en-US" sz="4800" kern="1200" spc="-50" baseline="0">
                <a:solidFill>
                  <a:srgbClr val="FFFFFF"/>
                </a:solidFill>
                <a:latin typeface="+mj-lt"/>
                <a:ea typeface="+mj-ea"/>
                <a:cs typeface="+mj-cs"/>
              </a:rPr>
              <a:t>Slot</a:t>
            </a:r>
          </a:p>
        </p:txBody>
      </p:sp>
      <p:pic>
        <p:nvPicPr>
          <p:cNvPr id="4" name="Content Placeholder 3" descr="A screenshot of a cell phone&#10;&#10;Description automatically generated">
            <a:extLst>
              <a:ext uri="{FF2B5EF4-FFF2-40B4-BE49-F238E27FC236}">
                <a16:creationId xmlns:a16="http://schemas.microsoft.com/office/drawing/2014/main" id="{70C596FE-0144-4B5F-99CA-6922A9EEC986}"/>
              </a:ext>
            </a:extLst>
          </p:cNvPr>
          <p:cNvPicPr>
            <a:picLocks noGrp="1" noChangeAspect="1"/>
          </p:cNvPicPr>
          <p:nvPr>
            <p:ph idx="1"/>
          </p:nvPr>
        </p:nvPicPr>
        <p:blipFill>
          <a:blip r:embed="rId2"/>
          <a:stretch>
            <a:fillRect/>
          </a:stretch>
        </p:blipFill>
        <p:spPr>
          <a:xfrm>
            <a:off x="643468" y="904501"/>
            <a:ext cx="5130782" cy="3104123"/>
          </a:xfrm>
          <a:prstGeom prst="rect">
            <a:avLst/>
          </a:prstGeom>
        </p:spPr>
      </p:pic>
      <p:pic>
        <p:nvPicPr>
          <p:cNvPr id="5" name="Picture 4" descr="A screenshot of a social media post&#10;&#10;Description automatically generated">
            <a:extLst>
              <a:ext uri="{FF2B5EF4-FFF2-40B4-BE49-F238E27FC236}">
                <a16:creationId xmlns:a16="http://schemas.microsoft.com/office/drawing/2014/main" id="{54CDBEAB-401C-4D06-A5D5-EF2ABF86F486}"/>
              </a:ext>
            </a:extLst>
          </p:cNvPr>
          <p:cNvPicPr>
            <a:picLocks noChangeAspect="1"/>
          </p:cNvPicPr>
          <p:nvPr/>
        </p:nvPicPr>
        <p:blipFill>
          <a:blip r:embed="rId3"/>
          <a:stretch>
            <a:fillRect/>
          </a:stretch>
        </p:blipFill>
        <p:spPr>
          <a:xfrm>
            <a:off x="6417716" y="643467"/>
            <a:ext cx="4168035" cy="3626191"/>
          </a:xfrm>
          <a:prstGeom prst="rect">
            <a:avLst/>
          </a:prstGeom>
        </p:spPr>
      </p:pic>
      <p:cxnSp>
        <p:nvCxnSpPr>
          <p:cNvPr id="30" name="Straight Connector 29">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59297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5C5F8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06AB53A-D1F0-4DE1-9C83-52BDA7918A2E}"/>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kern="1200" spc="-50" baseline="0">
                <a:solidFill>
                  <a:srgbClr val="FFFFFF"/>
                </a:solidFill>
                <a:latin typeface="+mj-lt"/>
                <a:ea typeface="+mj-ea"/>
                <a:cs typeface="+mj-cs"/>
              </a:rPr>
              <a:t>Dynamic component</a:t>
            </a:r>
          </a:p>
        </p:txBody>
      </p:sp>
      <p:cxnSp>
        <p:nvCxnSpPr>
          <p:cNvPr id="17" name="Straight Connector 1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screenshot of a cell phone&#10;&#10;Description automatically generated">
            <a:extLst>
              <a:ext uri="{FF2B5EF4-FFF2-40B4-BE49-F238E27FC236}">
                <a16:creationId xmlns:a16="http://schemas.microsoft.com/office/drawing/2014/main" id="{5B639A42-C7F8-4B7F-8C81-F80A9FCED0B1}"/>
              </a:ext>
            </a:extLst>
          </p:cNvPr>
          <p:cNvPicPr>
            <a:picLocks noGrp="1" noChangeAspect="1"/>
          </p:cNvPicPr>
          <p:nvPr>
            <p:ph idx="1"/>
          </p:nvPr>
        </p:nvPicPr>
        <p:blipFill>
          <a:blip r:embed="rId2"/>
          <a:stretch>
            <a:fillRect/>
          </a:stretch>
        </p:blipFill>
        <p:spPr>
          <a:xfrm>
            <a:off x="5304057" y="640080"/>
            <a:ext cx="6232223" cy="5577840"/>
          </a:xfrm>
          <a:prstGeom prst="rect">
            <a:avLst/>
          </a:prstGeom>
        </p:spPr>
      </p:pic>
    </p:spTree>
    <p:extLst>
      <p:ext uri="{BB962C8B-B14F-4D97-AF65-F5344CB8AC3E}">
        <p14:creationId xmlns:p14="http://schemas.microsoft.com/office/powerpoint/2010/main" val="1209519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8C7D6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06B3F1B-69E6-4224-A3D6-9E126309D9F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kern="1200" spc="-50" baseline="0">
                <a:solidFill>
                  <a:srgbClr val="FFFFFF"/>
                </a:solidFill>
                <a:latin typeface="+mj-lt"/>
                <a:ea typeface="+mj-ea"/>
                <a:cs typeface="+mj-cs"/>
              </a:rPr>
              <a:t>Special elements</a:t>
            </a:r>
          </a:p>
        </p:txBody>
      </p:sp>
      <p:cxnSp>
        <p:nvCxnSpPr>
          <p:cNvPr id="19" name="Straight Connector 18">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Content Placeholder 5" descr="A screenshot of a cell phone&#10;&#10;Description automatically generated">
            <a:extLst>
              <a:ext uri="{FF2B5EF4-FFF2-40B4-BE49-F238E27FC236}">
                <a16:creationId xmlns:a16="http://schemas.microsoft.com/office/drawing/2014/main" id="{1054D1BF-20EF-48E1-8D91-1114BFA3ACB9}"/>
              </a:ext>
            </a:extLst>
          </p:cNvPr>
          <p:cNvPicPr>
            <a:picLocks noGrp="1" noChangeAspect="1"/>
          </p:cNvPicPr>
          <p:nvPr>
            <p:ph idx="1"/>
          </p:nvPr>
        </p:nvPicPr>
        <p:blipFill>
          <a:blip r:embed="rId3"/>
          <a:stretch>
            <a:fillRect/>
          </a:stretch>
        </p:blipFill>
        <p:spPr>
          <a:xfrm>
            <a:off x="5282335" y="1954218"/>
            <a:ext cx="6275667" cy="2949563"/>
          </a:xfrm>
          <a:prstGeom prst="rect">
            <a:avLst/>
          </a:prstGeom>
        </p:spPr>
      </p:pic>
    </p:spTree>
    <p:extLst>
      <p:ext uri="{BB962C8B-B14F-4D97-AF65-F5344CB8AC3E}">
        <p14:creationId xmlns:p14="http://schemas.microsoft.com/office/powerpoint/2010/main" val="21211494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5CF04-14EB-4AD1-8B54-325CBCD3DAEF}"/>
              </a:ext>
            </a:extLst>
          </p:cNvPr>
          <p:cNvSpPr>
            <a:spLocks noGrp="1"/>
          </p:cNvSpPr>
          <p:nvPr>
            <p:ph type="title"/>
          </p:nvPr>
        </p:nvSpPr>
        <p:spPr/>
        <p:txBody>
          <a:bodyPr/>
          <a:lstStyle/>
          <a:p>
            <a:r>
              <a:rPr lang="en-US" dirty="0"/>
              <a:t>Pros and cons</a:t>
            </a:r>
          </a:p>
        </p:txBody>
      </p:sp>
      <p:sp>
        <p:nvSpPr>
          <p:cNvPr id="3" name="Content Placeholder 2">
            <a:extLst>
              <a:ext uri="{FF2B5EF4-FFF2-40B4-BE49-F238E27FC236}">
                <a16:creationId xmlns:a16="http://schemas.microsoft.com/office/drawing/2014/main" id="{E3A87616-FF18-47CB-A8B7-4625ACDB7181}"/>
              </a:ext>
            </a:extLst>
          </p:cNvPr>
          <p:cNvSpPr>
            <a:spLocks noGrp="1"/>
          </p:cNvSpPr>
          <p:nvPr>
            <p:ph idx="1"/>
          </p:nvPr>
        </p:nvSpPr>
        <p:spPr>
          <a:xfrm>
            <a:off x="1097280" y="2108201"/>
            <a:ext cx="4998720" cy="3760891"/>
          </a:xfrm>
        </p:spPr>
        <p:txBody>
          <a:bodyPr/>
          <a:lstStyle/>
          <a:p>
            <a:r>
              <a:rPr lang="en-US" dirty="0"/>
              <a:t>Pros: </a:t>
            </a:r>
          </a:p>
          <a:p>
            <a:r>
              <a:rPr lang="en-US" dirty="0"/>
              <a:t>1. Ideal for micro frontends</a:t>
            </a:r>
          </a:p>
          <a:p>
            <a:r>
              <a:rPr lang="en-US" dirty="0"/>
              <a:t>2. Natural component model</a:t>
            </a:r>
          </a:p>
          <a:p>
            <a:r>
              <a:rPr lang="en-US" dirty="0"/>
              <a:t>3. Easy to learn</a:t>
            </a:r>
          </a:p>
          <a:p>
            <a:r>
              <a:rPr lang="en-US" dirty="0"/>
              <a:t>4. Fast and extremely small</a:t>
            </a:r>
          </a:p>
          <a:p>
            <a:r>
              <a:rPr lang="en-US" dirty="0"/>
              <a:t>5. Compiles both web components and </a:t>
            </a:r>
            <a:r>
              <a:rPr lang="en-US"/>
              <a:t>plain components</a:t>
            </a:r>
            <a:endParaRPr lang="en-US" dirty="0"/>
          </a:p>
        </p:txBody>
      </p:sp>
      <p:sp>
        <p:nvSpPr>
          <p:cNvPr id="4" name="Content Placeholder 2">
            <a:extLst>
              <a:ext uri="{FF2B5EF4-FFF2-40B4-BE49-F238E27FC236}">
                <a16:creationId xmlns:a16="http://schemas.microsoft.com/office/drawing/2014/main" id="{EF82B4C8-B73D-4D51-9745-7DBD26596548}"/>
              </a:ext>
            </a:extLst>
          </p:cNvPr>
          <p:cNvSpPr txBox="1">
            <a:spLocks/>
          </p:cNvSpPr>
          <p:nvPr/>
        </p:nvSpPr>
        <p:spPr>
          <a:xfrm>
            <a:off x="6491382" y="2108200"/>
            <a:ext cx="4998720" cy="3760891"/>
          </a:xfrm>
          <a:prstGeom prst="rect">
            <a:avLst/>
          </a:prstGeom>
        </p:spPr>
        <p:txBody>
          <a:bodyPr vert="horz" lIns="0" tIns="45720" rIns="0" bIns="45720" rtlCol="0">
            <a:normAutofit lnSpcReduction="10000"/>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Cons: </a:t>
            </a:r>
          </a:p>
          <a:p>
            <a:r>
              <a:rPr lang="en-US" dirty="0"/>
              <a:t>1. Small ecosystem</a:t>
            </a:r>
          </a:p>
          <a:p>
            <a:r>
              <a:rPr lang="en-US" dirty="0"/>
              <a:t>2. Small community</a:t>
            </a:r>
          </a:p>
          <a:p>
            <a:r>
              <a:rPr lang="en-US" dirty="0"/>
              <a:t>3. Typescript</a:t>
            </a:r>
          </a:p>
          <a:p>
            <a:r>
              <a:rPr lang="en-US" dirty="0"/>
              <a:t>4. Architecture</a:t>
            </a:r>
          </a:p>
          <a:p>
            <a:r>
              <a:rPr lang="en-US" dirty="0"/>
              <a:t>5. Looks like Next.js/Nuxt.js</a:t>
            </a:r>
          </a:p>
          <a:p>
            <a:r>
              <a:rPr lang="en-US" dirty="0"/>
              <a:t>6. No popular</a:t>
            </a:r>
            <a:endParaRPr lang="ru-RU" dirty="0"/>
          </a:p>
          <a:p>
            <a:r>
              <a:rPr lang="ru-RU" dirty="0"/>
              <a:t>7</a:t>
            </a:r>
            <a:r>
              <a:rPr lang="en-US" dirty="0"/>
              <a:t>. Routes</a:t>
            </a:r>
          </a:p>
        </p:txBody>
      </p:sp>
    </p:spTree>
    <p:extLst>
      <p:ext uri="{BB962C8B-B14F-4D97-AF65-F5344CB8AC3E}">
        <p14:creationId xmlns:p14="http://schemas.microsoft.com/office/powerpoint/2010/main" val="2691109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3DD45EA-E952-4243-8989-943D5C514CC7}"/>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Angular</a:t>
            </a:r>
          </a:p>
        </p:txBody>
      </p:sp>
      <p:cxnSp>
        <p:nvCxnSpPr>
          <p:cNvPr id="75" name="Straight Connector 74">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4F333AF-A69B-4205-A570-8A9E43169BEC}"/>
              </a:ext>
            </a:extLst>
          </p:cNvPr>
          <p:cNvSpPr>
            <a:spLocks noGrp="1"/>
          </p:cNvSpPr>
          <p:nvPr>
            <p:ph idx="1"/>
          </p:nvPr>
        </p:nvSpPr>
        <p:spPr>
          <a:xfrm>
            <a:off x="571752" y="2799654"/>
            <a:ext cx="3005462" cy="3189665"/>
          </a:xfrm>
        </p:spPr>
        <p:txBody>
          <a:bodyPr>
            <a:normAutofit/>
          </a:bodyPr>
          <a:lstStyle/>
          <a:p>
            <a:r>
              <a:rPr lang="en-US" sz="1800" dirty="0">
                <a:solidFill>
                  <a:srgbClr val="FFFFFF"/>
                </a:solidFill>
              </a:rPr>
              <a:t>1. Framework</a:t>
            </a:r>
          </a:p>
          <a:p>
            <a:r>
              <a:rPr lang="en-US" sz="1800" dirty="0">
                <a:solidFill>
                  <a:srgbClr val="FFFFFF"/>
                </a:solidFill>
              </a:rPr>
              <a:t>2. Rich SPA</a:t>
            </a:r>
          </a:p>
          <a:p>
            <a:r>
              <a:rPr lang="en-US" sz="1800" dirty="0">
                <a:solidFill>
                  <a:srgbClr val="FFFFFF"/>
                </a:solidFill>
              </a:rPr>
              <a:t>3. Google</a:t>
            </a:r>
          </a:p>
        </p:txBody>
      </p:sp>
      <p:pic>
        <p:nvPicPr>
          <p:cNvPr id="1026" name="Picture 2" descr="Картинки по запросу angular">
            <a:extLst>
              <a:ext uri="{FF2B5EF4-FFF2-40B4-BE49-F238E27FC236}">
                <a16:creationId xmlns:a16="http://schemas.microsoft.com/office/drawing/2014/main" id="{A118532A-998A-447B-98ED-C89EF6299FE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42017" y="1449059"/>
            <a:ext cx="6798082" cy="3959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4763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44C0F1A-D05E-4B17-BFC7-F725FBB04ABF}"/>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Links to references</a:t>
            </a:r>
          </a:p>
        </p:txBody>
      </p:sp>
      <p:sp>
        <p:nvSpPr>
          <p:cNvPr id="3" name="Content Placeholder 2">
            <a:extLst>
              <a:ext uri="{FF2B5EF4-FFF2-40B4-BE49-F238E27FC236}">
                <a16:creationId xmlns:a16="http://schemas.microsoft.com/office/drawing/2014/main" id="{A8139E7B-3B2A-4D0F-9F1C-E5B3A903769F}"/>
              </a:ext>
            </a:extLst>
          </p:cNvPr>
          <p:cNvSpPr>
            <a:spLocks noGrp="1"/>
          </p:cNvSpPr>
          <p:nvPr>
            <p:ph idx="1"/>
          </p:nvPr>
        </p:nvSpPr>
        <p:spPr>
          <a:xfrm>
            <a:off x="5231958" y="605896"/>
            <a:ext cx="5923721" cy="5646208"/>
          </a:xfrm>
        </p:spPr>
        <p:txBody>
          <a:bodyPr anchor="ctr">
            <a:normAutofit/>
          </a:bodyPr>
          <a:lstStyle/>
          <a:p>
            <a:pPr>
              <a:lnSpc>
                <a:spcPct val="90000"/>
              </a:lnSpc>
            </a:pPr>
            <a:r>
              <a:rPr lang="en-US" sz="1900"/>
              <a:t>1. </a:t>
            </a:r>
            <a:r>
              <a:rPr lang="en-US" sz="1900">
                <a:hlinkClick r:id="rId2"/>
              </a:rPr>
              <a:t>https://hackr.io/blog/top-10-web-development-frameworks-in-2019</a:t>
            </a:r>
            <a:endParaRPr lang="en-US" sz="1900"/>
          </a:p>
          <a:p>
            <a:pPr>
              <a:lnSpc>
                <a:spcPct val="90000"/>
              </a:lnSpc>
            </a:pPr>
            <a:r>
              <a:rPr lang="en-US" sz="1900"/>
              <a:t>2. </a:t>
            </a:r>
            <a:r>
              <a:rPr lang="en-US" sz="1900">
                <a:hlinkClick r:id="rId3"/>
              </a:rPr>
              <a:t>https://habr.com/ru/post/462003/</a:t>
            </a:r>
            <a:endParaRPr lang="en-US" sz="1900"/>
          </a:p>
          <a:p>
            <a:pPr>
              <a:lnSpc>
                <a:spcPct val="90000"/>
              </a:lnSpc>
            </a:pPr>
            <a:r>
              <a:rPr lang="en-US" sz="1900"/>
              <a:t>3. </a:t>
            </a:r>
            <a:r>
              <a:rPr lang="en-US" sz="1900">
                <a:hlinkClick r:id="rId4"/>
              </a:rPr>
              <a:t>https://sapper.svelte.dev</a:t>
            </a:r>
            <a:endParaRPr lang="en-US" sz="1900"/>
          </a:p>
          <a:p>
            <a:pPr>
              <a:lnSpc>
                <a:spcPct val="90000"/>
              </a:lnSpc>
            </a:pPr>
            <a:r>
              <a:rPr lang="en-US" sz="1900"/>
              <a:t>4. </a:t>
            </a:r>
            <a:r>
              <a:rPr lang="en-US" sz="1900">
                <a:hlinkClick r:id="rId5"/>
              </a:rPr>
              <a:t>https://habr.com/ru/post/467091/</a:t>
            </a:r>
            <a:endParaRPr lang="en-US" sz="1900"/>
          </a:p>
          <a:p>
            <a:pPr>
              <a:lnSpc>
                <a:spcPct val="90000"/>
              </a:lnSpc>
            </a:pPr>
            <a:r>
              <a:rPr lang="en-US" sz="1900"/>
              <a:t>5. </a:t>
            </a:r>
            <a:r>
              <a:rPr lang="en-US" sz="1900">
                <a:hlinkClick r:id="rId6"/>
              </a:rPr>
              <a:t>https://habr.com/ru/post/449450/</a:t>
            </a:r>
            <a:endParaRPr lang="en-US" sz="1900"/>
          </a:p>
          <a:p>
            <a:pPr>
              <a:lnSpc>
                <a:spcPct val="90000"/>
              </a:lnSpc>
            </a:pPr>
            <a:r>
              <a:rPr lang="en-US" sz="1900"/>
              <a:t>6. </a:t>
            </a:r>
            <a:r>
              <a:rPr lang="en-US" sz="1900">
                <a:hlinkClick r:id="rId7"/>
              </a:rPr>
              <a:t>https://habr.com/ru/post/448048/</a:t>
            </a:r>
            <a:endParaRPr lang="en-US" sz="1900"/>
          </a:p>
          <a:p>
            <a:pPr>
              <a:lnSpc>
                <a:spcPct val="90000"/>
              </a:lnSpc>
            </a:pPr>
            <a:r>
              <a:rPr lang="en-US" sz="1900"/>
              <a:t>7. </a:t>
            </a:r>
            <a:r>
              <a:rPr lang="en-US" sz="1900">
                <a:hlinkClick r:id="rId8"/>
              </a:rPr>
              <a:t>https://towardsdatascience.com/what-are-the-pros-and-cons-of-using-vue-js-3689d00d87b0</a:t>
            </a:r>
            <a:endParaRPr lang="en-US" sz="1900"/>
          </a:p>
          <a:p>
            <a:pPr>
              <a:lnSpc>
                <a:spcPct val="90000"/>
              </a:lnSpc>
            </a:pPr>
            <a:r>
              <a:rPr lang="en-US" sz="1900"/>
              <a:t>8. </a:t>
            </a:r>
            <a:r>
              <a:rPr lang="en-US" sz="1900">
                <a:hlinkClick r:id="rId9"/>
              </a:rPr>
              <a:t>https://yalantis.com/blog/building-native-apps-with-the-vuejs-framework/</a:t>
            </a:r>
            <a:endParaRPr lang="en-US" sz="1900"/>
          </a:p>
          <a:p>
            <a:pPr>
              <a:lnSpc>
                <a:spcPct val="90000"/>
              </a:lnSpc>
            </a:pPr>
            <a:r>
              <a:rPr lang="en-US" sz="1900"/>
              <a:t>9. </a:t>
            </a:r>
            <a:r>
              <a:rPr lang="en-US" sz="1900">
                <a:hlinkClick r:id="rId10"/>
              </a:rPr>
              <a:t>https://backbonejs.org/</a:t>
            </a:r>
            <a:endParaRPr lang="en-US" sz="1900"/>
          </a:p>
          <a:p>
            <a:pPr>
              <a:lnSpc>
                <a:spcPct val="90000"/>
              </a:lnSpc>
            </a:pPr>
            <a:r>
              <a:rPr lang="en-US" sz="1900"/>
              <a:t>10. </a:t>
            </a:r>
            <a:r>
              <a:rPr lang="en-US" sz="1900">
                <a:hlinkClick r:id="rId11"/>
              </a:rPr>
              <a:t>https://habr.com/ru/post/471702/</a:t>
            </a:r>
            <a:endParaRPr lang="en-US" sz="1900"/>
          </a:p>
          <a:p>
            <a:pPr>
              <a:lnSpc>
                <a:spcPct val="90000"/>
              </a:lnSpc>
            </a:pPr>
            <a:r>
              <a:rPr lang="en-US" sz="1900"/>
              <a:t>11. https://svelte.dev</a:t>
            </a:r>
          </a:p>
          <a:p>
            <a:pPr>
              <a:lnSpc>
                <a:spcPct val="90000"/>
              </a:lnSpc>
            </a:pPr>
            <a:endParaRPr lang="en-US" sz="1900"/>
          </a:p>
        </p:txBody>
      </p:sp>
    </p:spTree>
    <p:extLst>
      <p:ext uri="{BB962C8B-B14F-4D97-AF65-F5344CB8AC3E}">
        <p14:creationId xmlns:p14="http://schemas.microsoft.com/office/powerpoint/2010/main" val="3825300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5B8A9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332D312-21A8-427B-9AAA-8E65E87B2231}"/>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React</a:t>
            </a:r>
          </a:p>
        </p:txBody>
      </p:sp>
      <p:cxnSp>
        <p:nvCxnSpPr>
          <p:cNvPr id="75" name="Straight Connector 74">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E65A08A-6F3B-4535-B48F-540649CAB002}"/>
              </a:ext>
            </a:extLst>
          </p:cNvPr>
          <p:cNvSpPr>
            <a:spLocks noGrp="1"/>
          </p:cNvSpPr>
          <p:nvPr>
            <p:ph idx="1"/>
          </p:nvPr>
        </p:nvSpPr>
        <p:spPr>
          <a:xfrm>
            <a:off x="571752" y="2799654"/>
            <a:ext cx="3005462" cy="3189665"/>
          </a:xfrm>
        </p:spPr>
        <p:txBody>
          <a:bodyPr>
            <a:normAutofit/>
          </a:bodyPr>
          <a:lstStyle/>
          <a:p>
            <a:r>
              <a:rPr lang="en-US" sz="1800">
                <a:solidFill>
                  <a:srgbClr val="FFFFFF"/>
                </a:solidFill>
              </a:rPr>
              <a:t>1. Frontend library</a:t>
            </a:r>
          </a:p>
          <a:p>
            <a:r>
              <a:rPr lang="en-US" sz="1800">
                <a:solidFill>
                  <a:srgbClr val="FFFFFF"/>
                </a:solidFill>
              </a:rPr>
              <a:t>2. Virtual DOM</a:t>
            </a:r>
          </a:p>
          <a:p>
            <a:r>
              <a:rPr lang="en-US" sz="1800">
                <a:solidFill>
                  <a:srgbClr val="FFFFFF"/>
                </a:solidFill>
              </a:rPr>
              <a:t>3. Facebook</a:t>
            </a:r>
          </a:p>
        </p:txBody>
      </p:sp>
      <p:pic>
        <p:nvPicPr>
          <p:cNvPr id="2050" name="Picture 2" descr="Картинки по запросу react">
            <a:extLst>
              <a:ext uri="{FF2B5EF4-FFF2-40B4-BE49-F238E27FC236}">
                <a16:creationId xmlns:a16="http://schemas.microsoft.com/office/drawing/2014/main" id="{81157BA4-39F3-444A-9FC0-75224680B9B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42017" y="1024179"/>
            <a:ext cx="6798082" cy="4809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663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3B917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79841FF-3EDB-4177-A4E4-C2FFAD945902}"/>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Vue</a:t>
            </a:r>
          </a:p>
        </p:txBody>
      </p:sp>
      <p:cxnSp>
        <p:nvCxnSpPr>
          <p:cNvPr id="75" name="Straight Connector 74">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6F49FB-FB92-49E2-B95E-C0DBE99DF3B0}"/>
              </a:ext>
            </a:extLst>
          </p:cNvPr>
          <p:cNvSpPr>
            <a:spLocks noGrp="1"/>
          </p:cNvSpPr>
          <p:nvPr>
            <p:ph idx="1"/>
          </p:nvPr>
        </p:nvSpPr>
        <p:spPr>
          <a:xfrm>
            <a:off x="571752" y="2799654"/>
            <a:ext cx="3005462" cy="3189665"/>
          </a:xfrm>
        </p:spPr>
        <p:txBody>
          <a:bodyPr>
            <a:normAutofit/>
          </a:bodyPr>
          <a:lstStyle/>
          <a:p>
            <a:r>
              <a:rPr lang="en-US" sz="1800" dirty="0">
                <a:solidFill>
                  <a:srgbClr val="FFFFFF"/>
                </a:solidFill>
              </a:rPr>
              <a:t>1. Framework with 20 kb size</a:t>
            </a:r>
          </a:p>
          <a:p>
            <a:r>
              <a:rPr lang="en-US" sz="1800" dirty="0">
                <a:solidFill>
                  <a:srgbClr val="FFFFFF"/>
                </a:solidFill>
              </a:rPr>
              <a:t>2. Single-file components</a:t>
            </a:r>
          </a:p>
          <a:p>
            <a:r>
              <a:rPr lang="en-US" sz="1800" dirty="0">
                <a:solidFill>
                  <a:srgbClr val="FFFFFF"/>
                </a:solidFill>
              </a:rPr>
              <a:t>3. Was created as pet project</a:t>
            </a:r>
          </a:p>
        </p:txBody>
      </p:sp>
      <p:pic>
        <p:nvPicPr>
          <p:cNvPr id="3074" name="Picture 2" descr="Картинки по запросу vue js">
            <a:extLst>
              <a:ext uri="{FF2B5EF4-FFF2-40B4-BE49-F238E27FC236}">
                <a16:creationId xmlns:a16="http://schemas.microsoft.com/office/drawing/2014/main" id="{34977CBB-A561-4026-8B80-1D1691D1716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26164" y="640080"/>
            <a:ext cx="6429787"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697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7D8FF18-0403-4692-BE95-9D573A3A5996}"/>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Svelte?</a:t>
            </a:r>
          </a:p>
        </p:txBody>
      </p:sp>
      <p:cxnSp>
        <p:nvCxnSpPr>
          <p:cNvPr id="75" name="Straight Connector 74">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37EE4FC-DD86-477B-930C-C3FB2BC56074}"/>
              </a:ext>
            </a:extLst>
          </p:cNvPr>
          <p:cNvSpPr>
            <a:spLocks noGrp="1"/>
          </p:cNvSpPr>
          <p:nvPr>
            <p:ph idx="1"/>
          </p:nvPr>
        </p:nvSpPr>
        <p:spPr>
          <a:xfrm>
            <a:off x="571752" y="2799654"/>
            <a:ext cx="3005462" cy="3189665"/>
          </a:xfrm>
        </p:spPr>
        <p:txBody>
          <a:bodyPr>
            <a:normAutofit/>
          </a:bodyPr>
          <a:lstStyle/>
          <a:p>
            <a:r>
              <a:rPr lang="en-US" sz="1800">
                <a:solidFill>
                  <a:srgbClr val="FFFFFF"/>
                </a:solidFill>
              </a:rPr>
              <a:t>1. Components</a:t>
            </a:r>
          </a:p>
          <a:p>
            <a:r>
              <a:rPr lang="en-US" sz="1800">
                <a:solidFill>
                  <a:srgbClr val="FFFFFF"/>
                </a:solidFill>
              </a:rPr>
              <a:t>2. No Virtual DOM</a:t>
            </a:r>
          </a:p>
          <a:p>
            <a:r>
              <a:rPr lang="en-US" sz="1800">
                <a:solidFill>
                  <a:srgbClr val="FFFFFF"/>
                </a:solidFill>
              </a:rPr>
              <a:t>3. Imperative compilation</a:t>
            </a:r>
          </a:p>
          <a:p>
            <a:r>
              <a:rPr lang="en-US" sz="1800">
                <a:solidFill>
                  <a:srgbClr val="FFFFFF"/>
                </a:solidFill>
              </a:rPr>
              <a:t>4. Tryly reactivity</a:t>
            </a:r>
          </a:p>
          <a:p>
            <a:r>
              <a:rPr lang="en-US" sz="1800">
                <a:solidFill>
                  <a:srgbClr val="FFFFFF"/>
                </a:solidFill>
              </a:rPr>
              <a:t>5. Write less code</a:t>
            </a:r>
          </a:p>
          <a:p>
            <a:r>
              <a:rPr lang="en-US" sz="1800">
                <a:solidFill>
                  <a:srgbClr val="FFFFFF"/>
                </a:solidFill>
              </a:rPr>
              <a:t>6. 9.7 kb</a:t>
            </a:r>
          </a:p>
          <a:p>
            <a:endParaRPr lang="en-US" sz="1800">
              <a:solidFill>
                <a:srgbClr val="FFFFFF"/>
              </a:solidFill>
            </a:endParaRPr>
          </a:p>
        </p:txBody>
      </p:sp>
      <p:pic>
        <p:nvPicPr>
          <p:cNvPr id="6146" name="Picture 2" descr="Картинки по запросу Svelte">
            <a:extLst>
              <a:ext uri="{FF2B5EF4-FFF2-40B4-BE49-F238E27FC236}">
                <a16:creationId xmlns:a16="http://schemas.microsoft.com/office/drawing/2014/main" id="{C04455E6-0CC8-4E49-BDCC-6938026B6AC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42017" y="1593518"/>
            <a:ext cx="6798082" cy="3670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719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E5FB-98A0-4FE2-94A7-63A50B42A913}"/>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Jobs</a:t>
            </a:r>
          </a:p>
        </p:txBody>
      </p:sp>
      <p:sp>
        <p:nvSpPr>
          <p:cNvPr id="3" name="Content Placeholder 2">
            <a:extLst>
              <a:ext uri="{FF2B5EF4-FFF2-40B4-BE49-F238E27FC236}">
                <a16:creationId xmlns:a16="http://schemas.microsoft.com/office/drawing/2014/main" id="{928E71DF-86B0-44EA-ABFE-7BCE52378FEA}"/>
              </a:ext>
            </a:extLst>
          </p:cNvPr>
          <p:cNvSpPr>
            <a:spLocks noGrp="1"/>
          </p:cNvSpPr>
          <p:nvPr>
            <p:ph idx="1"/>
          </p:nvPr>
        </p:nvSpPr>
        <p:spPr>
          <a:xfrm>
            <a:off x="571752" y="2799654"/>
            <a:ext cx="3005462" cy="3189665"/>
          </a:xfrm>
        </p:spPr>
        <p:txBody>
          <a:bodyPr>
            <a:normAutofit/>
          </a:bodyPr>
          <a:lstStyle/>
          <a:p>
            <a:endParaRPr lang="en-US" sz="1800">
              <a:solidFill>
                <a:srgbClr val="FFFFFF"/>
              </a:solidFill>
            </a:endParaRPr>
          </a:p>
        </p:txBody>
      </p:sp>
      <p:pic>
        <p:nvPicPr>
          <p:cNvPr id="1030" name="Picture 6">
            <a:extLst>
              <a:ext uri="{FF2B5EF4-FFF2-40B4-BE49-F238E27FC236}">
                <a16:creationId xmlns:a16="http://schemas.microsoft.com/office/drawing/2014/main" id="{375D1689-C09E-441B-9156-82A4D457BBE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42017" y="2137365"/>
            <a:ext cx="6798082" cy="258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4664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7431E-DEFF-4690-BFFD-1CDA1233FC43}"/>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Performance</a:t>
            </a:r>
          </a:p>
        </p:txBody>
      </p:sp>
      <p:pic>
        <p:nvPicPr>
          <p:cNvPr id="2050" name="Picture 2">
            <a:extLst>
              <a:ext uri="{FF2B5EF4-FFF2-40B4-BE49-F238E27FC236}">
                <a16:creationId xmlns:a16="http://schemas.microsoft.com/office/drawing/2014/main" id="{06BE3603-E726-4B1C-9331-0BAB9A46C25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282335" y="1295273"/>
            <a:ext cx="6275667" cy="4267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020403"/>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413824"/>
      </a:dk2>
      <a:lt2>
        <a:srgbClr val="E2E8E7"/>
      </a:lt2>
      <a:accent1>
        <a:srgbClr val="D08C99"/>
      </a:accent1>
      <a:accent2>
        <a:srgbClr val="C68673"/>
      </a:accent2>
      <a:accent3>
        <a:srgbClr val="BCA06E"/>
      </a:accent3>
      <a:accent4>
        <a:srgbClr val="A4A962"/>
      </a:accent4>
      <a:accent5>
        <a:srgbClr val="92AD74"/>
      </a:accent5>
      <a:accent6>
        <a:srgbClr val="70B468"/>
      </a:accent6>
      <a:hlink>
        <a:srgbClr val="568E84"/>
      </a:hlink>
      <a:folHlink>
        <a:srgbClr val="82828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3278</Words>
  <Application>Microsoft Office PowerPoint</Application>
  <PresentationFormat>Widescreen</PresentationFormat>
  <Paragraphs>241</Paragraphs>
  <Slides>40</Slides>
  <Notes>34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40</vt:i4>
      </vt:variant>
    </vt:vector>
  </HeadingPairs>
  <TitlesOfParts>
    <vt:vector size="43" baseType="lpstr">
      <vt:lpstr>Calibri</vt:lpstr>
      <vt:lpstr>Calibri Light</vt:lpstr>
      <vt:lpstr>RetrospectVTI</vt:lpstr>
      <vt:lpstr>Svelte framework</vt:lpstr>
      <vt:lpstr>Subject</vt:lpstr>
      <vt:lpstr>Current list of the popular technologies</vt:lpstr>
      <vt:lpstr>Angular</vt:lpstr>
      <vt:lpstr>React</vt:lpstr>
      <vt:lpstr>Vue</vt:lpstr>
      <vt:lpstr>Svelte?</vt:lpstr>
      <vt:lpstr>Jobs</vt:lpstr>
      <vt:lpstr>Performance</vt:lpstr>
      <vt:lpstr>Code lines</vt:lpstr>
      <vt:lpstr>Update time</vt:lpstr>
      <vt:lpstr>Memory usage (mb)</vt:lpstr>
      <vt:lpstr>Svelte versus React</vt:lpstr>
      <vt:lpstr>Increment count</vt:lpstr>
      <vt:lpstr>Input state</vt:lpstr>
      <vt:lpstr>React Animation</vt:lpstr>
      <vt:lpstr>Svelte Animation</vt:lpstr>
      <vt:lpstr>Framework dependency</vt:lpstr>
      <vt:lpstr>Why no Virtual DOM?</vt:lpstr>
      <vt:lpstr>What is the virtual DOM?</vt:lpstr>
      <vt:lpstr>How did the meme start?</vt:lpstr>
      <vt:lpstr>PowerPoint Presentation</vt:lpstr>
      <vt:lpstr>So... is the virtual DOM slow?</vt:lpstr>
      <vt:lpstr>Where does the overhead come from?</vt:lpstr>
      <vt:lpstr>Step 3</vt:lpstr>
      <vt:lpstr>It's not just the diffing though </vt:lpstr>
      <vt:lpstr>Why do frameworks use the virtual DOM then?</vt:lpstr>
      <vt:lpstr>Reactivity</vt:lpstr>
      <vt:lpstr>Props</vt:lpstr>
      <vt:lpstr>Await promise</vt:lpstr>
      <vt:lpstr>Event modifier</vt:lpstr>
      <vt:lpstr>Event forward</vt:lpstr>
      <vt:lpstr>Binding</vt:lpstr>
      <vt:lpstr>Component lifecycle</vt:lpstr>
      <vt:lpstr>Store</vt:lpstr>
      <vt:lpstr>Slot</vt:lpstr>
      <vt:lpstr>Dynamic component</vt:lpstr>
      <vt:lpstr>Special elements</vt:lpstr>
      <vt:lpstr>Pros and cons</vt:lpstr>
      <vt:lpstr>Links to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Svelte framework</dc:title>
  <dc:creator>Marat Zimnurov</dc:creator>
  <cp:lastModifiedBy>Marat Zimnurov</cp:lastModifiedBy>
  <cp:revision>4</cp:revision>
  <dcterms:created xsi:type="dcterms:W3CDTF">2019-10-25T19:47:13Z</dcterms:created>
  <dcterms:modified xsi:type="dcterms:W3CDTF">2019-10-25T20:03:12Z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v-mazimn@microsoft.com</vt:lpwstr>
  </property>
  <property fmtid="{D5CDD505-2E9C-101B-9397-08002B2CF9AE}" pid="5" name="MSIP_Label_f42aa342-8706-4288-bd11-ebb85995028c_SetDate">
    <vt:lpwstr>2019-10-25T19:47:14.9689377Z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105414d4-d771-4bd1-95b4-f70a4084e37f</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