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60" r:id="rId4"/>
    <p:sldId id="261" r:id="rId5"/>
    <p:sldId id="263" r:id="rId6"/>
    <p:sldId id="264" r:id="rId7"/>
    <p:sldId id="267" r:id="rId8"/>
    <p:sldId id="268" r:id="rId9"/>
    <p:sldId id="269" r:id="rId10"/>
    <p:sldId id="270" r:id="rId11"/>
    <p:sldId id="271" r:id="rId12"/>
    <p:sldId id="272" r:id="rId13"/>
    <p:sldId id="285" r:id="rId14"/>
    <p:sldId id="286" r:id="rId15"/>
    <p:sldId id="287" r:id="rId16"/>
    <p:sldId id="288" r:id="rId17"/>
    <p:sldId id="289" r:id="rId18"/>
    <p:sldId id="290" r:id="rId19"/>
    <p:sldId id="274" r:id="rId20"/>
    <p:sldId id="275" r:id="rId21"/>
    <p:sldId id="276" r:id="rId22"/>
    <p:sldId id="277" r:id="rId23"/>
    <p:sldId id="278" r:id="rId24"/>
    <p:sldId id="279" r:id="rId25"/>
    <p:sldId id="280" r:id="rId26"/>
    <p:sldId id="281" r:id="rId27"/>
    <p:sldId id="282" r:id="rId28"/>
    <p:sldId id="283" r:id="rId29"/>
    <p:sldId id="284" r:id="rId30"/>
    <p:sldId id="273" r:id="rId31"/>
    <p:sldId id="26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941" autoAdjust="0"/>
  </p:normalViewPr>
  <p:slideViewPr>
    <p:cSldViewPr snapToGrid="0">
      <p:cViewPr varScale="1">
        <p:scale>
          <a:sx n="74" d="100"/>
          <a:sy n="74" d="100"/>
        </p:scale>
        <p:origin x="199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FE822A-DEAE-435A-9BD8-A0371E40867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F4663BD-5210-4156-BEBE-718B316C0D11}">
      <dgm:prSet/>
      <dgm:spPr/>
      <dgm:t>
        <a:bodyPr/>
        <a:lstStyle/>
        <a:p>
          <a:pPr>
            <a:lnSpc>
              <a:spcPct val="100000"/>
            </a:lnSpc>
            <a:defRPr cap="all"/>
          </a:pPr>
          <a:r>
            <a:rPr lang="en-US" dirty="0"/>
            <a:t>Current list of the popular web Technologies</a:t>
          </a:r>
        </a:p>
      </dgm:t>
    </dgm:pt>
    <dgm:pt modelId="{71967F85-1FB3-49AE-B343-8E3AB9311FCA}" type="parTrans" cxnId="{4EE0DF95-C1FD-4B50-956A-185B43C25696}">
      <dgm:prSet/>
      <dgm:spPr/>
      <dgm:t>
        <a:bodyPr/>
        <a:lstStyle/>
        <a:p>
          <a:endParaRPr lang="en-US"/>
        </a:p>
      </dgm:t>
    </dgm:pt>
    <dgm:pt modelId="{D60F87F1-3F46-4281-8D25-606D487C80D1}" type="sibTrans" cxnId="{4EE0DF95-C1FD-4B50-956A-185B43C25696}">
      <dgm:prSet/>
      <dgm:spPr/>
      <dgm:t>
        <a:bodyPr/>
        <a:lstStyle/>
        <a:p>
          <a:pPr>
            <a:lnSpc>
              <a:spcPct val="100000"/>
            </a:lnSpc>
          </a:pPr>
          <a:endParaRPr lang="en-US"/>
        </a:p>
      </dgm:t>
    </dgm:pt>
    <dgm:pt modelId="{191EF0BB-9250-4672-B97F-08534E100264}">
      <dgm:prSet/>
      <dgm:spPr/>
      <dgm:t>
        <a:bodyPr/>
        <a:lstStyle/>
        <a:p>
          <a:pPr>
            <a:lnSpc>
              <a:spcPct val="100000"/>
            </a:lnSpc>
            <a:defRPr cap="all"/>
          </a:pPr>
          <a:r>
            <a:rPr lang="en-US"/>
            <a:t>What are the main differences between frameworks?</a:t>
          </a:r>
        </a:p>
      </dgm:t>
    </dgm:pt>
    <dgm:pt modelId="{1B7960E0-46C1-4E30-9DC3-A617BDE59777}" type="parTrans" cxnId="{DC5274F7-B67D-4A18-9B47-95DD6823FADF}">
      <dgm:prSet/>
      <dgm:spPr/>
      <dgm:t>
        <a:bodyPr/>
        <a:lstStyle/>
        <a:p>
          <a:endParaRPr lang="en-US"/>
        </a:p>
      </dgm:t>
    </dgm:pt>
    <dgm:pt modelId="{8AB5A3F5-F3A1-4CC1-BF4D-A6A6C5DFEB90}" type="sibTrans" cxnId="{DC5274F7-B67D-4A18-9B47-95DD6823FADF}">
      <dgm:prSet/>
      <dgm:spPr/>
      <dgm:t>
        <a:bodyPr/>
        <a:lstStyle/>
        <a:p>
          <a:pPr>
            <a:lnSpc>
              <a:spcPct val="100000"/>
            </a:lnSpc>
          </a:pPr>
          <a:endParaRPr lang="en-US"/>
        </a:p>
      </dgm:t>
    </dgm:pt>
    <dgm:pt modelId="{A9C91882-964D-4BA1-81F4-EA31A836E14C}">
      <dgm:prSet/>
      <dgm:spPr/>
      <dgm:t>
        <a:bodyPr/>
        <a:lstStyle/>
        <a:p>
          <a:pPr>
            <a:lnSpc>
              <a:spcPct val="100000"/>
            </a:lnSpc>
            <a:defRPr cap="all"/>
          </a:pPr>
          <a:r>
            <a:rPr lang="en-US"/>
            <a:t>What’s Svelte.js?</a:t>
          </a:r>
        </a:p>
      </dgm:t>
    </dgm:pt>
    <dgm:pt modelId="{651DEEF0-37FF-41C2-84E4-C56E39D4AFFA}" type="parTrans" cxnId="{BBEC054E-C37C-4483-BCC9-B02F3C54F50C}">
      <dgm:prSet/>
      <dgm:spPr/>
      <dgm:t>
        <a:bodyPr/>
        <a:lstStyle/>
        <a:p>
          <a:endParaRPr lang="en-US"/>
        </a:p>
      </dgm:t>
    </dgm:pt>
    <dgm:pt modelId="{78961325-253B-46F9-B603-58BFAF6BE73F}" type="sibTrans" cxnId="{BBEC054E-C37C-4483-BCC9-B02F3C54F50C}">
      <dgm:prSet/>
      <dgm:spPr/>
      <dgm:t>
        <a:bodyPr/>
        <a:lstStyle/>
        <a:p>
          <a:pPr>
            <a:lnSpc>
              <a:spcPct val="100000"/>
            </a:lnSpc>
          </a:pPr>
          <a:endParaRPr lang="en-US"/>
        </a:p>
      </dgm:t>
    </dgm:pt>
    <dgm:pt modelId="{02572D34-D024-47BD-BFF8-815814EAF38D}">
      <dgm:prSet/>
      <dgm:spPr/>
      <dgm:t>
        <a:bodyPr/>
        <a:lstStyle/>
        <a:p>
          <a:pPr>
            <a:lnSpc>
              <a:spcPct val="100000"/>
            </a:lnSpc>
            <a:defRPr cap="all"/>
          </a:pPr>
          <a:r>
            <a:rPr lang="en-US"/>
            <a:t>Cons and pros of Svelte.js</a:t>
          </a:r>
        </a:p>
      </dgm:t>
    </dgm:pt>
    <dgm:pt modelId="{C88B04FC-B2E7-4F5C-85F0-112FF6E16FD4}" type="parTrans" cxnId="{9325525A-3D6E-49B3-8D3B-6B949D064C3C}">
      <dgm:prSet/>
      <dgm:spPr/>
      <dgm:t>
        <a:bodyPr/>
        <a:lstStyle/>
        <a:p>
          <a:endParaRPr lang="en-US"/>
        </a:p>
      </dgm:t>
    </dgm:pt>
    <dgm:pt modelId="{96BCB138-BD82-4AE8-8B19-5B9FC713063C}" type="sibTrans" cxnId="{9325525A-3D6E-49B3-8D3B-6B949D064C3C}">
      <dgm:prSet/>
      <dgm:spPr/>
      <dgm:t>
        <a:bodyPr/>
        <a:lstStyle/>
        <a:p>
          <a:pPr>
            <a:lnSpc>
              <a:spcPct val="100000"/>
            </a:lnSpc>
          </a:pPr>
          <a:endParaRPr lang="en-US"/>
        </a:p>
      </dgm:t>
    </dgm:pt>
    <dgm:pt modelId="{86784DA1-EFDB-42D6-90E4-3F78F30A1C63}">
      <dgm:prSet/>
      <dgm:spPr/>
      <dgm:t>
        <a:bodyPr/>
        <a:lstStyle/>
        <a:p>
          <a:pPr>
            <a:lnSpc>
              <a:spcPct val="100000"/>
            </a:lnSpc>
            <a:defRPr cap="all"/>
          </a:pPr>
          <a:r>
            <a:rPr lang="en-US"/>
            <a:t>Benchmarks</a:t>
          </a:r>
        </a:p>
      </dgm:t>
    </dgm:pt>
    <dgm:pt modelId="{A42670A2-4D2D-43BC-9237-FCB9D411BFA6}" type="parTrans" cxnId="{99954CBD-AE65-46D7-869A-C17F4C2BFAEA}">
      <dgm:prSet/>
      <dgm:spPr/>
      <dgm:t>
        <a:bodyPr/>
        <a:lstStyle/>
        <a:p>
          <a:endParaRPr lang="en-US"/>
        </a:p>
      </dgm:t>
    </dgm:pt>
    <dgm:pt modelId="{4CA2B3BD-CE5A-4D96-B622-C7023319E2E6}" type="sibTrans" cxnId="{99954CBD-AE65-46D7-869A-C17F4C2BFAEA}">
      <dgm:prSet/>
      <dgm:spPr/>
      <dgm:t>
        <a:bodyPr/>
        <a:lstStyle/>
        <a:p>
          <a:endParaRPr lang="en-US"/>
        </a:p>
      </dgm:t>
    </dgm:pt>
    <dgm:pt modelId="{8C4574A5-F095-42EF-9116-39282F49DCF5}" type="pres">
      <dgm:prSet presAssocID="{EDFE822A-DEAE-435A-9BD8-A0371E408679}" presName="root" presStyleCnt="0">
        <dgm:presLayoutVars>
          <dgm:dir/>
          <dgm:resizeHandles val="exact"/>
        </dgm:presLayoutVars>
      </dgm:prSet>
      <dgm:spPr/>
    </dgm:pt>
    <dgm:pt modelId="{AC5BBCDC-9D0F-4667-863A-6CA877A0E9B1}" type="pres">
      <dgm:prSet presAssocID="{BF4663BD-5210-4156-BEBE-718B316C0D11}" presName="compNode" presStyleCnt="0"/>
      <dgm:spPr/>
    </dgm:pt>
    <dgm:pt modelId="{88EBA5F6-46EE-4179-81DC-320A18327285}" type="pres">
      <dgm:prSet presAssocID="{BF4663BD-5210-4156-BEBE-718B316C0D11}" presName="iconBgRect" presStyleLbl="bgShp" presStyleIdx="0" presStyleCnt="5"/>
      <dgm:spPr/>
    </dgm:pt>
    <dgm:pt modelId="{3219A22D-23EA-4033-A880-39382D80B689}" type="pres">
      <dgm:prSet presAssocID="{BF4663BD-5210-4156-BEBE-718B316C0D1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st"/>
        </a:ext>
      </dgm:extLst>
    </dgm:pt>
    <dgm:pt modelId="{A7E8CF24-5B10-405C-8035-33CA8082080D}" type="pres">
      <dgm:prSet presAssocID="{BF4663BD-5210-4156-BEBE-718B316C0D11}" presName="spaceRect" presStyleCnt="0"/>
      <dgm:spPr/>
    </dgm:pt>
    <dgm:pt modelId="{43A9DC06-8D85-4CA7-B12C-4A5FA1DB1DBD}" type="pres">
      <dgm:prSet presAssocID="{BF4663BD-5210-4156-BEBE-718B316C0D11}" presName="textRect" presStyleLbl="revTx" presStyleIdx="0" presStyleCnt="5">
        <dgm:presLayoutVars>
          <dgm:chMax val="1"/>
          <dgm:chPref val="1"/>
        </dgm:presLayoutVars>
      </dgm:prSet>
      <dgm:spPr/>
    </dgm:pt>
    <dgm:pt modelId="{6847FECE-AAB4-48E4-B310-5329F7C12E51}" type="pres">
      <dgm:prSet presAssocID="{D60F87F1-3F46-4281-8D25-606D487C80D1}" presName="sibTrans" presStyleCnt="0"/>
      <dgm:spPr/>
    </dgm:pt>
    <dgm:pt modelId="{90B7317E-A7DD-4807-8EB5-AD9F8A019858}" type="pres">
      <dgm:prSet presAssocID="{191EF0BB-9250-4672-B97F-08534E100264}" presName="compNode" presStyleCnt="0"/>
      <dgm:spPr/>
    </dgm:pt>
    <dgm:pt modelId="{C6472356-58A5-4F42-9D59-BC0422475D30}" type="pres">
      <dgm:prSet presAssocID="{191EF0BB-9250-4672-B97F-08534E100264}" presName="iconBgRect" presStyleLbl="bgShp" presStyleIdx="1" presStyleCnt="5"/>
      <dgm:spPr/>
    </dgm:pt>
    <dgm:pt modelId="{E6BEEF62-01F9-4C49-ACA8-52C0DFBDB65E}" type="pres">
      <dgm:prSet presAssocID="{191EF0BB-9250-4672-B97F-08534E10026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 Diagram"/>
        </a:ext>
      </dgm:extLst>
    </dgm:pt>
    <dgm:pt modelId="{6B335BC3-C9AD-4A56-A748-12F961192C50}" type="pres">
      <dgm:prSet presAssocID="{191EF0BB-9250-4672-B97F-08534E100264}" presName="spaceRect" presStyleCnt="0"/>
      <dgm:spPr/>
    </dgm:pt>
    <dgm:pt modelId="{2075293D-86A9-4434-9F3F-C3662DD947FC}" type="pres">
      <dgm:prSet presAssocID="{191EF0BB-9250-4672-B97F-08534E100264}" presName="textRect" presStyleLbl="revTx" presStyleIdx="1" presStyleCnt="5">
        <dgm:presLayoutVars>
          <dgm:chMax val="1"/>
          <dgm:chPref val="1"/>
        </dgm:presLayoutVars>
      </dgm:prSet>
      <dgm:spPr/>
    </dgm:pt>
    <dgm:pt modelId="{FB3B4BAE-6AAB-4C10-91DC-CB6772EF385A}" type="pres">
      <dgm:prSet presAssocID="{8AB5A3F5-F3A1-4CC1-BF4D-A6A6C5DFEB90}" presName="sibTrans" presStyleCnt="0"/>
      <dgm:spPr/>
    </dgm:pt>
    <dgm:pt modelId="{A40F581B-8628-4AB7-8164-23D0B5782950}" type="pres">
      <dgm:prSet presAssocID="{A9C91882-964D-4BA1-81F4-EA31A836E14C}" presName="compNode" presStyleCnt="0"/>
      <dgm:spPr/>
    </dgm:pt>
    <dgm:pt modelId="{EB132E00-3EE2-4D67-9F17-8CEA901E42E7}" type="pres">
      <dgm:prSet presAssocID="{A9C91882-964D-4BA1-81F4-EA31A836E14C}" presName="iconBgRect" presStyleLbl="bgShp" presStyleIdx="2" presStyleCnt="5"/>
      <dgm:spPr/>
    </dgm:pt>
    <dgm:pt modelId="{0F5985D3-0CFB-4EAA-93D2-18128A44EB43}" type="pres">
      <dgm:prSet presAssocID="{A9C91882-964D-4BA1-81F4-EA31A836E14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0056E85D-00E3-48D1-B393-13EBEFE3D3B4}" type="pres">
      <dgm:prSet presAssocID="{A9C91882-964D-4BA1-81F4-EA31A836E14C}" presName="spaceRect" presStyleCnt="0"/>
      <dgm:spPr/>
    </dgm:pt>
    <dgm:pt modelId="{2B803247-CD04-489D-A556-0528D72E7FA9}" type="pres">
      <dgm:prSet presAssocID="{A9C91882-964D-4BA1-81F4-EA31A836E14C}" presName="textRect" presStyleLbl="revTx" presStyleIdx="2" presStyleCnt="5">
        <dgm:presLayoutVars>
          <dgm:chMax val="1"/>
          <dgm:chPref val="1"/>
        </dgm:presLayoutVars>
      </dgm:prSet>
      <dgm:spPr/>
    </dgm:pt>
    <dgm:pt modelId="{31A224FF-0975-4FE5-B50B-EAC1ECB25C97}" type="pres">
      <dgm:prSet presAssocID="{78961325-253B-46F9-B603-58BFAF6BE73F}" presName="sibTrans" presStyleCnt="0"/>
      <dgm:spPr/>
    </dgm:pt>
    <dgm:pt modelId="{7F96F346-258B-4624-B2F5-05918CAB3F33}" type="pres">
      <dgm:prSet presAssocID="{02572D34-D024-47BD-BFF8-815814EAF38D}" presName="compNode" presStyleCnt="0"/>
      <dgm:spPr/>
    </dgm:pt>
    <dgm:pt modelId="{6F11A35D-3863-456A-9143-27B6E38841E2}" type="pres">
      <dgm:prSet presAssocID="{02572D34-D024-47BD-BFF8-815814EAF38D}" presName="iconBgRect" presStyleLbl="bgShp" presStyleIdx="3" presStyleCnt="5"/>
      <dgm:spPr/>
    </dgm:pt>
    <dgm:pt modelId="{08B6074C-7E89-4E1D-97D7-CF99A58C4558}" type="pres">
      <dgm:prSet presAssocID="{02572D34-D024-47BD-BFF8-815814EAF38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umbs Up Sign"/>
        </a:ext>
      </dgm:extLst>
    </dgm:pt>
    <dgm:pt modelId="{D3E9EDE2-4E00-4EE0-8FEB-F624A44DA368}" type="pres">
      <dgm:prSet presAssocID="{02572D34-D024-47BD-BFF8-815814EAF38D}" presName="spaceRect" presStyleCnt="0"/>
      <dgm:spPr/>
    </dgm:pt>
    <dgm:pt modelId="{CD6B6935-934E-476C-9F19-D897CD5B65AA}" type="pres">
      <dgm:prSet presAssocID="{02572D34-D024-47BD-BFF8-815814EAF38D}" presName="textRect" presStyleLbl="revTx" presStyleIdx="3" presStyleCnt="5">
        <dgm:presLayoutVars>
          <dgm:chMax val="1"/>
          <dgm:chPref val="1"/>
        </dgm:presLayoutVars>
      </dgm:prSet>
      <dgm:spPr/>
    </dgm:pt>
    <dgm:pt modelId="{B8466FFA-E9B0-4E9A-9EE8-F5488707387B}" type="pres">
      <dgm:prSet presAssocID="{96BCB138-BD82-4AE8-8B19-5B9FC713063C}" presName="sibTrans" presStyleCnt="0"/>
      <dgm:spPr/>
    </dgm:pt>
    <dgm:pt modelId="{275AF432-44D1-416D-8599-8664C2BFE925}" type="pres">
      <dgm:prSet presAssocID="{86784DA1-EFDB-42D6-90E4-3F78F30A1C63}" presName="compNode" presStyleCnt="0"/>
      <dgm:spPr/>
    </dgm:pt>
    <dgm:pt modelId="{E31D1192-0C88-49C6-9AFF-23C4B2A600B8}" type="pres">
      <dgm:prSet presAssocID="{86784DA1-EFDB-42D6-90E4-3F78F30A1C63}" presName="iconBgRect" presStyleLbl="bgShp" presStyleIdx="4" presStyleCnt="5"/>
      <dgm:spPr/>
    </dgm:pt>
    <dgm:pt modelId="{7AA00E92-ECD3-45F0-B751-AEE96ACC809D}" type="pres">
      <dgm:prSet presAssocID="{86784DA1-EFDB-42D6-90E4-3F78F30A1C6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7D48856F-F32F-4CFA-BA42-6A65B7068EEE}" type="pres">
      <dgm:prSet presAssocID="{86784DA1-EFDB-42D6-90E4-3F78F30A1C63}" presName="spaceRect" presStyleCnt="0"/>
      <dgm:spPr/>
    </dgm:pt>
    <dgm:pt modelId="{C89CDA11-6ACA-4320-81FB-C6C746A53CA6}" type="pres">
      <dgm:prSet presAssocID="{86784DA1-EFDB-42D6-90E4-3F78F30A1C63}" presName="textRect" presStyleLbl="revTx" presStyleIdx="4" presStyleCnt="5">
        <dgm:presLayoutVars>
          <dgm:chMax val="1"/>
          <dgm:chPref val="1"/>
        </dgm:presLayoutVars>
      </dgm:prSet>
      <dgm:spPr/>
    </dgm:pt>
  </dgm:ptLst>
  <dgm:cxnLst>
    <dgm:cxn modelId="{4C419509-5FD6-42DD-97CA-EE4F56B16505}" type="presOf" srcId="{86784DA1-EFDB-42D6-90E4-3F78F30A1C63}" destId="{C89CDA11-6ACA-4320-81FB-C6C746A53CA6}" srcOrd="0" destOrd="0" presId="urn:microsoft.com/office/officeart/2018/5/layout/IconCircleLabelList"/>
    <dgm:cxn modelId="{3D92D53B-EC5A-4AA0-A48A-9DAD68015891}" type="presOf" srcId="{BF4663BD-5210-4156-BEBE-718B316C0D11}" destId="{43A9DC06-8D85-4CA7-B12C-4A5FA1DB1DBD}" srcOrd="0" destOrd="0" presId="urn:microsoft.com/office/officeart/2018/5/layout/IconCircleLabelList"/>
    <dgm:cxn modelId="{BBEC054E-C37C-4483-BCC9-B02F3C54F50C}" srcId="{EDFE822A-DEAE-435A-9BD8-A0371E408679}" destId="{A9C91882-964D-4BA1-81F4-EA31A836E14C}" srcOrd="2" destOrd="0" parTransId="{651DEEF0-37FF-41C2-84E4-C56E39D4AFFA}" sibTransId="{78961325-253B-46F9-B603-58BFAF6BE73F}"/>
    <dgm:cxn modelId="{09F19670-DD25-43D0-80F0-79C5746A3C8E}" type="presOf" srcId="{02572D34-D024-47BD-BFF8-815814EAF38D}" destId="{CD6B6935-934E-476C-9F19-D897CD5B65AA}" srcOrd="0" destOrd="0" presId="urn:microsoft.com/office/officeart/2018/5/layout/IconCircleLabelList"/>
    <dgm:cxn modelId="{9325525A-3D6E-49B3-8D3B-6B949D064C3C}" srcId="{EDFE822A-DEAE-435A-9BD8-A0371E408679}" destId="{02572D34-D024-47BD-BFF8-815814EAF38D}" srcOrd="3" destOrd="0" parTransId="{C88B04FC-B2E7-4F5C-85F0-112FF6E16FD4}" sibTransId="{96BCB138-BD82-4AE8-8B19-5B9FC713063C}"/>
    <dgm:cxn modelId="{4EE0DF95-C1FD-4B50-956A-185B43C25696}" srcId="{EDFE822A-DEAE-435A-9BD8-A0371E408679}" destId="{BF4663BD-5210-4156-BEBE-718B316C0D11}" srcOrd="0" destOrd="0" parTransId="{71967F85-1FB3-49AE-B343-8E3AB9311FCA}" sibTransId="{D60F87F1-3F46-4281-8D25-606D487C80D1}"/>
    <dgm:cxn modelId="{99954CBD-AE65-46D7-869A-C17F4C2BFAEA}" srcId="{EDFE822A-DEAE-435A-9BD8-A0371E408679}" destId="{86784DA1-EFDB-42D6-90E4-3F78F30A1C63}" srcOrd="4" destOrd="0" parTransId="{A42670A2-4D2D-43BC-9237-FCB9D411BFA6}" sibTransId="{4CA2B3BD-CE5A-4D96-B622-C7023319E2E6}"/>
    <dgm:cxn modelId="{8EC7BBE9-4F28-4E3C-B574-F67C52BCD88C}" type="presOf" srcId="{EDFE822A-DEAE-435A-9BD8-A0371E408679}" destId="{8C4574A5-F095-42EF-9116-39282F49DCF5}" srcOrd="0" destOrd="0" presId="urn:microsoft.com/office/officeart/2018/5/layout/IconCircleLabelList"/>
    <dgm:cxn modelId="{393263EC-2548-47D9-8C87-3CB659378E1D}" type="presOf" srcId="{A9C91882-964D-4BA1-81F4-EA31A836E14C}" destId="{2B803247-CD04-489D-A556-0528D72E7FA9}" srcOrd="0" destOrd="0" presId="urn:microsoft.com/office/officeart/2018/5/layout/IconCircleLabelList"/>
    <dgm:cxn modelId="{51F586EC-9FA9-45D1-9461-796CAC871653}" type="presOf" srcId="{191EF0BB-9250-4672-B97F-08534E100264}" destId="{2075293D-86A9-4434-9F3F-C3662DD947FC}" srcOrd="0" destOrd="0" presId="urn:microsoft.com/office/officeart/2018/5/layout/IconCircleLabelList"/>
    <dgm:cxn modelId="{DC5274F7-B67D-4A18-9B47-95DD6823FADF}" srcId="{EDFE822A-DEAE-435A-9BD8-A0371E408679}" destId="{191EF0BB-9250-4672-B97F-08534E100264}" srcOrd="1" destOrd="0" parTransId="{1B7960E0-46C1-4E30-9DC3-A617BDE59777}" sibTransId="{8AB5A3F5-F3A1-4CC1-BF4D-A6A6C5DFEB90}"/>
    <dgm:cxn modelId="{F525FF1F-EB10-4C7A-B694-708806E80160}" type="presParOf" srcId="{8C4574A5-F095-42EF-9116-39282F49DCF5}" destId="{AC5BBCDC-9D0F-4667-863A-6CA877A0E9B1}" srcOrd="0" destOrd="0" presId="urn:microsoft.com/office/officeart/2018/5/layout/IconCircleLabelList"/>
    <dgm:cxn modelId="{43C45AD3-2364-4136-9C1A-9D78EED502E1}" type="presParOf" srcId="{AC5BBCDC-9D0F-4667-863A-6CA877A0E9B1}" destId="{88EBA5F6-46EE-4179-81DC-320A18327285}" srcOrd="0" destOrd="0" presId="urn:microsoft.com/office/officeart/2018/5/layout/IconCircleLabelList"/>
    <dgm:cxn modelId="{FA4690FB-1A61-4940-86A3-84D0EEB086F7}" type="presParOf" srcId="{AC5BBCDC-9D0F-4667-863A-6CA877A0E9B1}" destId="{3219A22D-23EA-4033-A880-39382D80B689}" srcOrd="1" destOrd="0" presId="urn:microsoft.com/office/officeart/2018/5/layout/IconCircleLabelList"/>
    <dgm:cxn modelId="{49970ECC-228E-419F-8115-B7E2535B0A75}" type="presParOf" srcId="{AC5BBCDC-9D0F-4667-863A-6CA877A0E9B1}" destId="{A7E8CF24-5B10-405C-8035-33CA8082080D}" srcOrd="2" destOrd="0" presId="urn:microsoft.com/office/officeart/2018/5/layout/IconCircleLabelList"/>
    <dgm:cxn modelId="{7641FDA4-FD3D-4FDC-9639-45BFADD56700}" type="presParOf" srcId="{AC5BBCDC-9D0F-4667-863A-6CA877A0E9B1}" destId="{43A9DC06-8D85-4CA7-B12C-4A5FA1DB1DBD}" srcOrd="3" destOrd="0" presId="urn:microsoft.com/office/officeart/2018/5/layout/IconCircleLabelList"/>
    <dgm:cxn modelId="{806D5138-D018-4651-85FD-AEB98B85ABB3}" type="presParOf" srcId="{8C4574A5-F095-42EF-9116-39282F49DCF5}" destId="{6847FECE-AAB4-48E4-B310-5329F7C12E51}" srcOrd="1" destOrd="0" presId="urn:microsoft.com/office/officeart/2018/5/layout/IconCircleLabelList"/>
    <dgm:cxn modelId="{F29475E5-7436-483E-BA36-E567F19BBF2E}" type="presParOf" srcId="{8C4574A5-F095-42EF-9116-39282F49DCF5}" destId="{90B7317E-A7DD-4807-8EB5-AD9F8A019858}" srcOrd="2" destOrd="0" presId="urn:microsoft.com/office/officeart/2018/5/layout/IconCircleLabelList"/>
    <dgm:cxn modelId="{1981DB6C-8F4D-4D98-85EC-8F56F3573775}" type="presParOf" srcId="{90B7317E-A7DD-4807-8EB5-AD9F8A019858}" destId="{C6472356-58A5-4F42-9D59-BC0422475D30}" srcOrd="0" destOrd="0" presId="urn:microsoft.com/office/officeart/2018/5/layout/IconCircleLabelList"/>
    <dgm:cxn modelId="{F0D222B9-C41B-468C-8E00-7F2462EB767E}" type="presParOf" srcId="{90B7317E-A7DD-4807-8EB5-AD9F8A019858}" destId="{E6BEEF62-01F9-4C49-ACA8-52C0DFBDB65E}" srcOrd="1" destOrd="0" presId="urn:microsoft.com/office/officeart/2018/5/layout/IconCircleLabelList"/>
    <dgm:cxn modelId="{68D3267C-B296-4330-80E7-268AB7FF44A8}" type="presParOf" srcId="{90B7317E-A7DD-4807-8EB5-AD9F8A019858}" destId="{6B335BC3-C9AD-4A56-A748-12F961192C50}" srcOrd="2" destOrd="0" presId="urn:microsoft.com/office/officeart/2018/5/layout/IconCircleLabelList"/>
    <dgm:cxn modelId="{CB49A5B9-7D04-4E5F-ABFE-6BDAA28645E5}" type="presParOf" srcId="{90B7317E-A7DD-4807-8EB5-AD9F8A019858}" destId="{2075293D-86A9-4434-9F3F-C3662DD947FC}" srcOrd="3" destOrd="0" presId="urn:microsoft.com/office/officeart/2018/5/layout/IconCircleLabelList"/>
    <dgm:cxn modelId="{97FD69D7-5066-42F1-BAA8-9F1B00056F07}" type="presParOf" srcId="{8C4574A5-F095-42EF-9116-39282F49DCF5}" destId="{FB3B4BAE-6AAB-4C10-91DC-CB6772EF385A}" srcOrd="3" destOrd="0" presId="urn:microsoft.com/office/officeart/2018/5/layout/IconCircleLabelList"/>
    <dgm:cxn modelId="{68D66DB4-EE64-44B4-AB1C-CA57A6C57804}" type="presParOf" srcId="{8C4574A5-F095-42EF-9116-39282F49DCF5}" destId="{A40F581B-8628-4AB7-8164-23D0B5782950}" srcOrd="4" destOrd="0" presId="urn:microsoft.com/office/officeart/2018/5/layout/IconCircleLabelList"/>
    <dgm:cxn modelId="{F85048AC-C197-43E3-B87A-16DF07908439}" type="presParOf" srcId="{A40F581B-8628-4AB7-8164-23D0B5782950}" destId="{EB132E00-3EE2-4D67-9F17-8CEA901E42E7}" srcOrd="0" destOrd="0" presId="urn:microsoft.com/office/officeart/2018/5/layout/IconCircleLabelList"/>
    <dgm:cxn modelId="{089F679D-984C-4F83-91D6-98BB54A9206C}" type="presParOf" srcId="{A40F581B-8628-4AB7-8164-23D0B5782950}" destId="{0F5985D3-0CFB-4EAA-93D2-18128A44EB43}" srcOrd="1" destOrd="0" presId="urn:microsoft.com/office/officeart/2018/5/layout/IconCircleLabelList"/>
    <dgm:cxn modelId="{AE1D4233-B9D3-430C-8E69-F6F938E18C99}" type="presParOf" srcId="{A40F581B-8628-4AB7-8164-23D0B5782950}" destId="{0056E85D-00E3-48D1-B393-13EBEFE3D3B4}" srcOrd="2" destOrd="0" presId="urn:microsoft.com/office/officeart/2018/5/layout/IconCircleLabelList"/>
    <dgm:cxn modelId="{91961CDA-8FE1-41FF-82D8-33361C58158A}" type="presParOf" srcId="{A40F581B-8628-4AB7-8164-23D0B5782950}" destId="{2B803247-CD04-489D-A556-0528D72E7FA9}" srcOrd="3" destOrd="0" presId="urn:microsoft.com/office/officeart/2018/5/layout/IconCircleLabelList"/>
    <dgm:cxn modelId="{40A18BD9-CF20-4EC4-9061-7DCA2F0594C8}" type="presParOf" srcId="{8C4574A5-F095-42EF-9116-39282F49DCF5}" destId="{31A224FF-0975-4FE5-B50B-EAC1ECB25C97}" srcOrd="5" destOrd="0" presId="urn:microsoft.com/office/officeart/2018/5/layout/IconCircleLabelList"/>
    <dgm:cxn modelId="{7B706D4F-0F42-4B4F-94B0-4B34A087F337}" type="presParOf" srcId="{8C4574A5-F095-42EF-9116-39282F49DCF5}" destId="{7F96F346-258B-4624-B2F5-05918CAB3F33}" srcOrd="6" destOrd="0" presId="urn:microsoft.com/office/officeart/2018/5/layout/IconCircleLabelList"/>
    <dgm:cxn modelId="{D0C3FA98-F796-4046-9DE5-F9D12345B98A}" type="presParOf" srcId="{7F96F346-258B-4624-B2F5-05918CAB3F33}" destId="{6F11A35D-3863-456A-9143-27B6E38841E2}" srcOrd="0" destOrd="0" presId="urn:microsoft.com/office/officeart/2018/5/layout/IconCircleLabelList"/>
    <dgm:cxn modelId="{CD330241-3F29-4876-B367-C9F987C47F88}" type="presParOf" srcId="{7F96F346-258B-4624-B2F5-05918CAB3F33}" destId="{08B6074C-7E89-4E1D-97D7-CF99A58C4558}" srcOrd="1" destOrd="0" presId="urn:microsoft.com/office/officeart/2018/5/layout/IconCircleLabelList"/>
    <dgm:cxn modelId="{30FF8146-BC7B-4414-B9F6-DF28522AB5B5}" type="presParOf" srcId="{7F96F346-258B-4624-B2F5-05918CAB3F33}" destId="{D3E9EDE2-4E00-4EE0-8FEB-F624A44DA368}" srcOrd="2" destOrd="0" presId="urn:microsoft.com/office/officeart/2018/5/layout/IconCircleLabelList"/>
    <dgm:cxn modelId="{97EFECB2-04CE-40CE-B1B2-F8836918FD20}" type="presParOf" srcId="{7F96F346-258B-4624-B2F5-05918CAB3F33}" destId="{CD6B6935-934E-476C-9F19-D897CD5B65AA}" srcOrd="3" destOrd="0" presId="urn:microsoft.com/office/officeart/2018/5/layout/IconCircleLabelList"/>
    <dgm:cxn modelId="{8985BE2C-0392-4047-BA09-D4665095FC27}" type="presParOf" srcId="{8C4574A5-F095-42EF-9116-39282F49DCF5}" destId="{B8466FFA-E9B0-4E9A-9EE8-F5488707387B}" srcOrd="7" destOrd="0" presId="urn:microsoft.com/office/officeart/2018/5/layout/IconCircleLabelList"/>
    <dgm:cxn modelId="{294E6E3C-0325-4CB8-823C-6E5C4E84680D}" type="presParOf" srcId="{8C4574A5-F095-42EF-9116-39282F49DCF5}" destId="{275AF432-44D1-416D-8599-8664C2BFE925}" srcOrd="8" destOrd="0" presId="urn:microsoft.com/office/officeart/2018/5/layout/IconCircleLabelList"/>
    <dgm:cxn modelId="{4BCC509C-BE41-479D-9AE4-EB1E2D757E48}" type="presParOf" srcId="{275AF432-44D1-416D-8599-8664C2BFE925}" destId="{E31D1192-0C88-49C6-9AFF-23C4B2A600B8}" srcOrd="0" destOrd="0" presId="urn:microsoft.com/office/officeart/2018/5/layout/IconCircleLabelList"/>
    <dgm:cxn modelId="{A688EBBC-B0A2-41CD-B337-94E3E46BDB29}" type="presParOf" srcId="{275AF432-44D1-416D-8599-8664C2BFE925}" destId="{7AA00E92-ECD3-45F0-B751-AEE96ACC809D}" srcOrd="1" destOrd="0" presId="urn:microsoft.com/office/officeart/2018/5/layout/IconCircleLabelList"/>
    <dgm:cxn modelId="{238A74BB-B224-4C2A-9EF9-DA7A3CA8C1D4}" type="presParOf" srcId="{275AF432-44D1-416D-8599-8664C2BFE925}" destId="{7D48856F-F32F-4CFA-BA42-6A65B7068EEE}" srcOrd="2" destOrd="0" presId="urn:microsoft.com/office/officeart/2018/5/layout/IconCircleLabelList"/>
    <dgm:cxn modelId="{BD5CF248-ACBB-423C-95CB-F2765FD4A27A}" type="presParOf" srcId="{275AF432-44D1-416D-8599-8664C2BFE925}" destId="{C89CDA11-6ACA-4320-81FB-C6C746A53CA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4D4032-5E63-4D9C-BEB3-EF92D8FE020D}" type="doc">
      <dgm:prSet loTypeId="urn:microsoft.com/office/officeart/2018/5/layout/IconLeaf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431C8D86-324A-4736-9F17-E1369B7426C0}">
      <dgm:prSet/>
      <dgm:spPr/>
      <dgm:t>
        <a:bodyPr/>
        <a:lstStyle/>
        <a:p>
          <a:pPr>
            <a:lnSpc>
              <a:spcPct val="100000"/>
            </a:lnSpc>
            <a:defRPr cap="all"/>
          </a:pPr>
          <a:r>
            <a:rPr lang="en-US"/>
            <a:t>1. Angular</a:t>
          </a:r>
        </a:p>
      </dgm:t>
    </dgm:pt>
    <dgm:pt modelId="{20FFEEED-6660-486D-86DA-2FA535BFF168}" type="parTrans" cxnId="{14A592E8-C355-48B6-A5BF-5883565AF596}">
      <dgm:prSet/>
      <dgm:spPr/>
      <dgm:t>
        <a:bodyPr/>
        <a:lstStyle/>
        <a:p>
          <a:endParaRPr lang="en-US"/>
        </a:p>
      </dgm:t>
    </dgm:pt>
    <dgm:pt modelId="{FF3538FE-7F72-4FF6-BC94-0156515E1534}" type="sibTrans" cxnId="{14A592E8-C355-48B6-A5BF-5883565AF596}">
      <dgm:prSet/>
      <dgm:spPr/>
      <dgm:t>
        <a:bodyPr/>
        <a:lstStyle/>
        <a:p>
          <a:endParaRPr lang="en-US"/>
        </a:p>
      </dgm:t>
    </dgm:pt>
    <dgm:pt modelId="{2C4707AF-C307-40D8-95C8-F393FCD87902}">
      <dgm:prSet/>
      <dgm:spPr/>
      <dgm:t>
        <a:bodyPr/>
        <a:lstStyle/>
        <a:p>
          <a:pPr>
            <a:lnSpc>
              <a:spcPct val="100000"/>
            </a:lnSpc>
            <a:defRPr cap="all"/>
          </a:pPr>
          <a:r>
            <a:rPr lang="en-US"/>
            <a:t>2. React</a:t>
          </a:r>
        </a:p>
      </dgm:t>
    </dgm:pt>
    <dgm:pt modelId="{A2329D23-DCFA-4002-8E29-5DDC117F83BE}" type="parTrans" cxnId="{483D8C54-7CCD-4608-AD2D-F32390DE1A66}">
      <dgm:prSet/>
      <dgm:spPr/>
      <dgm:t>
        <a:bodyPr/>
        <a:lstStyle/>
        <a:p>
          <a:endParaRPr lang="en-US"/>
        </a:p>
      </dgm:t>
    </dgm:pt>
    <dgm:pt modelId="{50F5D481-0710-44A3-9783-D901AF7B4B49}" type="sibTrans" cxnId="{483D8C54-7CCD-4608-AD2D-F32390DE1A66}">
      <dgm:prSet/>
      <dgm:spPr/>
      <dgm:t>
        <a:bodyPr/>
        <a:lstStyle/>
        <a:p>
          <a:endParaRPr lang="en-US"/>
        </a:p>
      </dgm:t>
    </dgm:pt>
    <dgm:pt modelId="{EBA78A38-BCAF-4AB6-9905-B4E0B5720741}">
      <dgm:prSet/>
      <dgm:spPr/>
      <dgm:t>
        <a:bodyPr/>
        <a:lstStyle/>
        <a:p>
          <a:pPr>
            <a:lnSpc>
              <a:spcPct val="100000"/>
            </a:lnSpc>
            <a:defRPr cap="all"/>
          </a:pPr>
          <a:r>
            <a:rPr lang="en-US"/>
            <a:t>3. Vue</a:t>
          </a:r>
        </a:p>
      </dgm:t>
    </dgm:pt>
    <dgm:pt modelId="{B31073A2-E933-4847-B539-82DC762A5920}" type="parTrans" cxnId="{E9A2CF78-AF99-4253-B450-97FE68944EBC}">
      <dgm:prSet/>
      <dgm:spPr/>
      <dgm:t>
        <a:bodyPr/>
        <a:lstStyle/>
        <a:p>
          <a:endParaRPr lang="en-US"/>
        </a:p>
      </dgm:t>
    </dgm:pt>
    <dgm:pt modelId="{8CEA3480-078D-4D9A-B0D7-0356D544B13B}" type="sibTrans" cxnId="{E9A2CF78-AF99-4253-B450-97FE68944EBC}">
      <dgm:prSet/>
      <dgm:spPr/>
      <dgm:t>
        <a:bodyPr/>
        <a:lstStyle/>
        <a:p>
          <a:endParaRPr lang="en-US"/>
        </a:p>
      </dgm:t>
    </dgm:pt>
    <dgm:pt modelId="{6E45CF70-97DD-46F2-A106-E05F66A24B4A}">
      <dgm:prSet/>
      <dgm:spPr/>
      <dgm:t>
        <a:bodyPr/>
        <a:lstStyle/>
        <a:p>
          <a:endParaRPr lang="en-US"/>
        </a:p>
      </dgm:t>
    </dgm:pt>
    <dgm:pt modelId="{7B2D9B64-BEAE-4670-ABCA-93115B680D13}" type="parTrans" cxnId="{146B431B-0854-4782-A248-93071706416C}">
      <dgm:prSet/>
      <dgm:spPr/>
      <dgm:t>
        <a:bodyPr/>
        <a:lstStyle/>
        <a:p>
          <a:endParaRPr lang="en-US"/>
        </a:p>
      </dgm:t>
    </dgm:pt>
    <dgm:pt modelId="{388BDE00-690A-4F5B-8FFF-505CCE4010C4}" type="sibTrans" cxnId="{146B431B-0854-4782-A248-93071706416C}">
      <dgm:prSet/>
      <dgm:spPr/>
      <dgm:t>
        <a:bodyPr/>
        <a:lstStyle/>
        <a:p>
          <a:endParaRPr lang="en-US"/>
        </a:p>
      </dgm:t>
    </dgm:pt>
    <dgm:pt modelId="{56ED0E7D-8C24-4783-9588-AAB7D912E58A}">
      <dgm:prSet/>
      <dgm:spPr/>
      <dgm:t>
        <a:bodyPr/>
        <a:lstStyle/>
        <a:p>
          <a:endParaRPr lang="en-US" dirty="0"/>
        </a:p>
      </dgm:t>
    </dgm:pt>
    <dgm:pt modelId="{F83392C9-E591-4CE4-98A5-B8A586728F07}" type="parTrans" cxnId="{13D46C43-A0D7-4B0D-91C0-9C4B7AEA0D2D}">
      <dgm:prSet/>
      <dgm:spPr/>
      <dgm:t>
        <a:bodyPr/>
        <a:lstStyle/>
        <a:p>
          <a:endParaRPr lang="en-US"/>
        </a:p>
      </dgm:t>
    </dgm:pt>
    <dgm:pt modelId="{25C028D1-4A87-4702-9B4D-14F702F713A3}" type="sibTrans" cxnId="{13D46C43-A0D7-4B0D-91C0-9C4B7AEA0D2D}">
      <dgm:prSet/>
      <dgm:spPr/>
      <dgm:t>
        <a:bodyPr/>
        <a:lstStyle/>
        <a:p>
          <a:endParaRPr lang="en-US"/>
        </a:p>
      </dgm:t>
    </dgm:pt>
    <dgm:pt modelId="{9BFFA5CE-0606-4893-A533-34F875251DCE}" type="pres">
      <dgm:prSet presAssocID="{014D4032-5E63-4D9C-BEB3-EF92D8FE020D}" presName="root" presStyleCnt="0">
        <dgm:presLayoutVars>
          <dgm:dir/>
          <dgm:resizeHandles val="exact"/>
        </dgm:presLayoutVars>
      </dgm:prSet>
      <dgm:spPr/>
    </dgm:pt>
    <dgm:pt modelId="{DDEFF71F-9BF6-46EC-B9FD-387095717C0C}" type="pres">
      <dgm:prSet presAssocID="{431C8D86-324A-4736-9F17-E1369B7426C0}" presName="compNode" presStyleCnt="0"/>
      <dgm:spPr/>
    </dgm:pt>
    <dgm:pt modelId="{A683369B-B27B-496A-BB31-7F23E1FE281D}" type="pres">
      <dgm:prSet presAssocID="{431C8D86-324A-4736-9F17-E1369B7426C0}" presName="iconBgRect" presStyleLbl="bgShp" presStyleIdx="0" presStyleCnt="3"/>
      <dgm:spPr>
        <a:prstGeom prst="round2DiagRect">
          <a:avLst>
            <a:gd name="adj1" fmla="val 29727"/>
            <a:gd name="adj2" fmla="val 0"/>
          </a:avLst>
        </a:prstGeom>
      </dgm:spPr>
    </dgm:pt>
    <dgm:pt modelId="{EA759C7A-0152-4B9C-A88B-D0E8DE41709F}" type="pres">
      <dgm:prSet presAssocID="{431C8D86-324A-4736-9F17-E1369B7426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8B57F6A8-EE58-4A10-AD11-B77438FFB812}" type="pres">
      <dgm:prSet presAssocID="{431C8D86-324A-4736-9F17-E1369B7426C0}" presName="spaceRect" presStyleCnt="0"/>
      <dgm:spPr/>
    </dgm:pt>
    <dgm:pt modelId="{783D248F-0963-426D-8151-D0A28AB0AF51}" type="pres">
      <dgm:prSet presAssocID="{431C8D86-324A-4736-9F17-E1369B7426C0}" presName="textRect" presStyleLbl="revTx" presStyleIdx="0" presStyleCnt="3">
        <dgm:presLayoutVars>
          <dgm:chMax val="1"/>
          <dgm:chPref val="1"/>
        </dgm:presLayoutVars>
      </dgm:prSet>
      <dgm:spPr/>
    </dgm:pt>
    <dgm:pt modelId="{4601AEF5-9382-4E9A-9D99-C0F983F8755F}" type="pres">
      <dgm:prSet presAssocID="{FF3538FE-7F72-4FF6-BC94-0156515E1534}" presName="sibTrans" presStyleCnt="0"/>
      <dgm:spPr/>
    </dgm:pt>
    <dgm:pt modelId="{D2ED46DA-0E58-4FD2-B9FD-B661E6A2BBC4}" type="pres">
      <dgm:prSet presAssocID="{2C4707AF-C307-40D8-95C8-F393FCD87902}" presName="compNode" presStyleCnt="0"/>
      <dgm:spPr/>
    </dgm:pt>
    <dgm:pt modelId="{AF36A005-1BAE-485A-A27C-E36A7B5CC767}" type="pres">
      <dgm:prSet presAssocID="{2C4707AF-C307-40D8-95C8-F393FCD87902}" presName="iconBgRect" presStyleLbl="bgShp" presStyleIdx="1" presStyleCnt="3"/>
      <dgm:spPr>
        <a:prstGeom prst="round2DiagRect">
          <a:avLst>
            <a:gd name="adj1" fmla="val 29727"/>
            <a:gd name="adj2" fmla="val 0"/>
          </a:avLst>
        </a:prstGeom>
      </dgm:spPr>
    </dgm:pt>
    <dgm:pt modelId="{205EF477-8475-4279-9F32-04B9816B75DE}" type="pres">
      <dgm:prSet presAssocID="{2C4707AF-C307-40D8-95C8-F393FCD8790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0A6F4591-C58C-438D-9D66-519C97C37471}" type="pres">
      <dgm:prSet presAssocID="{2C4707AF-C307-40D8-95C8-F393FCD87902}" presName="spaceRect" presStyleCnt="0"/>
      <dgm:spPr/>
    </dgm:pt>
    <dgm:pt modelId="{40895F04-9EC0-431C-8BFF-7EDD06FB2736}" type="pres">
      <dgm:prSet presAssocID="{2C4707AF-C307-40D8-95C8-F393FCD87902}" presName="textRect" presStyleLbl="revTx" presStyleIdx="1" presStyleCnt="3">
        <dgm:presLayoutVars>
          <dgm:chMax val="1"/>
          <dgm:chPref val="1"/>
        </dgm:presLayoutVars>
      </dgm:prSet>
      <dgm:spPr/>
    </dgm:pt>
    <dgm:pt modelId="{672A4F53-F067-401F-ABDF-E4BC604F4E68}" type="pres">
      <dgm:prSet presAssocID="{50F5D481-0710-44A3-9783-D901AF7B4B49}" presName="sibTrans" presStyleCnt="0"/>
      <dgm:spPr/>
    </dgm:pt>
    <dgm:pt modelId="{BE3E0FEF-8A62-4E22-BF77-6B3A12DDB643}" type="pres">
      <dgm:prSet presAssocID="{EBA78A38-BCAF-4AB6-9905-B4E0B5720741}" presName="compNode" presStyleCnt="0"/>
      <dgm:spPr/>
    </dgm:pt>
    <dgm:pt modelId="{0B9319F4-12DD-402B-8EA5-0FE4BB67EB48}" type="pres">
      <dgm:prSet presAssocID="{EBA78A38-BCAF-4AB6-9905-B4E0B5720741}" presName="iconBgRect" presStyleLbl="bgShp" presStyleIdx="2" presStyleCnt="3"/>
      <dgm:spPr>
        <a:prstGeom prst="round2DiagRect">
          <a:avLst>
            <a:gd name="adj1" fmla="val 29727"/>
            <a:gd name="adj2" fmla="val 0"/>
          </a:avLst>
        </a:prstGeom>
      </dgm:spPr>
    </dgm:pt>
    <dgm:pt modelId="{FAD4571C-06D4-4EB0-A45E-75ACECC94D27}" type="pres">
      <dgm:prSet presAssocID="{EBA78A38-BCAF-4AB6-9905-B4E0B572074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ustache"/>
        </a:ext>
      </dgm:extLst>
    </dgm:pt>
    <dgm:pt modelId="{17069FA4-3A1A-46F3-8B15-CA5B075B61B5}" type="pres">
      <dgm:prSet presAssocID="{EBA78A38-BCAF-4AB6-9905-B4E0B5720741}" presName="spaceRect" presStyleCnt="0"/>
      <dgm:spPr/>
    </dgm:pt>
    <dgm:pt modelId="{BCC22BF3-DB9B-4655-AED6-E1B94940C0C9}" type="pres">
      <dgm:prSet presAssocID="{EBA78A38-BCAF-4AB6-9905-B4E0B5720741}" presName="textRect" presStyleLbl="revTx" presStyleIdx="2" presStyleCnt="3">
        <dgm:presLayoutVars>
          <dgm:chMax val="1"/>
          <dgm:chPref val="1"/>
        </dgm:presLayoutVars>
      </dgm:prSet>
      <dgm:spPr/>
    </dgm:pt>
  </dgm:ptLst>
  <dgm:cxnLst>
    <dgm:cxn modelId="{0DB4EB13-839D-4AE3-9473-C34175FC5131}" type="presOf" srcId="{2C4707AF-C307-40D8-95C8-F393FCD87902}" destId="{40895F04-9EC0-431C-8BFF-7EDD06FB2736}" srcOrd="0" destOrd="0" presId="urn:microsoft.com/office/officeart/2018/5/layout/IconLeafLabelList"/>
    <dgm:cxn modelId="{146B431B-0854-4782-A248-93071706416C}" srcId="{EBA78A38-BCAF-4AB6-9905-B4E0B5720741}" destId="{6E45CF70-97DD-46F2-A106-E05F66A24B4A}" srcOrd="0" destOrd="0" parTransId="{7B2D9B64-BEAE-4670-ABCA-93115B680D13}" sibTransId="{388BDE00-690A-4F5B-8FFF-505CCE4010C4}"/>
    <dgm:cxn modelId="{13D46C43-A0D7-4B0D-91C0-9C4B7AEA0D2D}" srcId="{EBA78A38-BCAF-4AB6-9905-B4E0B5720741}" destId="{56ED0E7D-8C24-4783-9588-AAB7D912E58A}" srcOrd="1" destOrd="0" parTransId="{F83392C9-E591-4CE4-98A5-B8A586728F07}" sibTransId="{25C028D1-4A87-4702-9B4D-14F702F713A3}"/>
    <dgm:cxn modelId="{483D8C54-7CCD-4608-AD2D-F32390DE1A66}" srcId="{014D4032-5E63-4D9C-BEB3-EF92D8FE020D}" destId="{2C4707AF-C307-40D8-95C8-F393FCD87902}" srcOrd="1" destOrd="0" parTransId="{A2329D23-DCFA-4002-8E29-5DDC117F83BE}" sibTransId="{50F5D481-0710-44A3-9783-D901AF7B4B49}"/>
    <dgm:cxn modelId="{60107258-56F3-4A12-B042-D2B6D22DCD15}" type="presOf" srcId="{EBA78A38-BCAF-4AB6-9905-B4E0B5720741}" destId="{BCC22BF3-DB9B-4655-AED6-E1B94940C0C9}" srcOrd="0" destOrd="0" presId="urn:microsoft.com/office/officeart/2018/5/layout/IconLeafLabelList"/>
    <dgm:cxn modelId="{E9A2CF78-AF99-4253-B450-97FE68944EBC}" srcId="{014D4032-5E63-4D9C-BEB3-EF92D8FE020D}" destId="{EBA78A38-BCAF-4AB6-9905-B4E0B5720741}" srcOrd="2" destOrd="0" parTransId="{B31073A2-E933-4847-B539-82DC762A5920}" sibTransId="{8CEA3480-078D-4D9A-B0D7-0356D544B13B}"/>
    <dgm:cxn modelId="{3F3E9B59-DC77-48B0-B46C-27062D1BB42C}" type="presOf" srcId="{014D4032-5E63-4D9C-BEB3-EF92D8FE020D}" destId="{9BFFA5CE-0606-4893-A533-34F875251DCE}" srcOrd="0" destOrd="0" presId="urn:microsoft.com/office/officeart/2018/5/layout/IconLeafLabelList"/>
    <dgm:cxn modelId="{90A8548A-39D5-4CBE-B000-5352A2AC29F6}" type="presOf" srcId="{431C8D86-324A-4736-9F17-E1369B7426C0}" destId="{783D248F-0963-426D-8151-D0A28AB0AF51}" srcOrd="0" destOrd="0" presId="urn:microsoft.com/office/officeart/2018/5/layout/IconLeafLabelList"/>
    <dgm:cxn modelId="{14A592E8-C355-48B6-A5BF-5883565AF596}" srcId="{014D4032-5E63-4D9C-BEB3-EF92D8FE020D}" destId="{431C8D86-324A-4736-9F17-E1369B7426C0}" srcOrd="0" destOrd="0" parTransId="{20FFEEED-6660-486D-86DA-2FA535BFF168}" sibTransId="{FF3538FE-7F72-4FF6-BC94-0156515E1534}"/>
    <dgm:cxn modelId="{6E4A87CE-EBBF-4545-8923-57832FC66DE7}" type="presParOf" srcId="{9BFFA5CE-0606-4893-A533-34F875251DCE}" destId="{DDEFF71F-9BF6-46EC-B9FD-387095717C0C}" srcOrd="0" destOrd="0" presId="urn:microsoft.com/office/officeart/2018/5/layout/IconLeafLabelList"/>
    <dgm:cxn modelId="{12404FA5-37BF-4EFA-9BEF-821F2CD604D3}" type="presParOf" srcId="{DDEFF71F-9BF6-46EC-B9FD-387095717C0C}" destId="{A683369B-B27B-496A-BB31-7F23E1FE281D}" srcOrd="0" destOrd="0" presId="urn:microsoft.com/office/officeart/2018/5/layout/IconLeafLabelList"/>
    <dgm:cxn modelId="{A6EE814C-CE81-4E57-9044-65B70DFBD867}" type="presParOf" srcId="{DDEFF71F-9BF6-46EC-B9FD-387095717C0C}" destId="{EA759C7A-0152-4B9C-A88B-D0E8DE41709F}" srcOrd="1" destOrd="0" presId="urn:microsoft.com/office/officeart/2018/5/layout/IconLeafLabelList"/>
    <dgm:cxn modelId="{80B4812D-7211-45FD-A947-57549E2FD690}" type="presParOf" srcId="{DDEFF71F-9BF6-46EC-B9FD-387095717C0C}" destId="{8B57F6A8-EE58-4A10-AD11-B77438FFB812}" srcOrd="2" destOrd="0" presId="urn:microsoft.com/office/officeart/2018/5/layout/IconLeafLabelList"/>
    <dgm:cxn modelId="{AF07CD01-E84A-4475-A30D-F281B1465FD5}" type="presParOf" srcId="{DDEFF71F-9BF6-46EC-B9FD-387095717C0C}" destId="{783D248F-0963-426D-8151-D0A28AB0AF51}" srcOrd="3" destOrd="0" presId="urn:microsoft.com/office/officeart/2018/5/layout/IconLeafLabelList"/>
    <dgm:cxn modelId="{42DEFE95-EA26-40F4-A5F6-9F809F8AF1CC}" type="presParOf" srcId="{9BFFA5CE-0606-4893-A533-34F875251DCE}" destId="{4601AEF5-9382-4E9A-9D99-C0F983F8755F}" srcOrd="1" destOrd="0" presId="urn:microsoft.com/office/officeart/2018/5/layout/IconLeafLabelList"/>
    <dgm:cxn modelId="{D6C5DE6A-2A44-4138-82F2-7E52A0D0150F}" type="presParOf" srcId="{9BFFA5CE-0606-4893-A533-34F875251DCE}" destId="{D2ED46DA-0E58-4FD2-B9FD-B661E6A2BBC4}" srcOrd="2" destOrd="0" presId="urn:microsoft.com/office/officeart/2018/5/layout/IconLeafLabelList"/>
    <dgm:cxn modelId="{82BACE05-CF21-452F-B2A7-0C9505AF9224}" type="presParOf" srcId="{D2ED46DA-0E58-4FD2-B9FD-B661E6A2BBC4}" destId="{AF36A005-1BAE-485A-A27C-E36A7B5CC767}" srcOrd="0" destOrd="0" presId="urn:microsoft.com/office/officeart/2018/5/layout/IconLeafLabelList"/>
    <dgm:cxn modelId="{C0BE4680-2C76-426B-B6B3-EFCF335E6E77}" type="presParOf" srcId="{D2ED46DA-0E58-4FD2-B9FD-B661E6A2BBC4}" destId="{205EF477-8475-4279-9F32-04B9816B75DE}" srcOrd="1" destOrd="0" presId="urn:microsoft.com/office/officeart/2018/5/layout/IconLeafLabelList"/>
    <dgm:cxn modelId="{3D21AE8F-3058-4865-ADBD-25F564FE5457}" type="presParOf" srcId="{D2ED46DA-0E58-4FD2-B9FD-B661E6A2BBC4}" destId="{0A6F4591-C58C-438D-9D66-519C97C37471}" srcOrd="2" destOrd="0" presId="urn:microsoft.com/office/officeart/2018/5/layout/IconLeafLabelList"/>
    <dgm:cxn modelId="{744D85AB-FD00-4C7F-AED6-2DC52AA3B611}" type="presParOf" srcId="{D2ED46DA-0E58-4FD2-B9FD-B661E6A2BBC4}" destId="{40895F04-9EC0-431C-8BFF-7EDD06FB2736}" srcOrd="3" destOrd="0" presId="urn:microsoft.com/office/officeart/2018/5/layout/IconLeafLabelList"/>
    <dgm:cxn modelId="{4B02ADAA-FFF7-4A2F-A7AC-A94778F8070A}" type="presParOf" srcId="{9BFFA5CE-0606-4893-A533-34F875251DCE}" destId="{672A4F53-F067-401F-ABDF-E4BC604F4E68}" srcOrd="3" destOrd="0" presId="urn:microsoft.com/office/officeart/2018/5/layout/IconLeafLabelList"/>
    <dgm:cxn modelId="{FFCB0CF9-605B-4943-977B-48F5C8DE0ADD}" type="presParOf" srcId="{9BFFA5CE-0606-4893-A533-34F875251DCE}" destId="{BE3E0FEF-8A62-4E22-BF77-6B3A12DDB643}" srcOrd="4" destOrd="0" presId="urn:microsoft.com/office/officeart/2018/5/layout/IconLeafLabelList"/>
    <dgm:cxn modelId="{12E95D77-7B37-4F06-85CC-B0F89A22D495}" type="presParOf" srcId="{BE3E0FEF-8A62-4E22-BF77-6B3A12DDB643}" destId="{0B9319F4-12DD-402B-8EA5-0FE4BB67EB48}" srcOrd="0" destOrd="0" presId="urn:microsoft.com/office/officeart/2018/5/layout/IconLeafLabelList"/>
    <dgm:cxn modelId="{C0BF0133-FABC-44DB-B77C-917E006B3B9B}" type="presParOf" srcId="{BE3E0FEF-8A62-4E22-BF77-6B3A12DDB643}" destId="{FAD4571C-06D4-4EB0-A45E-75ACECC94D27}" srcOrd="1" destOrd="0" presId="urn:microsoft.com/office/officeart/2018/5/layout/IconLeafLabelList"/>
    <dgm:cxn modelId="{B6353AF8-7ADB-4B7C-B761-E112287A203D}" type="presParOf" srcId="{BE3E0FEF-8A62-4E22-BF77-6B3A12DDB643}" destId="{17069FA4-3A1A-46F3-8B15-CA5B075B61B5}" srcOrd="2" destOrd="0" presId="urn:microsoft.com/office/officeart/2018/5/layout/IconLeafLabelList"/>
    <dgm:cxn modelId="{0AAE187F-F32F-49FE-BF9C-F89492C9D752}" type="presParOf" srcId="{BE3E0FEF-8A62-4E22-BF77-6B3A12DDB643}" destId="{BCC22BF3-DB9B-4655-AED6-E1B94940C0C9}"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B91FA5-BFD6-427A-831C-44D08539B997}"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0BD2C86-0E31-49BF-9A16-4AA8D96F7E2A}">
      <dgm:prSet/>
      <dgm:spPr/>
      <dgm:t>
        <a:bodyPr/>
        <a:lstStyle/>
        <a:p>
          <a:r>
            <a:rPr lang="en-US"/>
            <a:t>Subscribe</a:t>
          </a:r>
        </a:p>
      </dgm:t>
    </dgm:pt>
    <dgm:pt modelId="{B52A4A4B-E34F-4DA8-9F50-27D011368C89}" type="parTrans" cxnId="{649AF213-7ED5-4555-B00D-74B6901DB54D}">
      <dgm:prSet/>
      <dgm:spPr/>
      <dgm:t>
        <a:bodyPr/>
        <a:lstStyle/>
        <a:p>
          <a:endParaRPr lang="en-US"/>
        </a:p>
      </dgm:t>
    </dgm:pt>
    <dgm:pt modelId="{2ED01E63-BEAB-45B5-9849-462F8AA5A00E}" type="sibTrans" cxnId="{649AF213-7ED5-4555-B00D-74B6901DB54D}">
      <dgm:prSet/>
      <dgm:spPr/>
      <dgm:t>
        <a:bodyPr/>
        <a:lstStyle/>
        <a:p>
          <a:endParaRPr lang="en-US"/>
        </a:p>
      </dgm:t>
    </dgm:pt>
    <dgm:pt modelId="{4093696C-4839-45B8-A723-E5CB46D00E41}">
      <dgm:prSet/>
      <dgm:spPr/>
      <dgm:t>
        <a:bodyPr/>
        <a:lstStyle/>
        <a:p>
          <a:r>
            <a:rPr lang="en-US"/>
            <a:t>Update</a:t>
          </a:r>
        </a:p>
      </dgm:t>
    </dgm:pt>
    <dgm:pt modelId="{9523FBE3-5C17-4C85-A288-A796C4AC9C74}" type="parTrans" cxnId="{1DA74530-3DBF-40DA-8408-6D27B7E36CBB}">
      <dgm:prSet/>
      <dgm:spPr/>
      <dgm:t>
        <a:bodyPr/>
        <a:lstStyle/>
        <a:p>
          <a:endParaRPr lang="en-US"/>
        </a:p>
      </dgm:t>
    </dgm:pt>
    <dgm:pt modelId="{B2837725-2562-45C9-904E-D58256D314AB}" type="sibTrans" cxnId="{1DA74530-3DBF-40DA-8408-6D27B7E36CBB}">
      <dgm:prSet/>
      <dgm:spPr/>
      <dgm:t>
        <a:bodyPr/>
        <a:lstStyle/>
        <a:p>
          <a:endParaRPr lang="en-US"/>
        </a:p>
      </dgm:t>
    </dgm:pt>
    <dgm:pt modelId="{91E6A5BB-F650-4193-B199-FCD03A7C5A09}">
      <dgm:prSet/>
      <dgm:spPr/>
      <dgm:t>
        <a:bodyPr/>
        <a:lstStyle/>
        <a:p>
          <a:r>
            <a:rPr lang="en-US"/>
            <a:t>Set</a:t>
          </a:r>
        </a:p>
      </dgm:t>
    </dgm:pt>
    <dgm:pt modelId="{0A495266-1BEE-4462-8038-DE2717DD99C1}" type="parTrans" cxnId="{203E217C-930B-47DB-B5FD-AE6080369599}">
      <dgm:prSet/>
      <dgm:spPr/>
      <dgm:t>
        <a:bodyPr/>
        <a:lstStyle/>
        <a:p>
          <a:endParaRPr lang="en-US"/>
        </a:p>
      </dgm:t>
    </dgm:pt>
    <dgm:pt modelId="{02602FA2-9723-4054-9F9A-D4E4FA799479}" type="sibTrans" cxnId="{203E217C-930B-47DB-B5FD-AE6080369599}">
      <dgm:prSet/>
      <dgm:spPr/>
      <dgm:t>
        <a:bodyPr/>
        <a:lstStyle/>
        <a:p>
          <a:endParaRPr lang="en-US"/>
        </a:p>
      </dgm:t>
    </dgm:pt>
    <dgm:pt modelId="{2E0EBD4B-8D8D-4551-B843-C0B2D48A1D0F}">
      <dgm:prSet/>
      <dgm:spPr/>
      <dgm:t>
        <a:bodyPr/>
        <a:lstStyle/>
        <a:p>
          <a:r>
            <a:rPr lang="en-US"/>
            <a:t>Unsubscribe</a:t>
          </a:r>
        </a:p>
      </dgm:t>
    </dgm:pt>
    <dgm:pt modelId="{DAC51F45-001E-42A2-B07B-5F3313987B8D}" type="parTrans" cxnId="{7555E5D9-E9DF-491C-A3D7-6E2A58F88DEA}">
      <dgm:prSet/>
      <dgm:spPr/>
      <dgm:t>
        <a:bodyPr/>
        <a:lstStyle/>
        <a:p>
          <a:endParaRPr lang="en-US"/>
        </a:p>
      </dgm:t>
    </dgm:pt>
    <dgm:pt modelId="{42EF3B69-976E-4C14-8D1D-44C9B653CAC0}" type="sibTrans" cxnId="{7555E5D9-E9DF-491C-A3D7-6E2A58F88DEA}">
      <dgm:prSet/>
      <dgm:spPr/>
      <dgm:t>
        <a:bodyPr/>
        <a:lstStyle/>
        <a:p>
          <a:endParaRPr lang="en-US"/>
        </a:p>
      </dgm:t>
    </dgm:pt>
    <dgm:pt modelId="{58C3A428-19D2-411D-9F00-BA30836D7766}" type="pres">
      <dgm:prSet presAssocID="{28B91FA5-BFD6-427A-831C-44D08539B997}" presName="root" presStyleCnt="0">
        <dgm:presLayoutVars>
          <dgm:dir/>
          <dgm:resizeHandles val="exact"/>
        </dgm:presLayoutVars>
      </dgm:prSet>
      <dgm:spPr/>
    </dgm:pt>
    <dgm:pt modelId="{E87F8DF0-DFCF-41F1-AFE7-B8CF18A4BDA7}" type="pres">
      <dgm:prSet presAssocID="{80BD2C86-0E31-49BF-9A16-4AA8D96F7E2A}" presName="compNode" presStyleCnt="0"/>
      <dgm:spPr/>
    </dgm:pt>
    <dgm:pt modelId="{88650699-C101-44EF-BFB6-498B6E220269}" type="pres">
      <dgm:prSet presAssocID="{80BD2C86-0E31-49BF-9A16-4AA8D96F7E2A}" presName="bgRect" presStyleLbl="bgShp" presStyleIdx="0" presStyleCnt="4"/>
      <dgm:spPr/>
    </dgm:pt>
    <dgm:pt modelId="{4C7A980D-E093-459F-B5BA-2F10981F6AF9}" type="pres">
      <dgm:prSet presAssocID="{80BD2C86-0E31-49BF-9A16-4AA8D96F7E2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550EB60B-45EE-4FFC-A52F-989DC5363B12}" type="pres">
      <dgm:prSet presAssocID="{80BD2C86-0E31-49BF-9A16-4AA8D96F7E2A}" presName="spaceRect" presStyleCnt="0"/>
      <dgm:spPr/>
    </dgm:pt>
    <dgm:pt modelId="{57801194-B183-4374-8F2E-898567059915}" type="pres">
      <dgm:prSet presAssocID="{80BD2C86-0E31-49BF-9A16-4AA8D96F7E2A}" presName="parTx" presStyleLbl="revTx" presStyleIdx="0" presStyleCnt="4">
        <dgm:presLayoutVars>
          <dgm:chMax val="0"/>
          <dgm:chPref val="0"/>
        </dgm:presLayoutVars>
      </dgm:prSet>
      <dgm:spPr/>
    </dgm:pt>
    <dgm:pt modelId="{8F61DFE6-AD9E-4D8D-BFC0-D4BF5C39798F}" type="pres">
      <dgm:prSet presAssocID="{2ED01E63-BEAB-45B5-9849-462F8AA5A00E}" presName="sibTrans" presStyleCnt="0"/>
      <dgm:spPr/>
    </dgm:pt>
    <dgm:pt modelId="{8E839550-E708-4B06-AF5B-EC2AA3A09F83}" type="pres">
      <dgm:prSet presAssocID="{4093696C-4839-45B8-A723-E5CB46D00E41}" presName="compNode" presStyleCnt="0"/>
      <dgm:spPr/>
    </dgm:pt>
    <dgm:pt modelId="{2790C40E-67A0-46E6-B30F-E0F11D5B93EB}" type="pres">
      <dgm:prSet presAssocID="{4093696C-4839-45B8-A723-E5CB46D00E41}" presName="bgRect" presStyleLbl="bgShp" presStyleIdx="1" presStyleCnt="4"/>
      <dgm:spPr/>
    </dgm:pt>
    <dgm:pt modelId="{9B6334F8-CED1-4636-B957-050BF9600949}" type="pres">
      <dgm:prSet presAssocID="{4093696C-4839-45B8-A723-E5CB46D00E4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fresh"/>
        </a:ext>
      </dgm:extLst>
    </dgm:pt>
    <dgm:pt modelId="{5C0532C2-4F89-4354-A995-E8FBCF5299E9}" type="pres">
      <dgm:prSet presAssocID="{4093696C-4839-45B8-A723-E5CB46D00E41}" presName="spaceRect" presStyleCnt="0"/>
      <dgm:spPr/>
    </dgm:pt>
    <dgm:pt modelId="{BE7E5C89-84B4-4149-86A0-CFD2BD82622F}" type="pres">
      <dgm:prSet presAssocID="{4093696C-4839-45B8-A723-E5CB46D00E41}" presName="parTx" presStyleLbl="revTx" presStyleIdx="1" presStyleCnt="4">
        <dgm:presLayoutVars>
          <dgm:chMax val="0"/>
          <dgm:chPref val="0"/>
        </dgm:presLayoutVars>
      </dgm:prSet>
      <dgm:spPr/>
    </dgm:pt>
    <dgm:pt modelId="{F7AACC4E-6E48-4364-BAA5-ADC26C07DDCF}" type="pres">
      <dgm:prSet presAssocID="{B2837725-2562-45C9-904E-D58256D314AB}" presName="sibTrans" presStyleCnt="0"/>
      <dgm:spPr/>
    </dgm:pt>
    <dgm:pt modelId="{FBF8B9ED-985B-47A8-B9D6-BC08287AA293}" type="pres">
      <dgm:prSet presAssocID="{91E6A5BB-F650-4193-B199-FCD03A7C5A09}" presName="compNode" presStyleCnt="0"/>
      <dgm:spPr/>
    </dgm:pt>
    <dgm:pt modelId="{89EB987B-2875-4E7D-8C6D-ADB5D6FAD225}" type="pres">
      <dgm:prSet presAssocID="{91E6A5BB-F650-4193-B199-FCD03A7C5A09}" presName="bgRect" presStyleLbl="bgShp" presStyleIdx="2" presStyleCnt="4"/>
      <dgm:spPr/>
    </dgm:pt>
    <dgm:pt modelId="{E84B91FC-B0B3-4EF9-B6F3-46E4455D217C}" type="pres">
      <dgm:prSet presAssocID="{91E6A5BB-F650-4193-B199-FCD03A7C5A0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2487CF2B-3AB6-4FFB-B237-A7E6DF6DACB2}" type="pres">
      <dgm:prSet presAssocID="{91E6A5BB-F650-4193-B199-FCD03A7C5A09}" presName="spaceRect" presStyleCnt="0"/>
      <dgm:spPr/>
    </dgm:pt>
    <dgm:pt modelId="{22E45093-1635-4AB5-AC14-23B5493C28F0}" type="pres">
      <dgm:prSet presAssocID="{91E6A5BB-F650-4193-B199-FCD03A7C5A09}" presName="parTx" presStyleLbl="revTx" presStyleIdx="2" presStyleCnt="4">
        <dgm:presLayoutVars>
          <dgm:chMax val="0"/>
          <dgm:chPref val="0"/>
        </dgm:presLayoutVars>
      </dgm:prSet>
      <dgm:spPr/>
    </dgm:pt>
    <dgm:pt modelId="{5EBC421B-E401-44A2-B23E-01FD7F811DE5}" type="pres">
      <dgm:prSet presAssocID="{02602FA2-9723-4054-9F9A-D4E4FA799479}" presName="sibTrans" presStyleCnt="0"/>
      <dgm:spPr/>
    </dgm:pt>
    <dgm:pt modelId="{16DCBD2F-ACDE-42F3-92A3-AF6A49C61E81}" type="pres">
      <dgm:prSet presAssocID="{2E0EBD4B-8D8D-4551-B843-C0B2D48A1D0F}" presName="compNode" presStyleCnt="0"/>
      <dgm:spPr/>
    </dgm:pt>
    <dgm:pt modelId="{7564436A-61AB-4AE4-95A2-8872735191AE}" type="pres">
      <dgm:prSet presAssocID="{2E0EBD4B-8D8D-4551-B843-C0B2D48A1D0F}" presName="bgRect" presStyleLbl="bgShp" presStyleIdx="3" presStyleCnt="4"/>
      <dgm:spPr/>
    </dgm:pt>
    <dgm:pt modelId="{127C0BA4-890B-413D-A736-08A7E84A002F}" type="pres">
      <dgm:prSet presAssocID="{2E0EBD4B-8D8D-4551-B843-C0B2D48A1D0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rbage"/>
        </a:ext>
      </dgm:extLst>
    </dgm:pt>
    <dgm:pt modelId="{53221932-68E8-45D6-BEEC-DCB580125A1E}" type="pres">
      <dgm:prSet presAssocID="{2E0EBD4B-8D8D-4551-B843-C0B2D48A1D0F}" presName="spaceRect" presStyleCnt="0"/>
      <dgm:spPr/>
    </dgm:pt>
    <dgm:pt modelId="{15ABFD9B-A7AF-4A0E-B107-B25D94446C2B}" type="pres">
      <dgm:prSet presAssocID="{2E0EBD4B-8D8D-4551-B843-C0B2D48A1D0F}" presName="parTx" presStyleLbl="revTx" presStyleIdx="3" presStyleCnt="4">
        <dgm:presLayoutVars>
          <dgm:chMax val="0"/>
          <dgm:chPref val="0"/>
        </dgm:presLayoutVars>
      </dgm:prSet>
      <dgm:spPr/>
    </dgm:pt>
  </dgm:ptLst>
  <dgm:cxnLst>
    <dgm:cxn modelId="{649AF213-7ED5-4555-B00D-74B6901DB54D}" srcId="{28B91FA5-BFD6-427A-831C-44D08539B997}" destId="{80BD2C86-0E31-49BF-9A16-4AA8D96F7E2A}" srcOrd="0" destOrd="0" parTransId="{B52A4A4B-E34F-4DA8-9F50-27D011368C89}" sibTransId="{2ED01E63-BEAB-45B5-9849-462F8AA5A00E}"/>
    <dgm:cxn modelId="{1DA74530-3DBF-40DA-8408-6D27B7E36CBB}" srcId="{28B91FA5-BFD6-427A-831C-44D08539B997}" destId="{4093696C-4839-45B8-A723-E5CB46D00E41}" srcOrd="1" destOrd="0" parTransId="{9523FBE3-5C17-4C85-A288-A796C4AC9C74}" sibTransId="{B2837725-2562-45C9-904E-D58256D314AB}"/>
    <dgm:cxn modelId="{DFC84C31-A044-4280-9D11-077AFB6D1E3A}" type="presOf" srcId="{28B91FA5-BFD6-427A-831C-44D08539B997}" destId="{58C3A428-19D2-411D-9F00-BA30836D7766}" srcOrd="0" destOrd="0" presId="urn:microsoft.com/office/officeart/2018/2/layout/IconVerticalSolidList"/>
    <dgm:cxn modelId="{FB16BF47-0F7B-406F-AB1A-1827846293E0}" type="presOf" srcId="{2E0EBD4B-8D8D-4551-B843-C0B2D48A1D0F}" destId="{15ABFD9B-A7AF-4A0E-B107-B25D94446C2B}" srcOrd="0" destOrd="0" presId="urn:microsoft.com/office/officeart/2018/2/layout/IconVerticalSolidList"/>
    <dgm:cxn modelId="{F92F7058-EFC7-47C6-836C-6675E8EE7563}" type="presOf" srcId="{4093696C-4839-45B8-A723-E5CB46D00E41}" destId="{BE7E5C89-84B4-4149-86A0-CFD2BD82622F}" srcOrd="0" destOrd="0" presId="urn:microsoft.com/office/officeart/2018/2/layout/IconVerticalSolidList"/>
    <dgm:cxn modelId="{203E217C-930B-47DB-B5FD-AE6080369599}" srcId="{28B91FA5-BFD6-427A-831C-44D08539B997}" destId="{91E6A5BB-F650-4193-B199-FCD03A7C5A09}" srcOrd="2" destOrd="0" parTransId="{0A495266-1BEE-4462-8038-DE2717DD99C1}" sibTransId="{02602FA2-9723-4054-9F9A-D4E4FA799479}"/>
    <dgm:cxn modelId="{87A69E82-99F3-4658-ABC8-07540E7F5370}" type="presOf" srcId="{91E6A5BB-F650-4193-B199-FCD03A7C5A09}" destId="{22E45093-1635-4AB5-AC14-23B5493C28F0}" srcOrd="0" destOrd="0" presId="urn:microsoft.com/office/officeart/2018/2/layout/IconVerticalSolidList"/>
    <dgm:cxn modelId="{44C39DC8-01BF-4285-AB7A-5402AE59DE3C}" type="presOf" srcId="{80BD2C86-0E31-49BF-9A16-4AA8D96F7E2A}" destId="{57801194-B183-4374-8F2E-898567059915}" srcOrd="0" destOrd="0" presId="urn:microsoft.com/office/officeart/2018/2/layout/IconVerticalSolidList"/>
    <dgm:cxn modelId="{7555E5D9-E9DF-491C-A3D7-6E2A58F88DEA}" srcId="{28B91FA5-BFD6-427A-831C-44D08539B997}" destId="{2E0EBD4B-8D8D-4551-B843-C0B2D48A1D0F}" srcOrd="3" destOrd="0" parTransId="{DAC51F45-001E-42A2-B07B-5F3313987B8D}" sibTransId="{42EF3B69-976E-4C14-8D1D-44C9B653CAC0}"/>
    <dgm:cxn modelId="{1CDA25EE-B70F-4105-837E-A80C958F7F42}" type="presParOf" srcId="{58C3A428-19D2-411D-9F00-BA30836D7766}" destId="{E87F8DF0-DFCF-41F1-AFE7-B8CF18A4BDA7}" srcOrd="0" destOrd="0" presId="urn:microsoft.com/office/officeart/2018/2/layout/IconVerticalSolidList"/>
    <dgm:cxn modelId="{43A1718C-D96E-452E-8F31-C3EFA3AD8DCA}" type="presParOf" srcId="{E87F8DF0-DFCF-41F1-AFE7-B8CF18A4BDA7}" destId="{88650699-C101-44EF-BFB6-498B6E220269}" srcOrd="0" destOrd="0" presId="urn:microsoft.com/office/officeart/2018/2/layout/IconVerticalSolidList"/>
    <dgm:cxn modelId="{8A2B47D4-C5B5-4B47-891D-DEFC361766E5}" type="presParOf" srcId="{E87F8DF0-DFCF-41F1-AFE7-B8CF18A4BDA7}" destId="{4C7A980D-E093-459F-B5BA-2F10981F6AF9}" srcOrd="1" destOrd="0" presId="urn:microsoft.com/office/officeart/2018/2/layout/IconVerticalSolidList"/>
    <dgm:cxn modelId="{1ED5F788-A599-4795-AF61-303C74641CCE}" type="presParOf" srcId="{E87F8DF0-DFCF-41F1-AFE7-B8CF18A4BDA7}" destId="{550EB60B-45EE-4FFC-A52F-989DC5363B12}" srcOrd="2" destOrd="0" presId="urn:microsoft.com/office/officeart/2018/2/layout/IconVerticalSolidList"/>
    <dgm:cxn modelId="{EFFEF92D-ED25-4757-B060-EF7FCB664DF3}" type="presParOf" srcId="{E87F8DF0-DFCF-41F1-AFE7-B8CF18A4BDA7}" destId="{57801194-B183-4374-8F2E-898567059915}" srcOrd="3" destOrd="0" presId="urn:microsoft.com/office/officeart/2018/2/layout/IconVerticalSolidList"/>
    <dgm:cxn modelId="{534A707E-6A1C-4BD0-A5A0-A335B6CE4762}" type="presParOf" srcId="{58C3A428-19D2-411D-9F00-BA30836D7766}" destId="{8F61DFE6-AD9E-4D8D-BFC0-D4BF5C39798F}" srcOrd="1" destOrd="0" presId="urn:microsoft.com/office/officeart/2018/2/layout/IconVerticalSolidList"/>
    <dgm:cxn modelId="{ADECB31E-CBFF-4B23-B85B-A1C678152E6F}" type="presParOf" srcId="{58C3A428-19D2-411D-9F00-BA30836D7766}" destId="{8E839550-E708-4B06-AF5B-EC2AA3A09F83}" srcOrd="2" destOrd="0" presId="urn:microsoft.com/office/officeart/2018/2/layout/IconVerticalSolidList"/>
    <dgm:cxn modelId="{5C9ED2EA-3AE0-481F-B435-32F140AEC456}" type="presParOf" srcId="{8E839550-E708-4B06-AF5B-EC2AA3A09F83}" destId="{2790C40E-67A0-46E6-B30F-E0F11D5B93EB}" srcOrd="0" destOrd="0" presId="urn:microsoft.com/office/officeart/2018/2/layout/IconVerticalSolidList"/>
    <dgm:cxn modelId="{2AD300A3-4F91-4481-84E8-A3481BE4475D}" type="presParOf" srcId="{8E839550-E708-4B06-AF5B-EC2AA3A09F83}" destId="{9B6334F8-CED1-4636-B957-050BF9600949}" srcOrd="1" destOrd="0" presId="urn:microsoft.com/office/officeart/2018/2/layout/IconVerticalSolidList"/>
    <dgm:cxn modelId="{C4D272C3-E408-4EC3-BA45-2C339CE5F758}" type="presParOf" srcId="{8E839550-E708-4B06-AF5B-EC2AA3A09F83}" destId="{5C0532C2-4F89-4354-A995-E8FBCF5299E9}" srcOrd="2" destOrd="0" presId="urn:microsoft.com/office/officeart/2018/2/layout/IconVerticalSolidList"/>
    <dgm:cxn modelId="{D71CCD18-38B8-4B95-B628-E9AE1610EA20}" type="presParOf" srcId="{8E839550-E708-4B06-AF5B-EC2AA3A09F83}" destId="{BE7E5C89-84B4-4149-86A0-CFD2BD82622F}" srcOrd="3" destOrd="0" presId="urn:microsoft.com/office/officeart/2018/2/layout/IconVerticalSolidList"/>
    <dgm:cxn modelId="{FCE0B4C7-B480-44D6-9C55-6BA5144BAE7E}" type="presParOf" srcId="{58C3A428-19D2-411D-9F00-BA30836D7766}" destId="{F7AACC4E-6E48-4364-BAA5-ADC26C07DDCF}" srcOrd="3" destOrd="0" presId="urn:microsoft.com/office/officeart/2018/2/layout/IconVerticalSolidList"/>
    <dgm:cxn modelId="{F056B910-75FE-4ACE-A74B-CCBF1A77B29E}" type="presParOf" srcId="{58C3A428-19D2-411D-9F00-BA30836D7766}" destId="{FBF8B9ED-985B-47A8-B9D6-BC08287AA293}" srcOrd="4" destOrd="0" presId="urn:microsoft.com/office/officeart/2018/2/layout/IconVerticalSolidList"/>
    <dgm:cxn modelId="{E6364878-1F2D-4BFE-946F-27BF7F769DC2}" type="presParOf" srcId="{FBF8B9ED-985B-47A8-B9D6-BC08287AA293}" destId="{89EB987B-2875-4E7D-8C6D-ADB5D6FAD225}" srcOrd="0" destOrd="0" presId="urn:microsoft.com/office/officeart/2018/2/layout/IconVerticalSolidList"/>
    <dgm:cxn modelId="{8BB60F52-499A-4607-BCD3-C75171DA6AA6}" type="presParOf" srcId="{FBF8B9ED-985B-47A8-B9D6-BC08287AA293}" destId="{E84B91FC-B0B3-4EF9-B6F3-46E4455D217C}" srcOrd="1" destOrd="0" presId="urn:microsoft.com/office/officeart/2018/2/layout/IconVerticalSolidList"/>
    <dgm:cxn modelId="{17EB477F-23E9-4602-8443-2F4BCAF12CE9}" type="presParOf" srcId="{FBF8B9ED-985B-47A8-B9D6-BC08287AA293}" destId="{2487CF2B-3AB6-4FFB-B237-A7E6DF6DACB2}" srcOrd="2" destOrd="0" presId="urn:microsoft.com/office/officeart/2018/2/layout/IconVerticalSolidList"/>
    <dgm:cxn modelId="{DFE7EDCB-5888-43DB-B7E6-EDD9903C96AE}" type="presParOf" srcId="{FBF8B9ED-985B-47A8-B9D6-BC08287AA293}" destId="{22E45093-1635-4AB5-AC14-23B5493C28F0}" srcOrd="3" destOrd="0" presId="urn:microsoft.com/office/officeart/2018/2/layout/IconVerticalSolidList"/>
    <dgm:cxn modelId="{6040B32B-5879-4925-AE60-506593DB0BF1}" type="presParOf" srcId="{58C3A428-19D2-411D-9F00-BA30836D7766}" destId="{5EBC421B-E401-44A2-B23E-01FD7F811DE5}" srcOrd="5" destOrd="0" presId="urn:microsoft.com/office/officeart/2018/2/layout/IconVerticalSolidList"/>
    <dgm:cxn modelId="{4ABE38F6-FBCF-41B6-95F9-BE47AA858033}" type="presParOf" srcId="{58C3A428-19D2-411D-9F00-BA30836D7766}" destId="{16DCBD2F-ACDE-42F3-92A3-AF6A49C61E81}" srcOrd="6" destOrd="0" presId="urn:microsoft.com/office/officeart/2018/2/layout/IconVerticalSolidList"/>
    <dgm:cxn modelId="{423056BA-435C-4979-8BB2-3D913ACC2DC3}" type="presParOf" srcId="{16DCBD2F-ACDE-42F3-92A3-AF6A49C61E81}" destId="{7564436A-61AB-4AE4-95A2-8872735191AE}" srcOrd="0" destOrd="0" presId="urn:microsoft.com/office/officeart/2018/2/layout/IconVerticalSolidList"/>
    <dgm:cxn modelId="{4FC6B869-1A06-4418-A2FA-8746E7247BAD}" type="presParOf" srcId="{16DCBD2F-ACDE-42F3-92A3-AF6A49C61E81}" destId="{127C0BA4-890B-413D-A736-08A7E84A002F}" srcOrd="1" destOrd="0" presId="urn:microsoft.com/office/officeart/2018/2/layout/IconVerticalSolidList"/>
    <dgm:cxn modelId="{13552737-8F95-4490-BBDE-0B7C6B217971}" type="presParOf" srcId="{16DCBD2F-ACDE-42F3-92A3-AF6A49C61E81}" destId="{53221932-68E8-45D6-BEEC-DCB580125A1E}" srcOrd="2" destOrd="0" presId="urn:microsoft.com/office/officeart/2018/2/layout/IconVerticalSolidList"/>
    <dgm:cxn modelId="{F12F0178-3F8B-4FD0-867B-08CB40E54DC1}" type="presParOf" srcId="{16DCBD2F-ACDE-42F3-92A3-AF6A49C61E81}" destId="{15ABFD9B-A7AF-4A0E-B107-B25D94446C2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BA5F6-46EE-4179-81DC-320A18327285}">
      <dsp:nvSpPr>
        <dsp:cNvPr id="0" name=""/>
        <dsp:cNvSpPr/>
      </dsp:nvSpPr>
      <dsp:spPr>
        <a:xfrm>
          <a:off x="348206" y="835188"/>
          <a:ext cx="1075482" cy="10754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19A22D-23EA-4033-A880-39382D80B689}">
      <dsp:nvSpPr>
        <dsp:cNvPr id="0" name=""/>
        <dsp:cNvSpPr/>
      </dsp:nvSpPr>
      <dsp:spPr>
        <a:xfrm>
          <a:off x="577408" y="1064389"/>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A9DC06-8D85-4CA7-B12C-4A5FA1DB1DBD}">
      <dsp:nvSpPr>
        <dsp:cNvPr id="0" name=""/>
        <dsp:cNvSpPr/>
      </dsp:nvSpPr>
      <dsp:spPr>
        <a:xfrm>
          <a:off x="4405"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Current list of the popular web Technologies</a:t>
          </a:r>
        </a:p>
      </dsp:txBody>
      <dsp:txXfrm>
        <a:off x="4405" y="2245657"/>
        <a:ext cx="1763085" cy="705234"/>
      </dsp:txXfrm>
    </dsp:sp>
    <dsp:sp modelId="{C6472356-58A5-4F42-9D59-BC0422475D30}">
      <dsp:nvSpPr>
        <dsp:cNvPr id="0" name=""/>
        <dsp:cNvSpPr/>
      </dsp:nvSpPr>
      <dsp:spPr>
        <a:xfrm>
          <a:off x="2419832" y="835188"/>
          <a:ext cx="1075482" cy="10754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BEEF62-01F9-4C49-ACA8-52C0DFBDB65E}">
      <dsp:nvSpPr>
        <dsp:cNvPr id="0" name=""/>
        <dsp:cNvSpPr/>
      </dsp:nvSpPr>
      <dsp:spPr>
        <a:xfrm>
          <a:off x="2649033" y="1064389"/>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75293D-86A9-4434-9F3F-C3662DD947FC}">
      <dsp:nvSpPr>
        <dsp:cNvPr id="0" name=""/>
        <dsp:cNvSpPr/>
      </dsp:nvSpPr>
      <dsp:spPr>
        <a:xfrm>
          <a:off x="2076031"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What are the main differences between frameworks?</a:t>
          </a:r>
        </a:p>
      </dsp:txBody>
      <dsp:txXfrm>
        <a:off x="2076031" y="2245657"/>
        <a:ext cx="1763085" cy="705234"/>
      </dsp:txXfrm>
    </dsp:sp>
    <dsp:sp modelId="{EB132E00-3EE2-4D67-9F17-8CEA901E42E7}">
      <dsp:nvSpPr>
        <dsp:cNvPr id="0" name=""/>
        <dsp:cNvSpPr/>
      </dsp:nvSpPr>
      <dsp:spPr>
        <a:xfrm>
          <a:off x="4491458" y="835188"/>
          <a:ext cx="1075482" cy="10754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5985D3-0CFB-4EAA-93D2-18128A44EB43}">
      <dsp:nvSpPr>
        <dsp:cNvPr id="0" name=""/>
        <dsp:cNvSpPr/>
      </dsp:nvSpPr>
      <dsp:spPr>
        <a:xfrm>
          <a:off x="4720659" y="1064389"/>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803247-CD04-489D-A556-0528D72E7FA9}">
      <dsp:nvSpPr>
        <dsp:cNvPr id="0" name=""/>
        <dsp:cNvSpPr/>
      </dsp:nvSpPr>
      <dsp:spPr>
        <a:xfrm>
          <a:off x="4147657"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What’s Svelte.js?</a:t>
          </a:r>
        </a:p>
      </dsp:txBody>
      <dsp:txXfrm>
        <a:off x="4147657" y="2245657"/>
        <a:ext cx="1763085" cy="705234"/>
      </dsp:txXfrm>
    </dsp:sp>
    <dsp:sp modelId="{6F11A35D-3863-456A-9143-27B6E38841E2}">
      <dsp:nvSpPr>
        <dsp:cNvPr id="0" name=""/>
        <dsp:cNvSpPr/>
      </dsp:nvSpPr>
      <dsp:spPr>
        <a:xfrm>
          <a:off x="6563084" y="835188"/>
          <a:ext cx="1075482" cy="10754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B6074C-7E89-4E1D-97D7-CF99A58C4558}">
      <dsp:nvSpPr>
        <dsp:cNvPr id="0" name=""/>
        <dsp:cNvSpPr/>
      </dsp:nvSpPr>
      <dsp:spPr>
        <a:xfrm>
          <a:off x="6792285" y="1064389"/>
          <a:ext cx="617080" cy="6170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6B6935-934E-476C-9F19-D897CD5B65AA}">
      <dsp:nvSpPr>
        <dsp:cNvPr id="0" name=""/>
        <dsp:cNvSpPr/>
      </dsp:nvSpPr>
      <dsp:spPr>
        <a:xfrm>
          <a:off x="6219283"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Cons and pros of Svelte.js</a:t>
          </a:r>
        </a:p>
      </dsp:txBody>
      <dsp:txXfrm>
        <a:off x="6219283" y="2245657"/>
        <a:ext cx="1763085" cy="705234"/>
      </dsp:txXfrm>
    </dsp:sp>
    <dsp:sp modelId="{E31D1192-0C88-49C6-9AFF-23C4B2A600B8}">
      <dsp:nvSpPr>
        <dsp:cNvPr id="0" name=""/>
        <dsp:cNvSpPr/>
      </dsp:nvSpPr>
      <dsp:spPr>
        <a:xfrm>
          <a:off x="8634710" y="835188"/>
          <a:ext cx="1075482" cy="10754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A00E92-ECD3-45F0-B751-AEE96ACC809D}">
      <dsp:nvSpPr>
        <dsp:cNvPr id="0" name=""/>
        <dsp:cNvSpPr/>
      </dsp:nvSpPr>
      <dsp:spPr>
        <a:xfrm>
          <a:off x="8863911" y="1064389"/>
          <a:ext cx="617080" cy="6170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9CDA11-6ACA-4320-81FB-C6C746A53CA6}">
      <dsp:nvSpPr>
        <dsp:cNvPr id="0" name=""/>
        <dsp:cNvSpPr/>
      </dsp:nvSpPr>
      <dsp:spPr>
        <a:xfrm>
          <a:off x="8290908"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Benchmarks</a:t>
          </a:r>
        </a:p>
      </dsp:txBody>
      <dsp:txXfrm>
        <a:off x="8290908" y="2245657"/>
        <a:ext cx="1763085" cy="705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3369B-B27B-496A-BB31-7F23E1FE281D}">
      <dsp:nvSpPr>
        <dsp:cNvPr id="0" name=""/>
        <dsp:cNvSpPr/>
      </dsp:nvSpPr>
      <dsp:spPr>
        <a:xfrm>
          <a:off x="426558" y="98836"/>
          <a:ext cx="1235250" cy="12352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759C7A-0152-4B9C-A88B-D0E8DE41709F}">
      <dsp:nvSpPr>
        <dsp:cNvPr id="0" name=""/>
        <dsp:cNvSpPr/>
      </dsp:nvSpPr>
      <dsp:spPr>
        <a:xfrm>
          <a:off x="689808" y="362086"/>
          <a:ext cx="708750" cy="708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3D248F-0963-426D-8151-D0A28AB0AF51}">
      <dsp:nvSpPr>
        <dsp:cNvPr id="0" name=""/>
        <dsp:cNvSpPr/>
      </dsp:nvSpPr>
      <dsp:spPr>
        <a:xfrm>
          <a:off x="31683" y="1718836"/>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cap="all"/>
          </a:pPr>
          <a:r>
            <a:rPr lang="en-US" sz="3100" kern="1200"/>
            <a:t>1. Angular</a:t>
          </a:r>
        </a:p>
      </dsp:txBody>
      <dsp:txXfrm>
        <a:off x="31683" y="1718836"/>
        <a:ext cx="2025000" cy="720000"/>
      </dsp:txXfrm>
    </dsp:sp>
    <dsp:sp modelId="{AF36A005-1BAE-485A-A27C-E36A7B5CC767}">
      <dsp:nvSpPr>
        <dsp:cNvPr id="0" name=""/>
        <dsp:cNvSpPr/>
      </dsp:nvSpPr>
      <dsp:spPr>
        <a:xfrm>
          <a:off x="2805933" y="98836"/>
          <a:ext cx="1235250" cy="12352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5EF477-8475-4279-9F32-04B9816B75DE}">
      <dsp:nvSpPr>
        <dsp:cNvPr id="0" name=""/>
        <dsp:cNvSpPr/>
      </dsp:nvSpPr>
      <dsp:spPr>
        <a:xfrm>
          <a:off x="3069183" y="362086"/>
          <a:ext cx="708750" cy="708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895F04-9EC0-431C-8BFF-7EDD06FB2736}">
      <dsp:nvSpPr>
        <dsp:cNvPr id="0" name=""/>
        <dsp:cNvSpPr/>
      </dsp:nvSpPr>
      <dsp:spPr>
        <a:xfrm>
          <a:off x="2411058" y="1718836"/>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cap="all"/>
          </a:pPr>
          <a:r>
            <a:rPr lang="en-US" sz="3100" kern="1200"/>
            <a:t>2. React</a:t>
          </a:r>
        </a:p>
      </dsp:txBody>
      <dsp:txXfrm>
        <a:off x="2411058" y="1718836"/>
        <a:ext cx="2025000" cy="720000"/>
      </dsp:txXfrm>
    </dsp:sp>
    <dsp:sp modelId="{0B9319F4-12DD-402B-8EA5-0FE4BB67EB48}">
      <dsp:nvSpPr>
        <dsp:cNvPr id="0" name=""/>
        <dsp:cNvSpPr/>
      </dsp:nvSpPr>
      <dsp:spPr>
        <a:xfrm>
          <a:off x="5185308" y="98836"/>
          <a:ext cx="1235250" cy="12352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D4571C-06D4-4EB0-A45E-75ACECC94D27}">
      <dsp:nvSpPr>
        <dsp:cNvPr id="0" name=""/>
        <dsp:cNvSpPr/>
      </dsp:nvSpPr>
      <dsp:spPr>
        <a:xfrm>
          <a:off x="5448558" y="362086"/>
          <a:ext cx="708750" cy="708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C22BF3-DB9B-4655-AED6-E1B94940C0C9}">
      <dsp:nvSpPr>
        <dsp:cNvPr id="0" name=""/>
        <dsp:cNvSpPr/>
      </dsp:nvSpPr>
      <dsp:spPr>
        <a:xfrm>
          <a:off x="4790433" y="1718836"/>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cap="all"/>
          </a:pPr>
          <a:r>
            <a:rPr lang="en-US" sz="3100" kern="1200"/>
            <a:t>3. Vue</a:t>
          </a:r>
        </a:p>
      </dsp:txBody>
      <dsp:txXfrm>
        <a:off x="4790433" y="1718836"/>
        <a:ext cx="2025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50699-C101-44EF-BFB6-498B6E220269}">
      <dsp:nvSpPr>
        <dsp:cNvPr id="0" name=""/>
        <dsp:cNvSpPr/>
      </dsp:nvSpPr>
      <dsp:spPr>
        <a:xfrm>
          <a:off x="0" y="234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7A980D-E093-459F-B5BA-2F10981F6AF9}">
      <dsp:nvSpPr>
        <dsp:cNvPr id="0" name=""/>
        <dsp:cNvSpPr/>
      </dsp:nvSpPr>
      <dsp:spPr>
        <a:xfrm>
          <a:off x="359511" y="269750"/>
          <a:ext cx="653657" cy="653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801194-B183-4374-8F2E-898567059915}">
      <dsp:nvSpPr>
        <dsp:cNvPr id="0" name=""/>
        <dsp:cNvSpPr/>
      </dsp:nvSpPr>
      <dsp:spPr>
        <a:xfrm>
          <a:off x="1372680" y="234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Subscribe</a:t>
          </a:r>
        </a:p>
      </dsp:txBody>
      <dsp:txXfrm>
        <a:off x="1372680" y="2344"/>
        <a:ext cx="5424994" cy="1188467"/>
      </dsp:txXfrm>
    </dsp:sp>
    <dsp:sp modelId="{2790C40E-67A0-46E6-B30F-E0F11D5B93EB}">
      <dsp:nvSpPr>
        <dsp:cNvPr id="0" name=""/>
        <dsp:cNvSpPr/>
      </dsp:nvSpPr>
      <dsp:spPr>
        <a:xfrm>
          <a:off x="0" y="148792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6334F8-CED1-4636-B957-050BF9600949}">
      <dsp:nvSpPr>
        <dsp:cNvPr id="0" name=""/>
        <dsp:cNvSpPr/>
      </dsp:nvSpPr>
      <dsp:spPr>
        <a:xfrm>
          <a:off x="359511" y="1755334"/>
          <a:ext cx="653657" cy="653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7E5C89-84B4-4149-86A0-CFD2BD82622F}">
      <dsp:nvSpPr>
        <dsp:cNvPr id="0" name=""/>
        <dsp:cNvSpPr/>
      </dsp:nvSpPr>
      <dsp:spPr>
        <a:xfrm>
          <a:off x="1372680" y="148792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Update</a:t>
          </a:r>
        </a:p>
      </dsp:txBody>
      <dsp:txXfrm>
        <a:off x="1372680" y="1487929"/>
        <a:ext cx="5424994" cy="1188467"/>
      </dsp:txXfrm>
    </dsp:sp>
    <dsp:sp modelId="{89EB987B-2875-4E7D-8C6D-ADB5D6FAD225}">
      <dsp:nvSpPr>
        <dsp:cNvPr id="0" name=""/>
        <dsp:cNvSpPr/>
      </dsp:nvSpPr>
      <dsp:spPr>
        <a:xfrm>
          <a:off x="0" y="297351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4B91FC-B0B3-4EF9-B6F3-46E4455D217C}">
      <dsp:nvSpPr>
        <dsp:cNvPr id="0" name=""/>
        <dsp:cNvSpPr/>
      </dsp:nvSpPr>
      <dsp:spPr>
        <a:xfrm>
          <a:off x="359511" y="3240919"/>
          <a:ext cx="653657" cy="653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E45093-1635-4AB5-AC14-23B5493C28F0}">
      <dsp:nvSpPr>
        <dsp:cNvPr id="0" name=""/>
        <dsp:cNvSpPr/>
      </dsp:nvSpPr>
      <dsp:spPr>
        <a:xfrm>
          <a:off x="1372680" y="297351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Set</a:t>
          </a:r>
        </a:p>
      </dsp:txBody>
      <dsp:txXfrm>
        <a:off x="1372680" y="2973514"/>
        <a:ext cx="5424994" cy="1188467"/>
      </dsp:txXfrm>
    </dsp:sp>
    <dsp:sp modelId="{7564436A-61AB-4AE4-95A2-8872735191AE}">
      <dsp:nvSpPr>
        <dsp:cNvPr id="0" name=""/>
        <dsp:cNvSpPr/>
      </dsp:nvSpPr>
      <dsp:spPr>
        <a:xfrm>
          <a:off x="0" y="445909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7C0BA4-890B-413D-A736-08A7E84A002F}">
      <dsp:nvSpPr>
        <dsp:cNvPr id="0" name=""/>
        <dsp:cNvSpPr/>
      </dsp:nvSpPr>
      <dsp:spPr>
        <a:xfrm>
          <a:off x="359511" y="4726504"/>
          <a:ext cx="653657" cy="653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ABFD9B-A7AF-4A0E-B107-B25D94446C2B}">
      <dsp:nvSpPr>
        <dsp:cNvPr id="0" name=""/>
        <dsp:cNvSpPr/>
      </dsp:nvSpPr>
      <dsp:spPr>
        <a:xfrm>
          <a:off x="1372680" y="445909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Unsubscribe</a:t>
          </a:r>
        </a:p>
      </dsp:txBody>
      <dsp:txXfrm>
        <a:off x="1372680" y="4459099"/>
        <a:ext cx="5424994" cy="118846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7C121-6E79-4E14-8328-5EDD3F0F5CC3}" type="datetimeFigureOut">
              <a:rPr lang="en-US" smtClean="0"/>
              <a:t>10/25/2019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405FF-5925-42D1-B535-7C6A081EC8A3}" type="slidenum">
              <a:rPr lang="en-US" smtClean="0"/>
              <a:t>‹#›</a:t>
            </a:fld>
            <a:endParaRPr lang="en-US"/>
          </a:p>
        </p:txBody>
      </p:sp>
    </p:spTree>
    <p:extLst>
      <p:ext uri="{BB962C8B-B14F-4D97-AF65-F5344CB8AC3E}">
        <p14:creationId xmlns:p14="http://schemas.microsoft.com/office/powerpoint/2010/main" val="345584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pngwn/svelte-adapter"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velte.dev/blog/virtual-dom-is-pure-overhead"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ngular.io/"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pluralsight.com/blog/software-development/angular-101"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ractive.js.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www.stefankrause.net/js-frameworks-benchmark7/table.html"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eactjs.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vuejs.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yalantis.com/blog/building-native-apps-with-the-vuejs-framework/"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edium.com/@arxpoetica/top-5-reasons-you-should-use-svelte-on-your-current-project-right-now-e2f6835e904f"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ru.svelte.dev/"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gothinkster/realworld"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freecodecamp.org/news/a-realworld-comparison-of-front-end-frameworks-with-benchmarks-2019-update-4be0d3c78075/"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krausest.github.io/js-framework-benchmark/current.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3</a:t>
            </a:fld>
            <a:endParaRPr lang="en-US"/>
          </a:p>
        </p:txBody>
      </p:sp>
    </p:spTree>
    <p:extLst>
      <p:ext uri="{BB962C8B-B14F-4D97-AF65-F5344CB8AC3E}">
        <p14:creationId xmlns:p14="http://schemas.microsoft.com/office/powerpoint/2010/main" val="1847271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Если мы посмотрим на объем потребляемой памяти, то Svelte является наименее прожорливым среди рассматриваемых библиотек.</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Приведенные тесты являются синтетическими, но из них можно сделать вывод, что при разработке на Svelte из коробки вы получите:</a:t>
            </a:r>
          </a:p>
          <a:p>
            <a:br>
              <a:rPr lang="ru-RU" dirty="0"/>
            </a:br>
            <a:r>
              <a:rPr lang="ru-RU" sz="1200" b="0" i="0" kern="1200" dirty="0">
                <a:solidFill>
                  <a:schemeClr val="tx1"/>
                </a:solidFill>
                <a:effectLst/>
                <a:latin typeface="+mn-lt"/>
                <a:ea typeface="+mn-ea"/>
                <a:cs typeface="+mn-cs"/>
              </a:rPr>
              <a:t>Меньший размер бандла</a:t>
            </a:r>
          </a:p>
          <a:p>
            <a:r>
              <a:rPr lang="ru-RU" sz="1200" b="0" i="0" kern="1200" dirty="0">
                <a:solidFill>
                  <a:schemeClr val="tx1"/>
                </a:solidFill>
                <a:effectLst/>
                <a:latin typeface="+mn-lt"/>
                <a:ea typeface="+mn-ea"/>
                <a:cs typeface="+mn-cs"/>
              </a:rPr>
              <a:t>Меньшее потребление памяти</a:t>
            </a:r>
          </a:p>
          <a:p>
            <a:r>
              <a:rPr lang="ru-RU" sz="1200" b="0" i="0" kern="1200" dirty="0">
                <a:solidFill>
                  <a:schemeClr val="tx1"/>
                </a:solidFill>
                <a:effectLst/>
                <a:latin typeface="+mn-lt"/>
                <a:ea typeface="+mn-ea"/>
                <a:cs typeface="+mn-cs"/>
              </a:rPr>
              <a:t>Более быстрые отрисовки.</a:t>
            </a:r>
          </a:p>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12</a:t>
            </a:fld>
            <a:endParaRPr lang="en-US"/>
          </a:p>
        </p:txBody>
      </p:sp>
    </p:spTree>
    <p:extLst>
      <p:ext uri="{BB962C8B-B14F-4D97-AF65-F5344CB8AC3E}">
        <p14:creationId xmlns:p14="http://schemas.microsoft.com/office/powerpoint/2010/main" val="522759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Хочу поделиться примером с собеседования на позицию middle react developer.</a:t>
            </a:r>
          </a:p>
          <a:p>
            <a:br>
              <a:rPr lang="ru-RU" dirty="0"/>
            </a:br>
            <a:r>
              <a:rPr lang="ru-RU" sz="1200" b="0" i="0" kern="1200" dirty="0">
                <a:solidFill>
                  <a:schemeClr val="tx1"/>
                </a:solidFill>
                <a:effectLst/>
                <a:latin typeface="+mn-lt"/>
                <a:ea typeface="+mn-ea"/>
                <a:cs typeface="+mn-cs"/>
              </a:rPr>
              <a:t>Кандидат пытался сохранить состояние кнопки фильтрации напрямую в свойство класса. React, несмотря на свое название, недостаточно реактивный, чтобы реагировать на такие изменения. Это говорит о том, что даже middle разработчику сложно даются паттерны обновления состояния, которые использует React.</a:t>
            </a:r>
          </a:p>
          <a:p>
            <a:endParaRPr lang="en-US" dirty="0"/>
          </a:p>
          <a:p>
            <a:r>
              <a:rPr lang="ru-RU" sz="1200" b="0" i="0" kern="1200" dirty="0">
                <a:solidFill>
                  <a:schemeClr val="tx1"/>
                </a:solidFill>
                <a:effectLst/>
                <a:latin typeface="+mn-lt"/>
                <a:ea typeface="+mn-ea"/>
                <a:cs typeface="+mn-cs"/>
              </a:rPr>
              <a:t>Итак, компонентные фреймворки победили. Фронтенд решил проблемы, которые стояли перед разработчиками во времена jQuery. Но новые подходы порождают новые неприятности. Какие проблемы вижу я?</a:t>
            </a:r>
          </a:p>
          <a:p>
            <a:br>
              <a:rPr lang="ru-RU" dirty="0"/>
            </a:br>
            <a:r>
              <a:rPr lang="ru-RU" sz="1200" b="0" i="0" kern="1200" dirty="0">
                <a:solidFill>
                  <a:schemeClr val="tx1"/>
                </a:solidFill>
                <a:effectLst/>
                <a:latin typeface="+mn-lt"/>
                <a:ea typeface="+mn-ea"/>
                <a:cs typeface="+mn-cs"/>
              </a:rPr>
              <a:t>Производительность.</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В январе этого года Google анонсировал возможность публикации PWA приложений в google play, открыв дорогу javascript в магазин нативных приложений. Это накладывает определенную ответственность на разработчиков, ведь пользователи ожидают производительность нативных приложений, для потребителя не должно быть разницы.</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Еще Javascript покоряет low powered devices. Это смарт TV, часы, IoT. На таких устройствах ограниченный бюджет памяти и процессора, поэтому разработчики не могут себе позволить расточительно обращаться с ресурсами пользователя.</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У нас на работе есть опыт запуска React приложения на интернет хабе. Вышло так себе.</a:t>
            </a:r>
          </a:p>
          <a:p>
            <a:r>
              <a:rPr lang="ru-RU" sz="1200" b="0" i="0" kern="1200" dirty="0">
                <a:solidFill>
                  <a:schemeClr val="tx1"/>
                </a:solidFill>
                <a:effectLst/>
                <a:latin typeface="+mn-lt"/>
                <a:ea typeface="+mn-ea"/>
                <a:cs typeface="+mn-cs"/>
              </a:rPr>
              <a:t>Высокий порог входа.</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Как мы видели выше, большинство соискателей указывают в навыках jQuery, а не react. Освоить концепции React гораздо сложнее, чем подключить на страницу jQuery и начать творить.</a:t>
            </a:r>
          </a:p>
          <a:p>
            <a:r>
              <a:rPr lang="ru-RU" sz="1200" b="0" i="0" kern="1200" dirty="0">
                <a:solidFill>
                  <a:schemeClr val="tx1"/>
                </a:solidFill>
                <a:effectLst/>
                <a:latin typeface="+mn-lt"/>
                <a:ea typeface="+mn-ea"/>
                <a:cs typeface="+mn-cs"/>
              </a:rPr>
              <a:t>Зависимость от фреймворка.</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Если у вас есть библиотека компонентов, написанная на React, вы вряд ли сможете ее переиспользовать в проекте на Vue или Angular. Вы становитесь заложником экосистемы</a:t>
            </a:r>
          </a:p>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13</a:t>
            </a:fld>
            <a:endParaRPr lang="en-US"/>
          </a:p>
        </p:txBody>
      </p:sp>
    </p:spTree>
    <p:extLst>
      <p:ext uri="{BB962C8B-B14F-4D97-AF65-F5344CB8AC3E}">
        <p14:creationId xmlns:p14="http://schemas.microsoft.com/office/powerpoint/2010/main" val="531915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На React вам потребуется переменная для хранения состояния и функция, которая умеет обновлять состояние. Далее на саму кнопку нужно назначить обработчик для обновления. Итого у меня получилось 8 строк кода.</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Для решения аналогичной задачи на Svelte вам потребуется переменная для хранения состояния. Далее в обработчике вы просто изменяете значение этой переменной. Итого 6 строк кода.</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14</a:t>
            </a:fld>
            <a:endParaRPr lang="en-US"/>
          </a:p>
        </p:txBody>
      </p:sp>
    </p:spTree>
    <p:extLst>
      <p:ext uri="{BB962C8B-B14F-4D97-AF65-F5344CB8AC3E}">
        <p14:creationId xmlns:p14="http://schemas.microsoft.com/office/powerpoint/2010/main" val="1930050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Немного усложним пример. Допустим, нам нужно поле ввода, которое рядом выводит свое состояние</a:t>
            </a:r>
            <a:br>
              <a:rPr lang="ru-RU" dirty="0"/>
            </a:br>
            <a:endParaRPr lang="en-US" dirty="0"/>
          </a:p>
          <a:p>
            <a:r>
              <a:rPr lang="ru-RU" sz="1200" b="0" i="0" kern="1200" dirty="0">
                <a:solidFill>
                  <a:schemeClr val="tx1"/>
                </a:solidFill>
                <a:effectLst/>
                <a:latin typeface="+mn-lt"/>
                <a:ea typeface="+mn-ea"/>
                <a:cs typeface="+mn-cs"/>
              </a:rPr>
              <a:t>На React нам все так же потребуется переменная и функция для обновления состояния. Затем в поле ввода необходимо передать текущее значение и назначить обработчик на изменения. У меня в итоге получилось 11 строк кода.</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Для решения этой задачи на Svelte вам потребуется переменная, которая хранит состояние, а затем просто сделать двустороннюю привязку в поле ввода. Итого 5 строк кода.</a:t>
            </a:r>
            <a:br>
              <a:rPr lang="ru-RU" dirty="0"/>
            </a:b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15</a:t>
            </a:fld>
            <a:endParaRPr lang="en-US"/>
          </a:p>
        </p:txBody>
      </p:sp>
    </p:spTree>
    <p:extLst>
      <p:ext uri="{BB962C8B-B14F-4D97-AF65-F5344CB8AC3E}">
        <p14:creationId xmlns:p14="http://schemas.microsoft.com/office/powerpoint/2010/main" val="2923275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Если вам доводилось анимировать удаление элемента из DOM на React, то я вам сочувствую. На React потребуется либо враппер, который будет откладывать удаление элемента из DOM и производить анимацию, либо сам элемент остается в DOM, но анимация потребует управления свойством display или других манипуляций, чтобы элемент не занима</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Я пытался найти самую простую реализацию на React, в итоге получилось 35 строк кода. Если у вас есть решение проще, поделитесь в комментариях.л место.</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16</a:t>
            </a:fld>
            <a:endParaRPr lang="en-US"/>
          </a:p>
        </p:txBody>
      </p:sp>
    </p:spTree>
    <p:extLst>
      <p:ext uri="{BB962C8B-B14F-4D97-AF65-F5344CB8AC3E}">
        <p14:creationId xmlns:p14="http://schemas.microsoft.com/office/powerpoint/2010/main" val="2084673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На Svelte аналогичный компонент требует всего 8 строк кода. В Svelte есть встроенный модуль для управления анимациями. Вы импортируете требуемый вид анимации, а затем говорите, как анимировать ваш компонент при добавлении и удалении.</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Компилируемость позволяет Svelte предоставлять разработчику крутые абстракции. И если вы их не используете, они не попадут в итоговый бандл.</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17</a:t>
            </a:fld>
            <a:endParaRPr lang="en-US"/>
          </a:p>
        </p:txBody>
      </p:sp>
    </p:spTree>
    <p:extLst>
      <p:ext uri="{BB962C8B-B14F-4D97-AF65-F5344CB8AC3E}">
        <p14:creationId xmlns:p14="http://schemas.microsoft.com/office/powerpoint/2010/main" val="4013438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Когда появился React, в сети было большое количество виджетов на jQuery. Найти нужный компонент на React было сложно. Затем начали появлятся врапперы для jQuery виджетов, которые умели синхронизировать React и jQuery. После этого уже начали появлятся компоненты, написанные на самом React.</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Сейчас подобная ситуация с самим React. Есть куча готовых решений и библиотек, которые не позволяют пересесть на другой фреймворк без боли.</a:t>
            </a:r>
          </a:p>
          <a:p>
            <a:br>
              <a:rPr lang="ru-RU" dirty="0"/>
            </a:br>
            <a:r>
              <a:rPr lang="ru-RU" sz="1200" b="0" i="0" kern="1200" dirty="0">
                <a:solidFill>
                  <a:schemeClr val="tx1"/>
                </a:solidFill>
                <a:effectLst/>
                <a:latin typeface="+mn-lt"/>
                <a:ea typeface="+mn-ea"/>
                <a:cs typeface="+mn-cs"/>
              </a:rPr>
              <a:t>Что предлагает Svelte? После компиляции ваш код превращается в обычный JS, который не требует рантайма. Это дает возможность использовать Svelte компонент в других фреймворках. Вам всего лишь потребуется один универсальный враппер. Например, адаптер для React и Vue </a:t>
            </a:r>
            <a:r>
              <a:rPr lang="ru-RU" sz="1200" b="0" i="0" u="none" strike="noStrike" kern="1200" dirty="0">
                <a:solidFill>
                  <a:schemeClr val="tx1"/>
                </a:solidFill>
                <a:effectLst/>
                <a:latin typeface="+mn-lt"/>
                <a:ea typeface="+mn-ea"/>
                <a:cs typeface="+mn-cs"/>
                <a:hlinkClick r:id="rId3"/>
              </a:rPr>
              <a:t>svelte-adapter</a:t>
            </a:r>
            <a:r>
              <a:rPr lang="ru-RU" sz="1200" b="0" i="0" kern="1200" dirty="0">
                <a:solidFill>
                  <a:schemeClr val="tx1"/>
                </a:solidFill>
                <a:effectLst/>
                <a:latin typeface="+mn-lt"/>
                <a:ea typeface="+mn-ea"/>
                <a:cs typeface="+mn-cs"/>
              </a:rPr>
              <a:t>. </a:t>
            </a:r>
            <a:r>
              <a:rPr lang="ru-RU" sz="1200" b="0" i="0" kern="1200">
                <a:solidFill>
                  <a:schemeClr val="tx1"/>
                </a:solidFill>
                <a:effectLst/>
                <a:latin typeface="+mn-lt"/>
                <a:ea typeface="+mn-ea"/>
                <a:cs typeface="+mn-cs"/>
              </a:rPr>
              <a:t>Обернув компонент в адаптер, вы сможете использовать элемент, как обычный компонент.</a:t>
            </a:r>
          </a:p>
          <a:p>
            <a:endParaRPr lang="en-US"/>
          </a:p>
        </p:txBody>
      </p:sp>
      <p:sp>
        <p:nvSpPr>
          <p:cNvPr id="4" name="Slide Number Placeholder 3"/>
          <p:cNvSpPr>
            <a:spLocks noGrp="1"/>
          </p:cNvSpPr>
          <p:nvPr>
            <p:ph type="sldNum" sz="quarter" idx="5"/>
          </p:nvPr>
        </p:nvSpPr>
        <p:spPr/>
        <p:txBody>
          <a:bodyPr/>
          <a:lstStyle/>
          <a:p>
            <a:fld id="{969405FF-5925-42D1-B535-7C6A081EC8A3}" type="slidenum">
              <a:rPr lang="en-US" smtClean="0"/>
              <a:t>18</a:t>
            </a:fld>
            <a:endParaRPr lang="en-US"/>
          </a:p>
        </p:txBody>
      </p:sp>
    </p:spTree>
    <p:extLst>
      <p:ext uri="{BB962C8B-B14F-4D97-AF65-F5344CB8AC3E}">
        <p14:creationId xmlns:p14="http://schemas.microsoft.com/office/powerpoint/2010/main" val="1166725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https://svelte.dev/blog/virtual-dom-is-pure-overhead</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19</a:t>
            </a:fld>
            <a:endParaRPr lang="en-US"/>
          </a:p>
        </p:txBody>
      </p:sp>
    </p:spTree>
    <p:extLst>
      <p:ext uri="{BB962C8B-B14F-4D97-AF65-F5344CB8AC3E}">
        <p14:creationId xmlns:p14="http://schemas.microsoft.com/office/powerpoint/2010/main" val="2566788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console.log</a:t>
            </a:r>
          </a:p>
          <a:p>
            <a:r>
              <a:rPr lang="en-US" dirty="0"/>
              <a:t>$: some = count * 2</a:t>
            </a:r>
          </a:p>
          <a:p>
            <a:endParaRPr lang="en-US" dirty="0"/>
          </a:p>
          <a:p>
            <a:r>
              <a:rPr lang="en-US" dirty="0"/>
              <a:t>$: if (count &gt;= 10) {</a:t>
            </a:r>
          </a:p>
          <a:p>
            <a:r>
              <a:rPr lang="en-US" dirty="0"/>
              <a:t>  alert(`count is dangerously high!`);</a:t>
            </a:r>
          </a:p>
          <a:p>
            <a:r>
              <a:rPr lang="en-US" dirty="0"/>
              <a:t>  count = 9;</a:t>
            </a:r>
          </a:p>
          <a:p>
            <a:r>
              <a:rPr lang="en-US" dirty="0"/>
              <a:t>}</a:t>
            </a:r>
          </a:p>
          <a:p>
            <a:endParaRPr lang="en-US" dirty="0"/>
          </a:p>
          <a:p>
            <a:r>
              <a:rPr lang="en-US" dirty="0"/>
              <a:t>Truly reactivity</a:t>
            </a:r>
          </a:p>
          <a:p>
            <a:endParaRPr lang="en-US" dirty="0"/>
          </a:p>
          <a:p>
            <a:r>
              <a:rPr lang="en-US" dirty="0"/>
              <a:t>Push/slice</a:t>
            </a:r>
          </a:p>
          <a:p>
            <a:r>
              <a:rPr lang="en-US" dirty="0">
                <a:effectLst/>
              </a:rPr>
              <a:t>function</a:t>
            </a:r>
            <a:r>
              <a:rPr lang="en-US" dirty="0"/>
              <a:t> </a:t>
            </a:r>
            <a:r>
              <a:rPr lang="en-US" dirty="0" err="1">
                <a:effectLst/>
              </a:rPr>
              <a:t>addNumber</a:t>
            </a:r>
            <a:r>
              <a:rPr lang="en-US" dirty="0">
                <a:effectLst/>
              </a:rPr>
              <a:t>()</a:t>
            </a:r>
            <a:r>
              <a:rPr lang="en-US" dirty="0"/>
              <a:t> </a:t>
            </a:r>
            <a:r>
              <a:rPr lang="en-US" dirty="0">
                <a:effectLst/>
              </a:rPr>
              <a:t>{</a:t>
            </a:r>
            <a:r>
              <a:rPr lang="en-US" dirty="0"/>
              <a:t> </a:t>
            </a:r>
            <a:r>
              <a:rPr lang="en-US" dirty="0" err="1"/>
              <a:t>numbers</a:t>
            </a:r>
            <a:r>
              <a:rPr lang="en-US" dirty="0" err="1">
                <a:effectLst/>
              </a:rPr>
              <a:t>.push</a:t>
            </a:r>
            <a:r>
              <a:rPr lang="en-US" dirty="0">
                <a:effectLst/>
              </a:rPr>
              <a:t>(</a:t>
            </a:r>
            <a:r>
              <a:rPr lang="en-US" dirty="0" err="1"/>
              <a:t>numbers</a:t>
            </a:r>
            <a:r>
              <a:rPr lang="en-US" dirty="0" err="1">
                <a:effectLst/>
              </a:rPr>
              <a:t>.</a:t>
            </a:r>
            <a:r>
              <a:rPr lang="en-US" dirty="0" err="1"/>
              <a:t>length</a:t>
            </a:r>
            <a:r>
              <a:rPr lang="en-US" dirty="0"/>
              <a:t> </a:t>
            </a:r>
            <a:r>
              <a:rPr lang="en-US" dirty="0">
                <a:effectLst/>
              </a:rPr>
              <a:t>+</a:t>
            </a:r>
            <a:r>
              <a:rPr lang="en-US" dirty="0"/>
              <a:t> </a:t>
            </a:r>
            <a:r>
              <a:rPr lang="en-US" dirty="0">
                <a:effectLst/>
              </a:rPr>
              <a:t>1);</a:t>
            </a:r>
            <a:r>
              <a:rPr lang="en-US" dirty="0"/>
              <a:t> numbers </a:t>
            </a:r>
            <a:r>
              <a:rPr lang="en-US" dirty="0">
                <a:effectLst/>
              </a:rPr>
              <a:t>=</a:t>
            </a:r>
            <a:r>
              <a:rPr lang="en-US" dirty="0"/>
              <a:t> numbers</a:t>
            </a:r>
            <a:r>
              <a:rPr lang="en-US" dirty="0">
                <a:effectLst/>
              </a:rPr>
              <a:t>;</a:t>
            </a:r>
            <a:r>
              <a:rPr lang="en-US" dirty="0"/>
              <a:t> </a:t>
            </a:r>
            <a:r>
              <a:rPr lang="en-US" dirty="0">
                <a:effectLst/>
              </a:rPr>
              <a:t>}</a:t>
            </a:r>
          </a:p>
          <a:p>
            <a:endParaRPr lang="en-US" dirty="0">
              <a:effectLst/>
            </a:endParaRPr>
          </a:p>
          <a:p>
            <a:r>
              <a:rPr lang="en-US" dirty="0">
                <a:effectLst/>
              </a:rPr>
              <a:t>function</a:t>
            </a:r>
            <a:r>
              <a:rPr lang="en-US" dirty="0"/>
              <a:t> </a:t>
            </a:r>
            <a:r>
              <a:rPr lang="en-US" dirty="0" err="1">
                <a:effectLst/>
              </a:rPr>
              <a:t>addNumber</a:t>
            </a:r>
            <a:r>
              <a:rPr lang="en-US" dirty="0">
                <a:effectLst/>
              </a:rPr>
              <a:t>()</a:t>
            </a:r>
            <a:r>
              <a:rPr lang="en-US" dirty="0"/>
              <a:t> </a:t>
            </a:r>
            <a:r>
              <a:rPr lang="en-US" dirty="0">
                <a:effectLst/>
              </a:rPr>
              <a:t>{</a:t>
            </a:r>
            <a:r>
              <a:rPr lang="en-US" dirty="0"/>
              <a:t> numbers </a:t>
            </a:r>
            <a:r>
              <a:rPr lang="en-US" dirty="0">
                <a:effectLst/>
              </a:rPr>
              <a:t>=</a:t>
            </a:r>
            <a:r>
              <a:rPr lang="en-US" dirty="0"/>
              <a:t> </a:t>
            </a:r>
            <a:r>
              <a:rPr lang="en-US" dirty="0">
                <a:effectLst/>
              </a:rPr>
              <a:t>[...</a:t>
            </a:r>
            <a:r>
              <a:rPr lang="en-US" dirty="0"/>
              <a:t>numbers</a:t>
            </a:r>
            <a:r>
              <a:rPr lang="en-US" dirty="0">
                <a:effectLst/>
              </a:rPr>
              <a:t>,</a:t>
            </a:r>
            <a:r>
              <a:rPr lang="en-US" dirty="0"/>
              <a:t> </a:t>
            </a:r>
            <a:r>
              <a:rPr lang="en-US" dirty="0" err="1"/>
              <a:t>numbers</a:t>
            </a:r>
            <a:r>
              <a:rPr lang="en-US" dirty="0" err="1">
                <a:effectLst/>
              </a:rPr>
              <a:t>.</a:t>
            </a:r>
            <a:r>
              <a:rPr lang="en-US" dirty="0" err="1"/>
              <a:t>length</a:t>
            </a:r>
            <a:r>
              <a:rPr lang="en-US" dirty="0"/>
              <a:t> </a:t>
            </a:r>
            <a:r>
              <a:rPr lang="en-US" dirty="0">
                <a:effectLst/>
              </a:rPr>
              <a:t>+</a:t>
            </a:r>
            <a:r>
              <a:rPr lang="en-US" dirty="0"/>
              <a:t> </a:t>
            </a:r>
            <a:r>
              <a:rPr lang="en-US" dirty="0">
                <a:effectLst/>
              </a:rPr>
              <a:t>1];</a:t>
            </a:r>
            <a:r>
              <a:rPr lang="en-US" dirty="0"/>
              <a:t> </a:t>
            </a:r>
            <a:r>
              <a:rPr lang="en-US" dirty="0">
                <a:effectLst/>
              </a:rPr>
              <a:t>}</a:t>
            </a:r>
          </a:p>
          <a:p>
            <a:endParaRPr lang="en-US" dirty="0">
              <a:effectLst/>
            </a:endParaRPr>
          </a:p>
          <a:p>
            <a:r>
              <a:rPr lang="en-US" dirty="0">
                <a:effectLst/>
              </a:rPr>
              <a:t>function</a:t>
            </a:r>
            <a:r>
              <a:rPr lang="en-US" dirty="0"/>
              <a:t> </a:t>
            </a:r>
            <a:r>
              <a:rPr lang="en-US" dirty="0" err="1">
                <a:effectLst/>
              </a:rPr>
              <a:t>addNumber</a:t>
            </a:r>
            <a:r>
              <a:rPr lang="en-US" dirty="0">
                <a:effectLst/>
              </a:rPr>
              <a:t>()</a:t>
            </a:r>
            <a:r>
              <a:rPr lang="en-US" dirty="0"/>
              <a:t> </a:t>
            </a:r>
            <a:r>
              <a:rPr lang="en-US" dirty="0">
                <a:effectLst/>
              </a:rPr>
              <a:t>{</a:t>
            </a:r>
            <a:r>
              <a:rPr lang="en-US" dirty="0"/>
              <a:t> numbers</a:t>
            </a:r>
            <a:r>
              <a:rPr lang="en-US" dirty="0">
                <a:effectLst/>
              </a:rPr>
              <a:t>[</a:t>
            </a:r>
            <a:r>
              <a:rPr lang="en-US" dirty="0" err="1"/>
              <a:t>numbers</a:t>
            </a:r>
            <a:r>
              <a:rPr lang="en-US" dirty="0" err="1">
                <a:effectLst/>
              </a:rPr>
              <a:t>.</a:t>
            </a:r>
            <a:r>
              <a:rPr lang="en-US" dirty="0" err="1"/>
              <a:t>length</a:t>
            </a:r>
            <a:r>
              <a:rPr lang="en-US" dirty="0">
                <a:effectLst/>
              </a:rPr>
              <a:t>]</a:t>
            </a:r>
            <a:r>
              <a:rPr lang="en-US" dirty="0"/>
              <a:t> </a:t>
            </a:r>
            <a:r>
              <a:rPr lang="en-US" dirty="0">
                <a:effectLst/>
              </a:rPr>
              <a:t>=</a:t>
            </a:r>
            <a:r>
              <a:rPr lang="en-US" dirty="0"/>
              <a:t> </a:t>
            </a:r>
            <a:r>
              <a:rPr lang="en-US" dirty="0" err="1"/>
              <a:t>numbers</a:t>
            </a:r>
            <a:r>
              <a:rPr lang="en-US" dirty="0" err="1">
                <a:effectLst/>
              </a:rPr>
              <a:t>.</a:t>
            </a:r>
            <a:r>
              <a:rPr lang="en-US" dirty="0" err="1"/>
              <a:t>length</a:t>
            </a:r>
            <a:r>
              <a:rPr lang="en-US" dirty="0"/>
              <a:t> </a:t>
            </a:r>
            <a:r>
              <a:rPr lang="en-US" dirty="0">
                <a:effectLst/>
              </a:rPr>
              <a:t>+</a:t>
            </a:r>
            <a:r>
              <a:rPr lang="en-US" dirty="0"/>
              <a:t> </a:t>
            </a:r>
            <a:r>
              <a:rPr lang="en-US" dirty="0">
                <a:effectLst/>
              </a:rPr>
              <a:t>1;</a:t>
            </a:r>
            <a:r>
              <a:rPr lang="en-US" dirty="0"/>
              <a:t> </a:t>
            </a:r>
            <a:r>
              <a:rPr lang="en-US" dirty="0">
                <a:effectLst/>
              </a:rPr>
              <a:t>}</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20</a:t>
            </a:fld>
            <a:endParaRPr lang="en-US"/>
          </a:p>
        </p:txBody>
      </p:sp>
    </p:spTree>
    <p:extLst>
      <p:ext uri="{BB962C8B-B14F-4D97-AF65-F5344CB8AC3E}">
        <p14:creationId xmlns:p14="http://schemas.microsoft.com/office/powerpoint/2010/main" val="2578442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&lt;script&gt; export let answer = 'a mystery'; &lt;/script&gt;</a:t>
            </a:r>
          </a:p>
          <a:p>
            <a:endParaRPr lang="en-US" dirty="0">
              <a:effectLst/>
            </a:endParaRPr>
          </a:p>
          <a:p>
            <a:r>
              <a:rPr lang="en-US" dirty="0">
                <a:effectLst/>
              </a:rPr>
              <a:t>&lt;Nested answer={42}/&gt;</a:t>
            </a:r>
            <a:r>
              <a:rPr lang="en-US" dirty="0"/>
              <a:t> </a:t>
            </a:r>
            <a:r>
              <a:rPr lang="en-US" dirty="0">
                <a:effectLst/>
              </a:rPr>
              <a:t>&lt;Nested/&gt;</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21</a:t>
            </a:fld>
            <a:endParaRPr lang="en-US"/>
          </a:p>
        </p:txBody>
      </p:sp>
    </p:spTree>
    <p:extLst>
      <p:ext uri="{BB962C8B-B14F-4D97-AF65-F5344CB8AC3E}">
        <p14:creationId xmlns:p14="http://schemas.microsoft.com/office/powerpoint/2010/main" val="4266699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hlinkClick r:id="rId3"/>
              </a:rPr>
              <a:t>Angular</a:t>
            </a:r>
            <a:r>
              <a:rPr lang="en-US" sz="1200" dirty="0">
                <a:solidFill>
                  <a:srgbClr val="FFFFFF"/>
                </a:solidFill>
              </a:rPr>
              <a:t> is a front-end framework that specializes in building rich Single-Page applications. It’s a very rich framework able to build complete client-side applications and there’s so much to do and learn in Angular. Angular 1.x used </a:t>
            </a:r>
            <a:r>
              <a:rPr lang="en-US" sz="1200" dirty="0" err="1">
                <a:solidFill>
                  <a:srgbClr val="FFFFFF"/>
                </a:solidFill>
              </a:rPr>
              <a:t>Javascript</a:t>
            </a:r>
            <a:r>
              <a:rPr lang="en-US" sz="1200" dirty="0">
                <a:solidFill>
                  <a:srgbClr val="FFFFFF"/>
                </a:solidFill>
              </a:rPr>
              <a:t>, but later releases adopted Typescript, which is a superset of </a:t>
            </a:r>
            <a:r>
              <a:rPr lang="en-US" sz="1200" dirty="0" err="1">
                <a:solidFill>
                  <a:srgbClr val="FFFFFF"/>
                </a:solidFill>
              </a:rPr>
              <a:t>Javascript</a:t>
            </a:r>
            <a:r>
              <a:rPr lang="en-US" sz="1200" dirty="0">
                <a:solidFill>
                  <a:srgbClr val="FFFFFF"/>
                </a:solidFill>
              </a:rPr>
              <a:t>. </a:t>
            </a:r>
            <a:r>
              <a:rPr lang="en-US" sz="1200" dirty="0" err="1">
                <a:solidFill>
                  <a:srgbClr val="FFFFFF"/>
                </a:solidFill>
              </a:rPr>
              <a:t>Angular’s</a:t>
            </a:r>
            <a:r>
              <a:rPr lang="en-US" sz="1200" dirty="0">
                <a:solidFill>
                  <a:srgbClr val="FFFFFF"/>
                </a:solidFill>
              </a:rPr>
              <a:t> main cons are its size compared to other frameworks, and the fact it’s not SEO friendly by nature, though it can be SEO optimized. Angular was developed by Google, and it’s used by Google, Microsoft, and </a:t>
            </a:r>
            <a:r>
              <a:rPr lang="en-US" sz="1200" dirty="0" err="1">
                <a:solidFill>
                  <a:srgbClr val="FFFFFF"/>
                </a:solidFill>
              </a:rPr>
              <a:t>Paypal</a:t>
            </a:r>
            <a:endParaRPr lang="en-US" sz="1200" dirty="0">
              <a:solidFill>
                <a:srgbClr val="FFFFFF"/>
              </a:solidFill>
            </a:endParaRPr>
          </a:p>
          <a:p>
            <a:endParaRPr lang="en-US" dirty="0"/>
          </a:p>
          <a:p>
            <a:r>
              <a:rPr lang="en-US" dirty="0">
                <a:hlinkClick r:id="rId4"/>
              </a:rPr>
              <a:t>https://www.pluralsight.com/blog/software-development/angular-101</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4</a:t>
            </a:fld>
            <a:endParaRPr lang="en-US"/>
          </a:p>
        </p:txBody>
      </p:sp>
    </p:spTree>
    <p:extLst>
      <p:ext uri="{BB962C8B-B14F-4D97-AF65-F5344CB8AC3E}">
        <p14:creationId xmlns:p14="http://schemas.microsoft.com/office/powerpoint/2010/main" val="1939055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&lt;script&gt;</a:t>
            </a:r>
          </a:p>
          <a:p>
            <a:r>
              <a:rPr lang="en-US" dirty="0"/>
              <a:t>	let promise = </a:t>
            </a:r>
            <a:r>
              <a:rPr lang="en-US" dirty="0" err="1"/>
              <a:t>getRandomNumber</a:t>
            </a:r>
            <a:r>
              <a:rPr lang="en-US" dirty="0"/>
              <a:t>();</a:t>
            </a:r>
          </a:p>
          <a:p>
            <a:endParaRPr lang="en-US" dirty="0"/>
          </a:p>
          <a:p>
            <a:r>
              <a:rPr lang="en-US" dirty="0"/>
              <a:t>	async function </a:t>
            </a:r>
            <a:r>
              <a:rPr lang="en-US" dirty="0" err="1"/>
              <a:t>getRandomNumber</a:t>
            </a:r>
            <a:r>
              <a:rPr lang="en-US" dirty="0"/>
              <a:t>() {</a:t>
            </a:r>
          </a:p>
          <a:p>
            <a:r>
              <a:rPr lang="en-US" dirty="0"/>
              <a:t>		const res = await fetch(`tutorial/random-number`);</a:t>
            </a:r>
          </a:p>
          <a:p>
            <a:r>
              <a:rPr lang="en-US" dirty="0"/>
              <a:t>		const text = await </a:t>
            </a:r>
            <a:r>
              <a:rPr lang="en-US" dirty="0" err="1"/>
              <a:t>res.text</a:t>
            </a:r>
            <a:r>
              <a:rPr lang="en-US" dirty="0"/>
              <a:t>();</a:t>
            </a:r>
          </a:p>
          <a:p>
            <a:endParaRPr lang="en-US" dirty="0"/>
          </a:p>
          <a:p>
            <a:r>
              <a:rPr lang="en-US" dirty="0"/>
              <a:t>		if (</a:t>
            </a:r>
            <a:r>
              <a:rPr lang="en-US" dirty="0" err="1"/>
              <a:t>res.ok</a:t>
            </a:r>
            <a:r>
              <a:rPr lang="en-US" dirty="0"/>
              <a:t>) {</a:t>
            </a:r>
          </a:p>
          <a:p>
            <a:r>
              <a:rPr lang="en-US" dirty="0"/>
              <a:t>			return text;</a:t>
            </a:r>
          </a:p>
          <a:p>
            <a:r>
              <a:rPr lang="en-US" dirty="0"/>
              <a:t>		} else {</a:t>
            </a:r>
          </a:p>
          <a:p>
            <a:r>
              <a:rPr lang="en-US" dirty="0"/>
              <a:t>			throw new Error(text);</a:t>
            </a:r>
          </a:p>
          <a:p>
            <a:r>
              <a:rPr lang="en-US" dirty="0"/>
              <a:t>		}</a:t>
            </a:r>
          </a:p>
          <a:p>
            <a:r>
              <a:rPr lang="en-US" dirty="0"/>
              <a:t>	}</a:t>
            </a:r>
          </a:p>
          <a:p>
            <a:endParaRPr lang="en-US" dirty="0"/>
          </a:p>
          <a:p>
            <a:r>
              <a:rPr lang="en-US" dirty="0"/>
              <a:t>	function </a:t>
            </a:r>
            <a:r>
              <a:rPr lang="en-US" dirty="0" err="1"/>
              <a:t>handleClick</a:t>
            </a:r>
            <a:r>
              <a:rPr lang="en-US" dirty="0"/>
              <a:t>() {</a:t>
            </a:r>
          </a:p>
          <a:p>
            <a:r>
              <a:rPr lang="en-US" dirty="0"/>
              <a:t>		promise = </a:t>
            </a:r>
            <a:r>
              <a:rPr lang="en-US" dirty="0" err="1"/>
              <a:t>getRandomNumber</a:t>
            </a:r>
            <a:r>
              <a:rPr lang="en-US" dirty="0"/>
              <a:t>();</a:t>
            </a:r>
          </a:p>
          <a:p>
            <a:r>
              <a:rPr lang="en-US" dirty="0"/>
              <a:t>	}</a:t>
            </a:r>
          </a:p>
          <a:p>
            <a:r>
              <a:rPr lang="en-US" dirty="0"/>
              <a:t>&lt;/script&gt;</a:t>
            </a:r>
          </a:p>
          <a:p>
            <a:endParaRPr lang="en-US" dirty="0"/>
          </a:p>
          <a:p>
            <a:r>
              <a:rPr lang="en-US" dirty="0"/>
              <a:t>&lt;button </a:t>
            </a:r>
            <a:r>
              <a:rPr lang="en-US" dirty="0" err="1"/>
              <a:t>on:click</a:t>
            </a:r>
            <a:r>
              <a:rPr lang="en-US" dirty="0"/>
              <a:t>={</a:t>
            </a:r>
            <a:r>
              <a:rPr lang="en-US" dirty="0" err="1"/>
              <a:t>handleClick</a:t>
            </a:r>
            <a:r>
              <a:rPr lang="en-US" dirty="0"/>
              <a:t>}&gt;</a:t>
            </a:r>
          </a:p>
          <a:p>
            <a:r>
              <a:rPr lang="en-US" dirty="0"/>
              <a:t>	generate random number</a:t>
            </a:r>
          </a:p>
          <a:p>
            <a:r>
              <a:rPr lang="en-US" dirty="0"/>
              <a:t>&lt;/button&gt;</a:t>
            </a:r>
          </a:p>
          <a:p>
            <a:endParaRPr lang="en-US" dirty="0"/>
          </a:p>
          <a:p>
            <a:r>
              <a:rPr lang="en-US" dirty="0"/>
              <a:t>{#await promise}</a:t>
            </a:r>
          </a:p>
          <a:p>
            <a:r>
              <a:rPr lang="en-US" dirty="0"/>
              <a:t>&lt;p&gt;</a:t>
            </a:r>
          </a:p>
          <a:p>
            <a:r>
              <a:rPr lang="en-US" dirty="0"/>
              <a:t>	...waiting</a:t>
            </a:r>
          </a:p>
          <a:p>
            <a:r>
              <a:rPr lang="en-US" dirty="0"/>
              <a:t>&lt;/p&gt;</a:t>
            </a:r>
          </a:p>
          <a:p>
            <a:r>
              <a:rPr lang="en-US" dirty="0"/>
              <a:t>{:then element}</a:t>
            </a:r>
          </a:p>
          <a:p>
            <a:r>
              <a:rPr lang="en-US" dirty="0"/>
              <a:t> {element}</a:t>
            </a:r>
          </a:p>
          <a:p>
            <a:r>
              <a:rPr lang="en-US" dirty="0"/>
              <a:t>{:catch error}</a:t>
            </a:r>
          </a:p>
          <a:p>
            <a:r>
              <a:rPr lang="en-US" dirty="0"/>
              <a:t> {error}</a:t>
            </a:r>
          </a:p>
          <a:p>
            <a:r>
              <a:rPr lang="en-US" dirty="0"/>
              <a:t>{/await}</a:t>
            </a:r>
          </a:p>
          <a:p>
            <a:endParaRPr lang="en-US" dirty="0"/>
          </a:p>
          <a:p>
            <a:r>
              <a:rPr lang="en-US" dirty="0"/>
              <a:t>{#await promise then value} </a:t>
            </a:r>
            <a:r>
              <a:rPr lang="en-US" dirty="0">
                <a:effectLst/>
              </a:rPr>
              <a:t>&lt;p&gt;</a:t>
            </a:r>
            <a:r>
              <a:rPr lang="en-US" dirty="0"/>
              <a:t>the value is {value}</a:t>
            </a:r>
            <a:r>
              <a:rPr lang="en-US" dirty="0">
                <a:effectLst/>
              </a:rPr>
              <a:t>&lt;/p&gt;</a:t>
            </a:r>
            <a:r>
              <a:rPr lang="en-US" dirty="0"/>
              <a:t> {/await}</a:t>
            </a:r>
          </a:p>
        </p:txBody>
      </p:sp>
      <p:sp>
        <p:nvSpPr>
          <p:cNvPr id="4" name="Slide Number Placeholder 3"/>
          <p:cNvSpPr>
            <a:spLocks noGrp="1"/>
          </p:cNvSpPr>
          <p:nvPr>
            <p:ph type="sldNum" sz="quarter" idx="5"/>
          </p:nvPr>
        </p:nvSpPr>
        <p:spPr/>
        <p:txBody>
          <a:bodyPr/>
          <a:lstStyle/>
          <a:p>
            <a:fld id="{969405FF-5925-42D1-B535-7C6A081EC8A3}" type="slidenum">
              <a:rPr lang="en-US" smtClean="0"/>
              <a:t>22</a:t>
            </a:fld>
            <a:endParaRPr lang="en-US"/>
          </a:p>
        </p:txBody>
      </p:sp>
    </p:spTree>
    <p:extLst>
      <p:ext uri="{BB962C8B-B14F-4D97-AF65-F5344CB8AC3E}">
        <p14:creationId xmlns:p14="http://schemas.microsoft.com/office/powerpoint/2010/main" val="898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&lt;script&gt; function </a:t>
            </a:r>
            <a:r>
              <a:rPr lang="en-US" dirty="0" err="1">
                <a:effectLst/>
              </a:rPr>
              <a:t>handleClick</a:t>
            </a:r>
            <a:r>
              <a:rPr lang="en-US" dirty="0">
                <a:effectLst/>
              </a:rPr>
              <a:t>() { alert('no more alerts') } &lt;/script&gt;</a:t>
            </a:r>
            <a:r>
              <a:rPr lang="en-US" dirty="0"/>
              <a:t> </a:t>
            </a:r>
            <a:r>
              <a:rPr lang="en-US" dirty="0">
                <a:effectLst/>
              </a:rPr>
              <a:t>&lt;button </a:t>
            </a:r>
            <a:r>
              <a:rPr lang="en-US" dirty="0" err="1">
                <a:effectLst/>
              </a:rPr>
              <a:t>on:click|once</a:t>
            </a:r>
            <a:r>
              <a:rPr lang="en-US" dirty="0">
                <a:effectLst/>
              </a:rPr>
              <a:t>={</a:t>
            </a:r>
            <a:r>
              <a:rPr lang="en-US" dirty="0" err="1">
                <a:effectLst/>
              </a:rPr>
              <a:t>handleClick</a:t>
            </a:r>
            <a:r>
              <a:rPr lang="en-US" dirty="0">
                <a:effectLst/>
              </a:rPr>
              <a:t>}&gt;</a:t>
            </a:r>
            <a:r>
              <a:rPr lang="en-US" dirty="0"/>
              <a:t> Click me </a:t>
            </a:r>
            <a:r>
              <a:rPr lang="en-US" dirty="0">
                <a:effectLst/>
              </a:rPr>
              <a:t>&lt;/button&gt;</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23</a:t>
            </a:fld>
            <a:endParaRPr lang="en-US"/>
          </a:p>
        </p:txBody>
      </p:sp>
    </p:spTree>
    <p:extLst>
      <p:ext uri="{BB962C8B-B14F-4D97-AF65-F5344CB8AC3E}">
        <p14:creationId xmlns:p14="http://schemas.microsoft.com/office/powerpoint/2010/main" val="1584383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&lt;script&gt;</a:t>
            </a:r>
          </a:p>
          <a:p>
            <a:r>
              <a:rPr lang="en-US" dirty="0">
                <a:effectLst/>
              </a:rPr>
              <a:t>	import </a:t>
            </a:r>
            <a:r>
              <a:rPr lang="en-US" dirty="0" err="1">
                <a:effectLst/>
              </a:rPr>
              <a:t>FancyButton</a:t>
            </a:r>
            <a:r>
              <a:rPr lang="en-US" dirty="0">
                <a:effectLst/>
              </a:rPr>
              <a:t> from './</a:t>
            </a:r>
            <a:r>
              <a:rPr lang="en-US" dirty="0" err="1">
                <a:effectLst/>
              </a:rPr>
              <a:t>FancyButton.svelte</a:t>
            </a:r>
            <a:r>
              <a:rPr lang="en-US" dirty="0">
                <a:effectLst/>
              </a:rPr>
              <a:t>';</a:t>
            </a:r>
          </a:p>
          <a:p>
            <a:endParaRPr lang="en-US" dirty="0">
              <a:effectLst/>
            </a:endParaRPr>
          </a:p>
          <a:p>
            <a:r>
              <a:rPr lang="en-US" dirty="0">
                <a:effectLst/>
              </a:rPr>
              <a:t>	function </a:t>
            </a:r>
            <a:r>
              <a:rPr lang="en-US" dirty="0" err="1">
                <a:effectLst/>
              </a:rPr>
              <a:t>handleClick</a:t>
            </a:r>
            <a:r>
              <a:rPr lang="en-US" dirty="0">
                <a:effectLst/>
              </a:rPr>
              <a:t>() {</a:t>
            </a:r>
          </a:p>
          <a:p>
            <a:r>
              <a:rPr lang="en-US" dirty="0">
                <a:effectLst/>
              </a:rPr>
              <a:t>		alert('clicked');</a:t>
            </a:r>
          </a:p>
          <a:p>
            <a:r>
              <a:rPr lang="en-US" dirty="0">
                <a:effectLst/>
              </a:rPr>
              <a:t>	}</a:t>
            </a:r>
          </a:p>
          <a:p>
            <a:r>
              <a:rPr lang="en-US" dirty="0">
                <a:effectLst/>
              </a:rPr>
              <a:t>&lt;/script&gt;</a:t>
            </a:r>
          </a:p>
          <a:p>
            <a:endParaRPr lang="en-US" dirty="0">
              <a:effectLst/>
            </a:endParaRPr>
          </a:p>
          <a:p>
            <a:r>
              <a:rPr lang="en-US" dirty="0">
                <a:effectLst/>
              </a:rPr>
              <a:t>&lt;</a:t>
            </a:r>
            <a:r>
              <a:rPr lang="en-US" dirty="0" err="1">
                <a:effectLst/>
              </a:rPr>
              <a:t>FancyButton</a:t>
            </a:r>
            <a:r>
              <a:rPr lang="en-US" dirty="0">
                <a:effectLst/>
              </a:rPr>
              <a:t> </a:t>
            </a:r>
            <a:r>
              <a:rPr lang="en-US" dirty="0" err="1">
                <a:effectLst/>
              </a:rPr>
              <a:t>on:click</a:t>
            </a:r>
            <a:r>
              <a:rPr lang="en-US" dirty="0">
                <a:effectLst/>
              </a:rPr>
              <a:t>={</a:t>
            </a:r>
            <a:r>
              <a:rPr lang="en-US" dirty="0" err="1">
                <a:effectLst/>
              </a:rPr>
              <a:t>handleClick</a:t>
            </a:r>
            <a:r>
              <a:rPr lang="en-US" dirty="0">
                <a:effectLst/>
              </a:rPr>
              <a:t>}/&gt;</a:t>
            </a:r>
          </a:p>
          <a:p>
            <a:endParaRPr lang="en-US" dirty="0">
              <a:effectLst/>
            </a:endParaRPr>
          </a:p>
          <a:p>
            <a:endParaRPr lang="en-US" dirty="0"/>
          </a:p>
          <a:p>
            <a:r>
              <a:rPr lang="en-US" dirty="0"/>
              <a:t>&lt;button&gt;</a:t>
            </a:r>
          </a:p>
          <a:p>
            <a:r>
              <a:rPr lang="en-US" dirty="0"/>
              <a:t>	Click me</a:t>
            </a:r>
          </a:p>
          <a:p>
            <a:r>
              <a:rPr lang="en-US" dirty="0"/>
              <a:t>&lt;/button&gt;</a:t>
            </a:r>
          </a:p>
        </p:txBody>
      </p:sp>
      <p:sp>
        <p:nvSpPr>
          <p:cNvPr id="4" name="Slide Number Placeholder 3"/>
          <p:cNvSpPr>
            <a:spLocks noGrp="1"/>
          </p:cNvSpPr>
          <p:nvPr>
            <p:ph type="sldNum" sz="quarter" idx="5"/>
          </p:nvPr>
        </p:nvSpPr>
        <p:spPr/>
        <p:txBody>
          <a:bodyPr/>
          <a:lstStyle/>
          <a:p>
            <a:fld id="{969405FF-5925-42D1-B535-7C6A081EC8A3}" type="slidenum">
              <a:rPr lang="en-US" smtClean="0"/>
              <a:t>24</a:t>
            </a:fld>
            <a:endParaRPr lang="en-US"/>
          </a:p>
        </p:txBody>
      </p:sp>
    </p:spTree>
    <p:extLst>
      <p:ext uri="{BB962C8B-B14F-4D97-AF65-F5344CB8AC3E}">
        <p14:creationId xmlns:p14="http://schemas.microsoft.com/office/powerpoint/2010/main" val="992261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&lt;script&gt;</a:t>
            </a:r>
          </a:p>
          <a:p>
            <a:r>
              <a:rPr lang="en-US" dirty="0"/>
              <a:t>	let name = 'world';</a:t>
            </a:r>
          </a:p>
          <a:p>
            <a:r>
              <a:rPr lang="en-US" dirty="0"/>
              <a:t>&lt;/script&gt;</a:t>
            </a:r>
          </a:p>
          <a:p>
            <a:endParaRPr lang="en-US" dirty="0"/>
          </a:p>
          <a:p>
            <a:r>
              <a:rPr lang="en-US" dirty="0"/>
              <a:t>&lt;input value={name}&gt;</a:t>
            </a:r>
          </a:p>
          <a:p>
            <a:endParaRPr lang="en-US" dirty="0"/>
          </a:p>
          <a:p>
            <a:r>
              <a:rPr lang="en-US" dirty="0"/>
              <a:t>&lt;h1&gt;Hello {name}!&lt;/h1&gt;</a:t>
            </a:r>
          </a:p>
        </p:txBody>
      </p:sp>
      <p:sp>
        <p:nvSpPr>
          <p:cNvPr id="4" name="Slide Number Placeholder 3"/>
          <p:cNvSpPr>
            <a:spLocks noGrp="1"/>
          </p:cNvSpPr>
          <p:nvPr>
            <p:ph type="sldNum" sz="quarter" idx="5"/>
          </p:nvPr>
        </p:nvSpPr>
        <p:spPr/>
        <p:txBody>
          <a:bodyPr/>
          <a:lstStyle/>
          <a:p>
            <a:fld id="{969405FF-5925-42D1-B535-7C6A081EC8A3}" type="slidenum">
              <a:rPr lang="en-US" smtClean="0"/>
              <a:t>25</a:t>
            </a:fld>
            <a:endParaRPr lang="en-US"/>
          </a:p>
        </p:txBody>
      </p:sp>
    </p:spTree>
    <p:extLst>
      <p:ext uri="{BB962C8B-B14F-4D97-AF65-F5344CB8AC3E}">
        <p14:creationId xmlns:p14="http://schemas.microsoft.com/office/powerpoint/2010/main" val="2840137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export</a:t>
            </a:r>
            <a:r>
              <a:rPr lang="en-US" dirty="0"/>
              <a:t> </a:t>
            </a:r>
            <a:r>
              <a:rPr lang="en-US" dirty="0">
                <a:effectLst/>
              </a:rPr>
              <a:t>const</a:t>
            </a:r>
            <a:r>
              <a:rPr lang="en-US" dirty="0"/>
              <a:t> time </a:t>
            </a:r>
            <a:r>
              <a:rPr lang="en-US" dirty="0">
                <a:effectLst/>
              </a:rPr>
              <a:t>=</a:t>
            </a:r>
            <a:r>
              <a:rPr lang="en-US" dirty="0"/>
              <a:t> </a:t>
            </a:r>
            <a:r>
              <a:rPr lang="en-US" dirty="0">
                <a:effectLst/>
              </a:rPr>
              <a:t>readable(new</a:t>
            </a:r>
            <a:r>
              <a:rPr lang="en-US" dirty="0"/>
              <a:t> </a:t>
            </a:r>
            <a:r>
              <a:rPr lang="en-US" dirty="0">
                <a:effectLst/>
              </a:rPr>
              <a:t>Date(),</a:t>
            </a:r>
            <a:r>
              <a:rPr lang="en-US" dirty="0"/>
              <a:t> </a:t>
            </a:r>
            <a:r>
              <a:rPr lang="en-US" dirty="0">
                <a:effectLst/>
              </a:rPr>
              <a:t>function</a:t>
            </a:r>
            <a:r>
              <a:rPr lang="en-US" dirty="0"/>
              <a:t> </a:t>
            </a:r>
            <a:r>
              <a:rPr lang="en-US" dirty="0">
                <a:effectLst/>
              </a:rPr>
              <a:t>start(set)</a:t>
            </a:r>
            <a:r>
              <a:rPr lang="en-US" dirty="0"/>
              <a:t> </a:t>
            </a:r>
            <a:r>
              <a:rPr lang="en-US" dirty="0">
                <a:effectLst/>
              </a:rPr>
              <a:t>{</a:t>
            </a:r>
            <a:r>
              <a:rPr lang="en-US" dirty="0"/>
              <a:t> </a:t>
            </a:r>
            <a:r>
              <a:rPr lang="en-US" dirty="0">
                <a:effectLst/>
              </a:rPr>
              <a:t>const</a:t>
            </a:r>
            <a:r>
              <a:rPr lang="en-US" dirty="0"/>
              <a:t> interval </a:t>
            </a:r>
            <a:r>
              <a:rPr lang="en-US" dirty="0">
                <a:effectLst/>
              </a:rPr>
              <a:t>=</a:t>
            </a:r>
            <a:r>
              <a:rPr lang="en-US" dirty="0"/>
              <a:t> </a:t>
            </a:r>
            <a:r>
              <a:rPr lang="en-US" dirty="0" err="1">
                <a:effectLst/>
              </a:rPr>
              <a:t>setInterval</a:t>
            </a:r>
            <a:r>
              <a:rPr lang="en-US" dirty="0">
                <a:effectLst/>
              </a:rPr>
              <a:t>(()</a:t>
            </a:r>
            <a:r>
              <a:rPr lang="en-US" dirty="0"/>
              <a:t> </a:t>
            </a:r>
            <a:r>
              <a:rPr lang="en-US" dirty="0">
                <a:effectLst/>
              </a:rPr>
              <a:t>=&gt;</a:t>
            </a:r>
            <a:r>
              <a:rPr lang="en-US" dirty="0"/>
              <a:t> </a:t>
            </a:r>
            <a:r>
              <a:rPr lang="en-US" dirty="0">
                <a:effectLst/>
              </a:rPr>
              <a:t>{</a:t>
            </a:r>
            <a:r>
              <a:rPr lang="en-US" dirty="0"/>
              <a:t> </a:t>
            </a:r>
            <a:r>
              <a:rPr lang="en-US" dirty="0">
                <a:effectLst/>
              </a:rPr>
              <a:t>set(new</a:t>
            </a:r>
            <a:r>
              <a:rPr lang="en-US" dirty="0"/>
              <a:t> </a:t>
            </a:r>
            <a:r>
              <a:rPr lang="en-US" dirty="0">
                <a:effectLst/>
              </a:rPr>
              <a:t>Date());</a:t>
            </a:r>
            <a:r>
              <a:rPr lang="en-US" dirty="0"/>
              <a:t> </a:t>
            </a:r>
            <a:r>
              <a:rPr lang="en-US" dirty="0">
                <a:effectLst/>
              </a:rPr>
              <a:t>},</a:t>
            </a:r>
            <a:r>
              <a:rPr lang="en-US" dirty="0"/>
              <a:t> </a:t>
            </a:r>
            <a:r>
              <a:rPr lang="en-US" dirty="0">
                <a:effectLst/>
              </a:rPr>
              <a:t>1000);</a:t>
            </a:r>
            <a:r>
              <a:rPr lang="en-US" dirty="0"/>
              <a:t> </a:t>
            </a:r>
            <a:r>
              <a:rPr lang="en-US" dirty="0">
                <a:effectLst/>
              </a:rPr>
              <a:t>return</a:t>
            </a:r>
            <a:r>
              <a:rPr lang="en-US" dirty="0"/>
              <a:t> </a:t>
            </a:r>
            <a:r>
              <a:rPr lang="en-US" dirty="0">
                <a:effectLst/>
              </a:rPr>
              <a:t>function</a:t>
            </a:r>
            <a:r>
              <a:rPr lang="en-US" dirty="0"/>
              <a:t> </a:t>
            </a:r>
            <a:r>
              <a:rPr lang="en-US" dirty="0">
                <a:effectLst/>
              </a:rPr>
              <a:t>stop()</a:t>
            </a:r>
            <a:r>
              <a:rPr lang="en-US" dirty="0"/>
              <a:t> </a:t>
            </a:r>
            <a:r>
              <a:rPr lang="en-US" dirty="0">
                <a:effectLst/>
              </a:rPr>
              <a:t>{</a:t>
            </a:r>
            <a:r>
              <a:rPr lang="en-US" dirty="0"/>
              <a:t> </a:t>
            </a:r>
            <a:r>
              <a:rPr lang="en-US" dirty="0" err="1">
                <a:effectLst/>
              </a:rPr>
              <a:t>clearInterval</a:t>
            </a:r>
            <a:r>
              <a:rPr lang="en-US" dirty="0">
                <a:effectLst/>
              </a:rPr>
              <a:t>(</a:t>
            </a:r>
            <a:r>
              <a:rPr lang="en-US" dirty="0"/>
              <a:t>interval</a:t>
            </a:r>
            <a:r>
              <a:rPr lang="en-US" dirty="0">
                <a:effectLst/>
              </a:rPr>
              <a:t>);</a:t>
            </a:r>
            <a:r>
              <a:rPr lang="en-US" dirty="0"/>
              <a:t> </a:t>
            </a:r>
            <a:r>
              <a:rPr lang="en-US" dirty="0">
                <a:effectLst/>
              </a:rPr>
              <a:t>};</a:t>
            </a:r>
            <a:r>
              <a:rPr lang="en-US" dirty="0"/>
              <a:t> </a:t>
            </a:r>
            <a:r>
              <a:rPr lang="en-US" dirty="0">
                <a:effectLst/>
              </a:rPr>
              <a:t>});</a:t>
            </a:r>
          </a:p>
          <a:p>
            <a:endParaRPr lang="en-US" dirty="0">
              <a:effectLst/>
            </a:endParaRPr>
          </a:p>
          <a:p>
            <a:endParaRPr lang="en-US" dirty="0">
              <a:effectLst/>
            </a:endParaRPr>
          </a:p>
          <a:p>
            <a:r>
              <a:rPr lang="en-US" sz="1200" b="0" i="0" kern="1200" dirty="0">
                <a:solidFill>
                  <a:schemeClr val="tx1"/>
                </a:solidFill>
                <a:effectLst/>
                <a:latin typeface="+mn-lt"/>
                <a:ea typeface="+mn-ea"/>
                <a:cs typeface="+mn-cs"/>
              </a:rPr>
              <a:t>The </a:t>
            </a:r>
            <a:r>
              <a:rPr lang="en-US" dirty="0"/>
              <a:t>start</a:t>
            </a:r>
            <a:r>
              <a:rPr lang="en-US" sz="1200" b="0" i="0" kern="1200" dirty="0">
                <a:solidFill>
                  <a:schemeClr val="tx1"/>
                </a:solidFill>
                <a:effectLst/>
                <a:latin typeface="+mn-lt"/>
                <a:ea typeface="+mn-ea"/>
                <a:cs typeface="+mn-cs"/>
              </a:rPr>
              <a:t> function is called when the store gets its first subscriber; </a:t>
            </a:r>
            <a:r>
              <a:rPr lang="en-US" dirty="0"/>
              <a:t>stop</a:t>
            </a:r>
            <a:r>
              <a:rPr lang="en-US" sz="1200" b="0" i="0" kern="1200" dirty="0">
                <a:solidFill>
                  <a:schemeClr val="tx1"/>
                </a:solidFill>
                <a:effectLst/>
                <a:latin typeface="+mn-lt"/>
                <a:ea typeface="+mn-ea"/>
                <a:cs typeface="+mn-cs"/>
              </a:rPr>
              <a:t> is called when the last subscriber unsubscribes.</a:t>
            </a:r>
            <a:endParaRPr lang="en-US" dirty="0">
              <a:effectLst/>
            </a:endParaRPr>
          </a:p>
          <a:p>
            <a:r>
              <a:rPr lang="en-US" dirty="0">
                <a:effectLst/>
              </a:rPr>
              <a:t>__</a:t>
            </a:r>
          </a:p>
          <a:p>
            <a:r>
              <a:rPr lang="en-US" dirty="0"/>
              <a:t>import { writable } from 'svelte/store';</a:t>
            </a:r>
          </a:p>
          <a:p>
            <a:endParaRPr lang="en-US" dirty="0"/>
          </a:p>
          <a:p>
            <a:r>
              <a:rPr lang="en-US" dirty="0"/>
              <a:t>export const count = writable(0);</a:t>
            </a:r>
          </a:p>
          <a:p>
            <a:endParaRPr lang="en-US" dirty="0"/>
          </a:p>
          <a:p>
            <a:r>
              <a:rPr lang="en-US" dirty="0">
                <a:effectLst/>
              </a:rPr>
              <a:t>function</a:t>
            </a:r>
            <a:r>
              <a:rPr lang="en-US" dirty="0"/>
              <a:t> </a:t>
            </a:r>
            <a:r>
              <a:rPr lang="en-US" dirty="0" err="1">
                <a:effectLst/>
              </a:rPr>
              <a:t>createCount</a:t>
            </a:r>
            <a:r>
              <a:rPr lang="en-US" dirty="0">
                <a:effectLst/>
              </a:rPr>
              <a:t>()</a:t>
            </a:r>
            <a:r>
              <a:rPr lang="en-US" dirty="0"/>
              <a:t> </a:t>
            </a:r>
            <a:r>
              <a:rPr lang="en-US" dirty="0">
                <a:effectLst/>
              </a:rPr>
              <a:t>{</a:t>
            </a:r>
            <a:r>
              <a:rPr lang="en-US" dirty="0"/>
              <a:t> </a:t>
            </a:r>
            <a:r>
              <a:rPr lang="en-US" dirty="0">
                <a:effectLst/>
              </a:rPr>
              <a:t>const</a:t>
            </a:r>
            <a:r>
              <a:rPr lang="en-US" dirty="0"/>
              <a:t> </a:t>
            </a:r>
            <a:r>
              <a:rPr lang="en-US" dirty="0">
                <a:effectLst/>
              </a:rPr>
              <a:t>{</a:t>
            </a:r>
            <a:r>
              <a:rPr lang="en-US" dirty="0"/>
              <a:t> subscribe</a:t>
            </a:r>
            <a:r>
              <a:rPr lang="en-US" dirty="0">
                <a:effectLst/>
              </a:rPr>
              <a:t>,</a:t>
            </a:r>
            <a:r>
              <a:rPr lang="en-US" dirty="0"/>
              <a:t> </a:t>
            </a:r>
            <a:r>
              <a:rPr lang="en-US" dirty="0">
                <a:effectLst/>
              </a:rPr>
              <a:t>set,</a:t>
            </a:r>
            <a:r>
              <a:rPr lang="en-US" dirty="0"/>
              <a:t> update </a:t>
            </a:r>
            <a:r>
              <a:rPr lang="en-US" dirty="0">
                <a:effectLst/>
              </a:rPr>
              <a:t>}</a:t>
            </a:r>
            <a:r>
              <a:rPr lang="en-US" dirty="0"/>
              <a:t> </a:t>
            </a:r>
            <a:r>
              <a:rPr lang="en-US" dirty="0">
                <a:effectLst/>
              </a:rPr>
              <a:t>=</a:t>
            </a:r>
            <a:r>
              <a:rPr lang="en-US" dirty="0"/>
              <a:t> </a:t>
            </a:r>
            <a:r>
              <a:rPr lang="en-US" dirty="0">
                <a:effectLst/>
              </a:rPr>
              <a:t>writable(0);</a:t>
            </a:r>
            <a:r>
              <a:rPr lang="en-US" dirty="0"/>
              <a:t> </a:t>
            </a:r>
            <a:r>
              <a:rPr lang="en-US" dirty="0">
                <a:effectLst/>
              </a:rPr>
              <a:t>return</a:t>
            </a:r>
            <a:r>
              <a:rPr lang="en-US" dirty="0"/>
              <a:t> </a:t>
            </a:r>
            <a:r>
              <a:rPr lang="en-US" dirty="0">
                <a:effectLst/>
              </a:rPr>
              <a:t>{</a:t>
            </a:r>
            <a:r>
              <a:rPr lang="en-US" dirty="0"/>
              <a:t> subscribe</a:t>
            </a:r>
            <a:r>
              <a:rPr lang="en-US" dirty="0">
                <a:effectLst/>
              </a:rPr>
              <a:t>,</a:t>
            </a:r>
            <a:r>
              <a:rPr lang="en-US" dirty="0"/>
              <a:t> </a:t>
            </a:r>
            <a:r>
              <a:rPr lang="en-US" dirty="0">
                <a:effectLst/>
              </a:rPr>
              <a:t>increment:</a:t>
            </a:r>
            <a:r>
              <a:rPr lang="en-US" dirty="0"/>
              <a:t> </a:t>
            </a:r>
            <a:r>
              <a:rPr lang="en-US" dirty="0">
                <a:effectLst/>
              </a:rPr>
              <a:t>()</a:t>
            </a:r>
            <a:r>
              <a:rPr lang="en-US" dirty="0"/>
              <a:t> </a:t>
            </a:r>
            <a:r>
              <a:rPr lang="en-US" dirty="0">
                <a:effectLst/>
              </a:rPr>
              <a:t>=&gt;</a:t>
            </a:r>
            <a:r>
              <a:rPr lang="en-US" dirty="0"/>
              <a:t> </a:t>
            </a:r>
            <a:r>
              <a:rPr lang="en-US" dirty="0">
                <a:effectLst/>
              </a:rPr>
              <a:t>update(n</a:t>
            </a:r>
            <a:r>
              <a:rPr lang="en-US" dirty="0"/>
              <a:t> </a:t>
            </a:r>
            <a:r>
              <a:rPr lang="en-US" dirty="0">
                <a:effectLst/>
              </a:rPr>
              <a:t>=&gt;</a:t>
            </a:r>
            <a:r>
              <a:rPr lang="en-US" dirty="0"/>
              <a:t> n </a:t>
            </a:r>
            <a:r>
              <a:rPr lang="en-US" dirty="0">
                <a:effectLst/>
              </a:rPr>
              <a:t>+</a:t>
            </a:r>
            <a:r>
              <a:rPr lang="en-US" dirty="0"/>
              <a:t> </a:t>
            </a:r>
            <a:r>
              <a:rPr lang="en-US" dirty="0">
                <a:effectLst/>
              </a:rPr>
              <a:t>1),</a:t>
            </a:r>
            <a:r>
              <a:rPr lang="en-US" dirty="0"/>
              <a:t> </a:t>
            </a:r>
            <a:r>
              <a:rPr lang="en-US" dirty="0">
                <a:effectLst/>
              </a:rPr>
              <a:t>decrement:</a:t>
            </a:r>
            <a:r>
              <a:rPr lang="en-US" dirty="0"/>
              <a:t> </a:t>
            </a:r>
            <a:r>
              <a:rPr lang="en-US" dirty="0">
                <a:effectLst/>
              </a:rPr>
              <a:t>()</a:t>
            </a:r>
            <a:r>
              <a:rPr lang="en-US" dirty="0"/>
              <a:t> </a:t>
            </a:r>
            <a:r>
              <a:rPr lang="en-US" dirty="0">
                <a:effectLst/>
              </a:rPr>
              <a:t>=&gt;</a:t>
            </a:r>
            <a:r>
              <a:rPr lang="en-US" dirty="0"/>
              <a:t> </a:t>
            </a:r>
            <a:r>
              <a:rPr lang="en-US" dirty="0">
                <a:effectLst/>
              </a:rPr>
              <a:t>update(n</a:t>
            </a:r>
            <a:r>
              <a:rPr lang="en-US" dirty="0"/>
              <a:t> </a:t>
            </a:r>
            <a:r>
              <a:rPr lang="en-US" dirty="0">
                <a:effectLst/>
              </a:rPr>
              <a:t>=&gt;</a:t>
            </a:r>
            <a:r>
              <a:rPr lang="en-US" dirty="0"/>
              <a:t> n </a:t>
            </a:r>
            <a:r>
              <a:rPr lang="en-US" dirty="0">
                <a:effectLst/>
              </a:rPr>
              <a:t>-</a:t>
            </a:r>
            <a:r>
              <a:rPr lang="en-US" dirty="0"/>
              <a:t> </a:t>
            </a:r>
            <a:r>
              <a:rPr lang="en-US" dirty="0">
                <a:effectLst/>
              </a:rPr>
              <a:t>1),</a:t>
            </a:r>
            <a:r>
              <a:rPr lang="en-US" dirty="0"/>
              <a:t> </a:t>
            </a:r>
            <a:r>
              <a:rPr lang="en-US" dirty="0">
                <a:effectLst/>
              </a:rPr>
              <a:t>reset:</a:t>
            </a:r>
            <a:r>
              <a:rPr lang="en-US" dirty="0"/>
              <a:t> </a:t>
            </a:r>
            <a:r>
              <a:rPr lang="en-US" dirty="0">
                <a:effectLst/>
              </a:rPr>
              <a:t>()</a:t>
            </a:r>
            <a:r>
              <a:rPr lang="en-US" dirty="0"/>
              <a:t> </a:t>
            </a:r>
            <a:r>
              <a:rPr lang="en-US" dirty="0">
                <a:effectLst/>
              </a:rPr>
              <a:t>=&gt;</a:t>
            </a:r>
            <a:r>
              <a:rPr lang="en-US" dirty="0"/>
              <a:t> </a:t>
            </a:r>
            <a:r>
              <a:rPr lang="en-US" dirty="0">
                <a:effectLst/>
              </a:rPr>
              <a:t>set(0)</a:t>
            </a:r>
            <a:r>
              <a:rPr lang="en-US" dirty="0"/>
              <a:t> </a:t>
            </a:r>
            <a:r>
              <a:rPr lang="en-US" dirty="0">
                <a:effectLst/>
              </a:rPr>
              <a:t>};</a:t>
            </a:r>
            <a:r>
              <a:rPr lang="en-US" dirty="0"/>
              <a:t> </a:t>
            </a:r>
            <a:r>
              <a:rPr lang="en-US" dirty="0">
                <a:effectLst/>
              </a:rPr>
              <a:t>}</a:t>
            </a:r>
          </a:p>
          <a:p>
            <a:endParaRPr lang="en-US" dirty="0">
              <a:effectLst/>
            </a:endParaRPr>
          </a:p>
          <a:p>
            <a:r>
              <a:rPr lang="en-US" dirty="0">
                <a:effectLst/>
              </a:rPr>
              <a:t>__________</a:t>
            </a:r>
          </a:p>
          <a:p>
            <a:endParaRPr lang="en-US" dirty="0">
              <a:effectLst/>
            </a:endParaRPr>
          </a:p>
          <a:p>
            <a:r>
              <a:rPr lang="en-US" dirty="0"/>
              <a:t>&lt;script&gt;</a:t>
            </a:r>
          </a:p>
          <a:p>
            <a:r>
              <a:rPr lang="en-US" dirty="0"/>
              <a:t>	import { name, greeting } from './stores.js';</a:t>
            </a:r>
          </a:p>
          <a:p>
            <a:r>
              <a:rPr lang="en-US" dirty="0"/>
              <a:t>&lt;/script&gt;</a:t>
            </a:r>
          </a:p>
          <a:p>
            <a:endParaRPr lang="en-US" dirty="0"/>
          </a:p>
          <a:p>
            <a:r>
              <a:rPr lang="en-US" dirty="0"/>
              <a:t>&lt;h1&gt;{$greeting}&lt;/h1&gt;</a:t>
            </a:r>
          </a:p>
          <a:p>
            <a:r>
              <a:rPr lang="en-US" dirty="0"/>
              <a:t>&lt;input </a:t>
            </a:r>
            <a:r>
              <a:rPr lang="en-US" dirty="0" err="1"/>
              <a:t>bind:value</a:t>
            </a:r>
            <a:r>
              <a:rPr lang="en-US" dirty="0"/>
              <a:t>={$name}&gt;</a:t>
            </a:r>
          </a:p>
          <a:p>
            <a:endParaRPr lang="en-US" dirty="0"/>
          </a:p>
          <a:p>
            <a:r>
              <a:rPr lang="en-US" dirty="0"/>
              <a:t>__________</a:t>
            </a:r>
          </a:p>
          <a:p>
            <a:r>
              <a:rPr lang="en-US" dirty="0"/>
              <a:t>import { writable, derived } from 'svelte/store';</a:t>
            </a:r>
          </a:p>
          <a:p>
            <a:endParaRPr lang="en-US" dirty="0"/>
          </a:p>
          <a:p>
            <a:r>
              <a:rPr lang="en-US" dirty="0"/>
              <a:t>export const name = writable('world');</a:t>
            </a:r>
          </a:p>
          <a:p>
            <a:endParaRPr lang="en-US" dirty="0"/>
          </a:p>
          <a:p>
            <a:r>
              <a:rPr lang="en-US" dirty="0"/>
              <a:t>export const greeting = derived(</a:t>
            </a:r>
          </a:p>
          <a:p>
            <a:r>
              <a:rPr lang="en-US" dirty="0"/>
              <a:t>	name,</a:t>
            </a:r>
          </a:p>
          <a:p>
            <a:r>
              <a:rPr lang="en-US" dirty="0"/>
              <a:t>	$name =&gt; $name</a:t>
            </a:r>
          </a:p>
          <a:p>
            <a:r>
              <a:rPr lang="en-US" dirty="0"/>
              <a:t>);</a:t>
            </a:r>
          </a:p>
        </p:txBody>
      </p:sp>
      <p:sp>
        <p:nvSpPr>
          <p:cNvPr id="4" name="Slide Number Placeholder 3"/>
          <p:cNvSpPr>
            <a:spLocks noGrp="1"/>
          </p:cNvSpPr>
          <p:nvPr>
            <p:ph type="sldNum" sz="quarter" idx="5"/>
          </p:nvPr>
        </p:nvSpPr>
        <p:spPr/>
        <p:txBody>
          <a:bodyPr/>
          <a:lstStyle/>
          <a:p>
            <a:fld id="{969405FF-5925-42D1-B535-7C6A081EC8A3}" type="slidenum">
              <a:rPr lang="en-US" smtClean="0"/>
              <a:t>26</a:t>
            </a:fld>
            <a:endParaRPr lang="en-US"/>
          </a:p>
        </p:txBody>
      </p:sp>
    </p:spTree>
    <p:extLst>
      <p:ext uri="{BB962C8B-B14F-4D97-AF65-F5344CB8AC3E}">
        <p14:creationId xmlns:p14="http://schemas.microsoft.com/office/powerpoint/2010/main" val="3168652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&lt;script&gt;</a:t>
            </a:r>
          </a:p>
          <a:p>
            <a:r>
              <a:rPr lang="en-US" dirty="0"/>
              <a:t> let flag = false;</a:t>
            </a:r>
          </a:p>
          <a:p>
            <a:r>
              <a:rPr lang="en-US" dirty="0"/>
              <a:t>&lt;/script&gt;</a:t>
            </a:r>
          </a:p>
          <a:p>
            <a:endParaRPr lang="en-US" dirty="0"/>
          </a:p>
          <a:p>
            <a:r>
              <a:rPr lang="en-US" dirty="0"/>
              <a:t>&lt;</a:t>
            </a:r>
            <a:r>
              <a:rPr lang="en-US" dirty="0" err="1"/>
              <a:t>svelte:head</a:t>
            </a:r>
            <a:r>
              <a:rPr lang="en-US" dirty="0"/>
              <a:t>&gt;</a:t>
            </a:r>
          </a:p>
          <a:p>
            <a:r>
              <a:rPr lang="en-US" dirty="0"/>
              <a:t>	{#if flag}</a:t>
            </a:r>
          </a:p>
          <a:p>
            <a:r>
              <a:rPr lang="en-US" dirty="0"/>
              <a:t>	   &lt;link </a:t>
            </a:r>
            <a:r>
              <a:rPr lang="en-US" dirty="0" err="1"/>
              <a:t>rel</a:t>
            </a:r>
            <a:r>
              <a:rPr lang="en-US" dirty="0"/>
              <a:t>="stylesheet" </a:t>
            </a:r>
            <a:r>
              <a:rPr lang="en-US" dirty="0" err="1"/>
              <a:t>href</a:t>
            </a:r>
            <a:r>
              <a:rPr lang="en-US" dirty="0"/>
              <a:t>="tutorial/dark-theme.css"&gt;</a:t>
            </a:r>
          </a:p>
          <a:p>
            <a:r>
              <a:rPr lang="en-US" dirty="0"/>
              <a:t>	{/if}</a:t>
            </a:r>
          </a:p>
          <a:p>
            <a:r>
              <a:rPr lang="en-US" dirty="0"/>
              <a:t>&lt;/</a:t>
            </a:r>
            <a:r>
              <a:rPr lang="en-US" dirty="0" err="1"/>
              <a:t>svelte:head</a:t>
            </a:r>
            <a:r>
              <a:rPr lang="en-US" dirty="0"/>
              <a:t>&gt;</a:t>
            </a:r>
          </a:p>
          <a:p>
            <a:endParaRPr lang="en-US" dirty="0"/>
          </a:p>
          <a:p>
            <a:r>
              <a:rPr lang="en-US" dirty="0"/>
              <a:t>&lt;h1&gt;Hello world!&lt;/h1&gt;</a:t>
            </a:r>
          </a:p>
          <a:p>
            <a:endParaRPr lang="en-US" dirty="0"/>
          </a:p>
          <a:p>
            <a:r>
              <a:rPr lang="en-US" dirty="0"/>
              <a:t>&lt;button </a:t>
            </a:r>
            <a:r>
              <a:rPr lang="en-US" dirty="0" err="1"/>
              <a:t>on:click</a:t>
            </a:r>
            <a:r>
              <a:rPr lang="en-US" dirty="0"/>
              <a:t>={() =&gt; flag = !flag}&gt;</a:t>
            </a:r>
          </a:p>
          <a:p>
            <a:r>
              <a:rPr lang="en-US" dirty="0"/>
              <a:t>	click</a:t>
            </a:r>
          </a:p>
          <a:p>
            <a:r>
              <a:rPr lang="en-US" dirty="0"/>
              <a:t>&lt;/button&gt;</a:t>
            </a:r>
          </a:p>
          <a:p>
            <a:endParaRPr lang="en-US" dirty="0"/>
          </a:p>
          <a:p>
            <a:r>
              <a:rPr lang="en-US" dirty="0"/>
              <a:t>________________________________________________________________________________________________-</a:t>
            </a:r>
          </a:p>
          <a:p>
            <a:endParaRPr lang="en-US" dirty="0"/>
          </a:p>
          <a:p>
            <a:r>
              <a:rPr lang="en-US" dirty="0"/>
              <a:t>&lt;script&gt;</a:t>
            </a:r>
          </a:p>
          <a:p>
            <a:r>
              <a:rPr lang="en-US" dirty="0"/>
              <a:t>	let </a:t>
            </a:r>
            <a:r>
              <a:rPr lang="en-US" dirty="0" err="1"/>
              <a:t>hereKitty</a:t>
            </a:r>
            <a:r>
              <a:rPr lang="en-US" dirty="0"/>
              <a:t> = false;</a:t>
            </a:r>
          </a:p>
          <a:p>
            <a:endParaRPr lang="en-US" dirty="0"/>
          </a:p>
          <a:p>
            <a:r>
              <a:rPr lang="en-US" dirty="0"/>
              <a:t>	const </a:t>
            </a:r>
            <a:r>
              <a:rPr lang="en-US" dirty="0" err="1"/>
              <a:t>handleMouseenter</a:t>
            </a:r>
            <a:r>
              <a:rPr lang="en-US" dirty="0"/>
              <a:t> = () =&gt; </a:t>
            </a:r>
            <a:r>
              <a:rPr lang="en-US" dirty="0" err="1"/>
              <a:t>hereKitty</a:t>
            </a:r>
            <a:r>
              <a:rPr lang="en-US" dirty="0"/>
              <a:t> = true;</a:t>
            </a:r>
          </a:p>
          <a:p>
            <a:r>
              <a:rPr lang="en-US" dirty="0"/>
              <a:t>	const </a:t>
            </a:r>
            <a:r>
              <a:rPr lang="en-US" dirty="0" err="1"/>
              <a:t>handleMouseleave</a:t>
            </a:r>
            <a:r>
              <a:rPr lang="en-US" dirty="0"/>
              <a:t> = () =&gt; </a:t>
            </a:r>
            <a:r>
              <a:rPr lang="en-US" dirty="0" err="1"/>
              <a:t>hereKitty</a:t>
            </a:r>
            <a:r>
              <a:rPr lang="en-US" dirty="0"/>
              <a:t> = false;</a:t>
            </a:r>
          </a:p>
          <a:p>
            <a:r>
              <a:rPr lang="en-US" dirty="0"/>
              <a:t>&lt;/script&gt;</a:t>
            </a:r>
          </a:p>
          <a:p>
            <a:endParaRPr lang="en-US" dirty="0"/>
          </a:p>
          <a:p>
            <a:r>
              <a:rPr lang="en-US" dirty="0"/>
              <a:t>&lt;style&gt;</a:t>
            </a:r>
          </a:p>
          <a:p>
            <a:r>
              <a:rPr lang="en-US" dirty="0"/>
              <a:t>	</a:t>
            </a:r>
            <a:r>
              <a:rPr lang="en-US" dirty="0" err="1"/>
              <a:t>img</a:t>
            </a:r>
            <a:r>
              <a:rPr lang="en-US" dirty="0"/>
              <a:t> {</a:t>
            </a:r>
          </a:p>
          <a:p>
            <a:r>
              <a:rPr lang="en-US" dirty="0"/>
              <a:t>		position: absolute;</a:t>
            </a:r>
          </a:p>
          <a:p>
            <a:r>
              <a:rPr lang="en-US" dirty="0"/>
              <a:t>		left: 0;</a:t>
            </a:r>
          </a:p>
          <a:p>
            <a:r>
              <a:rPr lang="en-US" dirty="0"/>
              <a:t>		bottom: -60px;</a:t>
            </a:r>
          </a:p>
          <a:p>
            <a:r>
              <a:rPr lang="en-US" dirty="0"/>
              <a:t>		transform: translate(-80%, 0) rotate(-30deg);</a:t>
            </a:r>
          </a:p>
          <a:p>
            <a:r>
              <a:rPr lang="en-US" dirty="0"/>
              <a:t>		transform-origin: 100% 100%;</a:t>
            </a:r>
          </a:p>
          <a:p>
            <a:r>
              <a:rPr lang="en-US" dirty="0"/>
              <a:t>		transition: transform 0.4s;</a:t>
            </a:r>
          </a:p>
          <a:p>
            <a:r>
              <a:rPr lang="en-US" dirty="0"/>
              <a:t>	}</a:t>
            </a:r>
          </a:p>
          <a:p>
            <a:endParaRPr lang="en-US" dirty="0"/>
          </a:p>
          <a:p>
            <a:r>
              <a:rPr lang="en-US" dirty="0"/>
              <a:t>	.curious {</a:t>
            </a:r>
          </a:p>
          <a:p>
            <a:r>
              <a:rPr lang="en-US" dirty="0"/>
              <a:t>		transform: translate(-15%, 0) rotate(0deg);</a:t>
            </a:r>
          </a:p>
          <a:p>
            <a:r>
              <a:rPr lang="en-US" dirty="0"/>
              <a:t>	}</a:t>
            </a:r>
          </a:p>
          <a:p>
            <a:endParaRPr lang="en-US" dirty="0"/>
          </a:p>
          <a:p>
            <a:r>
              <a:rPr lang="en-US" dirty="0"/>
              <a:t>	:global(body) {</a:t>
            </a:r>
          </a:p>
          <a:p>
            <a:r>
              <a:rPr lang="en-US" dirty="0"/>
              <a:t>		overflow: hidden;</a:t>
            </a:r>
          </a:p>
          <a:p>
            <a:r>
              <a:rPr lang="en-US" dirty="0"/>
              <a:t>	}</a:t>
            </a:r>
          </a:p>
          <a:p>
            <a:r>
              <a:rPr lang="en-US" dirty="0"/>
              <a:t>&lt;/style&gt;</a:t>
            </a:r>
          </a:p>
          <a:p>
            <a:endParaRPr lang="en-US" dirty="0"/>
          </a:p>
          <a:p>
            <a:r>
              <a:rPr lang="en-US" dirty="0"/>
              <a:t>&lt;</a:t>
            </a:r>
            <a:r>
              <a:rPr lang="en-US" dirty="0" err="1"/>
              <a:t>svelte:body</a:t>
            </a:r>
            <a:endParaRPr lang="en-US" dirty="0"/>
          </a:p>
          <a:p>
            <a:r>
              <a:rPr lang="en-US" dirty="0"/>
              <a:t>	</a:t>
            </a:r>
            <a:r>
              <a:rPr lang="en-US" dirty="0" err="1"/>
              <a:t>on:mouseenter</a:t>
            </a:r>
            <a:r>
              <a:rPr lang="en-US" dirty="0"/>
              <a:t>={</a:t>
            </a:r>
            <a:r>
              <a:rPr lang="en-US" dirty="0" err="1"/>
              <a:t>handleMouseenter</a:t>
            </a:r>
            <a:r>
              <a:rPr lang="en-US" dirty="0"/>
              <a:t>}</a:t>
            </a:r>
          </a:p>
          <a:p>
            <a:r>
              <a:rPr lang="en-US" dirty="0"/>
              <a:t>	</a:t>
            </a:r>
            <a:r>
              <a:rPr lang="en-US" dirty="0" err="1"/>
              <a:t>on:mouseleave</a:t>
            </a:r>
            <a:r>
              <a:rPr lang="en-US" dirty="0"/>
              <a:t>={</a:t>
            </a:r>
            <a:r>
              <a:rPr lang="en-US" dirty="0" err="1"/>
              <a:t>handleMouseleave</a:t>
            </a:r>
            <a:r>
              <a:rPr lang="en-US" dirty="0"/>
              <a:t>}</a:t>
            </a:r>
          </a:p>
          <a:p>
            <a:r>
              <a:rPr lang="en-US" dirty="0"/>
              <a:t>/&gt;</a:t>
            </a:r>
          </a:p>
          <a:p>
            <a:endParaRPr lang="en-US" dirty="0"/>
          </a:p>
          <a:p>
            <a:r>
              <a:rPr lang="en-US" dirty="0"/>
              <a:t>&lt;!-- creative commons BY-NC http://www.pngall.com/kitten-png/download/7247 --&gt;</a:t>
            </a:r>
          </a:p>
          <a:p>
            <a:r>
              <a:rPr lang="en-US" dirty="0"/>
              <a:t>&lt;</a:t>
            </a:r>
            <a:r>
              <a:rPr lang="en-US" dirty="0" err="1"/>
              <a:t>img</a:t>
            </a:r>
            <a:endParaRPr lang="en-US" dirty="0"/>
          </a:p>
          <a:p>
            <a:r>
              <a:rPr lang="en-US" dirty="0"/>
              <a:t>	</a:t>
            </a:r>
            <a:r>
              <a:rPr lang="en-US" dirty="0" err="1"/>
              <a:t>class:curious</a:t>
            </a:r>
            <a:r>
              <a:rPr lang="en-US" dirty="0"/>
              <a:t>={</a:t>
            </a:r>
            <a:r>
              <a:rPr lang="en-US" dirty="0" err="1"/>
              <a:t>hereKitty</a:t>
            </a:r>
            <a:r>
              <a:rPr lang="en-US" dirty="0"/>
              <a:t>}</a:t>
            </a:r>
          </a:p>
          <a:p>
            <a:r>
              <a:rPr lang="en-US" dirty="0"/>
              <a:t>	alt="Kitten wants to know what's going on"</a:t>
            </a:r>
          </a:p>
          <a:p>
            <a:r>
              <a:rPr lang="en-US" dirty="0"/>
              <a:t>	</a:t>
            </a:r>
            <a:r>
              <a:rPr lang="en-US" dirty="0" err="1"/>
              <a:t>src</a:t>
            </a:r>
            <a:r>
              <a:rPr lang="en-US" dirty="0"/>
              <a:t>="tutorial/kitten.png"</a:t>
            </a:r>
          </a:p>
          <a:p>
            <a:r>
              <a:rPr lang="en-US" dirty="0"/>
              <a:t>&gt;</a:t>
            </a:r>
          </a:p>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29</a:t>
            </a:fld>
            <a:endParaRPr lang="en-US"/>
          </a:p>
        </p:txBody>
      </p:sp>
    </p:spTree>
    <p:extLst>
      <p:ext uri="{BB962C8B-B14F-4D97-AF65-F5344CB8AC3E}">
        <p14:creationId xmlns:p14="http://schemas.microsoft.com/office/powerpoint/2010/main" val="1023628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Зайду издалека. Примерно с 2013 года и до сих пор, я активно использую в своей работе </a:t>
            </a:r>
            <a:r>
              <a:rPr lang="ru-RU" sz="1200" b="0" i="0" u="none" strike="noStrike" kern="1200" dirty="0">
                <a:solidFill>
                  <a:schemeClr val="tx1"/>
                </a:solidFill>
                <a:effectLst/>
                <a:latin typeface="+mn-lt"/>
                <a:ea typeface="+mn-ea"/>
                <a:cs typeface="+mn-cs"/>
                <a:hlinkClick r:id="rId3"/>
              </a:rPr>
              <a:t>RactiveJS</a:t>
            </a:r>
            <a:r>
              <a:rPr lang="ru-RU" sz="1200" b="0" i="0" kern="1200" dirty="0">
                <a:solidFill>
                  <a:schemeClr val="tx1"/>
                </a:solidFill>
                <a:effectLst/>
                <a:latin typeface="+mn-lt"/>
                <a:ea typeface="+mn-ea"/>
                <a:cs typeface="+mn-cs"/>
              </a:rPr>
              <a:t> — не слишком популярный, но развивающийся реактивный MVVM-фреймворк. В тот момент, когда Ractive появился, как мне кажется, он был весьма инновационен и до сих пор имеет наиболее удобный, на мой взгляд, API. Однако, как и любой другой инструмент, Ractive имеет свои минусы. Основными минусами для меня является его размер (~200Кб minified), а также не слишком высокая, по сравнению с конкурентами, </a:t>
            </a:r>
            <a:r>
              <a:rPr lang="ru-RU" sz="1200" b="0" i="0" u="none" strike="noStrike" kern="1200" dirty="0">
                <a:solidFill>
                  <a:schemeClr val="tx1"/>
                </a:solidFill>
                <a:effectLst/>
                <a:latin typeface="+mn-lt"/>
                <a:ea typeface="+mn-ea"/>
                <a:cs typeface="+mn-cs"/>
                <a:hlinkClick r:id="rId4"/>
              </a:rPr>
              <a:t>скорость работы</a:t>
            </a:r>
            <a:r>
              <a:rPr lang="ru-RU" sz="1200" b="0" i="0" kern="1200" dirty="0">
                <a:solidFill>
                  <a:schemeClr val="tx1"/>
                </a:solidFill>
                <a:effectLst/>
                <a:latin typeface="+mn-lt"/>
                <a:ea typeface="+mn-ea"/>
                <a:cs typeface="+mn-cs"/>
              </a:rPr>
              <a:t>.</a:t>
            </a:r>
            <a:br>
              <a:rPr lang="ru-RU" dirty="0"/>
            </a:br>
            <a:br>
              <a:rPr lang="ru-RU" dirty="0"/>
            </a:br>
            <a:r>
              <a:rPr lang="ru-RU" sz="1200" b="0" i="0" kern="1200" dirty="0">
                <a:solidFill>
                  <a:schemeClr val="tx1"/>
                </a:solidFill>
                <a:effectLst/>
                <a:latin typeface="+mn-lt"/>
                <a:ea typeface="+mn-ea"/>
                <a:cs typeface="+mn-cs"/>
              </a:rPr>
              <a:t>Относительно недавно, возникла необходимость написать довольно интерактивный виджет для сайтов (аля callback-виджет). Основные требования к виджету понятны: он должен весить мало и работать быстро. Учитывая минусы, который я описал выше, Ractive, а также большинство других JS фреймворков (Vue ~70Кб / React ~150Кб / etc.), не слишком хорошо подходят для этой задачи. Поэтому в какой-то момент даже возникла мысль писать виджет на ванильном JS, вообще без каких-либо фреймворков и библиотек. Однако мне повезло.</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Когда вы пишете на React, Vue или Ractive, у вас есть код вашего приложения, а также код самого фреймворка, на котором основан код вашего приложения, без которого данный код работать априори не может. Итого мы имеем код фреймворка (в среднем 100кб) + код приложения, который собственно решает задачи приложения. Однако когда вы пишете на Svelte у вас есть только код вашего приложения, потому что Svelte — это прежде всего компилятор, который создает vanilla JS из кода, написанного с использованием Svelte API. Скомпилированный код решает только задачи вашего приложения и не имеет накладных расходов. Соответственно, JS бандл весит ровно столько, сколько весит код самого приложения.</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30</a:t>
            </a:fld>
            <a:endParaRPr lang="en-US"/>
          </a:p>
        </p:txBody>
      </p:sp>
    </p:spTree>
    <p:extLst>
      <p:ext uri="{BB962C8B-B14F-4D97-AF65-F5344CB8AC3E}">
        <p14:creationId xmlns:p14="http://schemas.microsoft.com/office/powerpoint/2010/main" val="644790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React</a:t>
            </a:r>
            <a:r>
              <a:rPr lang="en-US" sz="1200" b="0" i="0" kern="1200" dirty="0">
                <a:solidFill>
                  <a:schemeClr val="tx1"/>
                </a:solidFill>
                <a:effectLst/>
                <a:latin typeface="+mn-lt"/>
                <a:ea typeface="+mn-ea"/>
                <a:cs typeface="+mn-cs"/>
              </a:rPr>
              <a:t> is not a framework, it’s a frontend library, but many developers consider it a framework and it’s usually compared in that context. React was the first to adopt the component-based architecture that Angular and Vue and many other frameworks started to adopt later on. </a:t>
            </a:r>
            <a:r>
              <a:rPr lang="en-US" sz="1200" b="0" i="0" kern="1200" dirty="0" err="1">
                <a:solidFill>
                  <a:schemeClr val="tx1"/>
                </a:solidFill>
                <a:effectLst/>
                <a:latin typeface="+mn-lt"/>
                <a:ea typeface="+mn-ea"/>
                <a:cs typeface="+mn-cs"/>
              </a:rPr>
              <a:t>React’s</a:t>
            </a:r>
            <a:r>
              <a:rPr lang="en-US" sz="1200" b="0" i="0" kern="1200" dirty="0">
                <a:solidFill>
                  <a:schemeClr val="tx1"/>
                </a:solidFill>
                <a:effectLst/>
                <a:latin typeface="+mn-lt"/>
                <a:ea typeface="+mn-ea"/>
                <a:cs typeface="+mn-cs"/>
              </a:rPr>
              <a:t> virtual </a:t>
            </a:r>
            <a:r>
              <a:rPr lang="en-US" sz="1200" b="0" i="0" kern="1200" dirty="0" err="1">
                <a:solidFill>
                  <a:schemeClr val="tx1"/>
                </a:solidFill>
                <a:effectLst/>
                <a:latin typeface="+mn-lt"/>
                <a:ea typeface="+mn-ea"/>
                <a:cs typeface="+mn-cs"/>
              </a:rPr>
              <a:t>dom</a:t>
            </a:r>
            <a:r>
              <a:rPr lang="en-US" sz="1200" b="0" i="0" kern="1200" dirty="0">
                <a:solidFill>
                  <a:schemeClr val="tx1"/>
                </a:solidFill>
                <a:effectLst/>
                <a:latin typeface="+mn-lt"/>
                <a:ea typeface="+mn-ea"/>
                <a:cs typeface="+mn-cs"/>
              </a:rPr>
              <a:t> makes the </a:t>
            </a:r>
            <a:r>
              <a:rPr lang="en-US" sz="1200" b="0" i="0" kern="1200" dirty="0" err="1">
                <a:solidFill>
                  <a:schemeClr val="tx1"/>
                </a:solidFill>
                <a:effectLst/>
                <a:latin typeface="+mn-lt"/>
                <a:ea typeface="+mn-ea"/>
                <a:cs typeface="+mn-cs"/>
              </a:rPr>
              <a:t>dom</a:t>
            </a:r>
            <a:r>
              <a:rPr lang="en-US" sz="1200" b="0" i="0" kern="1200" dirty="0">
                <a:solidFill>
                  <a:schemeClr val="tx1"/>
                </a:solidFill>
                <a:effectLst/>
                <a:latin typeface="+mn-lt"/>
                <a:ea typeface="+mn-ea"/>
                <a:cs typeface="+mn-cs"/>
              </a:rPr>
              <a:t>-manipulation much faster and it’s quite easy to pick up, especially thanks to its JSX syntax. React could be used server-side or client-side. It was developed and maintained by Facebook and it’s used by Facebook and Instagram.</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5</a:t>
            </a:fld>
            <a:endParaRPr lang="en-US"/>
          </a:p>
        </p:txBody>
      </p:sp>
    </p:spTree>
    <p:extLst>
      <p:ext uri="{BB962C8B-B14F-4D97-AF65-F5344CB8AC3E}">
        <p14:creationId xmlns:p14="http://schemas.microsoft.com/office/powerpoint/2010/main" val="4097930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Vue.js</a:t>
            </a:r>
            <a:r>
              <a:rPr lang="en-US" sz="1200" b="0" i="0" kern="1200" dirty="0">
                <a:solidFill>
                  <a:schemeClr val="tx1"/>
                </a:solidFill>
                <a:effectLst/>
                <a:latin typeface="+mn-lt"/>
                <a:ea typeface="+mn-ea"/>
                <a:cs typeface="+mn-cs"/>
              </a:rPr>
              <a:t> is the new rising star, it started as an individual project and quickly grew into becoming one of the most trending JS frameworks out there. There are many cool things about Vue, first, it’s a progressive framework, which means that if you have an existing project, you can adopt Vue for one portion of the project and everything would work just fine. Second, it also brings along the component architecture to play, and the Vue ecosystem can help you build complete frontend applications. Some people are wary of using Vue since it’s not supported by a big company like Facebook or Google, but that’s quickly changing as big names are starting to invest in Vue.</a:t>
            </a:r>
          </a:p>
          <a:p>
            <a:endParaRPr lang="en-US" sz="1200" b="0" i="0" kern="1200" dirty="0">
              <a:solidFill>
                <a:schemeClr val="tx1"/>
              </a:solidFill>
              <a:effectLst/>
              <a:latin typeface="+mn-lt"/>
              <a:ea typeface="+mn-ea"/>
              <a:cs typeface="+mn-cs"/>
            </a:endParaRPr>
          </a:p>
          <a:p>
            <a:r>
              <a:rPr lang="en-US" dirty="0">
                <a:hlinkClick r:id="rId4"/>
              </a:rPr>
              <a:t>https://yalantis.com/blog/building-native-apps-with-the-vuejs-framework/</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6</a:t>
            </a:fld>
            <a:endParaRPr lang="en-US"/>
          </a:p>
        </p:txBody>
      </p:sp>
    </p:spTree>
    <p:extLst>
      <p:ext uri="{BB962C8B-B14F-4D97-AF65-F5344CB8AC3E}">
        <p14:creationId xmlns:p14="http://schemas.microsoft.com/office/powerpoint/2010/main" val="246812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https://medium.com/@arxpoetica/top-5-reasons-you-should-use-svelte-on-your-current-project-right-now-e2f6835e904f</a:t>
            </a:r>
            <a:endParaRPr lang="en-US" dirty="0"/>
          </a:p>
          <a:p>
            <a:endParaRPr lang="en-US" dirty="0"/>
          </a:p>
          <a:p>
            <a:r>
              <a:rPr lang="ru-RU" sz="1200" b="0" i="0" kern="1200" dirty="0">
                <a:solidFill>
                  <a:schemeClr val="tx1"/>
                </a:solidFill>
                <a:effectLst/>
                <a:latin typeface="+mn-lt"/>
                <a:ea typeface="+mn-ea"/>
                <a:cs typeface="+mn-cs"/>
              </a:rPr>
              <a:t>Современный фронтенд шагнул далеко вперед со времен jQuery и обычных HTML страничек. У нас появились сборщики, менеджеры пакетов, компонентный подход, SPA, SSR и много еще чего.</a:t>
            </a:r>
          </a:p>
          <a:p>
            <a:br>
              <a:rPr lang="ru-RU" dirty="0"/>
            </a:br>
            <a:r>
              <a:rPr lang="ru-RU" sz="1200" b="0" i="0" kern="1200" dirty="0">
                <a:solidFill>
                  <a:schemeClr val="tx1"/>
                </a:solidFill>
                <a:effectLst/>
                <a:latin typeface="+mn-lt"/>
                <a:ea typeface="+mn-ea"/>
                <a:cs typeface="+mn-cs"/>
              </a:rPr>
              <a:t>Кажется, что у нас есть все, что нужно для счастья. Но индустрия двигается вперед. Я хочу вам рассказать о компилируемом фреймворке </a:t>
            </a:r>
            <a:r>
              <a:rPr lang="ru-RU" sz="1200" b="0" i="0" u="none" strike="noStrike" kern="1200" dirty="0">
                <a:solidFill>
                  <a:schemeClr val="tx1"/>
                </a:solidFill>
                <a:effectLst/>
                <a:latin typeface="+mn-lt"/>
                <a:ea typeface="+mn-ea"/>
                <a:cs typeface="+mn-cs"/>
                <a:hlinkClick r:id="rId4"/>
              </a:rPr>
              <a:t>Svelte</a:t>
            </a:r>
            <a:r>
              <a:rPr lang="ru-RU" sz="1200" b="0" i="0" kern="1200" dirty="0">
                <a:solidFill>
                  <a:schemeClr val="tx1"/>
                </a:solidFill>
                <a:effectLst/>
                <a:latin typeface="+mn-lt"/>
                <a:ea typeface="+mn-ea"/>
                <a:cs typeface="+mn-cs"/>
              </a:rPr>
              <a:t>, и какие преимущества у него есть перед аналогами.</a:t>
            </a:r>
          </a:p>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7</a:t>
            </a:fld>
            <a:endParaRPr lang="en-US"/>
          </a:p>
        </p:txBody>
      </p:sp>
    </p:spTree>
    <p:extLst>
      <p:ext uri="{BB962C8B-B14F-4D97-AF65-F5344CB8AC3E}">
        <p14:creationId xmlns:p14="http://schemas.microsoft.com/office/powerpoint/2010/main" val="650746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Мы пишем код не только для себя, но и за деньги. В основном за деньги. Поэтому рассматривать популярность фреймворков в отрыве от рынка труда глупо.</a:t>
            </a:r>
          </a:p>
          <a:p>
            <a:br>
              <a:rPr lang="ru-RU" dirty="0"/>
            </a:br>
            <a:r>
              <a:rPr lang="ru-RU" sz="1200" b="0" i="0" kern="1200" dirty="0">
                <a:solidFill>
                  <a:schemeClr val="tx1"/>
                </a:solidFill>
                <a:effectLst/>
                <a:latin typeface="+mn-lt"/>
                <a:ea typeface="+mn-ea"/>
                <a:cs typeface="+mn-cs"/>
              </a:rPr>
              <a:t>По количеству вакансий на hh первое место занимает React, за ним следует jQuery и другие компонентные библиотеки. Если мы посмотрим на количество соискателей, которые указали в ключевых навыках рассматриваемые библиотеки, то jQuery знают в 5 раз больше соискателей, чем React. И в 15 раз больше, чем Angular.</a:t>
            </a:r>
          </a:p>
          <a:p>
            <a:endParaRPr lang="en-US" dirty="0"/>
          </a:p>
          <a:p>
            <a:r>
              <a:rPr lang="ru-RU" sz="1200" b="0" i="0" kern="1200" dirty="0">
                <a:solidFill>
                  <a:schemeClr val="tx1"/>
                </a:solidFill>
                <a:effectLst/>
                <a:latin typeface="+mn-lt"/>
                <a:ea typeface="+mn-ea"/>
                <a:cs typeface="+mn-cs"/>
              </a:rPr>
              <a:t>Из этого графика можно сделать следующие выводы:</a:t>
            </a:r>
          </a:p>
          <a:p>
            <a:br>
              <a:rPr lang="ru-RU" dirty="0"/>
            </a:br>
            <a:r>
              <a:rPr lang="ru-RU" sz="1200" b="0" i="0" kern="1200" dirty="0">
                <a:solidFill>
                  <a:schemeClr val="tx1"/>
                </a:solidFill>
                <a:effectLst/>
                <a:latin typeface="+mn-lt"/>
                <a:ea typeface="+mn-ea"/>
                <a:cs typeface="+mn-cs"/>
              </a:rPr>
              <a:t>Компонентные фреймворки являются самыми востребованными среди работодателей, наиболее популярный среди них React.</a:t>
            </a:r>
          </a:p>
          <a:p>
            <a:r>
              <a:rPr lang="ru-RU" sz="1200" b="0" i="0" kern="1200" dirty="0">
                <a:solidFill>
                  <a:schemeClr val="tx1"/>
                </a:solidFill>
                <a:effectLst/>
                <a:latin typeface="+mn-lt"/>
                <a:ea typeface="+mn-ea"/>
                <a:cs typeface="+mn-cs"/>
              </a:rPr>
              <a:t>Среди соискателей самой распространенной библиотекой является jQuery.</a:t>
            </a:r>
          </a:p>
          <a:p>
            <a:endParaRPr lang="en-US" dirty="0"/>
          </a:p>
          <a:p>
            <a:r>
              <a:rPr lang="ru-RU" sz="1200" b="0" i="0" kern="1200" dirty="0">
                <a:solidFill>
                  <a:schemeClr val="tx1"/>
                </a:solidFill>
                <a:effectLst/>
                <a:latin typeface="+mn-lt"/>
                <a:ea typeface="+mn-ea"/>
                <a:cs typeface="+mn-cs"/>
              </a:rPr>
              <a:t>Итак, компонентные фреймворки победили. Фронтенд решил проблемы, которые стояли перед разработчиками во времена jQuery. Но новые подходы порождают новые неприятности. Какие проблемы вижу я?</a:t>
            </a:r>
          </a:p>
          <a:p>
            <a:br>
              <a:rPr lang="ru-RU" dirty="0"/>
            </a:br>
            <a:r>
              <a:rPr lang="ru-RU" sz="1200" b="0" i="0" kern="1200" dirty="0">
                <a:solidFill>
                  <a:schemeClr val="tx1"/>
                </a:solidFill>
                <a:effectLst/>
                <a:latin typeface="+mn-lt"/>
                <a:ea typeface="+mn-ea"/>
                <a:cs typeface="+mn-cs"/>
              </a:rPr>
              <a:t>Производительность.</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В январе этого года Google анонсировал возможность публикации PWA приложений в google play, открыв дорогу javascript в магазин нативных приложений. Это накладывает определенную ответственность на разработчиков, ведь пользователи ожидают производительность нативных приложений, для потребителя не должно быть разницы.</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Еще Javascript покоряет low powered devices. Это смарт TV, часы, IoT. На таких устройствах ограниченный бюджет памяти и процессора, поэтому разработчики не могут себе позволить расточительно обращаться с ресурсами пользователя.</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У нас на работе есть опыт запуска React приложения на интернет хабе. Вышло так себе.</a:t>
            </a:r>
          </a:p>
          <a:p>
            <a:r>
              <a:rPr lang="ru-RU" sz="1200" b="0" i="0" kern="1200" dirty="0">
                <a:solidFill>
                  <a:schemeClr val="tx1"/>
                </a:solidFill>
                <a:effectLst/>
                <a:latin typeface="+mn-lt"/>
                <a:ea typeface="+mn-ea"/>
                <a:cs typeface="+mn-cs"/>
              </a:rPr>
              <a:t>Высокий порог входа.</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Как мы видели выше, большинство соискателей указывают в навыках jQuery, а не react. Освоить концепции React гораздо сложнее, чем подключить на страницу jQuery и начать творить.</a:t>
            </a:r>
          </a:p>
          <a:p>
            <a:r>
              <a:rPr lang="ru-RU" sz="1200" b="0" i="0" kern="1200" dirty="0">
                <a:solidFill>
                  <a:schemeClr val="tx1"/>
                </a:solidFill>
                <a:effectLst/>
                <a:latin typeface="+mn-lt"/>
                <a:ea typeface="+mn-ea"/>
                <a:cs typeface="+mn-cs"/>
              </a:rPr>
              <a:t>Зависимость от фреймворка.</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Если у вас есть библиотека компонентов, написанная на React, вы вряд ли сможете ее переиспользовать в проекте на Vue или Angular. Вы становитесь заложником экосистемы</a:t>
            </a:r>
          </a:p>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8</a:t>
            </a:fld>
            <a:endParaRPr lang="en-US"/>
          </a:p>
        </p:txBody>
      </p:sp>
    </p:spTree>
    <p:extLst>
      <p:ext uri="{BB962C8B-B14F-4D97-AF65-F5344CB8AC3E}">
        <p14:creationId xmlns:p14="http://schemas.microsoft.com/office/powerpoint/2010/main" val="1470013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Если вы начинаете знакомство с новой библиотекой, то скорее всего начнете тур с ToDo листа. Это достаточно простая задача, которую, зачастую, проще написать на ваниле. Если вы хотите углубиться во фреймворк, то отличным выбором будет обзор Real World Application. Это блог, который, по сути, является клоном Medium. Здесь есть регистрация, авторизация, создание постов, комментирование, лайки. Специалисты по фреймворку пишут реализацию функционала и добавляют в коллекцию </a:t>
            </a:r>
            <a:r>
              <a:rPr lang="ru-RU" sz="1200" b="0" i="0" u="none" strike="noStrike" kern="1200" dirty="0">
                <a:solidFill>
                  <a:schemeClr val="tx1"/>
                </a:solidFill>
                <a:effectLst/>
                <a:latin typeface="+mn-lt"/>
                <a:ea typeface="+mn-ea"/>
                <a:cs typeface="+mn-cs"/>
                <a:hlinkClick r:id="rId3"/>
              </a:rPr>
              <a:t>Real World Application</a:t>
            </a:r>
            <a:r>
              <a:rPr lang="ru-RU" sz="1200" b="0" i="0" kern="1200" dirty="0">
                <a:solidFill>
                  <a:schemeClr val="tx1"/>
                </a:solidFill>
                <a:effectLst/>
                <a:latin typeface="+mn-lt"/>
                <a:ea typeface="+mn-ea"/>
                <a:cs typeface="+mn-cs"/>
              </a:rPr>
              <a:t>.</a:t>
            </a:r>
            <a:br>
              <a:rPr lang="ru-RU" dirty="0"/>
            </a:br>
            <a:r>
              <a:rPr lang="ru-RU" sz="1200" b="0" i="0" kern="1200" dirty="0">
                <a:solidFill>
                  <a:schemeClr val="tx1"/>
                </a:solidFill>
                <a:effectLst/>
                <a:latin typeface="+mn-lt"/>
                <a:ea typeface="+mn-ea"/>
                <a:cs typeface="+mn-cs"/>
              </a:rPr>
              <a:t>На FreeCodeCamp вышла статья о </a:t>
            </a:r>
            <a:r>
              <a:rPr lang="ru-RU" sz="1200" b="0" i="0" u="none" strike="noStrike" kern="1200" dirty="0">
                <a:solidFill>
                  <a:schemeClr val="tx1"/>
                </a:solidFill>
                <a:effectLst/>
                <a:latin typeface="+mn-lt"/>
                <a:ea typeface="+mn-ea"/>
                <a:cs typeface="+mn-cs"/>
                <a:hlinkClick r:id="rId4"/>
              </a:rPr>
              <a:t>сравнении Real World Application</a:t>
            </a:r>
            <a:r>
              <a:rPr lang="ru-RU" sz="1200" b="0" i="0" kern="1200" dirty="0">
                <a:solidFill>
                  <a:schemeClr val="tx1"/>
                </a:solidFill>
                <a:effectLst/>
                <a:latin typeface="+mn-lt"/>
                <a:ea typeface="+mn-ea"/>
                <a:cs typeface="+mn-cs"/>
              </a:rPr>
              <a:t>, написанных на разных фреймворках.</a:t>
            </a:r>
            <a:br>
              <a:rPr lang="ru-RU" dirty="0"/>
            </a:br>
            <a:r>
              <a:rPr lang="ru-RU" sz="1200" b="0" i="0" kern="1200" dirty="0">
                <a:solidFill>
                  <a:schemeClr val="tx1"/>
                </a:solidFill>
                <a:effectLst/>
                <a:latin typeface="+mn-lt"/>
                <a:ea typeface="+mn-ea"/>
                <a:cs typeface="+mn-cs"/>
              </a:rPr>
              <a:t>Если мы посмотрим на размер итогового бандла, то Svelte выигрывает у конкурентов. Клиенту отправляется всего лишь 9.7кб кода. Как результат, это меньше времени на передачу данных, парсинг и обработку вашего кода.</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9</a:t>
            </a:fld>
            <a:endParaRPr lang="en-US"/>
          </a:p>
        </p:txBody>
      </p:sp>
    </p:spTree>
    <p:extLst>
      <p:ext uri="{BB962C8B-B14F-4D97-AF65-F5344CB8AC3E}">
        <p14:creationId xmlns:p14="http://schemas.microsoft.com/office/powerpoint/2010/main" val="3203636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А еще самый лучший код — это не написанный код.</a:t>
            </a:r>
            <a:br>
              <a:rPr lang="ru-RU" dirty="0"/>
            </a:br>
            <a:r>
              <a:rPr lang="ru-RU" sz="1200" b="0" i="0" kern="1200" dirty="0">
                <a:solidFill>
                  <a:schemeClr val="tx1"/>
                </a:solidFill>
                <a:effectLst/>
                <a:latin typeface="+mn-lt"/>
                <a:ea typeface="+mn-ea"/>
                <a:cs typeface="+mn-cs"/>
              </a:rPr>
              <a:t>Если мы посмотрим на количество строк кода, которые необходимы для написания функционала приложения, то на Svelte потребуется около 1 000 строк, а на React около 2 000. Чем меньше кода в вашем приложении, тем меньше в нем багов и проще поддержка.</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10</a:t>
            </a:fld>
            <a:endParaRPr lang="en-US"/>
          </a:p>
        </p:txBody>
      </p:sp>
    </p:spTree>
    <p:extLst>
      <p:ext uri="{BB962C8B-B14F-4D97-AF65-F5344CB8AC3E}">
        <p14:creationId xmlns:p14="http://schemas.microsoft.com/office/powerpoint/2010/main" val="127137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Давайте посмотрим на производительность. </a:t>
            </a:r>
            <a:r>
              <a:rPr lang="ru-RU" sz="1200" b="0" i="0" u="none" strike="noStrike" kern="1200" dirty="0">
                <a:solidFill>
                  <a:schemeClr val="tx1"/>
                </a:solidFill>
                <a:effectLst/>
                <a:latin typeface="+mn-lt"/>
                <a:ea typeface="+mn-ea"/>
                <a:cs typeface="+mn-cs"/>
                <a:hlinkClick r:id="rId3"/>
              </a:rPr>
              <a:t>js-framework-benchmark</a:t>
            </a:r>
            <a:r>
              <a:rPr lang="ru-RU" sz="1200" b="0" i="0" kern="1200" dirty="0">
                <a:solidFill>
                  <a:schemeClr val="tx1"/>
                </a:solidFill>
                <a:effectLst/>
                <a:latin typeface="+mn-lt"/>
                <a:ea typeface="+mn-ea"/>
                <a:cs typeface="+mn-cs"/>
              </a:rPr>
              <a:t> предлагает сравнение производительности рендеринга среди фронтенд фреймворков. Тест заключается в отрисовке таблицы с большим количеством строк. Далее производятся манипуляции с этой таблицей: частичное или полное обновление, создание, очистка, удаление строк.</a:t>
            </a:r>
          </a:p>
          <a:p>
            <a:br>
              <a:rPr lang="ru-RU" dirty="0"/>
            </a:br>
            <a:r>
              <a:rPr lang="ru-RU" sz="1200" b="0" i="0" kern="1200" dirty="0">
                <a:solidFill>
                  <a:schemeClr val="tx1"/>
                </a:solidFill>
                <a:effectLst/>
                <a:latin typeface="+mn-lt"/>
                <a:ea typeface="+mn-ea"/>
                <a:cs typeface="+mn-cs"/>
              </a:rPr>
              <a:t>По времени обновления Svelte показывает лучшее, либо сопоставимое время. Svelte очень сбалансирован, нет перекосов при выполнении разных типов операций</a:t>
            </a:r>
          </a:p>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11</a:t>
            </a:fld>
            <a:endParaRPr lang="en-US"/>
          </a:p>
        </p:txBody>
      </p:sp>
    </p:spTree>
    <p:extLst>
      <p:ext uri="{BB962C8B-B14F-4D97-AF65-F5344CB8AC3E}">
        <p14:creationId xmlns:p14="http://schemas.microsoft.com/office/powerpoint/2010/main" val="457252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10/25/2019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1680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10/25/2019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3377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10/25/2019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521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10/25/2019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4057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10/25/2019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3454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10/25/2019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1722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10/25/2019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1731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10/25/2019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059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10/25/2019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351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10/25/2019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830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10/25/2019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816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10/25/2019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7166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towardsdatascience.com/what-are-the-pros-and-cons-of-using-vue-js-3689d00d87b0" TargetMode="External"/><Relationship Id="rId3" Type="http://schemas.openxmlformats.org/officeDocument/2006/relationships/hyperlink" Target="https://habr.com/ru/post/462003/" TargetMode="External"/><Relationship Id="rId7" Type="http://schemas.openxmlformats.org/officeDocument/2006/relationships/hyperlink" Target="https://habr.com/ru/post/448048/" TargetMode="External"/><Relationship Id="rId2" Type="http://schemas.openxmlformats.org/officeDocument/2006/relationships/hyperlink" Target="https://hackr.io/blog/top-10-web-development-frameworks-in-2019" TargetMode="External"/><Relationship Id="rId1" Type="http://schemas.openxmlformats.org/officeDocument/2006/relationships/slideLayout" Target="../slideLayouts/slideLayout2.xml"/><Relationship Id="rId6" Type="http://schemas.openxmlformats.org/officeDocument/2006/relationships/hyperlink" Target="https://habr.com/ru/post/449450/" TargetMode="External"/><Relationship Id="rId11" Type="http://schemas.openxmlformats.org/officeDocument/2006/relationships/hyperlink" Target="https://habr.com/ru/post/471702/" TargetMode="External"/><Relationship Id="rId5" Type="http://schemas.openxmlformats.org/officeDocument/2006/relationships/hyperlink" Target="https://habr.com/ru/post/467091/" TargetMode="External"/><Relationship Id="rId10" Type="http://schemas.openxmlformats.org/officeDocument/2006/relationships/hyperlink" Target="https://backbonejs.org/" TargetMode="External"/><Relationship Id="rId4" Type="http://schemas.openxmlformats.org/officeDocument/2006/relationships/hyperlink" Target="https://sapper.svelte.dev/" TargetMode="External"/><Relationship Id="rId9" Type="http://schemas.openxmlformats.org/officeDocument/2006/relationships/hyperlink" Target="https://yalantis.com/blog/building-native-apps-with-the-vuejs-framewor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sitting, white, table, food&#10;&#10;Description automatically generated">
            <a:extLst>
              <a:ext uri="{FF2B5EF4-FFF2-40B4-BE49-F238E27FC236}">
                <a16:creationId xmlns:a16="http://schemas.microsoft.com/office/drawing/2014/main" id="{F621CBB7-F3A4-40D0-B734-B86967DA27FC}"/>
              </a:ext>
            </a:extLst>
          </p:cNvPr>
          <p:cNvPicPr>
            <a:picLocks noChangeAspect="1"/>
          </p:cNvPicPr>
          <p:nvPr/>
        </p:nvPicPr>
        <p:blipFill rotWithShape="1">
          <a:blip r:embed="rId2"/>
          <a:srcRect t="15089" b="641"/>
          <a:stretch/>
        </p:blipFill>
        <p:spPr>
          <a:xfrm>
            <a:off x="-1" y="10"/>
            <a:ext cx="12191999" cy="6857990"/>
          </a:xfrm>
          <a:prstGeom prst="rect">
            <a:avLst/>
          </a:prstGeom>
        </p:spPr>
      </p:pic>
      <p:sp>
        <p:nvSpPr>
          <p:cNvPr id="9"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F7A4B-0B80-4763-B7D4-3839B71DB071}"/>
              </a:ext>
            </a:extLst>
          </p:cNvPr>
          <p:cNvSpPr>
            <a:spLocks noGrp="1"/>
          </p:cNvSpPr>
          <p:nvPr>
            <p:ph type="ctrTitle"/>
          </p:nvPr>
        </p:nvSpPr>
        <p:spPr>
          <a:xfrm>
            <a:off x="735791" y="3331444"/>
            <a:ext cx="6470692" cy="1229306"/>
          </a:xfrm>
        </p:spPr>
        <p:txBody>
          <a:bodyPr>
            <a:normAutofit/>
          </a:bodyPr>
          <a:lstStyle/>
          <a:p>
            <a:r>
              <a:rPr lang="en-US" sz="5400">
                <a:solidFill>
                  <a:schemeClr val="tx1"/>
                </a:solidFill>
              </a:rPr>
              <a:t>Svelte framework</a:t>
            </a:r>
          </a:p>
        </p:txBody>
      </p:sp>
      <p:sp>
        <p:nvSpPr>
          <p:cNvPr id="3" name="Subtitle 2">
            <a:extLst>
              <a:ext uri="{FF2B5EF4-FFF2-40B4-BE49-F238E27FC236}">
                <a16:creationId xmlns:a16="http://schemas.microsoft.com/office/drawing/2014/main" id="{EE4343BF-60BA-45F0-90BE-362E7B5CE79E}"/>
              </a:ext>
            </a:extLst>
          </p:cNvPr>
          <p:cNvSpPr>
            <a:spLocks noGrp="1"/>
          </p:cNvSpPr>
          <p:nvPr>
            <p:ph type="subTitle" idx="1"/>
          </p:nvPr>
        </p:nvSpPr>
        <p:spPr>
          <a:xfrm>
            <a:off x="735791" y="4735799"/>
            <a:ext cx="6470693" cy="605256"/>
          </a:xfrm>
        </p:spPr>
        <p:txBody>
          <a:bodyPr>
            <a:normAutofit/>
          </a:bodyPr>
          <a:lstStyle/>
          <a:p>
            <a:r>
              <a:rPr lang="en-US" dirty="0"/>
              <a:t>Quick start</a:t>
            </a:r>
          </a:p>
        </p:txBody>
      </p:sp>
      <p:cxnSp>
        <p:nvCxnSpPr>
          <p:cNvPr id="11"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86230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05C2-2E74-4BEC-B492-B5CFB4EFFCAF}"/>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Code lines</a:t>
            </a:r>
          </a:p>
        </p:txBody>
      </p:sp>
      <p:pic>
        <p:nvPicPr>
          <p:cNvPr id="3074" name="Picture 2" descr="A screenshot of a video game&#10;&#10;Description automatically generated">
            <a:extLst>
              <a:ext uri="{FF2B5EF4-FFF2-40B4-BE49-F238E27FC236}">
                <a16:creationId xmlns:a16="http://schemas.microsoft.com/office/drawing/2014/main" id="{0A54839C-5C5E-4AF0-9C3F-BE79C692558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282335" y="1373719"/>
            <a:ext cx="6275667" cy="4110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829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121F-A9B2-4775-B902-ED40B5997AAD}"/>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Update time</a:t>
            </a:r>
          </a:p>
        </p:txBody>
      </p:sp>
      <p:pic>
        <p:nvPicPr>
          <p:cNvPr id="4098" name="Picture 2">
            <a:extLst>
              <a:ext uri="{FF2B5EF4-FFF2-40B4-BE49-F238E27FC236}">
                <a16:creationId xmlns:a16="http://schemas.microsoft.com/office/drawing/2014/main" id="{84D07948-934B-444E-8C6D-31E919508E1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282335" y="2158178"/>
            <a:ext cx="6275667" cy="2541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80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F327-B269-4BC3-892B-F3D65EA111F8}"/>
              </a:ext>
            </a:extLst>
          </p:cNvPr>
          <p:cNvSpPr>
            <a:spLocks noGrp="1"/>
          </p:cNvSpPr>
          <p:nvPr>
            <p:ph type="title"/>
          </p:nvPr>
        </p:nvSpPr>
        <p:spPr>
          <a:xfrm>
            <a:off x="492370" y="516836"/>
            <a:ext cx="3084844" cy="1961086"/>
          </a:xfrm>
        </p:spPr>
        <p:txBody>
          <a:bodyPr>
            <a:normAutofit/>
          </a:bodyPr>
          <a:lstStyle/>
          <a:p>
            <a:r>
              <a:rPr lang="en-US" sz="4000" dirty="0">
                <a:solidFill>
                  <a:srgbClr val="FFFFFF"/>
                </a:solidFill>
              </a:rPr>
              <a:t>Memory usage (mb)</a:t>
            </a:r>
          </a:p>
        </p:txBody>
      </p:sp>
      <p:sp>
        <p:nvSpPr>
          <p:cNvPr id="3" name="Content Placeholder 2">
            <a:extLst>
              <a:ext uri="{FF2B5EF4-FFF2-40B4-BE49-F238E27FC236}">
                <a16:creationId xmlns:a16="http://schemas.microsoft.com/office/drawing/2014/main" id="{EB9F6989-4BC9-4FDC-9B9F-66DBB9E6092E}"/>
              </a:ext>
            </a:extLst>
          </p:cNvPr>
          <p:cNvSpPr>
            <a:spLocks noGrp="1"/>
          </p:cNvSpPr>
          <p:nvPr>
            <p:ph idx="1"/>
          </p:nvPr>
        </p:nvSpPr>
        <p:spPr>
          <a:xfrm>
            <a:off x="571752" y="2799654"/>
            <a:ext cx="3005462" cy="3189665"/>
          </a:xfrm>
        </p:spPr>
        <p:txBody>
          <a:bodyPr>
            <a:normAutofit/>
          </a:bodyPr>
          <a:lstStyle/>
          <a:p>
            <a:endParaRPr lang="en-US" sz="1800">
              <a:solidFill>
                <a:srgbClr val="FFFFFF"/>
              </a:solidFill>
            </a:endParaRPr>
          </a:p>
        </p:txBody>
      </p:sp>
      <p:pic>
        <p:nvPicPr>
          <p:cNvPr id="5122" name="Picture 2">
            <a:extLst>
              <a:ext uri="{FF2B5EF4-FFF2-40B4-BE49-F238E27FC236}">
                <a16:creationId xmlns:a16="http://schemas.microsoft.com/office/drawing/2014/main" id="{1EC3A40F-5D7F-4B6F-B2EA-C292A442034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2017" y="1933422"/>
            <a:ext cx="6798082" cy="299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239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5CDCC3CF-1146-4125-BDD8-183982BA8BC7}"/>
              </a:ext>
            </a:extLst>
          </p:cNvPr>
          <p:cNvPicPr>
            <a:picLocks noGrp="1" noChangeAspect="1"/>
          </p:cNvPicPr>
          <p:nvPr>
            <p:ph idx="1"/>
          </p:nvPr>
        </p:nvPicPr>
        <p:blipFill>
          <a:blip r:embed="rId3"/>
          <a:stretch>
            <a:fillRect/>
          </a:stretch>
        </p:blipFill>
        <p:spPr>
          <a:xfrm>
            <a:off x="633999" y="1360321"/>
            <a:ext cx="10925102" cy="2185019"/>
          </a:xfrm>
          <a:prstGeom prst="rect">
            <a:avLst/>
          </a:prstGeom>
        </p:spPr>
      </p:pic>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88952"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DB1806-53EC-46B5-A20D-B488780B1CB6}"/>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kern="1200" spc="-50" baseline="0">
                <a:solidFill>
                  <a:srgbClr val="FFFFFF"/>
                </a:solidFill>
                <a:latin typeface="+mj-lt"/>
                <a:ea typeface="+mj-ea"/>
                <a:cs typeface="+mj-cs"/>
              </a:rPr>
              <a:t>Svelte versus React</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770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Rectangle 13">
            <a:extLst>
              <a:ext uri="{FF2B5EF4-FFF2-40B4-BE49-F238E27FC236}">
                <a16:creationId xmlns:a16="http://schemas.microsoft.com/office/drawing/2014/main" id="{7472B899-9BAA-4120-ABDF-C37ED56BD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A49EB-473F-48CD-A512-B9C7547A0C7F}"/>
              </a:ext>
            </a:extLst>
          </p:cNvPr>
          <p:cNvSpPr>
            <a:spLocks noGrp="1"/>
          </p:cNvSpPr>
          <p:nvPr>
            <p:ph type="title"/>
          </p:nvPr>
        </p:nvSpPr>
        <p:spPr>
          <a:xfrm>
            <a:off x="484814" y="640081"/>
            <a:ext cx="3659246" cy="2566652"/>
          </a:xfrm>
        </p:spPr>
        <p:txBody>
          <a:bodyPr vert="horz" lIns="91440" tIns="45720" rIns="91440" bIns="45720" rtlCol="0" anchor="b">
            <a:normAutofit/>
          </a:bodyPr>
          <a:lstStyle/>
          <a:p>
            <a:r>
              <a:rPr lang="en-US" sz="5400" kern="1200" spc="-50" baseline="0">
                <a:solidFill>
                  <a:schemeClr val="tx1"/>
                </a:solidFill>
                <a:latin typeface="+mj-lt"/>
                <a:ea typeface="+mj-ea"/>
                <a:cs typeface="+mj-cs"/>
              </a:rPr>
              <a:t>Increment count</a:t>
            </a:r>
          </a:p>
        </p:txBody>
      </p:sp>
      <p:pic>
        <p:nvPicPr>
          <p:cNvPr id="5" name="Picture 4" descr="A close up of a logo&#10;&#10;Description automatically generated">
            <a:extLst>
              <a:ext uri="{FF2B5EF4-FFF2-40B4-BE49-F238E27FC236}">
                <a16:creationId xmlns:a16="http://schemas.microsoft.com/office/drawing/2014/main" id="{FDC0787E-50AD-44D6-B487-7A217C91A203}"/>
              </a:ext>
            </a:extLst>
          </p:cNvPr>
          <p:cNvPicPr>
            <a:picLocks noChangeAspect="1"/>
          </p:cNvPicPr>
          <p:nvPr/>
        </p:nvPicPr>
        <p:blipFill rotWithShape="1">
          <a:blip r:embed="rId3"/>
          <a:srcRect r="50860" b="-1"/>
          <a:stretch/>
        </p:blipFill>
        <p:spPr>
          <a:xfrm>
            <a:off x="4635092" y="10"/>
            <a:ext cx="7556906" cy="3383270"/>
          </a:xfrm>
          <a:prstGeom prst="rect">
            <a:avLst/>
          </a:prstGeom>
        </p:spPr>
      </p:pic>
      <p:cxnSp>
        <p:nvCxnSpPr>
          <p:cNvPr id="31" name="Straight Connector 1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429000"/>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C2CBEB0D-6191-4C63-819A-2DC7F8140EF8}"/>
              </a:ext>
            </a:extLst>
          </p:cNvPr>
          <p:cNvPicPr>
            <a:picLocks noChangeAspect="1"/>
          </p:cNvPicPr>
          <p:nvPr/>
        </p:nvPicPr>
        <p:blipFill rotWithShape="1">
          <a:blip r:embed="rId4"/>
          <a:srcRect r="39134" b="-1"/>
          <a:stretch/>
        </p:blipFill>
        <p:spPr>
          <a:xfrm>
            <a:off x="4635097" y="3474720"/>
            <a:ext cx="7556889" cy="3383280"/>
          </a:xfrm>
          <a:prstGeom prst="rect">
            <a:avLst/>
          </a:prstGeom>
        </p:spPr>
      </p:pic>
    </p:spTree>
    <p:extLst>
      <p:ext uri="{BB962C8B-B14F-4D97-AF65-F5344CB8AC3E}">
        <p14:creationId xmlns:p14="http://schemas.microsoft.com/office/powerpoint/2010/main" val="365106571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472B899-9BAA-4120-ABDF-C37ED56BD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C52CE-BBBD-44DB-9DCA-77D66D02AD91}"/>
              </a:ext>
            </a:extLst>
          </p:cNvPr>
          <p:cNvSpPr>
            <a:spLocks noGrp="1"/>
          </p:cNvSpPr>
          <p:nvPr>
            <p:ph type="title"/>
          </p:nvPr>
        </p:nvSpPr>
        <p:spPr>
          <a:xfrm>
            <a:off x="484814" y="640081"/>
            <a:ext cx="3659246" cy="2566652"/>
          </a:xfrm>
        </p:spPr>
        <p:txBody>
          <a:bodyPr vert="horz" lIns="91440" tIns="45720" rIns="91440" bIns="45720" rtlCol="0" anchor="b">
            <a:normAutofit/>
          </a:bodyPr>
          <a:lstStyle/>
          <a:p>
            <a:r>
              <a:rPr lang="en-US" sz="5400" kern="1200" spc="-50" baseline="0">
                <a:solidFill>
                  <a:schemeClr val="tx1"/>
                </a:solidFill>
                <a:latin typeface="+mj-lt"/>
                <a:ea typeface="+mj-ea"/>
                <a:cs typeface="+mj-cs"/>
              </a:rPr>
              <a:t>Input state</a:t>
            </a:r>
          </a:p>
        </p:txBody>
      </p:sp>
      <p:pic>
        <p:nvPicPr>
          <p:cNvPr id="5" name="Picture 4" descr="A close up of a logo&#10;&#10;Description automatically generated">
            <a:extLst>
              <a:ext uri="{FF2B5EF4-FFF2-40B4-BE49-F238E27FC236}">
                <a16:creationId xmlns:a16="http://schemas.microsoft.com/office/drawing/2014/main" id="{A2C1910D-753E-44CB-A250-7C966502BBA2}"/>
              </a:ext>
            </a:extLst>
          </p:cNvPr>
          <p:cNvPicPr>
            <a:picLocks noChangeAspect="1"/>
          </p:cNvPicPr>
          <p:nvPr/>
        </p:nvPicPr>
        <p:blipFill rotWithShape="1">
          <a:blip r:embed="rId3"/>
          <a:srcRect r="57003" b="1"/>
          <a:stretch/>
        </p:blipFill>
        <p:spPr>
          <a:xfrm>
            <a:off x="4635092" y="10"/>
            <a:ext cx="7556906" cy="3383270"/>
          </a:xfrm>
          <a:prstGeom prst="rect">
            <a:avLst/>
          </a:prstGeom>
        </p:spPr>
      </p:pic>
      <p:cxnSp>
        <p:nvCxnSpPr>
          <p:cNvPr id="16" name="Straight Connector 1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429000"/>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E3616F9D-9364-4B42-8578-EF8614911720}"/>
              </a:ext>
            </a:extLst>
          </p:cNvPr>
          <p:cNvPicPr>
            <a:picLocks noChangeAspect="1"/>
          </p:cNvPicPr>
          <p:nvPr/>
        </p:nvPicPr>
        <p:blipFill rotWithShape="1">
          <a:blip r:embed="rId4"/>
          <a:srcRect r="21266"/>
          <a:stretch/>
        </p:blipFill>
        <p:spPr>
          <a:xfrm>
            <a:off x="4635097" y="3474720"/>
            <a:ext cx="7556889" cy="3383280"/>
          </a:xfrm>
          <a:prstGeom prst="rect">
            <a:avLst/>
          </a:prstGeom>
        </p:spPr>
      </p:pic>
    </p:spTree>
    <p:extLst>
      <p:ext uri="{BB962C8B-B14F-4D97-AF65-F5344CB8AC3E}">
        <p14:creationId xmlns:p14="http://schemas.microsoft.com/office/powerpoint/2010/main" val="116695957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1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1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19">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9CC26-AF0A-4973-8383-494CE0D14D05}"/>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6000" kern="1200" spc="-50" baseline="0" dirty="0">
                <a:solidFill>
                  <a:schemeClr val="tx1">
                    <a:lumMod val="85000"/>
                    <a:lumOff val="15000"/>
                  </a:schemeClr>
                </a:solidFill>
                <a:latin typeface="+mj-lt"/>
                <a:ea typeface="+mj-ea"/>
                <a:cs typeface="+mj-cs"/>
              </a:rPr>
              <a:t>React Animation</a:t>
            </a:r>
          </a:p>
        </p:txBody>
      </p:sp>
      <p:pic>
        <p:nvPicPr>
          <p:cNvPr id="6" name="Picture 5" descr="A screenshot of a cell phone&#10;&#10;Description automatically generated">
            <a:extLst>
              <a:ext uri="{FF2B5EF4-FFF2-40B4-BE49-F238E27FC236}">
                <a16:creationId xmlns:a16="http://schemas.microsoft.com/office/drawing/2014/main" id="{25239A19-3AB0-40A2-8DE5-F300E669CBAB}"/>
              </a:ext>
            </a:extLst>
          </p:cNvPr>
          <p:cNvPicPr>
            <a:picLocks noChangeAspect="1"/>
          </p:cNvPicPr>
          <p:nvPr/>
        </p:nvPicPr>
        <p:blipFill>
          <a:blip r:embed="rId3"/>
          <a:stretch>
            <a:fillRect/>
          </a:stretch>
        </p:blipFill>
        <p:spPr>
          <a:xfrm>
            <a:off x="693400" y="640080"/>
            <a:ext cx="5183792" cy="3602736"/>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D1607CB5-0988-48AB-BBF4-77ECD6A36E66}"/>
              </a:ext>
            </a:extLst>
          </p:cNvPr>
          <p:cNvPicPr>
            <a:picLocks noChangeAspect="1"/>
          </p:cNvPicPr>
          <p:nvPr/>
        </p:nvPicPr>
        <p:blipFill>
          <a:blip r:embed="rId4"/>
          <a:stretch>
            <a:fillRect/>
          </a:stretch>
        </p:blipFill>
        <p:spPr>
          <a:xfrm>
            <a:off x="6256867" y="1381000"/>
            <a:ext cx="5302232" cy="2120893"/>
          </a:xfrm>
          <a:prstGeom prst="rect">
            <a:avLst/>
          </a:prstGeom>
        </p:spPr>
      </p:pic>
      <p:cxnSp>
        <p:nvCxnSpPr>
          <p:cNvPr id="35" name="Straight Connector 21">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2465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48B9DA9F-28F3-41D1-AECD-1083A8B69354}"/>
              </a:ext>
            </a:extLst>
          </p:cNvPr>
          <p:cNvPicPr>
            <a:picLocks noGrp="1" noChangeAspect="1"/>
          </p:cNvPicPr>
          <p:nvPr>
            <p:ph idx="1"/>
          </p:nvPr>
        </p:nvPicPr>
        <p:blipFill>
          <a:blip r:embed="rId3"/>
          <a:stretch>
            <a:fillRect/>
          </a:stretch>
        </p:blipFill>
        <p:spPr>
          <a:xfrm>
            <a:off x="633999" y="923317"/>
            <a:ext cx="10925102" cy="3059028"/>
          </a:xfrm>
          <a:prstGeom prst="rect">
            <a:avLst/>
          </a:prstGeom>
        </p:spPr>
      </p:pic>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88952"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731201-CCB0-4FD4-AF44-09B85838109D}"/>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kern="1200" spc="-50" baseline="0">
                <a:solidFill>
                  <a:srgbClr val="FFFFFF"/>
                </a:solidFill>
                <a:latin typeface="+mj-lt"/>
                <a:ea typeface="+mj-ea"/>
                <a:cs typeface="+mj-cs"/>
              </a:rPr>
              <a:t>Svelte Animation</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326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1B4E201-164F-4793-895E-C149B2F2F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65F4110-C0FC-4D61-ACD2-A7C950EAE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60711" y="3506289"/>
            <a:ext cx="7210670" cy="2967839"/>
          </a:xfrm>
          <a:prstGeom prst="rect">
            <a:avLst/>
          </a:prstGeom>
          <a:solidFill>
            <a:srgbClr val="4B625B"/>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D07E98-AEFC-43F5-8E89-B743D6C586B6}"/>
              </a:ext>
            </a:extLst>
          </p:cNvPr>
          <p:cNvSpPr>
            <a:spLocks noGrp="1"/>
          </p:cNvSpPr>
          <p:nvPr>
            <p:ph type="title"/>
          </p:nvPr>
        </p:nvSpPr>
        <p:spPr>
          <a:xfrm>
            <a:off x="5021821" y="3812955"/>
            <a:ext cx="6465287" cy="1486192"/>
          </a:xfrm>
        </p:spPr>
        <p:txBody>
          <a:bodyPr vert="horz" lIns="91440" tIns="45720" rIns="91440" bIns="45720" rtlCol="0" anchor="b">
            <a:normAutofit/>
          </a:bodyPr>
          <a:lstStyle/>
          <a:p>
            <a:r>
              <a:rPr lang="en-US" sz="5000" kern="1200" spc="-50" baseline="0">
                <a:solidFill>
                  <a:schemeClr val="bg1"/>
                </a:solidFill>
                <a:latin typeface="+mj-lt"/>
                <a:ea typeface="+mj-ea"/>
                <a:cs typeface="+mj-cs"/>
              </a:rPr>
              <a:t>Framework dependency</a:t>
            </a:r>
          </a:p>
        </p:txBody>
      </p:sp>
      <p:pic>
        <p:nvPicPr>
          <p:cNvPr id="5" name="Picture 4">
            <a:extLst>
              <a:ext uri="{FF2B5EF4-FFF2-40B4-BE49-F238E27FC236}">
                <a16:creationId xmlns:a16="http://schemas.microsoft.com/office/drawing/2014/main" id="{36703469-D005-4259-9EA3-E5F353A4A7EE}"/>
              </a:ext>
            </a:extLst>
          </p:cNvPr>
          <p:cNvPicPr>
            <a:picLocks noChangeAspect="1"/>
          </p:cNvPicPr>
          <p:nvPr/>
        </p:nvPicPr>
        <p:blipFill rotWithShape="1">
          <a:blip r:embed="rId3"/>
          <a:srcRect l="28598" r="10647"/>
          <a:stretch/>
        </p:blipFill>
        <p:spPr>
          <a:xfrm>
            <a:off x="317635" y="321733"/>
            <a:ext cx="4160452" cy="6214534"/>
          </a:xfrm>
          <a:prstGeom prst="rect">
            <a:avLst/>
          </a:prstGeom>
        </p:spPr>
      </p:pic>
      <p:pic>
        <p:nvPicPr>
          <p:cNvPr id="4" name="Picture 3">
            <a:extLst>
              <a:ext uri="{FF2B5EF4-FFF2-40B4-BE49-F238E27FC236}">
                <a16:creationId xmlns:a16="http://schemas.microsoft.com/office/drawing/2014/main" id="{A600748E-439A-4FFC-AEDE-F5E4F1A52849}"/>
              </a:ext>
            </a:extLst>
          </p:cNvPr>
          <p:cNvPicPr>
            <a:picLocks noChangeAspect="1"/>
          </p:cNvPicPr>
          <p:nvPr/>
        </p:nvPicPr>
        <p:blipFill rotWithShape="1">
          <a:blip r:embed="rId4"/>
          <a:srcRect r="38223" b="1"/>
          <a:stretch/>
        </p:blipFill>
        <p:spPr>
          <a:xfrm>
            <a:off x="4654296" y="299363"/>
            <a:ext cx="7217085" cy="3008188"/>
          </a:xfrm>
          <a:prstGeom prst="rect">
            <a:avLst/>
          </a:prstGeom>
        </p:spPr>
      </p:pic>
      <p:cxnSp>
        <p:nvCxnSpPr>
          <p:cNvPr id="32" name="Straight Connector 31">
            <a:extLst>
              <a:ext uri="{FF2B5EF4-FFF2-40B4-BE49-F238E27FC236}">
                <a16:creationId xmlns:a16="http://schemas.microsoft.com/office/drawing/2014/main" id="{FACE2D80-77E9-4433-B62B-693C5B7B2A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5393160"/>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36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177" name="Rectangle 74">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Картинки по запросу virtual dom">
            <a:extLst>
              <a:ext uri="{FF2B5EF4-FFF2-40B4-BE49-F238E27FC236}">
                <a16:creationId xmlns:a16="http://schemas.microsoft.com/office/drawing/2014/main" id="{D8483071-A5CF-4224-939F-EF704E82163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05596" y="643538"/>
            <a:ext cx="7781907" cy="3618586"/>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88952"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44E22BD-657C-45BE-AD0D-0179219ADF0E}"/>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a:solidFill>
                  <a:srgbClr val="FFFFFF"/>
                </a:solidFill>
              </a:rPr>
              <a:t>Why no Virtual DOM?</a:t>
            </a:r>
          </a:p>
        </p:txBody>
      </p:sp>
      <p:sp>
        <p:nvSpPr>
          <p:cNvPr id="3" name="Content Placeholder 2">
            <a:extLst>
              <a:ext uri="{FF2B5EF4-FFF2-40B4-BE49-F238E27FC236}">
                <a16:creationId xmlns:a16="http://schemas.microsoft.com/office/drawing/2014/main" id="{62B135DF-9D9B-4C4F-987A-D46B4B02D92D}"/>
              </a:ext>
            </a:extLst>
          </p:cNvPr>
          <p:cNvSpPr>
            <a:spLocks noGrp="1"/>
          </p:cNvSpPr>
          <p:nvPr>
            <p:ph idx="1"/>
          </p:nvPr>
        </p:nvSpPr>
        <p:spPr>
          <a:xfrm>
            <a:off x="8288040" y="4928681"/>
            <a:ext cx="3271059" cy="1495139"/>
          </a:xfrm>
        </p:spPr>
        <p:txBody>
          <a:bodyPr vert="horz" lIns="91440" tIns="45720" rIns="91440" bIns="45720" rtlCol="0" anchor="ctr">
            <a:normAutofit/>
          </a:bodyPr>
          <a:lstStyle/>
          <a:p>
            <a:pPr marL="0" indent="0">
              <a:buNone/>
            </a:pPr>
            <a:r>
              <a:rPr lang="en-US" sz="1800" cap="all" spc="200" dirty="0">
                <a:solidFill>
                  <a:srgbClr val="FFFFFF"/>
                </a:solidFill>
              </a:rPr>
              <a:t>Difference is no free</a:t>
            </a:r>
          </a:p>
        </p:txBody>
      </p:sp>
      <p:cxnSp>
        <p:nvCxnSpPr>
          <p:cNvPr id="79" name="Straight Connector 78">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73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A439-0CAC-4A2C-9490-48F44619304C}"/>
              </a:ext>
            </a:extLst>
          </p:cNvPr>
          <p:cNvSpPr>
            <a:spLocks noGrp="1"/>
          </p:cNvSpPr>
          <p:nvPr>
            <p:ph type="title"/>
          </p:nvPr>
        </p:nvSpPr>
        <p:spPr>
          <a:xfrm>
            <a:off x="1097280" y="286603"/>
            <a:ext cx="10058400" cy="1450757"/>
          </a:xfrm>
        </p:spPr>
        <p:txBody>
          <a:bodyPr>
            <a:normAutofit/>
          </a:bodyPr>
          <a:lstStyle/>
          <a:p>
            <a:r>
              <a:rPr lang="en-US" dirty="0"/>
              <a:t>Subject</a:t>
            </a:r>
          </a:p>
        </p:txBody>
      </p:sp>
      <p:graphicFrame>
        <p:nvGraphicFramePr>
          <p:cNvPr id="5" name="Content Placeholder 2">
            <a:extLst>
              <a:ext uri="{FF2B5EF4-FFF2-40B4-BE49-F238E27FC236}">
                <a16:creationId xmlns:a16="http://schemas.microsoft.com/office/drawing/2014/main" id="{F9EF86DE-4EC0-4E19-8118-D78F5771A597}"/>
              </a:ext>
            </a:extLst>
          </p:cNvPr>
          <p:cNvGraphicFramePr>
            <a:graphicFrameLocks noGrp="1"/>
          </p:cNvGraphicFramePr>
          <p:nvPr>
            <p:ph idx="1"/>
            <p:extLst>
              <p:ext uri="{D42A27DB-BD31-4B8C-83A1-F6EECF244321}">
                <p14:modId xmlns:p14="http://schemas.microsoft.com/office/powerpoint/2010/main" val="95365492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4713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5">
            <a:extLst>
              <a:ext uri="{FF2B5EF4-FFF2-40B4-BE49-F238E27FC236}">
                <a16:creationId xmlns:a16="http://schemas.microsoft.com/office/drawing/2014/main" id="{A4E478B1-7EA4-4FA3-87F6-17665882B97B}"/>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kern="1200" spc="-50" baseline="0">
                <a:solidFill>
                  <a:srgbClr val="FFFFFF"/>
                </a:solidFill>
                <a:latin typeface="+mj-lt"/>
                <a:ea typeface="+mj-ea"/>
                <a:cs typeface="+mj-cs"/>
              </a:rPr>
              <a:t>Reactivity</a:t>
            </a: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B135DF-9D9B-4C4F-987A-D46B4B02D92D}"/>
              </a:ext>
            </a:extLst>
          </p:cNvPr>
          <p:cNvSpPr>
            <a:spLocks noGrp="1"/>
          </p:cNvSpPr>
          <p:nvPr>
            <p:ph idx="1"/>
          </p:nvPr>
        </p:nvSpPr>
        <p:spPr>
          <a:xfrm>
            <a:off x="571752" y="2799654"/>
            <a:ext cx="3005462" cy="3189665"/>
          </a:xfrm>
        </p:spPr>
        <p:txBody>
          <a:bodyPr vert="horz" lIns="0" tIns="45720" rIns="0" bIns="45720" rtlCol="0">
            <a:normAutofit/>
          </a:bodyPr>
          <a:lstStyle/>
          <a:p>
            <a:pPr marL="0" indent="0">
              <a:buFont typeface="Calibri" panose="020F0502020204030204" pitchFamily="34" charset="0"/>
              <a:buNone/>
            </a:pPr>
            <a:r>
              <a:rPr lang="en-US" sz="1800" kern="1200" cap="all" spc="200" dirty="0">
                <a:solidFill>
                  <a:srgbClr val="FFFFFF"/>
                </a:solidFill>
                <a:latin typeface="+mn-lt"/>
                <a:ea typeface="+mn-ea"/>
                <a:cs typeface="+mn-cs"/>
              </a:rPr>
              <a:t>Truly reactivity</a:t>
            </a:r>
          </a:p>
        </p:txBody>
      </p:sp>
      <p:pic>
        <p:nvPicPr>
          <p:cNvPr id="4" name="Picture 3">
            <a:extLst>
              <a:ext uri="{FF2B5EF4-FFF2-40B4-BE49-F238E27FC236}">
                <a16:creationId xmlns:a16="http://schemas.microsoft.com/office/drawing/2014/main" id="{77D05F4E-7DE6-42FF-964D-F2469003A14E}"/>
              </a:ext>
            </a:extLst>
          </p:cNvPr>
          <p:cNvPicPr>
            <a:picLocks noChangeAspect="1"/>
          </p:cNvPicPr>
          <p:nvPr/>
        </p:nvPicPr>
        <p:blipFill>
          <a:blip r:embed="rId3"/>
          <a:stretch>
            <a:fillRect/>
          </a:stretch>
        </p:blipFill>
        <p:spPr>
          <a:xfrm>
            <a:off x="4742017" y="1100657"/>
            <a:ext cx="6798082" cy="4656685"/>
          </a:xfrm>
          <a:prstGeom prst="rect">
            <a:avLst/>
          </a:prstGeom>
        </p:spPr>
      </p:pic>
    </p:spTree>
    <p:extLst>
      <p:ext uri="{BB962C8B-B14F-4D97-AF65-F5344CB8AC3E}">
        <p14:creationId xmlns:p14="http://schemas.microsoft.com/office/powerpoint/2010/main" val="3538401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DBD4B64-2A0B-477D-B02F-5C346CE17089}"/>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a:solidFill>
                  <a:srgbClr val="FFFFFF"/>
                </a:solidFill>
                <a:latin typeface="+mj-lt"/>
                <a:ea typeface="+mj-ea"/>
                <a:cs typeface="+mj-cs"/>
              </a:rPr>
              <a:t>Props</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3DDD7023-E26F-4145-9F6D-EAC72DD04AFE}"/>
              </a:ext>
            </a:extLst>
          </p:cNvPr>
          <p:cNvPicPr>
            <a:picLocks noGrp="1" noChangeAspect="1"/>
          </p:cNvPicPr>
          <p:nvPr>
            <p:ph idx="1"/>
          </p:nvPr>
        </p:nvPicPr>
        <p:blipFill>
          <a:blip r:embed="rId3"/>
          <a:stretch>
            <a:fillRect/>
          </a:stretch>
        </p:blipFill>
        <p:spPr>
          <a:xfrm>
            <a:off x="5282335" y="1295273"/>
            <a:ext cx="6275667" cy="4267453"/>
          </a:xfrm>
          <a:prstGeom prst="rect">
            <a:avLst/>
          </a:prstGeom>
        </p:spPr>
      </p:pic>
    </p:spTree>
    <p:extLst>
      <p:ext uri="{BB962C8B-B14F-4D97-AF65-F5344CB8AC3E}">
        <p14:creationId xmlns:p14="http://schemas.microsoft.com/office/powerpoint/2010/main" val="2452538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70FC7F6-0354-4436-B435-94B959D3FB2A}"/>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Await promise</a:t>
            </a:r>
          </a:p>
        </p:txBody>
      </p:sp>
      <p:cxnSp>
        <p:nvCxnSpPr>
          <p:cNvPr id="13" name="Straight Connector 12">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40060918-CF64-4079-9EAB-5AFE1C6E1A94}"/>
              </a:ext>
            </a:extLst>
          </p:cNvPr>
          <p:cNvSpPr>
            <a:spLocks noGrp="1"/>
          </p:cNvSpPr>
          <p:nvPr>
            <p:ph idx="1"/>
          </p:nvPr>
        </p:nvSpPr>
        <p:spPr>
          <a:xfrm>
            <a:off x="571752" y="2799654"/>
            <a:ext cx="3005462" cy="3189665"/>
          </a:xfrm>
        </p:spPr>
        <p:txBody>
          <a:bodyPr>
            <a:normAutofit/>
          </a:bodyPr>
          <a:lstStyle/>
          <a:p>
            <a:endParaRPr lang="en-US" sz="1800">
              <a:solidFill>
                <a:srgbClr val="FFFFFF"/>
              </a:solidFill>
            </a:endParaRPr>
          </a:p>
        </p:txBody>
      </p:sp>
      <p:pic>
        <p:nvPicPr>
          <p:cNvPr id="4" name="Picture 3" descr="A screenshot of a cell phone&#10;&#10;Description automatically generated">
            <a:extLst>
              <a:ext uri="{FF2B5EF4-FFF2-40B4-BE49-F238E27FC236}">
                <a16:creationId xmlns:a16="http://schemas.microsoft.com/office/drawing/2014/main" id="{42B5639C-E51F-4D28-B39A-87A15EBE4EA3}"/>
              </a:ext>
            </a:extLst>
          </p:cNvPr>
          <p:cNvPicPr>
            <a:picLocks noChangeAspect="1"/>
          </p:cNvPicPr>
          <p:nvPr/>
        </p:nvPicPr>
        <p:blipFill>
          <a:blip r:embed="rId3"/>
          <a:stretch>
            <a:fillRect/>
          </a:stretch>
        </p:blipFill>
        <p:spPr>
          <a:xfrm>
            <a:off x="4770762" y="640080"/>
            <a:ext cx="6740592" cy="5577840"/>
          </a:xfrm>
          <a:prstGeom prst="rect">
            <a:avLst/>
          </a:prstGeom>
        </p:spPr>
      </p:pic>
    </p:spTree>
    <p:extLst>
      <p:ext uri="{BB962C8B-B14F-4D97-AF65-F5344CB8AC3E}">
        <p14:creationId xmlns:p14="http://schemas.microsoft.com/office/powerpoint/2010/main" val="2646173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CC7C81-E98B-4B20-B3B6-9741F7BD3FEE}"/>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a:solidFill>
                  <a:srgbClr val="FFFFFF"/>
                </a:solidFill>
                <a:latin typeface="+mj-lt"/>
                <a:ea typeface="+mj-ea"/>
                <a:cs typeface="+mj-cs"/>
              </a:rPr>
              <a:t>Event modifier</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close up of text on a black background&#10;&#10;Description automatically generated">
            <a:extLst>
              <a:ext uri="{FF2B5EF4-FFF2-40B4-BE49-F238E27FC236}">
                <a16:creationId xmlns:a16="http://schemas.microsoft.com/office/drawing/2014/main" id="{976AF382-1B51-4993-8F04-F211A30A3040}"/>
              </a:ext>
            </a:extLst>
          </p:cNvPr>
          <p:cNvPicPr>
            <a:picLocks noGrp="1" noChangeAspect="1"/>
          </p:cNvPicPr>
          <p:nvPr>
            <p:ph idx="1"/>
          </p:nvPr>
        </p:nvPicPr>
        <p:blipFill>
          <a:blip r:embed="rId3"/>
          <a:stretch>
            <a:fillRect/>
          </a:stretch>
        </p:blipFill>
        <p:spPr>
          <a:xfrm>
            <a:off x="6021698" y="640080"/>
            <a:ext cx="4796941" cy="5577840"/>
          </a:xfrm>
          <a:prstGeom prst="rect">
            <a:avLst/>
          </a:prstGeom>
        </p:spPr>
      </p:pic>
    </p:spTree>
    <p:extLst>
      <p:ext uri="{BB962C8B-B14F-4D97-AF65-F5344CB8AC3E}">
        <p14:creationId xmlns:p14="http://schemas.microsoft.com/office/powerpoint/2010/main" val="3414612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F2BDC0-C4C6-4629-88B2-B1202C8C20F3}"/>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a:solidFill>
                  <a:srgbClr val="FFFFFF"/>
                </a:solidFill>
                <a:latin typeface="+mj-lt"/>
                <a:ea typeface="+mj-ea"/>
                <a:cs typeface="+mj-cs"/>
              </a:rPr>
              <a:t>Event forward</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ell phone&#10;&#10;Description automatically generated">
            <a:extLst>
              <a:ext uri="{FF2B5EF4-FFF2-40B4-BE49-F238E27FC236}">
                <a16:creationId xmlns:a16="http://schemas.microsoft.com/office/drawing/2014/main" id="{4DE404CC-5464-488B-BD14-0C478168D0AA}"/>
              </a:ext>
            </a:extLst>
          </p:cNvPr>
          <p:cNvPicPr>
            <a:picLocks noGrp="1" noChangeAspect="1"/>
          </p:cNvPicPr>
          <p:nvPr>
            <p:ph idx="1"/>
          </p:nvPr>
        </p:nvPicPr>
        <p:blipFill>
          <a:blip r:embed="rId3"/>
          <a:stretch>
            <a:fillRect/>
          </a:stretch>
        </p:blipFill>
        <p:spPr>
          <a:xfrm>
            <a:off x="5282335" y="1154070"/>
            <a:ext cx="6275667" cy="4549859"/>
          </a:xfrm>
          <a:prstGeom prst="rect">
            <a:avLst/>
          </a:prstGeom>
        </p:spPr>
      </p:pic>
    </p:spTree>
    <p:extLst>
      <p:ext uri="{BB962C8B-B14F-4D97-AF65-F5344CB8AC3E}">
        <p14:creationId xmlns:p14="http://schemas.microsoft.com/office/powerpoint/2010/main" val="729504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C8EFAE3-967E-4CDA-A06A-4BEBB0026FC0}"/>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a:solidFill>
                  <a:srgbClr val="FFFFFF"/>
                </a:solidFill>
                <a:latin typeface="+mj-lt"/>
                <a:ea typeface="+mj-ea"/>
                <a:cs typeface="+mj-cs"/>
              </a:rPr>
              <a:t>Binding</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4F8D8745-0CDA-43AC-A880-CC50B52D3995}"/>
              </a:ext>
            </a:extLst>
          </p:cNvPr>
          <p:cNvPicPr>
            <a:picLocks noGrp="1" noChangeAspect="1"/>
          </p:cNvPicPr>
          <p:nvPr>
            <p:ph idx="1"/>
          </p:nvPr>
        </p:nvPicPr>
        <p:blipFill>
          <a:blip r:embed="rId3"/>
          <a:stretch>
            <a:fillRect/>
          </a:stretch>
        </p:blipFill>
        <p:spPr>
          <a:xfrm>
            <a:off x="5282335" y="2519029"/>
            <a:ext cx="6275667" cy="1819942"/>
          </a:xfrm>
          <a:prstGeom prst="rect">
            <a:avLst/>
          </a:prstGeom>
        </p:spPr>
      </p:pic>
    </p:spTree>
    <p:extLst>
      <p:ext uri="{BB962C8B-B14F-4D97-AF65-F5344CB8AC3E}">
        <p14:creationId xmlns:p14="http://schemas.microsoft.com/office/powerpoint/2010/main" val="1388983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429F62-088C-492F-912A-B4E422137A8D}"/>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Store</a:t>
            </a:r>
          </a:p>
        </p:txBody>
      </p:sp>
      <p:graphicFrame>
        <p:nvGraphicFramePr>
          <p:cNvPr id="5" name="Content Placeholder 2">
            <a:extLst>
              <a:ext uri="{FF2B5EF4-FFF2-40B4-BE49-F238E27FC236}">
                <a16:creationId xmlns:a16="http://schemas.microsoft.com/office/drawing/2014/main" id="{9EAB5693-4C83-4229-8CA7-3FA183B0BD15}"/>
              </a:ext>
            </a:extLst>
          </p:cNvPr>
          <p:cNvGraphicFramePr>
            <a:graphicFrameLocks noGrp="1"/>
          </p:cNvGraphicFramePr>
          <p:nvPr>
            <p:ph idx="1"/>
            <p:extLst>
              <p:ext uri="{D42A27DB-BD31-4B8C-83A1-F6EECF244321}">
                <p14:modId xmlns:p14="http://schemas.microsoft.com/office/powerpoint/2010/main" val="5820255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0986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44A37DD3-1B84-4776-94E1-C0AAA5C0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BAC0DE8-3B9B-481D-B09A-16A2975153DB}"/>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800" kern="1200" spc="-50" baseline="0">
                <a:solidFill>
                  <a:srgbClr val="FFFFFF"/>
                </a:solidFill>
                <a:latin typeface="+mj-lt"/>
                <a:ea typeface="+mj-ea"/>
                <a:cs typeface="+mj-cs"/>
              </a:rPr>
              <a:t>Slot</a:t>
            </a:r>
          </a:p>
        </p:txBody>
      </p:sp>
      <p:pic>
        <p:nvPicPr>
          <p:cNvPr id="4" name="Content Placeholder 3" descr="A screenshot of a cell phone&#10;&#10;Description automatically generated">
            <a:extLst>
              <a:ext uri="{FF2B5EF4-FFF2-40B4-BE49-F238E27FC236}">
                <a16:creationId xmlns:a16="http://schemas.microsoft.com/office/drawing/2014/main" id="{70C596FE-0144-4B5F-99CA-6922A9EEC986}"/>
              </a:ext>
            </a:extLst>
          </p:cNvPr>
          <p:cNvPicPr>
            <a:picLocks noGrp="1" noChangeAspect="1"/>
          </p:cNvPicPr>
          <p:nvPr>
            <p:ph idx="1"/>
          </p:nvPr>
        </p:nvPicPr>
        <p:blipFill>
          <a:blip r:embed="rId2"/>
          <a:stretch>
            <a:fillRect/>
          </a:stretch>
        </p:blipFill>
        <p:spPr>
          <a:xfrm>
            <a:off x="643468" y="904501"/>
            <a:ext cx="5130782" cy="3104123"/>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54CDBEAB-401C-4D06-A5D5-EF2ABF86F486}"/>
              </a:ext>
            </a:extLst>
          </p:cNvPr>
          <p:cNvPicPr>
            <a:picLocks noChangeAspect="1"/>
          </p:cNvPicPr>
          <p:nvPr/>
        </p:nvPicPr>
        <p:blipFill>
          <a:blip r:embed="rId3"/>
          <a:stretch>
            <a:fillRect/>
          </a:stretch>
        </p:blipFill>
        <p:spPr>
          <a:xfrm>
            <a:off x="6417716" y="643467"/>
            <a:ext cx="4168035" cy="3626191"/>
          </a:xfrm>
          <a:prstGeom prst="rect">
            <a:avLst/>
          </a:prstGeom>
        </p:spPr>
      </p:pic>
      <p:cxnSp>
        <p:nvCxnSpPr>
          <p:cNvPr id="30" name="Straight Connector 29">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929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5C5F8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6AB53A-D1F0-4DE1-9C83-52BDA7918A2E}"/>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a:solidFill>
                  <a:srgbClr val="FFFFFF"/>
                </a:solidFill>
                <a:latin typeface="+mj-lt"/>
                <a:ea typeface="+mj-ea"/>
                <a:cs typeface="+mj-cs"/>
              </a:rPr>
              <a:t>Dynamic component</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ell phone&#10;&#10;Description automatically generated">
            <a:extLst>
              <a:ext uri="{FF2B5EF4-FFF2-40B4-BE49-F238E27FC236}">
                <a16:creationId xmlns:a16="http://schemas.microsoft.com/office/drawing/2014/main" id="{5B639A42-C7F8-4B7F-8C81-F80A9FCED0B1}"/>
              </a:ext>
            </a:extLst>
          </p:cNvPr>
          <p:cNvPicPr>
            <a:picLocks noGrp="1" noChangeAspect="1"/>
          </p:cNvPicPr>
          <p:nvPr>
            <p:ph idx="1"/>
          </p:nvPr>
        </p:nvPicPr>
        <p:blipFill>
          <a:blip r:embed="rId2"/>
          <a:stretch>
            <a:fillRect/>
          </a:stretch>
        </p:blipFill>
        <p:spPr>
          <a:xfrm>
            <a:off x="5304057" y="640080"/>
            <a:ext cx="6232223" cy="5577840"/>
          </a:xfrm>
          <a:prstGeom prst="rect">
            <a:avLst/>
          </a:prstGeom>
        </p:spPr>
      </p:pic>
    </p:spTree>
    <p:extLst>
      <p:ext uri="{BB962C8B-B14F-4D97-AF65-F5344CB8AC3E}">
        <p14:creationId xmlns:p14="http://schemas.microsoft.com/office/powerpoint/2010/main" val="1209519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8C7D6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06B3F1B-69E6-4224-A3D6-9E126309D9F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a:solidFill>
                  <a:srgbClr val="FFFFFF"/>
                </a:solidFill>
                <a:latin typeface="+mj-lt"/>
                <a:ea typeface="+mj-ea"/>
                <a:cs typeface="+mj-cs"/>
              </a:rPr>
              <a:t>Special elements</a:t>
            </a:r>
          </a:p>
        </p:txBody>
      </p:sp>
      <p:cxnSp>
        <p:nvCxnSpPr>
          <p:cNvPr id="19" name="Straight Connector 1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screenshot of a cell phone&#10;&#10;Description automatically generated">
            <a:extLst>
              <a:ext uri="{FF2B5EF4-FFF2-40B4-BE49-F238E27FC236}">
                <a16:creationId xmlns:a16="http://schemas.microsoft.com/office/drawing/2014/main" id="{1054D1BF-20EF-48E1-8D91-1114BFA3ACB9}"/>
              </a:ext>
            </a:extLst>
          </p:cNvPr>
          <p:cNvPicPr>
            <a:picLocks noGrp="1" noChangeAspect="1"/>
          </p:cNvPicPr>
          <p:nvPr>
            <p:ph idx="1"/>
          </p:nvPr>
        </p:nvPicPr>
        <p:blipFill>
          <a:blip r:embed="rId3"/>
          <a:stretch>
            <a:fillRect/>
          </a:stretch>
        </p:blipFill>
        <p:spPr>
          <a:xfrm>
            <a:off x="5282335" y="1954218"/>
            <a:ext cx="6275667" cy="2949563"/>
          </a:xfrm>
          <a:prstGeom prst="rect">
            <a:avLst/>
          </a:prstGeom>
        </p:spPr>
      </p:pic>
    </p:spTree>
    <p:extLst>
      <p:ext uri="{BB962C8B-B14F-4D97-AF65-F5344CB8AC3E}">
        <p14:creationId xmlns:p14="http://schemas.microsoft.com/office/powerpoint/2010/main" val="212114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5E0A8391-2737-4F1C-B27A-C44629DB4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721AC9-A7F0-4A15-AAE2-19A2E25DD45E}"/>
              </a:ext>
            </a:extLst>
          </p:cNvPr>
          <p:cNvSpPr>
            <a:spLocks noGrp="1"/>
          </p:cNvSpPr>
          <p:nvPr>
            <p:ph type="title"/>
          </p:nvPr>
        </p:nvSpPr>
        <p:spPr>
          <a:xfrm>
            <a:off x="642256" y="642257"/>
            <a:ext cx="3417677" cy="5226837"/>
          </a:xfrm>
        </p:spPr>
        <p:txBody>
          <a:bodyPr anchor="t">
            <a:normAutofit/>
          </a:bodyPr>
          <a:lstStyle/>
          <a:p>
            <a:r>
              <a:rPr lang="en-US" sz="4800"/>
              <a:t>Current list of the popular technologies</a:t>
            </a:r>
          </a:p>
        </p:txBody>
      </p:sp>
      <p:pic>
        <p:nvPicPr>
          <p:cNvPr id="3" name="Picture 2">
            <a:extLst>
              <a:ext uri="{FF2B5EF4-FFF2-40B4-BE49-F238E27FC236}">
                <a16:creationId xmlns:a16="http://schemas.microsoft.com/office/drawing/2014/main" id="{163CDC79-E29C-41F5-8966-E0F4C0FB38F1}"/>
              </a:ext>
            </a:extLst>
          </p:cNvPr>
          <p:cNvPicPr>
            <a:picLocks noChangeAspect="1"/>
          </p:cNvPicPr>
          <p:nvPr/>
        </p:nvPicPr>
        <p:blipFill>
          <a:blip r:embed="rId3"/>
          <a:stretch>
            <a:fillRect/>
          </a:stretch>
        </p:blipFill>
        <p:spPr>
          <a:xfrm>
            <a:off x="4713512" y="3609834"/>
            <a:ext cx="6760305" cy="2361062"/>
          </a:xfrm>
          <a:prstGeom prst="rect">
            <a:avLst/>
          </a:prstGeom>
        </p:spPr>
      </p:pic>
      <p:sp>
        <p:nvSpPr>
          <p:cNvPr id="45" name="Rectangle 44">
            <a:extLst>
              <a:ext uri="{FF2B5EF4-FFF2-40B4-BE49-F238E27FC236}">
                <a16:creationId xmlns:a16="http://schemas.microsoft.com/office/drawing/2014/main" id="{B2A3BAC5-F97F-4C2F-A1CF-57ED46680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8" name="Content Placeholder 2">
            <a:extLst>
              <a:ext uri="{FF2B5EF4-FFF2-40B4-BE49-F238E27FC236}">
                <a16:creationId xmlns:a16="http://schemas.microsoft.com/office/drawing/2014/main" id="{DAB8A09C-783E-4B97-B5D1-D7CEE8EA35AC}"/>
              </a:ext>
            </a:extLst>
          </p:cNvPr>
          <p:cNvGraphicFramePr>
            <a:graphicFrameLocks noGrp="1"/>
          </p:cNvGraphicFramePr>
          <p:nvPr>
            <p:ph idx="1"/>
            <p:extLst>
              <p:ext uri="{D42A27DB-BD31-4B8C-83A1-F6EECF244321}">
                <p14:modId xmlns:p14="http://schemas.microsoft.com/office/powerpoint/2010/main" val="873609964"/>
              </p:ext>
            </p:extLst>
          </p:nvPr>
        </p:nvGraphicFramePr>
        <p:xfrm>
          <a:off x="4713512" y="642258"/>
          <a:ext cx="6847117" cy="25376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70836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5CF04-14EB-4AD1-8B54-325CBCD3DAEF}"/>
              </a:ext>
            </a:extLst>
          </p:cNvPr>
          <p:cNvSpPr>
            <a:spLocks noGrp="1"/>
          </p:cNvSpPr>
          <p:nvPr>
            <p:ph type="title"/>
          </p:nvPr>
        </p:nvSpPr>
        <p:spPr/>
        <p:txBody>
          <a:bodyPr/>
          <a:lstStyle/>
          <a:p>
            <a:r>
              <a:rPr lang="en-US" dirty="0"/>
              <a:t>Pros and cons</a:t>
            </a:r>
          </a:p>
        </p:txBody>
      </p:sp>
      <p:sp>
        <p:nvSpPr>
          <p:cNvPr id="3" name="Content Placeholder 2">
            <a:extLst>
              <a:ext uri="{FF2B5EF4-FFF2-40B4-BE49-F238E27FC236}">
                <a16:creationId xmlns:a16="http://schemas.microsoft.com/office/drawing/2014/main" id="{E3A87616-FF18-47CB-A8B7-4625ACDB7181}"/>
              </a:ext>
            </a:extLst>
          </p:cNvPr>
          <p:cNvSpPr>
            <a:spLocks noGrp="1"/>
          </p:cNvSpPr>
          <p:nvPr>
            <p:ph idx="1"/>
          </p:nvPr>
        </p:nvSpPr>
        <p:spPr>
          <a:xfrm>
            <a:off x="1097280" y="2108201"/>
            <a:ext cx="4998720" cy="3760891"/>
          </a:xfrm>
        </p:spPr>
        <p:txBody>
          <a:bodyPr/>
          <a:lstStyle/>
          <a:p>
            <a:r>
              <a:rPr lang="en-US" dirty="0"/>
              <a:t>Pros: </a:t>
            </a:r>
          </a:p>
          <a:p>
            <a:r>
              <a:rPr lang="en-US" dirty="0"/>
              <a:t>1. Ideal for micro frontends</a:t>
            </a:r>
          </a:p>
          <a:p>
            <a:r>
              <a:rPr lang="en-US" dirty="0"/>
              <a:t>2. Natural component model</a:t>
            </a:r>
          </a:p>
          <a:p>
            <a:r>
              <a:rPr lang="en-US" dirty="0"/>
              <a:t>3. Easy to learn</a:t>
            </a:r>
          </a:p>
          <a:p>
            <a:r>
              <a:rPr lang="en-US" dirty="0"/>
              <a:t>4. Fast and extremely small</a:t>
            </a:r>
          </a:p>
          <a:p>
            <a:r>
              <a:rPr lang="en-US" dirty="0"/>
              <a:t>5. Compiles both web components and plain components</a:t>
            </a:r>
          </a:p>
          <a:p>
            <a:r>
              <a:rPr lang="en-US" dirty="0"/>
              <a:t>6. No Virtual DOM</a:t>
            </a:r>
          </a:p>
        </p:txBody>
      </p:sp>
      <p:sp>
        <p:nvSpPr>
          <p:cNvPr id="4" name="Content Placeholder 2">
            <a:extLst>
              <a:ext uri="{FF2B5EF4-FFF2-40B4-BE49-F238E27FC236}">
                <a16:creationId xmlns:a16="http://schemas.microsoft.com/office/drawing/2014/main" id="{EF82B4C8-B73D-4D51-9745-7DBD26596548}"/>
              </a:ext>
            </a:extLst>
          </p:cNvPr>
          <p:cNvSpPr txBox="1">
            <a:spLocks/>
          </p:cNvSpPr>
          <p:nvPr/>
        </p:nvSpPr>
        <p:spPr>
          <a:xfrm>
            <a:off x="6491382" y="2108200"/>
            <a:ext cx="4998720" cy="3760891"/>
          </a:xfrm>
          <a:prstGeom prst="rect">
            <a:avLst/>
          </a:prstGeom>
        </p:spPr>
        <p:txBody>
          <a:bodyPr vert="horz" lIns="0" tIns="45720" rIns="0" bIns="45720" rtlCol="0">
            <a:normAutofit lnSpcReduction="1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Cons: </a:t>
            </a:r>
          </a:p>
          <a:p>
            <a:r>
              <a:rPr lang="en-US" dirty="0"/>
              <a:t>1. Small ecosystem</a:t>
            </a:r>
          </a:p>
          <a:p>
            <a:r>
              <a:rPr lang="en-US" dirty="0"/>
              <a:t>2. Small community</a:t>
            </a:r>
          </a:p>
          <a:p>
            <a:r>
              <a:rPr lang="en-US" dirty="0"/>
              <a:t>3. Typescript</a:t>
            </a:r>
          </a:p>
          <a:p>
            <a:r>
              <a:rPr lang="en-US" dirty="0"/>
              <a:t>4. Architecture</a:t>
            </a:r>
          </a:p>
          <a:p>
            <a:r>
              <a:rPr lang="en-US" dirty="0"/>
              <a:t>5. Looks like Next.js/Nuxt.js</a:t>
            </a:r>
          </a:p>
          <a:p>
            <a:r>
              <a:rPr lang="en-US" dirty="0"/>
              <a:t>6. No popular</a:t>
            </a:r>
            <a:endParaRPr lang="ru-RU" dirty="0"/>
          </a:p>
          <a:p>
            <a:r>
              <a:rPr lang="ru-RU" dirty="0"/>
              <a:t>7</a:t>
            </a:r>
            <a:r>
              <a:rPr lang="en-US" dirty="0"/>
              <a:t>. Routes</a:t>
            </a:r>
          </a:p>
        </p:txBody>
      </p:sp>
    </p:spTree>
    <p:extLst>
      <p:ext uri="{BB962C8B-B14F-4D97-AF65-F5344CB8AC3E}">
        <p14:creationId xmlns:p14="http://schemas.microsoft.com/office/powerpoint/2010/main" val="2691109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4C0F1A-D05E-4B17-BFC7-F725FBB04ABF}"/>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Links to references</a:t>
            </a:r>
          </a:p>
        </p:txBody>
      </p:sp>
      <p:sp>
        <p:nvSpPr>
          <p:cNvPr id="3" name="Content Placeholder 2">
            <a:extLst>
              <a:ext uri="{FF2B5EF4-FFF2-40B4-BE49-F238E27FC236}">
                <a16:creationId xmlns:a16="http://schemas.microsoft.com/office/drawing/2014/main" id="{A8139E7B-3B2A-4D0F-9F1C-E5B3A903769F}"/>
              </a:ext>
            </a:extLst>
          </p:cNvPr>
          <p:cNvSpPr>
            <a:spLocks noGrp="1"/>
          </p:cNvSpPr>
          <p:nvPr>
            <p:ph idx="1"/>
          </p:nvPr>
        </p:nvSpPr>
        <p:spPr>
          <a:xfrm>
            <a:off x="5231958" y="605896"/>
            <a:ext cx="5923721" cy="5646208"/>
          </a:xfrm>
        </p:spPr>
        <p:txBody>
          <a:bodyPr anchor="ctr">
            <a:normAutofit/>
          </a:bodyPr>
          <a:lstStyle/>
          <a:p>
            <a:pPr>
              <a:lnSpc>
                <a:spcPct val="90000"/>
              </a:lnSpc>
            </a:pPr>
            <a:r>
              <a:rPr lang="en-US" sz="1900"/>
              <a:t>1. </a:t>
            </a:r>
            <a:r>
              <a:rPr lang="en-US" sz="1900">
                <a:hlinkClick r:id="rId2"/>
              </a:rPr>
              <a:t>https://hackr.io/blog/top-10-web-development-frameworks-in-2019</a:t>
            </a:r>
            <a:endParaRPr lang="en-US" sz="1900"/>
          </a:p>
          <a:p>
            <a:pPr>
              <a:lnSpc>
                <a:spcPct val="90000"/>
              </a:lnSpc>
            </a:pPr>
            <a:r>
              <a:rPr lang="en-US" sz="1900"/>
              <a:t>2. </a:t>
            </a:r>
            <a:r>
              <a:rPr lang="en-US" sz="1900">
                <a:hlinkClick r:id="rId3"/>
              </a:rPr>
              <a:t>https://habr.com/ru/post/462003/</a:t>
            </a:r>
            <a:endParaRPr lang="en-US" sz="1900"/>
          </a:p>
          <a:p>
            <a:pPr>
              <a:lnSpc>
                <a:spcPct val="90000"/>
              </a:lnSpc>
            </a:pPr>
            <a:r>
              <a:rPr lang="en-US" sz="1900"/>
              <a:t>3. </a:t>
            </a:r>
            <a:r>
              <a:rPr lang="en-US" sz="1900">
                <a:hlinkClick r:id="rId4"/>
              </a:rPr>
              <a:t>https://sapper.svelte.dev</a:t>
            </a:r>
            <a:endParaRPr lang="en-US" sz="1900"/>
          </a:p>
          <a:p>
            <a:pPr>
              <a:lnSpc>
                <a:spcPct val="90000"/>
              </a:lnSpc>
            </a:pPr>
            <a:r>
              <a:rPr lang="en-US" sz="1900"/>
              <a:t>4. </a:t>
            </a:r>
            <a:r>
              <a:rPr lang="en-US" sz="1900">
                <a:hlinkClick r:id="rId5"/>
              </a:rPr>
              <a:t>https://habr.com/ru/post/467091/</a:t>
            </a:r>
            <a:endParaRPr lang="en-US" sz="1900"/>
          </a:p>
          <a:p>
            <a:pPr>
              <a:lnSpc>
                <a:spcPct val="90000"/>
              </a:lnSpc>
            </a:pPr>
            <a:r>
              <a:rPr lang="en-US" sz="1900"/>
              <a:t>5. </a:t>
            </a:r>
            <a:r>
              <a:rPr lang="en-US" sz="1900">
                <a:hlinkClick r:id="rId6"/>
              </a:rPr>
              <a:t>https://habr.com/ru/post/449450/</a:t>
            </a:r>
            <a:endParaRPr lang="en-US" sz="1900"/>
          </a:p>
          <a:p>
            <a:pPr>
              <a:lnSpc>
                <a:spcPct val="90000"/>
              </a:lnSpc>
            </a:pPr>
            <a:r>
              <a:rPr lang="en-US" sz="1900"/>
              <a:t>6. </a:t>
            </a:r>
            <a:r>
              <a:rPr lang="en-US" sz="1900">
                <a:hlinkClick r:id="rId7"/>
              </a:rPr>
              <a:t>https://habr.com/ru/post/448048/</a:t>
            </a:r>
            <a:endParaRPr lang="en-US" sz="1900"/>
          </a:p>
          <a:p>
            <a:pPr>
              <a:lnSpc>
                <a:spcPct val="90000"/>
              </a:lnSpc>
            </a:pPr>
            <a:r>
              <a:rPr lang="en-US" sz="1900"/>
              <a:t>7. </a:t>
            </a:r>
            <a:r>
              <a:rPr lang="en-US" sz="1900">
                <a:hlinkClick r:id="rId8"/>
              </a:rPr>
              <a:t>https://towardsdatascience.com/what-are-the-pros-and-cons-of-using-vue-js-3689d00d87b0</a:t>
            </a:r>
            <a:endParaRPr lang="en-US" sz="1900"/>
          </a:p>
          <a:p>
            <a:pPr>
              <a:lnSpc>
                <a:spcPct val="90000"/>
              </a:lnSpc>
            </a:pPr>
            <a:r>
              <a:rPr lang="en-US" sz="1900"/>
              <a:t>8. </a:t>
            </a:r>
            <a:r>
              <a:rPr lang="en-US" sz="1900">
                <a:hlinkClick r:id="rId9"/>
              </a:rPr>
              <a:t>https://yalantis.com/blog/building-native-apps-with-the-vuejs-framework/</a:t>
            </a:r>
            <a:endParaRPr lang="en-US" sz="1900"/>
          </a:p>
          <a:p>
            <a:pPr>
              <a:lnSpc>
                <a:spcPct val="90000"/>
              </a:lnSpc>
            </a:pPr>
            <a:r>
              <a:rPr lang="en-US" sz="1900"/>
              <a:t>9. </a:t>
            </a:r>
            <a:r>
              <a:rPr lang="en-US" sz="1900">
                <a:hlinkClick r:id="rId10"/>
              </a:rPr>
              <a:t>https://backbonejs.org/</a:t>
            </a:r>
            <a:endParaRPr lang="en-US" sz="1900"/>
          </a:p>
          <a:p>
            <a:pPr>
              <a:lnSpc>
                <a:spcPct val="90000"/>
              </a:lnSpc>
            </a:pPr>
            <a:r>
              <a:rPr lang="en-US" sz="1900"/>
              <a:t>10. </a:t>
            </a:r>
            <a:r>
              <a:rPr lang="en-US" sz="1900">
                <a:hlinkClick r:id="rId11"/>
              </a:rPr>
              <a:t>https://habr.com/ru/post/471702/</a:t>
            </a:r>
            <a:endParaRPr lang="en-US" sz="1900"/>
          </a:p>
          <a:p>
            <a:pPr>
              <a:lnSpc>
                <a:spcPct val="90000"/>
              </a:lnSpc>
            </a:pPr>
            <a:r>
              <a:rPr lang="en-US" sz="1900"/>
              <a:t>11. https://svelte.dev</a:t>
            </a:r>
          </a:p>
          <a:p>
            <a:pPr>
              <a:lnSpc>
                <a:spcPct val="90000"/>
              </a:lnSpc>
            </a:pPr>
            <a:endParaRPr lang="en-US" sz="1900"/>
          </a:p>
        </p:txBody>
      </p:sp>
    </p:spTree>
    <p:extLst>
      <p:ext uri="{BB962C8B-B14F-4D97-AF65-F5344CB8AC3E}">
        <p14:creationId xmlns:p14="http://schemas.microsoft.com/office/powerpoint/2010/main" val="3825300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3DD45EA-E952-4243-8989-943D5C514CC7}"/>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Angular</a:t>
            </a:r>
          </a:p>
        </p:txBody>
      </p:sp>
      <p:cxnSp>
        <p:nvCxnSpPr>
          <p:cNvPr id="75" name="Straight Connector 7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F333AF-A69B-4205-A570-8A9E43169BEC}"/>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1. Framework</a:t>
            </a:r>
          </a:p>
          <a:p>
            <a:r>
              <a:rPr lang="en-US" sz="1800" dirty="0">
                <a:solidFill>
                  <a:srgbClr val="FFFFFF"/>
                </a:solidFill>
              </a:rPr>
              <a:t>2. Rich SPA</a:t>
            </a:r>
          </a:p>
          <a:p>
            <a:r>
              <a:rPr lang="en-US" sz="1800" dirty="0">
                <a:solidFill>
                  <a:srgbClr val="FFFFFF"/>
                </a:solidFill>
              </a:rPr>
              <a:t>3. Google</a:t>
            </a:r>
          </a:p>
        </p:txBody>
      </p:sp>
      <p:pic>
        <p:nvPicPr>
          <p:cNvPr id="1026" name="Picture 2" descr="Картинки по запросу angular">
            <a:extLst>
              <a:ext uri="{FF2B5EF4-FFF2-40B4-BE49-F238E27FC236}">
                <a16:creationId xmlns:a16="http://schemas.microsoft.com/office/drawing/2014/main" id="{A118532A-998A-447B-98ED-C89EF6299FE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2017" y="1449059"/>
            <a:ext cx="6798082" cy="3959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476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5B8A9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32D312-21A8-427B-9AAA-8E65E87B2231}"/>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React</a:t>
            </a:r>
          </a:p>
        </p:txBody>
      </p:sp>
      <p:cxnSp>
        <p:nvCxnSpPr>
          <p:cNvPr id="75" name="Straight Connector 7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65A08A-6F3B-4535-B48F-540649CAB002}"/>
              </a:ext>
            </a:extLst>
          </p:cNvPr>
          <p:cNvSpPr>
            <a:spLocks noGrp="1"/>
          </p:cNvSpPr>
          <p:nvPr>
            <p:ph idx="1"/>
          </p:nvPr>
        </p:nvSpPr>
        <p:spPr>
          <a:xfrm>
            <a:off x="571752" y="2799654"/>
            <a:ext cx="3005462" cy="3189665"/>
          </a:xfrm>
        </p:spPr>
        <p:txBody>
          <a:bodyPr>
            <a:normAutofit/>
          </a:bodyPr>
          <a:lstStyle/>
          <a:p>
            <a:r>
              <a:rPr lang="en-US" sz="1800">
                <a:solidFill>
                  <a:srgbClr val="FFFFFF"/>
                </a:solidFill>
              </a:rPr>
              <a:t>1. Frontend library</a:t>
            </a:r>
          </a:p>
          <a:p>
            <a:r>
              <a:rPr lang="en-US" sz="1800">
                <a:solidFill>
                  <a:srgbClr val="FFFFFF"/>
                </a:solidFill>
              </a:rPr>
              <a:t>2. Virtual DOM</a:t>
            </a:r>
          </a:p>
          <a:p>
            <a:r>
              <a:rPr lang="en-US" sz="1800">
                <a:solidFill>
                  <a:srgbClr val="FFFFFF"/>
                </a:solidFill>
              </a:rPr>
              <a:t>3. Facebook</a:t>
            </a:r>
          </a:p>
        </p:txBody>
      </p:sp>
      <p:pic>
        <p:nvPicPr>
          <p:cNvPr id="2050" name="Picture 2" descr="Картинки по запросу react">
            <a:extLst>
              <a:ext uri="{FF2B5EF4-FFF2-40B4-BE49-F238E27FC236}">
                <a16:creationId xmlns:a16="http://schemas.microsoft.com/office/drawing/2014/main" id="{81157BA4-39F3-444A-9FC0-75224680B9B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2017" y="1024179"/>
            <a:ext cx="6798082" cy="4809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66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3B917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9841FF-3EDB-4177-A4E4-C2FFAD945902}"/>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Vue</a:t>
            </a:r>
          </a:p>
        </p:txBody>
      </p:sp>
      <p:cxnSp>
        <p:nvCxnSpPr>
          <p:cNvPr id="75" name="Straight Connector 7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6F49FB-FB92-49E2-B95E-C0DBE99DF3B0}"/>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1. Framework with 20 kb size</a:t>
            </a:r>
          </a:p>
          <a:p>
            <a:r>
              <a:rPr lang="en-US" sz="1800" dirty="0">
                <a:solidFill>
                  <a:srgbClr val="FFFFFF"/>
                </a:solidFill>
              </a:rPr>
              <a:t>2. Single-file components</a:t>
            </a:r>
          </a:p>
          <a:p>
            <a:r>
              <a:rPr lang="en-US" sz="1800" dirty="0">
                <a:solidFill>
                  <a:srgbClr val="FFFFFF"/>
                </a:solidFill>
              </a:rPr>
              <a:t>3. Was created as pet project</a:t>
            </a:r>
          </a:p>
        </p:txBody>
      </p:sp>
      <p:pic>
        <p:nvPicPr>
          <p:cNvPr id="3074" name="Picture 2" descr="Картинки по запросу vue js">
            <a:extLst>
              <a:ext uri="{FF2B5EF4-FFF2-40B4-BE49-F238E27FC236}">
                <a16:creationId xmlns:a16="http://schemas.microsoft.com/office/drawing/2014/main" id="{34977CBB-A561-4026-8B80-1D1691D171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26164" y="640080"/>
            <a:ext cx="6429787"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69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7D8FF18-0403-4692-BE95-9D573A3A5996}"/>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Svelte?</a:t>
            </a:r>
          </a:p>
        </p:txBody>
      </p:sp>
      <p:cxnSp>
        <p:nvCxnSpPr>
          <p:cNvPr id="75" name="Straight Connector 7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7EE4FC-DD86-477B-930C-C3FB2BC56074}"/>
              </a:ext>
            </a:extLst>
          </p:cNvPr>
          <p:cNvSpPr>
            <a:spLocks noGrp="1"/>
          </p:cNvSpPr>
          <p:nvPr>
            <p:ph idx="1"/>
          </p:nvPr>
        </p:nvSpPr>
        <p:spPr>
          <a:xfrm>
            <a:off x="571752" y="2799654"/>
            <a:ext cx="3005462" cy="3189665"/>
          </a:xfrm>
        </p:spPr>
        <p:txBody>
          <a:bodyPr>
            <a:normAutofit/>
          </a:bodyPr>
          <a:lstStyle/>
          <a:p>
            <a:r>
              <a:rPr lang="en-US" sz="1800">
                <a:solidFill>
                  <a:srgbClr val="FFFFFF"/>
                </a:solidFill>
              </a:rPr>
              <a:t>1. Components</a:t>
            </a:r>
          </a:p>
          <a:p>
            <a:r>
              <a:rPr lang="en-US" sz="1800">
                <a:solidFill>
                  <a:srgbClr val="FFFFFF"/>
                </a:solidFill>
              </a:rPr>
              <a:t>2. No Virtual DOM</a:t>
            </a:r>
          </a:p>
          <a:p>
            <a:r>
              <a:rPr lang="en-US" sz="1800">
                <a:solidFill>
                  <a:srgbClr val="FFFFFF"/>
                </a:solidFill>
              </a:rPr>
              <a:t>3. Imperative compilation</a:t>
            </a:r>
          </a:p>
          <a:p>
            <a:r>
              <a:rPr lang="en-US" sz="1800">
                <a:solidFill>
                  <a:srgbClr val="FFFFFF"/>
                </a:solidFill>
              </a:rPr>
              <a:t>4. Tryly reactivity</a:t>
            </a:r>
          </a:p>
          <a:p>
            <a:r>
              <a:rPr lang="en-US" sz="1800">
                <a:solidFill>
                  <a:srgbClr val="FFFFFF"/>
                </a:solidFill>
              </a:rPr>
              <a:t>5. Write less code</a:t>
            </a:r>
          </a:p>
          <a:p>
            <a:r>
              <a:rPr lang="en-US" sz="1800">
                <a:solidFill>
                  <a:srgbClr val="FFFFFF"/>
                </a:solidFill>
              </a:rPr>
              <a:t>6. 9.7 kb</a:t>
            </a:r>
          </a:p>
          <a:p>
            <a:endParaRPr lang="en-US" sz="1800">
              <a:solidFill>
                <a:srgbClr val="FFFFFF"/>
              </a:solidFill>
            </a:endParaRPr>
          </a:p>
        </p:txBody>
      </p:sp>
      <p:pic>
        <p:nvPicPr>
          <p:cNvPr id="6146" name="Picture 2" descr="Картинки по запросу Svelte">
            <a:extLst>
              <a:ext uri="{FF2B5EF4-FFF2-40B4-BE49-F238E27FC236}">
                <a16:creationId xmlns:a16="http://schemas.microsoft.com/office/drawing/2014/main" id="{C04455E6-0CC8-4E49-BDCC-6938026B6AC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2017" y="1593518"/>
            <a:ext cx="6798082" cy="367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719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E5FB-98A0-4FE2-94A7-63A50B42A913}"/>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Jobs</a:t>
            </a:r>
          </a:p>
        </p:txBody>
      </p:sp>
      <p:sp>
        <p:nvSpPr>
          <p:cNvPr id="3" name="Content Placeholder 2">
            <a:extLst>
              <a:ext uri="{FF2B5EF4-FFF2-40B4-BE49-F238E27FC236}">
                <a16:creationId xmlns:a16="http://schemas.microsoft.com/office/drawing/2014/main" id="{928E71DF-86B0-44EA-ABFE-7BCE52378FEA}"/>
              </a:ext>
            </a:extLst>
          </p:cNvPr>
          <p:cNvSpPr>
            <a:spLocks noGrp="1"/>
          </p:cNvSpPr>
          <p:nvPr>
            <p:ph idx="1"/>
          </p:nvPr>
        </p:nvSpPr>
        <p:spPr>
          <a:xfrm>
            <a:off x="571752" y="2799654"/>
            <a:ext cx="3005462" cy="3189665"/>
          </a:xfrm>
        </p:spPr>
        <p:txBody>
          <a:bodyPr>
            <a:normAutofit/>
          </a:bodyPr>
          <a:lstStyle/>
          <a:p>
            <a:endParaRPr lang="en-US" sz="1800">
              <a:solidFill>
                <a:srgbClr val="FFFFFF"/>
              </a:solidFill>
            </a:endParaRPr>
          </a:p>
        </p:txBody>
      </p:sp>
      <p:pic>
        <p:nvPicPr>
          <p:cNvPr id="1030" name="Picture 6">
            <a:extLst>
              <a:ext uri="{FF2B5EF4-FFF2-40B4-BE49-F238E27FC236}">
                <a16:creationId xmlns:a16="http://schemas.microsoft.com/office/drawing/2014/main" id="{375D1689-C09E-441B-9156-82A4D457BBE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2017" y="2137365"/>
            <a:ext cx="6798082" cy="258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66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431E-DEFF-4690-BFFD-1CDA1233FC43}"/>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Performance</a:t>
            </a:r>
          </a:p>
        </p:txBody>
      </p:sp>
      <p:pic>
        <p:nvPicPr>
          <p:cNvPr id="2050" name="Picture 2">
            <a:extLst>
              <a:ext uri="{FF2B5EF4-FFF2-40B4-BE49-F238E27FC236}">
                <a16:creationId xmlns:a16="http://schemas.microsoft.com/office/drawing/2014/main" id="{06BE3603-E726-4B1C-9331-0BAB9A46C25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282335" y="1295273"/>
            <a:ext cx="6275667" cy="426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020403"/>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413824"/>
      </a:dk2>
      <a:lt2>
        <a:srgbClr val="E2E8E7"/>
      </a:lt2>
      <a:accent1>
        <a:srgbClr val="D08C99"/>
      </a:accent1>
      <a:accent2>
        <a:srgbClr val="C68673"/>
      </a:accent2>
      <a:accent3>
        <a:srgbClr val="BCA06E"/>
      </a:accent3>
      <a:accent4>
        <a:srgbClr val="A4A962"/>
      </a:accent4>
      <a:accent5>
        <a:srgbClr val="92AD74"/>
      </a:accent5>
      <a:accent6>
        <a:srgbClr val="70B468"/>
      </a:accent6>
      <a:hlink>
        <a:srgbClr val="568E84"/>
      </a:hlink>
      <a:folHlink>
        <a:srgbClr val="82828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3301</Words>
  <Application>Microsoft Office PowerPoint</Application>
  <PresentationFormat>Widescreen</PresentationFormat>
  <Paragraphs>330</Paragraphs>
  <Slides>31</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Calibri</vt:lpstr>
      <vt:lpstr>Calibri Light</vt:lpstr>
      <vt:lpstr>RetrospectVTI</vt:lpstr>
      <vt:lpstr>Svelte framework</vt:lpstr>
      <vt:lpstr>Subject</vt:lpstr>
      <vt:lpstr>Current list of the popular technologies</vt:lpstr>
      <vt:lpstr>Angular</vt:lpstr>
      <vt:lpstr>React</vt:lpstr>
      <vt:lpstr>Vue</vt:lpstr>
      <vt:lpstr>Svelte?</vt:lpstr>
      <vt:lpstr>Jobs</vt:lpstr>
      <vt:lpstr>Performance</vt:lpstr>
      <vt:lpstr>Code lines</vt:lpstr>
      <vt:lpstr>Update time</vt:lpstr>
      <vt:lpstr>Memory usage (mb)</vt:lpstr>
      <vt:lpstr>Svelte versus React</vt:lpstr>
      <vt:lpstr>Increment count</vt:lpstr>
      <vt:lpstr>Input state</vt:lpstr>
      <vt:lpstr>React Animation</vt:lpstr>
      <vt:lpstr>Svelte Animation</vt:lpstr>
      <vt:lpstr>Framework dependency</vt:lpstr>
      <vt:lpstr>Why no Virtual DOM?</vt:lpstr>
      <vt:lpstr>Reactivity</vt:lpstr>
      <vt:lpstr>Props</vt:lpstr>
      <vt:lpstr>Await promise</vt:lpstr>
      <vt:lpstr>Event modifier</vt:lpstr>
      <vt:lpstr>Event forward</vt:lpstr>
      <vt:lpstr>Binding</vt:lpstr>
      <vt:lpstr>Store</vt:lpstr>
      <vt:lpstr>Slot</vt:lpstr>
      <vt:lpstr>Dynamic component</vt:lpstr>
      <vt:lpstr>Special elements</vt:lpstr>
      <vt:lpstr>Pros and cons</vt:lpstr>
      <vt:lpstr>Links to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Svelte framework</dc:title>
  <dc:creator>Marat Zimnurov</dc:creator>
  <cp:lastModifiedBy>Marat Zimnurov (Akvelon INC)</cp:lastModifiedBy>
  <cp:revision>8</cp:revision>
  <dcterms:created xsi:type="dcterms:W3CDTF">2019-10-25T15:18:56Z</dcterms:created>
  <dcterms:modified xsi:type="dcterms:W3CDTF">2019-10-25T15:24:20Z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v-mazimn@microsoft.com</vt:lpwstr>
  </property>
  <property fmtid="{D5CDD505-2E9C-101B-9397-08002B2CF9AE}" pid="5" name="MSIP_Label_f42aa342-8706-4288-bd11-ebb85995028c_SetDate">
    <vt:lpwstr>2019-10-25T15:18:57.7024276Z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409f36ac-b6cf-4637-94a8-f7c85bff202d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