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.jpe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66750" rtl="0" fontAlgn="auto" latinLnBrk="0" hangingPunct="0">
      <a:lnSpc>
        <a:spcPct val="9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1500" u="none" kumimoji="0" normalizeH="0">
        <a:ln>
          <a:noFill/>
        </a:ln>
        <a:solidFill>
          <a:srgbClr val="404040"/>
        </a:solidFill>
        <a:effectLst/>
        <a:uFillTx/>
        <a:latin typeface="Century Gothic"/>
        <a:ea typeface="Century Gothic"/>
        <a:cs typeface="Century Gothic"/>
        <a:sym typeface="Century Gothic"/>
      </a:defRPr>
    </a:lvl1pPr>
    <a:lvl2pPr marL="0" marR="0" indent="457200" algn="l" defTabSz="666750" rtl="0" fontAlgn="auto" latinLnBrk="0" hangingPunct="0">
      <a:lnSpc>
        <a:spcPct val="9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1500" u="none" kumimoji="0" normalizeH="0">
        <a:ln>
          <a:noFill/>
        </a:ln>
        <a:solidFill>
          <a:srgbClr val="404040"/>
        </a:solidFill>
        <a:effectLst/>
        <a:uFillTx/>
        <a:latin typeface="Century Gothic"/>
        <a:ea typeface="Century Gothic"/>
        <a:cs typeface="Century Gothic"/>
        <a:sym typeface="Century Gothic"/>
      </a:defRPr>
    </a:lvl2pPr>
    <a:lvl3pPr marL="0" marR="0" indent="914400" algn="l" defTabSz="666750" rtl="0" fontAlgn="auto" latinLnBrk="0" hangingPunct="0">
      <a:lnSpc>
        <a:spcPct val="9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1500" u="none" kumimoji="0" normalizeH="0">
        <a:ln>
          <a:noFill/>
        </a:ln>
        <a:solidFill>
          <a:srgbClr val="404040"/>
        </a:solidFill>
        <a:effectLst/>
        <a:uFillTx/>
        <a:latin typeface="Century Gothic"/>
        <a:ea typeface="Century Gothic"/>
        <a:cs typeface="Century Gothic"/>
        <a:sym typeface="Century Gothic"/>
      </a:defRPr>
    </a:lvl3pPr>
    <a:lvl4pPr marL="0" marR="0" indent="1371600" algn="l" defTabSz="666750" rtl="0" fontAlgn="auto" latinLnBrk="0" hangingPunct="0">
      <a:lnSpc>
        <a:spcPct val="9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1500" u="none" kumimoji="0" normalizeH="0">
        <a:ln>
          <a:noFill/>
        </a:ln>
        <a:solidFill>
          <a:srgbClr val="404040"/>
        </a:solidFill>
        <a:effectLst/>
        <a:uFillTx/>
        <a:latin typeface="Century Gothic"/>
        <a:ea typeface="Century Gothic"/>
        <a:cs typeface="Century Gothic"/>
        <a:sym typeface="Century Gothic"/>
      </a:defRPr>
    </a:lvl4pPr>
    <a:lvl5pPr marL="0" marR="0" indent="1828800" algn="l" defTabSz="666750" rtl="0" fontAlgn="auto" latinLnBrk="0" hangingPunct="0">
      <a:lnSpc>
        <a:spcPct val="9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1500" u="none" kumimoji="0" normalizeH="0">
        <a:ln>
          <a:noFill/>
        </a:ln>
        <a:solidFill>
          <a:srgbClr val="404040"/>
        </a:solidFill>
        <a:effectLst/>
        <a:uFillTx/>
        <a:latin typeface="Century Gothic"/>
        <a:ea typeface="Century Gothic"/>
        <a:cs typeface="Century Gothic"/>
        <a:sym typeface="Century Gothic"/>
      </a:defRPr>
    </a:lvl5pPr>
    <a:lvl6pPr marL="0" marR="0" indent="2286000" algn="l" defTabSz="666750" rtl="0" fontAlgn="auto" latinLnBrk="0" hangingPunct="0">
      <a:lnSpc>
        <a:spcPct val="9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1500" u="none" kumimoji="0" normalizeH="0">
        <a:ln>
          <a:noFill/>
        </a:ln>
        <a:solidFill>
          <a:srgbClr val="404040"/>
        </a:solidFill>
        <a:effectLst/>
        <a:uFillTx/>
        <a:latin typeface="Century Gothic"/>
        <a:ea typeface="Century Gothic"/>
        <a:cs typeface="Century Gothic"/>
        <a:sym typeface="Century Gothic"/>
      </a:defRPr>
    </a:lvl6pPr>
    <a:lvl7pPr marL="0" marR="0" indent="2743200" algn="l" defTabSz="666750" rtl="0" fontAlgn="auto" latinLnBrk="0" hangingPunct="0">
      <a:lnSpc>
        <a:spcPct val="9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1500" u="none" kumimoji="0" normalizeH="0">
        <a:ln>
          <a:noFill/>
        </a:ln>
        <a:solidFill>
          <a:srgbClr val="404040"/>
        </a:solidFill>
        <a:effectLst/>
        <a:uFillTx/>
        <a:latin typeface="Century Gothic"/>
        <a:ea typeface="Century Gothic"/>
        <a:cs typeface="Century Gothic"/>
        <a:sym typeface="Century Gothic"/>
      </a:defRPr>
    </a:lvl7pPr>
    <a:lvl8pPr marL="0" marR="0" indent="3200400" algn="l" defTabSz="666750" rtl="0" fontAlgn="auto" latinLnBrk="0" hangingPunct="0">
      <a:lnSpc>
        <a:spcPct val="9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1500" u="none" kumimoji="0" normalizeH="0">
        <a:ln>
          <a:noFill/>
        </a:ln>
        <a:solidFill>
          <a:srgbClr val="404040"/>
        </a:solidFill>
        <a:effectLst/>
        <a:uFillTx/>
        <a:latin typeface="Century Gothic"/>
        <a:ea typeface="Century Gothic"/>
        <a:cs typeface="Century Gothic"/>
        <a:sym typeface="Century Gothic"/>
      </a:defRPr>
    </a:lvl8pPr>
    <a:lvl9pPr marL="0" marR="0" indent="3657600" algn="l" defTabSz="666750" rtl="0" fontAlgn="auto" latinLnBrk="0" hangingPunct="0">
      <a:lnSpc>
        <a:spcPct val="9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1500" u="none" kumimoji="0" normalizeH="0">
        <a:ln>
          <a:noFill/>
        </a:ln>
        <a:solidFill>
          <a:srgbClr val="404040"/>
        </a:solidFill>
        <a:effectLst/>
        <a:uFillTx/>
        <a:latin typeface="Century Gothic"/>
        <a:ea typeface="Century Gothic"/>
        <a:cs typeface="Century Gothic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CCA"/>
          </a:solidFill>
        </a:fill>
      </a:tcStyle>
    </a:wholeTbl>
    <a:band2H>
      <a:tcTxStyle b="def" i="def"/>
      <a:tcStyle>
        <a:tcBdr/>
        <a:fill>
          <a:solidFill>
            <a:srgbClr val="F0E7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8CF"/>
          </a:solidFill>
        </a:fill>
      </a:tcStyle>
    </a:wholeTbl>
    <a:band2H>
      <a:tcTxStyle b="def" i="def"/>
      <a:tcStyle>
        <a:tcBdr/>
        <a:fill>
          <a:solidFill>
            <a:srgbClr val="EFECE8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3E2DB"/>
          </a:solidFill>
        </a:fill>
      </a:tcStyle>
    </a:wholeTbl>
    <a:band2H>
      <a:tcTxStyle b="def" i="def"/>
      <a:tcStyle>
        <a:tcBdr/>
        <a:fill>
          <a:solidFill>
            <a:srgbClr val="EAF1EE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4" name="Shape 41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5" name="Shape 4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Специальные критерии оценки социально-экономических систем более многочисленны. Они делятся на две группы: </a:t>
            </a:r>
            <a:r>
              <a:rPr b="1"/>
              <a:t>социальные</a:t>
            </a:r>
            <a:r>
              <a:t> и </a:t>
            </a:r>
            <a:r>
              <a:rPr b="1"/>
              <a:t>экономические</a:t>
            </a:r>
            <a:r>
              <a:t>.</a:t>
            </a:r>
          </a:p>
          <a:p>
            <a:pPr/>
            <a:r>
              <a:t>Социальные критерии, используемые в международных сравнениях, охватываются двумя главными критериями — «уровень жизни» и «индекс развития человека» и включают уточняющие критерии:</a:t>
            </a:r>
          </a:p>
          <a:p>
            <a:pPr/>
          </a:p>
          <a:p>
            <a:pPr/>
            <a:r>
              <a:t>Эти четыре критерия, оцениваемые специально сконструированными индексами, используются в мировой практике экспертами ООН для установления соответствия уровня жизни, образованности и долголетия граждан данной страны международным стандартам.</a:t>
            </a:r>
          </a:p>
          <a:p>
            <a:pPr/>
            <a:r>
              <a:t>Социальные критерии в конкретном регионе могут включать такие, которые актуальны именно для данного региона в данное время. Ими могут быть, например, критерии: уровень безработицы, рождаемость, обеспеченность жильем и другие.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3" name="Shape 4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СТРУКТУРА ИНВЕСТИЦИЙ В ОСНОВНОЙ КАПИТАЛ ПО ВИДАМ ЭКОНОМИЧЕСКОЙ ДЕЯТЕЛЬНОСТИ (БЕЗ УЧЕТА СУБЪЕКТОВ МАЛОГО ПРЕДПРИНИМАТЕЛЬСТВА) в январе – декабре 2019 года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2" name="Shape 5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  Можно долго дискутировать о том, кто первый придумал и т.д. и т.п. Но это всё лишнее и все ссылки будут в презентации</a:t>
            </a:r>
          </a:p>
          <a:p>
            <a:pPr/>
          </a:p>
          <a:p>
            <a:pPr/>
            <a:r>
              <a:t>-   Природа хаотична, а мы целенаправлены</a:t>
            </a:r>
          </a:p>
          <a:p>
            <a:pPr/>
            <a:r>
              <a:t>-   Компьютер - инструмент для решения задач с максимальной эффективностью и нашей формулировкой</a:t>
            </a:r>
          </a:p>
          <a:p>
            <a:pPr marL="171450" indent="-171450">
              <a:buSzPct val="100000"/>
              <a:buChar char="-"/>
            </a:pPr>
            <a:r>
              <a:t>Природа если имеет цель, то нам она неизвестна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8" name="Shape 5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Метод многомерной оптимизации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4" name="Shape 5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Пришла одна незатейливая идея — для отображения многомерного вектора отлично подходит изображение, где значение отвечает за яркость. Таким образом, мы можем ввести простую функцию — расстояние до нашего целевого изображения, измеряемое в разности яркости пикселей. Для простоты и скорости я взял изображения с яркостью 0, либо 255.</a:t>
            </a:r>
            <a:br/>
            <a:br/>
            <a:r>
              <a:t>С точки зрения математики такая оптимизация — сущий пустяк. График такой функции представляет собой огромную многомерную «яму» (как трехмерный парабалоид на рисунке), в которую неизбежно скатишься, если идти по градиенту. Единственный локальный минимум является глобальным</a:t>
            </a:r>
          </a:p>
          <a:p>
            <a:pPr/>
          </a:p>
          <a:p>
            <a:pPr/>
            <a:r>
              <a:t>Проблема только в том, что уже близко к минимуму количество путей, по которым можно спуститься вниз сильно сокращается, а всего у нас столько направлений, сколько измерений (т.е. количество пикселей). Очевидно, что решать эту задачу при помощи генетического алгоритма не стоит, но мы можем посмотреть на интересные процессы, протекающие в нашей популяции.</a:t>
            </a:r>
            <a:br/>
            <a:br/>
            <a:r>
              <a:t>Какие же выводы мы можем сделать из, не побоюсь этого слова, моделирования? Прежде всего, мы видим, половое размножение — важнейший двигатель развития и приспосабливаемости. Но только его не достаточно. Роль случайных, маленьких изменений чрезвычайна важна. Именно они обеспечивают возникновение новых видов животных в процессе эволюции, а у нас обеспечивает разнообразие популяции.</a:t>
            </a:r>
            <a:br/>
            <a:br/>
            <a:r>
              <a:t>Важнейшую роль в эволюции Земли играли природные катаклизмы и массовые вымирания (вымирания динозавров, насекомых и т.д. — крупных всего было около десяти — см. диаграмму ниже). Это было подтверждено и нашим моделированием. А отбор «счастливчиков» показал, что самые слабые организмы на сегодня способны в будущем стать основой для последующих поколений.</a:t>
            </a:r>
            <a:br/>
            <a:br/>
            <a:r>
              <a:t>Как говорится, все как в жизни. Этот метод «сделай эволюцию сам» наглядно показывает интересные механизмы и их роль в развитии. Конечно, существует много более стоящих эволюционных моделей (основанных, конечно, на дифурах), учитывающих больше факторов, более приближенные к жизни. Конечно, существуют более эффективные методы оптимизации.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39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4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52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5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589213" y="2514600"/>
            <a:ext cx="8915400" cy="2262782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2589213" y="4777378"/>
            <a:ext cx="8915400" cy="112628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595959"/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rgbClr val="595959"/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Freeform 6"/>
          <p:cNvSpPr/>
          <p:nvPr/>
        </p:nvSpPr>
        <p:spPr>
          <a:xfrm>
            <a:off x="-1" y="4323810"/>
            <a:ext cx="1742309" cy="778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1" h="21600" fill="norm" stroke="1" extrusionOk="0">
                <a:moveTo>
                  <a:pt x="16665" y="21600"/>
                </a:moveTo>
                <a:cubicBezTo>
                  <a:pt x="16839" y="21600"/>
                  <a:pt x="16955" y="21470"/>
                  <a:pt x="17013" y="21340"/>
                </a:cubicBezTo>
                <a:cubicBezTo>
                  <a:pt x="17013" y="21210"/>
                  <a:pt x="17071" y="21210"/>
                  <a:pt x="17071" y="21210"/>
                </a:cubicBezTo>
                <a:cubicBezTo>
                  <a:pt x="21484" y="11320"/>
                  <a:pt x="21484" y="11320"/>
                  <a:pt x="21484" y="11320"/>
                </a:cubicBezTo>
                <a:cubicBezTo>
                  <a:pt x="21600" y="11060"/>
                  <a:pt x="21600" y="10540"/>
                  <a:pt x="21484" y="10149"/>
                </a:cubicBezTo>
                <a:cubicBezTo>
                  <a:pt x="17071" y="390"/>
                  <a:pt x="17071" y="390"/>
                  <a:pt x="17071" y="390"/>
                </a:cubicBezTo>
                <a:cubicBezTo>
                  <a:pt x="17071" y="260"/>
                  <a:pt x="17013" y="260"/>
                  <a:pt x="17013" y="260"/>
                </a:cubicBezTo>
                <a:cubicBezTo>
                  <a:pt x="16955" y="130"/>
                  <a:pt x="16839" y="0"/>
                  <a:pt x="1666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0"/>
                  <a:pt x="0" y="21600"/>
                  <a:pt x="0" y="21600"/>
                </a:cubicBezTo>
                <a:lnTo>
                  <a:pt x="16665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xfrm>
            <a:off x="925905" y="4513982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204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5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6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7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8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9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0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1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2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3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4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5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29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217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8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9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0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1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2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3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4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5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6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7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8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30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231" name="Title Text"/>
          <p:cNvSpPr txBox="1"/>
          <p:nvPr>
            <p:ph type="title"/>
          </p:nvPr>
        </p:nvSpPr>
        <p:spPr>
          <a:xfrm>
            <a:off x="2589211" y="609600"/>
            <a:ext cx="8915401" cy="311704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232" name="Body Level One…"/>
          <p:cNvSpPr txBox="1"/>
          <p:nvPr>
            <p:ph type="body" sz="quarter" idx="1"/>
          </p:nvPr>
        </p:nvSpPr>
        <p:spPr>
          <a:xfrm>
            <a:off x="2589211" y="4354045"/>
            <a:ext cx="8915401" cy="155586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>
                <a:solidFill>
                  <a:srgbClr val="595959"/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rgbClr val="595959"/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3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241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2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3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4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5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6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7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8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9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0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1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2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66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254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5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6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7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8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9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0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1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2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3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4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5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67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268" name="Title Text"/>
          <p:cNvSpPr txBox="1"/>
          <p:nvPr>
            <p:ph type="title"/>
          </p:nvPr>
        </p:nvSpPr>
        <p:spPr>
          <a:xfrm>
            <a:off x="2849948" y="609600"/>
            <a:ext cx="8393927" cy="289560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269" name="Body Level One…"/>
          <p:cNvSpPr txBox="1"/>
          <p:nvPr>
            <p:ph type="body" sz="quarter" idx="1"/>
          </p:nvPr>
        </p:nvSpPr>
        <p:spPr>
          <a:xfrm>
            <a:off x="3275012" y="3505200"/>
            <a:ext cx="7536555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0" name="Text Placeholder 2"/>
          <p:cNvSpPr/>
          <p:nvPr>
            <p:ph type="body" sz="quarter" idx="13"/>
          </p:nvPr>
        </p:nvSpPr>
        <p:spPr>
          <a:xfrm>
            <a:off x="2589211" y="4354045"/>
            <a:ext cx="8915401" cy="1555865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>
                <a:solidFill>
                  <a:srgbClr val="595959"/>
                </a:solidFill>
              </a:defRPr>
            </a:pPr>
          </a:p>
        </p:txBody>
      </p:sp>
      <p:sp>
        <p:nvSpPr>
          <p:cNvPr id="271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272" name="TextBox 13"/>
          <p:cNvSpPr txBox="1"/>
          <p:nvPr/>
        </p:nvSpPr>
        <p:spPr>
          <a:xfrm>
            <a:off x="2467652" y="327092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273" name="TextBox 14"/>
          <p:cNvSpPr txBox="1"/>
          <p:nvPr/>
        </p:nvSpPr>
        <p:spPr>
          <a:xfrm>
            <a:off x="11114851" y="258439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274" name="Slide Number"/>
          <p:cNvSpPr txBox="1"/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281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2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3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4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5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6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7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8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9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0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1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2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06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294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5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6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7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8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9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0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1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2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3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4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5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07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308" name="Title Text"/>
          <p:cNvSpPr txBox="1"/>
          <p:nvPr>
            <p:ph type="title"/>
          </p:nvPr>
        </p:nvSpPr>
        <p:spPr>
          <a:xfrm>
            <a:off x="2589213" y="2438400"/>
            <a:ext cx="8915401" cy="2724845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309" name="Body Level One…"/>
          <p:cNvSpPr txBox="1"/>
          <p:nvPr>
            <p:ph type="body" sz="quarter" idx="1"/>
          </p:nvPr>
        </p:nvSpPr>
        <p:spPr>
          <a:xfrm>
            <a:off x="2589213" y="5181600"/>
            <a:ext cx="8915401" cy="72962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595959"/>
                </a:solidFill>
              </a:defRPr>
            </a:lvl1pPr>
            <a:lvl2pPr>
              <a:buClrTx/>
              <a:defRPr>
                <a:solidFill>
                  <a:srgbClr val="595959"/>
                </a:solidFill>
              </a:defRPr>
            </a:lvl2pPr>
            <a:lvl3pPr>
              <a:buClrTx/>
              <a:defRPr>
                <a:solidFill>
                  <a:srgbClr val="595959"/>
                </a:solidFill>
              </a:defRPr>
            </a:lvl3pPr>
            <a:lvl4pPr>
              <a:buClrTx/>
              <a:defRPr>
                <a:solidFill>
                  <a:srgbClr val="595959"/>
                </a:solidFill>
              </a:defRPr>
            </a:lvl4pPr>
            <a:lvl5pPr>
              <a:buClrTx/>
              <a:defRPr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0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311" name="Slide Number"/>
          <p:cNvSpPr txBox="1"/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318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9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0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1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2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3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4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5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6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7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8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9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43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331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2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3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4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5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6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7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8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9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0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1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2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44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345" name="Title Text"/>
          <p:cNvSpPr txBox="1"/>
          <p:nvPr>
            <p:ph type="title"/>
          </p:nvPr>
        </p:nvSpPr>
        <p:spPr>
          <a:xfrm>
            <a:off x="2849948" y="609600"/>
            <a:ext cx="8393927" cy="289560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346" name="Body Level One…"/>
          <p:cNvSpPr txBox="1"/>
          <p:nvPr>
            <p:ph type="body" sz="quarter" idx="1"/>
          </p:nvPr>
        </p:nvSpPr>
        <p:spPr>
          <a:xfrm>
            <a:off x="2589211" y="4343400"/>
            <a:ext cx="8915401" cy="83820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7" name="Text Placeholder 3"/>
          <p:cNvSpPr/>
          <p:nvPr>
            <p:ph type="body" sz="quarter" idx="13"/>
          </p:nvPr>
        </p:nvSpPr>
        <p:spPr>
          <a:xfrm>
            <a:off x="2589213" y="5181599"/>
            <a:ext cx="8915401" cy="72962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595959"/>
                </a:solidFill>
              </a:defRPr>
            </a:pPr>
          </a:p>
        </p:txBody>
      </p:sp>
      <p:sp>
        <p:nvSpPr>
          <p:cNvPr id="348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349" name="TextBox 16"/>
          <p:cNvSpPr txBox="1"/>
          <p:nvPr/>
        </p:nvSpPr>
        <p:spPr>
          <a:xfrm>
            <a:off x="2467652" y="327092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350" name="TextBox 17"/>
          <p:cNvSpPr txBox="1"/>
          <p:nvPr/>
        </p:nvSpPr>
        <p:spPr>
          <a:xfrm>
            <a:off x="11114851" y="258439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351" name="Slide Number"/>
          <p:cNvSpPr txBox="1"/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358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9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0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1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2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3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4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5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6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7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8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9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83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371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2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3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4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5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6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7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8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9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0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1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2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84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385" name="Title Text"/>
          <p:cNvSpPr txBox="1"/>
          <p:nvPr>
            <p:ph type="title"/>
          </p:nvPr>
        </p:nvSpPr>
        <p:spPr>
          <a:xfrm>
            <a:off x="2589211" y="627407"/>
            <a:ext cx="8915401" cy="288002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386" name="Body Level One…"/>
          <p:cNvSpPr txBox="1"/>
          <p:nvPr>
            <p:ph type="body" sz="quarter" idx="1"/>
          </p:nvPr>
        </p:nvSpPr>
        <p:spPr>
          <a:xfrm>
            <a:off x="2589211" y="4343400"/>
            <a:ext cx="8915401" cy="83820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7" name="Text Placeholder 3"/>
          <p:cNvSpPr/>
          <p:nvPr>
            <p:ph type="body" sz="quarter" idx="13"/>
          </p:nvPr>
        </p:nvSpPr>
        <p:spPr>
          <a:xfrm>
            <a:off x="2589213" y="5181599"/>
            <a:ext cx="8915401" cy="72962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595959"/>
                </a:solidFill>
              </a:defRPr>
            </a:pPr>
          </a:p>
        </p:txBody>
      </p:sp>
      <p:sp>
        <p:nvSpPr>
          <p:cNvPr id="388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389" name="Slide Number"/>
          <p:cNvSpPr txBox="1"/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itle Text"/>
          <p:cNvSpPr txBox="1"/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7" name="Body Level One…"/>
          <p:cNvSpPr txBox="1"/>
          <p:nvPr>
            <p:ph type="body" idx="1"/>
          </p:nvPr>
        </p:nvSpPr>
        <p:spPr>
          <a:xfrm>
            <a:off x="2589211" y="2133600"/>
            <a:ext cx="8915401" cy="3886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itle Text"/>
          <p:cNvSpPr txBox="1"/>
          <p:nvPr>
            <p:ph type="title"/>
          </p:nvPr>
        </p:nvSpPr>
        <p:spPr>
          <a:xfrm>
            <a:off x="9294811" y="627405"/>
            <a:ext cx="2207602" cy="5283818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06" name="Body Level One…"/>
          <p:cNvSpPr txBox="1"/>
          <p:nvPr>
            <p:ph type="body" idx="1"/>
          </p:nvPr>
        </p:nvSpPr>
        <p:spPr>
          <a:xfrm>
            <a:off x="2589211" y="627405"/>
            <a:ext cx="6477001" cy="528381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xfrm>
            <a:off x="2592925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idx="1"/>
          </p:nvPr>
        </p:nvSpPr>
        <p:spPr>
          <a:xfrm>
            <a:off x="2589211" y="2133600"/>
            <a:ext cx="8915401" cy="377762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85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6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3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10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98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11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12" name="Title Text"/>
          <p:cNvSpPr txBox="1"/>
          <p:nvPr>
            <p:ph type="title"/>
          </p:nvPr>
        </p:nvSpPr>
        <p:spPr>
          <a:xfrm>
            <a:off x="2589211" y="2058749"/>
            <a:ext cx="8915401" cy="1468801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2589211" y="3530129"/>
            <a:ext cx="8915401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595959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595959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/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xfrm>
            <a:off x="2589211" y="2133600"/>
            <a:ext cx="4313865" cy="377762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Text"/>
          <p:cNvSpPr txBox="1"/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2" name="Body Level One…"/>
          <p:cNvSpPr txBox="1"/>
          <p:nvPr>
            <p:ph type="body" sz="quarter" idx="1"/>
          </p:nvPr>
        </p:nvSpPr>
        <p:spPr>
          <a:xfrm>
            <a:off x="2939372" y="1972703"/>
            <a:ext cx="3992733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Text Placeholder 4"/>
          <p:cNvSpPr/>
          <p:nvPr>
            <p:ph type="body" sz="quarter" idx="13"/>
          </p:nvPr>
        </p:nvSpPr>
        <p:spPr>
          <a:xfrm>
            <a:off x="7506628" y="1969474"/>
            <a:ext cx="3999001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Text"/>
          <p:cNvSpPr txBox="1"/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/>
          <p:nvPr>
            <p:ph type="title"/>
          </p:nvPr>
        </p:nvSpPr>
        <p:spPr>
          <a:xfrm>
            <a:off x="2589211" y="446087"/>
            <a:ext cx="3505200" cy="976313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157" name="Body Level One…"/>
          <p:cNvSpPr txBox="1"/>
          <p:nvPr>
            <p:ph type="body" sz="half" idx="1"/>
          </p:nvPr>
        </p:nvSpPr>
        <p:spPr>
          <a:xfrm>
            <a:off x="6323012" y="446087"/>
            <a:ext cx="5181601" cy="5414964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Text Placeholder 3"/>
          <p:cNvSpPr/>
          <p:nvPr>
            <p:ph type="body" sz="quarter" idx="13"/>
          </p:nvPr>
        </p:nvSpPr>
        <p:spPr>
          <a:xfrm>
            <a:off x="2589211" y="1598613"/>
            <a:ext cx="3505199" cy="4262436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166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0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1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2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3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4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5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6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7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91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179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0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1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2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3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4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5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6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7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8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9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0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92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93" name="Title Text"/>
          <p:cNvSpPr txBox="1"/>
          <p:nvPr>
            <p:ph type="title"/>
          </p:nvPr>
        </p:nvSpPr>
        <p:spPr>
          <a:xfrm>
            <a:off x="2589213" y="4800600"/>
            <a:ext cx="8915401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94" name="Picture Placeholder 2"/>
          <p:cNvSpPr/>
          <p:nvPr>
            <p:ph type="pic" idx="13"/>
          </p:nvPr>
        </p:nvSpPr>
        <p:spPr>
          <a:xfrm>
            <a:off x="2589211" y="634965"/>
            <a:ext cx="8915401" cy="38549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95" name="Body Level One…"/>
          <p:cNvSpPr txBox="1"/>
          <p:nvPr>
            <p:ph type="body" sz="quarter" idx="1"/>
          </p:nvPr>
        </p:nvSpPr>
        <p:spPr>
          <a:xfrm>
            <a:off x="2589213" y="5367337"/>
            <a:ext cx="8915401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97" name="Slide Number"/>
          <p:cNvSpPr txBox="1"/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2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7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15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8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29" name="Freeform 11"/>
          <p:cNvSpPr/>
          <p:nvPr/>
        </p:nvSpPr>
        <p:spPr>
          <a:xfrm flipV="1">
            <a:off x="-4189" y="7143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30" name="Title Text"/>
          <p:cNvSpPr txBox="1"/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 defTabSz="457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E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Заголовок 1"/>
          <p:cNvSpPr txBox="1"/>
          <p:nvPr>
            <p:ph type="ctrTitle"/>
          </p:nvPr>
        </p:nvSpPr>
        <p:spPr>
          <a:xfrm>
            <a:off x="2589212" y="2297609"/>
            <a:ext cx="8915401" cy="2262782"/>
          </a:xfrm>
          <a:prstGeom prst="rect">
            <a:avLst/>
          </a:prstGeom>
        </p:spPr>
        <p:txBody>
          <a:bodyPr/>
          <a:lstStyle>
            <a:lvl1pPr defTabSz="434340">
              <a:defRPr b="1" sz="3420"/>
            </a:lvl1pPr>
          </a:lstStyle>
          <a:p>
            <a:pPr/>
            <a:r>
              <a:t>Использование технологий искусственного интеллекта и машинного обучения для анализа статистических данных в экономике</a:t>
            </a:r>
          </a:p>
        </p:txBody>
      </p:sp>
      <p:sp>
        <p:nvSpPr>
          <p:cNvPr id="417" name="Подзаголовок 2"/>
          <p:cNvSpPr txBox="1"/>
          <p:nvPr>
            <p:ph type="subTitle" sz="quarter" idx="1"/>
          </p:nvPr>
        </p:nvSpPr>
        <p:spPr>
          <a:xfrm>
            <a:off x="2589212" y="5346339"/>
            <a:ext cx="8915401" cy="1126284"/>
          </a:xfrm>
          <a:prstGeom prst="rect">
            <a:avLst/>
          </a:prstGeom>
        </p:spPr>
        <p:txBody>
          <a:bodyPr/>
          <a:lstStyle/>
          <a:p>
            <a:pPr algn="r"/>
            <a:r>
              <a:t>Выполнил: Зимнуров М. Ф.</a:t>
            </a:r>
            <a:br/>
            <a:r>
              <a:t>Научный руководитель: Доцент, к.н.д техн. Наук, Гончаренко В. Е.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Picture 2"/>
          <p:cNvGrpSpPr/>
          <p:nvPr/>
        </p:nvGrpSpPr>
        <p:grpSpPr>
          <a:xfrm>
            <a:off x="889768" y="431805"/>
            <a:ext cx="7608456" cy="5211906"/>
            <a:chOff x="0" y="0"/>
            <a:chExt cx="7608455" cy="5211905"/>
          </a:xfrm>
        </p:grpSpPr>
        <p:sp>
          <p:nvSpPr>
            <p:cNvPr id="495" name="Shape"/>
            <p:cNvSpPr/>
            <p:nvPr/>
          </p:nvSpPr>
          <p:spPr>
            <a:xfrm>
              <a:off x="-1" y="-1"/>
              <a:ext cx="7608305" cy="5211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0" y="10800"/>
                  </a:lnTo>
                  <a:cubicBezTo>
                    <a:pt x="0" y="4835"/>
                    <a:pt x="3312" y="0"/>
                    <a:pt x="7398" y="0"/>
                  </a:cubicBezTo>
                  <a:lnTo>
                    <a:pt x="14202" y="0"/>
                  </a:lnTo>
                  <a:lnTo>
                    <a:pt x="14202" y="0"/>
                  </a:lnTo>
                  <a:cubicBezTo>
                    <a:pt x="18288" y="0"/>
                    <a:pt x="21600" y="4835"/>
                    <a:pt x="21600" y="10800"/>
                  </a:cubicBezTo>
                  <a:lnTo>
                    <a:pt x="21600" y="10800"/>
                  </a:lnTo>
                  <a:lnTo>
                    <a:pt x="21600" y="10800"/>
                  </a:lnTo>
                  <a:cubicBezTo>
                    <a:pt x="21600" y="16765"/>
                    <a:pt x="18288" y="21600"/>
                    <a:pt x="14202" y="21600"/>
                  </a:cubicBezTo>
                  <a:lnTo>
                    <a:pt x="7398" y="21600"/>
                  </a:lnTo>
                  <a:lnTo>
                    <a:pt x="7398" y="21600"/>
                  </a:lnTo>
                  <a:cubicBezTo>
                    <a:pt x="3312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pic>
          <p:nvPicPr>
            <p:cNvPr id="496" name="image1.jpeg" descr="image1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4" t="0" r="0" b="4"/>
            <a:stretch>
              <a:fillRect/>
            </a:stretch>
          </p:blipFill>
          <p:spPr>
            <a:xfrm>
              <a:off x="-1" y="-1"/>
              <a:ext cx="7608458" cy="521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398" y="0"/>
                  </a:moveTo>
                  <a:cubicBezTo>
                    <a:pt x="3312" y="0"/>
                    <a:pt x="0" y="4835"/>
                    <a:pt x="0" y="10800"/>
                  </a:cubicBezTo>
                  <a:cubicBezTo>
                    <a:pt x="0" y="16765"/>
                    <a:pt x="3312" y="21600"/>
                    <a:pt x="7398" y="21600"/>
                  </a:cubicBezTo>
                  <a:lnTo>
                    <a:pt x="14201" y="21600"/>
                  </a:lnTo>
                  <a:cubicBezTo>
                    <a:pt x="18287" y="21600"/>
                    <a:pt x="21600" y="16765"/>
                    <a:pt x="21600" y="10800"/>
                  </a:cubicBezTo>
                  <a:cubicBezTo>
                    <a:pt x="21600" y="4835"/>
                    <a:pt x="18287" y="0"/>
                    <a:pt x="14201" y="0"/>
                  </a:cubicBezTo>
                  <a:lnTo>
                    <a:pt x="739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blurRad="0" stA="38000" stPos="0" endA="0" endPos="40000" dist="0" dir="5400000" fadeDir="5400000" sx="100000" sy="-100000" kx="0" ky="0" algn="bl" rotWithShape="0"/>
            </a:effectLst>
          </p:spPr>
        </p:pic>
      </p:grpSp>
      <p:grpSp>
        <p:nvGrpSpPr>
          <p:cNvPr id="500" name="Прямоугольник 4"/>
          <p:cNvGrpSpPr/>
          <p:nvPr/>
        </p:nvGrpSpPr>
        <p:grpSpPr>
          <a:xfrm>
            <a:off x="8766543" y="1528998"/>
            <a:ext cx="3155450" cy="1508761"/>
            <a:chOff x="0" y="0"/>
            <a:chExt cx="3155448" cy="1508760"/>
          </a:xfrm>
        </p:grpSpPr>
        <p:sp>
          <p:nvSpPr>
            <p:cNvPr id="498" name="Rectangle"/>
            <p:cNvSpPr/>
            <p:nvPr/>
          </p:nvSpPr>
          <p:spPr>
            <a:xfrm>
              <a:off x="-1" y="-1"/>
              <a:ext cx="3155450" cy="1508762"/>
            </a:xfrm>
            <a:prstGeom prst="rect">
              <a:avLst/>
            </a:prstGeom>
            <a:solidFill>
              <a:schemeClr val="accent1"/>
            </a:solidFill>
            <a:ln w="15875" cap="rnd">
              <a:solidFill>
                <a:srgbClr val="78230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9" name="Идея генетического алгоритма"/>
            <p:cNvSpPr txBox="1"/>
            <p:nvPr/>
          </p:nvSpPr>
          <p:spPr>
            <a:xfrm>
              <a:off x="-1" y="594360"/>
              <a:ext cx="3155450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Идея генетического алгоритма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Content Placeholder 2"/>
          <p:cNvGrpSpPr/>
          <p:nvPr/>
        </p:nvGrpSpPr>
        <p:grpSpPr>
          <a:xfrm>
            <a:off x="5509259" y="466994"/>
            <a:ext cx="6513605" cy="5884708"/>
            <a:chOff x="0" y="0"/>
            <a:chExt cx="6513603" cy="5884706"/>
          </a:xfrm>
        </p:grpSpPr>
        <p:sp>
          <p:nvSpPr>
            <p:cNvPr id="504" name="Rounded Rectangle"/>
            <p:cNvSpPr/>
            <p:nvPr/>
          </p:nvSpPr>
          <p:spPr>
            <a:xfrm>
              <a:off x="0" y="0"/>
              <a:ext cx="6513604" cy="1681140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1000"/>
                </a:spcBef>
                <a:defRPr sz="1800"/>
              </a:pPr>
            </a:p>
          </p:txBody>
        </p:sp>
        <p:sp>
          <p:nvSpPr>
            <p:cNvPr id="505" name="Square"/>
            <p:cNvSpPr/>
            <p:nvPr/>
          </p:nvSpPr>
          <p:spPr>
            <a:xfrm>
              <a:off x="508543" y="378973"/>
              <a:ext cx="924628" cy="924628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1000"/>
                </a:spcBef>
                <a:defRPr sz="1800"/>
              </a:pPr>
            </a:p>
          </p:txBody>
        </p:sp>
        <p:sp>
          <p:nvSpPr>
            <p:cNvPr id="506" name="Определение:  Базовая популяция  Максимальное количество"/>
            <p:cNvSpPr txBox="1"/>
            <p:nvPr/>
          </p:nvSpPr>
          <p:spPr>
            <a:xfrm>
              <a:off x="1941715" y="343326"/>
              <a:ext cx="4571888" cy="995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7920" tIns="177920" rIns="177920" bIns="17792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r>
                <a:t>Определение</a:t>
              </a:r>
              <a:r>
                <a:t>:</a:t>
              </a:r>
              <a:br/>
              <a:r>
                <a:t>	</a:t>
              </a:r>
              <a:r>
                <a:t>Базовая популяция</a:t>
              </a:r>
              <a:br/>
              <a:r>
                <a:t>	</a:t>
              </a:r>
              <a:r>
                <a:t>Максимальное количество</a:t>
              </a:r>
            </a:p>
          </p:txBody>
        </p:sp>
        <p:sp>
          <p:nvSpPr>
            <p:cNvPr id="507" name="Rounded Rectangle"/>
            <p:cNvSpPr/>
            <p:nvPr/>
          </p:nvSpPr>
          <p:spPr>
            <a:xfrm>
              <a:off x="0" y="2098208"/>
              <a:ext cx="6513604" cy="1681140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1000"/>
                </a:spcBef>
                <a:defRPr sz="1800"/>
              </a:pPr>
            </a:p>
          </p:txBody>
        </p:sp>
        <p:sp>
          <p:nvSpPr>
            <p:cNvPr id="508" name="Square"/>
            <p:cNvSpPr/>
            <p:nvPr/>
          </p:nvSpPr>
          <p:spPr>
            <a:xfrm>
              <a:off x="508543" y="2480398"/>
              <a:ext cx="924628" cy="924627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1000"/>
                </a:spcBef>
                <a:defRPr sz="1800"/>
              </a:pPr>
            </a:p>
          </p:txBody>
        </p:sp>
        <p:sp>
          <p:nvSpPr>
            <p:cNvPr id="509" name="Цикл:  Выбор лучшего  Получение двух элементов  Формирование нового поколения  Создание катаклизмов  Выбор счастливчиков"/>
            <p:cNvSpPr txBox="1"/>
            <p:nvPr/>
          </p:nvSpPr>
          <p:spPr>
            <a:xfrm>
              <a:off x="1941715" y="2136141"/>
              <a:ext cx="4571888" cy="1613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7920" tIns="177920" rIns="177920" bIns="17792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r>
                <a:t>Цикл</a:t>
              </a:r>
              <a:r>
                <a:t>:</a:t>
              </a:r>
              <a:br/>
              <a:r>
                <a:t>	</a:t>
              </a:r>
              <a:r>
                <a:t>Выбор лучшего</a:t>
              </a:r>
              <a:br/>
              <a:r>
                <a:t>	</a:t>
              </a:r>
              <a:r>
                <a:t>Получение двух элементов</a:t>
              </a:r>
              <a:br/>
              <a:r>
                <a:t>	</a:t>
              </a:r>
              <a:r>
                <a:t>Формирование нового поколения</a:t>
              </a:r>
              <a:br/>
              <a:r>
                <a:t>	</a:t>
              </a:r>
              <a:r>
                <a:rPr i="1"/>
                <a:t>Создание катаклизмов</a:t>
              </a:r>
              <a:br>
                <a:rPr i="1"/>
              </a:br>
              <a:r>
                <a:rPr i="1"/>
                <a:t>	</a:t>
              </a:r>
              <a:r>
                <a:rPr i="1"/>
                <a:t>Выбор счастливчиков</a:t>
              </a:r>
            </a:p>
          </p:txBody>
        </p:sp>
        <p:sp>
          <p:nvSpPr>
            <p:cNvPr id="510" name="Rounded Rectangle"/>
            <p:cNvSpPr/>
            <p:nvPr/>
          </p:nvSpPr>
          <p:spPr>
            <a:xfrm>
              <a:off x="0" y="4203567"/>
              <a:ext cx="6513604" cy="1681140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1000"/>
                </a:spcBef>
                <a:defRPr sz="1800"/>
              </a:pPr>
            </a:p>
          </p:txBody>
        </p:sp>
        <p:sp>
          <p:nvSpPr>
            <p:cNvPr id="511" name="Square"/>
            <p:cNvSpPr/>
            <p:nvPr/>
          </p:nvSpPr>
          <p:spPr>
            <a:xfrm>
              <a:off x="508543" y="4581823"/>
              <a:ext cx="924628" cy="924627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1000"/>
                </a:spcBef>
                <a:defRPr sz="1800"/>
              </a:pPr>
            </a:p>
          </p:txBody>
        </p:sp>
        <p:sp>
          <p:nvSpPr>
            <p:cNvPr id="512" name="Повторение цикла пока задача не решена"/>
            <p:cNvSpPr txBox="1"/>
            <p:nvPr/>
          </p:nvSpPr>
          <p:spPr>
            <a:xfrm>
              <a:off x="1941715" y="4751915"/>
              <a:ext cx="4571888" cy="584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7920" tIns="177920" rIns="177920" bIns="17792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Повторение цикла пока задача не решена</a:t>
              </a:r>
            </a:p>
          </p:txBody>
        </p:sp>
      </p:grpSp>
      <p:grpSp>
        <p:nvGrpSpPr>
          <p:cNvPr id="516" name="Прямоугольник: скругленные углы 8"/>
          <p:cNvGrpSpPr/>
          <p:nvPr/>
        </p:nvGrpSpPr>
        <p:grpSpPr>
          <a:xfrm>
            <a:off x="1076960" y="1493519"/>
            <a:ext cx="1676401" cy="711201"/>
            <a:chOff x="0" y="0"/>
            <a:chExt cx="1676400" cy="711200"/>
          </a:xfrm>
        </p:grpSpPr>
        <p:sp>
          <p:nvSpPr>
            <p:cNvPr id="514" name="Rounded Rectangle"/>
            <p:cNvSpPr/>
            <p:nvPr/>
          </p:nvSpPr>
          <p:spPr>
            <a:xfrm>
              <a:off x="0" y="0"/>
              <a:ext cx="1676400" cy="711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>
              <a:solidFill>
                <a:srgbClr val="78230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5" name="Процесс"/>
            <p:cNvSpPr txBox="1"/>
            <p:nvPr/>
          </p:nvSpPr>
          <p:spPr>
            <a:xfrm>
              <a:off x="34717" y="195579"/>
              <a:ext cx="1606966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Процесс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Заголовок 1"/>
          <p:cNvSpPr txBox="1"/>
          <p:nvPr>
            <p:ph type="title"/>
          </p:nvPr>
        </p:nvSpPr>
        <p:spPr>
          <a:xfrm>
            <a:off x="4655404" y="5577109"/>
            <a:ext cx="7211477" cy="1280891"/>
          </a:xfrm>
          <a:prstGeom prst="rect">
            <a:avLst/>
          </a:prstGeom>
        </p:spPr>
        <p:txBody>
          <a:bodyPr/>
          <a:lstStyle/>
          <a:p>
            <a:pPr/>
            <a:r>
              <a:t>Отображение многомерного вектора</a:t>
            </a:r>
          </a:p>
        </p:txBody>
      </p:sp>
      <p:pic>
        <p:nvPicPr>
          <p:cNvPr id="52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0" t="0" r="2" b="0"/>
          <a:stretch>
            <a:fillRect/>
          </a:stretch>
        </p:blipFill>
        <p:spPr>
          <a:xfrm>
            <a:off x="873759" y="812799"/>
            <a:ext cx="6651230" cy="4988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6"/>
                  <a:pt x="16765" y="0"/>
                  <a:pt x="1080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522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21513" y="1764029"/>
            <a:ext cx="5057776" cy="308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Заголовок 1"/>
          <p:cNvSpPr txBox="1"/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/>
          <a:p>
            <a:pPr/>
            <a:r>
              <a:t>Выбор инструментов</a:t>
            </a:r>
          </a:p>
        </p:txBody>
      </p:sp>
      <p:grpSp>
        <p:nvGrpSpPr>
          <p:cNvPr id="539" name="Объект 3"/>
          <p:cNvGrpSpPr/>
          <p:nvPr/>
        </p:nvGrpSpPr>
        <p:grpSpPr>
          <a:xfrm>
            <a:off x="8163684" y="1982443"/>
            <a:ext cx="2135256" cy="3775133"/>
            <a:chOff x="0" y="0"/>
            <a:chExt cx="2135254" cy="3775131"/>
          </a:xfrm>
        </p:grpSpPr>
        <p:grpSp>
          <p:nvGrpSpPr>
            <p:cNvPr id="529" name="Group"/>
            <p:cNvGrpSpPr/>
            <p:nvPr/>
          </p:nvGrpSpPr>
          <p:grpSpPr>
            <a:xfrm>
              <a:off x="0" y="0"/>
              <a:ext cx="2135255" cy="854103"/>
              <a:chOff x="0" y="0"/>
              <a:chExt cx="2135254" cy="854102"/>
            </a:xfrm>
          </p:grpSpPr>
          <p:sp>
            <p:nvSpPr>
              <p:cNvPr id="527" name="Chevron"/>
              <p:cNvSpPr/>
              <p:nvPr/>
            </p:nvSpPr>
            <p:spPr>
              <a:xfrm>
                <a:off x="0" y="0"/>
                <a:ext cx="2135255" cy="854103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15875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44550">
                  <a:spcBef>
                    <a:spcPts val="700"/>
                  </a:spcBef>
                  <a:defRPr sz="19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28" name="Svelte.js"/>
              <p:cNvSpPr txBox="1"/>
              <p:nvPr/>
            </p:nvSpPr>
            <p:spPr>
              <a:xfrm>
                <a:off x="427050" y="281001"/>
                <a:ext cx="1281154" cy="292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 defTabSz="844550">
                  <a:spcBef>
                    <a:spcPts val="700"/>
                  </a:spcBef>
                  <a:defRPr sz="1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Svelte.js</a:t>
                </a:r>
              </a:p>
            </p:txBody>
          </p:sp>
        </p:grpSp>
        <p:grpSp>
          <p:nvGrpSpPr>
            <p:cNvPr id="532" name="Group"/>
            <p:cNvGrpSpPr/>
            <p:nvPr/>
          </p:nvGrpSpPr>
          <p:grpSpPr>
            <a:xfrm>
              <a:off x="0" y="973677"/>
              <a:ext cx="2135255" cy="854103"/>
              <a:chOff x="0" y="0"/>
              <a:chExt cx="2135254" cy="854102"/>
            </a:xfrm>
          </p:grpSpPr>
          <p:sp>
            <p:nvSpPr>
              <p:cNvPr id="530" name="Chevron"/>
              <p:cNvSpPr/>
              <p:nvPr/>
            </p:nvSpPr>
            <p:spPr>
              <a:xfrm>
                <a:off x="0" y="0"/>
                <a:ext cx="2135255" cy="854103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15875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44550">
                  <a:spcBef>
                    <a:spcPts val="700"/>
                  </a:spcBef>
                  <a:defRPr sz="19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31" name="Socket.io"/>
              <p:cNvSpPr txBox="1"/>
              <p:nvPr/>
            </p:nvSpPr>
            <p:spPr>
              <a:xfrm>
                <a:off x="427050" y="281001"/>
                <a:ext cx="1281154" cy="292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 defTabSz="844550">
                  <a:spcBef>
                    <a:spcPts val="700"/>
                  </a:spcBef>
                  <a:defRPr sz="1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Socket.io</a:t>
                </a:r>
              </a:p>
            </p:txBody>
          </p:sp>
        </p:grpSp>
        <p:grpSp>
          <p:nvGrpSpPr>
            <p:cNvPr id="535" name="Group"/>
            <p:cNvGrpSpPr/>
            <p:nvPr/>
          </p:nvGrpSpPr>
          <p:grpSpPr>
            <a:xfrm>
              <a:off x="0" y="1947353"/>
              <a:ext cx="2135255" cy="854103"/>
              <a:chOff x="0" y="0"/>
              <a:chExt cx="2135254" cy="854102"/>
            </a:xfrm>
          </p:grpSpPr>
          <p:sp>
            <p:nvSpPr>
              <p:cNvPr id="533" name="Chevron"/>
              <p:cNvSpPr/>
              <p:nvPr/>
            </p:nvSpPr>
            <p:spPr>
              <a:xfrm>
                <a:off x="0" y="0"/>
                <a:ext cx="2135255" cy="854103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15875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44550">
                  <a:spcBef>
                    <a:spcPts val="700"/>
                  </a:spcBef>
                  <a:defRPr sz="19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34" name="Service workers"/>
              <p:cNvSpPr txBox="1"/>
              <p:nvPr/>
            </p:nvSpPr>
            <p:spPr>
              <a:xfrm>
                <a:off x="427050" y="149556"/>
                <a:ext cx="1281154" cy="5549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 defTabSz="844550">
                  <a:spcBef>
                    <a:spcPts val="700"/>
                  </a:spcBef>
                  <a:defRPr sz="1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Service workers</a:t>
                </a:r>
              </a:p>
            </p:txBody>
          </p:sp>
        </p:grpSp>
        <p:grpSp>
          <p:nvGrpSpPr>
            <p:cNvPr id="538" name="Group"/>
            <p:cNvGrpSpPr/>
            <p:nvPr/>
          </p:nvGrpSpPr>
          <p:grpSpPr>
            <a:xfrm>
              <a:off x="0" y="2921029"/>
              <a:ext cx="2135255" cy="854103"/>
              <a:chOff x="0" y="0"/>
              <a:chExt cx="2135254" cy="854102"/>
            </a:xfrm>
          </p:grpSpPr>
          <p:sp>
            <p:nvSpPr>
              <p:cNvPr id="536" name="Chevron"/>
              <p:cNvSpPr/>
              <p:nvPr/>
            </p:nvSpPr>
            <p:spPr>
              <a:xfrm>
                <a:off x="0" y="0"/>
                <a:ext cx="2135255" cy="854103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15875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44550">
                  <a:spcBef>
                    <a:spcPts val="700"/>
                  </a:spcBef>
                  <a:defRPr sz="19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37" name="TypeScript"/>
              <p:cNvSpPr txBox="1"/>
              <p:nvPr/>
            </p:nvSpPr>
            <p:spPr>
              <a:xfrm>
                <a:off x="427050" y="281001"/>
                <a:ext cx="1281154" cy="292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 defTabSz="844550">
                  <a:spcBef>
                    <a:spcPts val="700"/>
                  </a:spcBef>
                  <a:defRPr sz="1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TypeScript</a:t>
                </a:r>
              </a:p>
            </p:txBody>
          </p:sp>
        </p:grpSp>
      </p:grpSp>
      <p:grpSp>
        <p:nvGrpSpPr>
          <p:cNvPr id="554" name="Объект 3"/>
          <p:cNvGrpSpPr/>
          <p:nvPr/>
        </p:nvGrpSpPr>
        <p:grpSpPr>
          <a:xfrm>
            <a:off x="984976" y="2206561"/>
            <a:ext cx="5133790" cy="3298566"/>
            <a:chOff x="0" y="0"/>
            <a:chExt cx="5133788" cy="3298564"/>
          </a:xfrm>
        </p:grpSpPr>
        <p:sp>
          <p:nvSpPr>
            <p:cNvPr id="540" name="Circle"/>
            <p:cNvSpPr/>
            <p:nvPr/>
          </p:nvSpPr>
          <p:spPr>
            <a:xfrm>
              <a:off x="1950839" y="736420"/>
              <a:ext cx="1232112" cy="123226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1" name="Deno.js"/>
            <p:cNvSpPr txBox="1"/>
            <p:nvPr/>
          </p:nvSpPr>
          <p:spPr>
            <a:xfrm>
              <a:off x="1860999" y="0"/>
              <a:ext cx="1411791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889000">
                <a:spcBef>
                  <a:spcPts val="800"/>
                </a:spcBef>
                <a:defRPr sz="2000"/>
              </a:lvl1pPr>
            </a:lstStyle>
            <a:p>
              <a:pPr/>
              <a:r>
                <a:t>Deno.js</a:t>
              </a:r>
            </a:p>
          </p:txBody>
        </p:sp>
        <p:sp>
          <p:nvSpPr>
            <p:cNvPr id="542" name="Circle"/>
            <p:cNvSpPr/>
            <p:nvPr/>
          </p:nvSpPr>
          <p:spPr>
            <a:xfrm>
              <a:off x="2312259" y="910191"/>
              <a:ext cx="1232111" cy="123226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3" name="Sapper.js"/>
            <p:cNvSpPr txBox="1"/>
            <p:nvPr/>
          </p:nvSpPr>
          <p:spPr>
            <a:xfrm>
              <a:off x="3696328" y="755524"/>
              <a:ext cx="1334785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889000">
                <a:spcBef>
                  <a:spcPts val="800"/>
                </a:spcBef>
                <a:defRPr sz="2000"/>
              </a:lvl1pPr>
            </a:lstStyle>
            <a:p>
              <a:pPr/>
              <a:r>
                <a:t>Sapper.js</a:t>
              </a:r>
            </a:p>
          </p:txBody>
        </p:sp>
        <p:sp>
          <p:nvSpPr>
            <p:cNvPr id="544" name="Circle"/>
            <p:cNvSpPr/>
            <p:nvPr/>
          </p:nvSpPr>
          <p:spPr>
            <a:xfrm>
              <a:off x="2401072" y="1301175"/>
              <a:ext cx="1232112" cy="123226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5" name="Rollup.js"/>
            <p:cNvSpPr txBox="1"/>
            <p:nvPr/>
          </p:nvSpPr>
          <p:spPr>
            <a:xfrm>
              <a:off x="3824672" y="1841590"/>
              <a:ext cx="1309117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889000">
                <a:spcBef>
                  <a:spcPts val="800"/>
                </a:spcBef>
                <a:defRPr sz="2000"/>
              </a:lvl1pPr>
            </a:lstStyle>
            <a:p>
              <a:pPr/>
              <a:r>
                <a:t>Rollup.js</a:t>
              </a:r>
            </a:p>
          </p:txBody>
        </p:sp>
        <p:sp>
          <p:nvSpPr>
            <p:cNvPr id="546" name="Circle"/>
            <p:cNvSpPr/>
            <p:nvPr/>
          </p:nvSpPr>
          <p:spPr>
            <a:xfrm>
              <a:off x="2151058" y="1614717"/>
              <a:ext cx="1232111" cy="123226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7" name="Jest.js"/>
            <p:cNvSpPr txBox="1"/>
            <p:nvPr/>
          </p:nvSpPr>
          <p:spPr>
            <a:xfrm>
              <a:off x="3259956" y="2993764"/>
              <a:ext cx="1411792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889000">
                <a:spcBef>
                  <a:spcPts val="800"/>
                </a:spcBef>
                <a:defRPr sz="2000"/>
              </a:lvl1pPr>
            </a:lstStyle>
            <a:p>
              <a:pPr/>
              <a:r>
                <a:t>Jest.js</a:t>
              </a:r>
            </a:p>
          </p:txBody>
        </p:sp>
        <p:sp>
          <p:nvSpPr>
            <p:cNvPr id="548" name="Circle"/>
            <p:cNvSpPr/>
            <p:nvPr/>
          </p:nvSpPr>
          <p:spPr>
            <a:xfrm>
              <a:off x="1750621" y="1614717"/>
              <a:ext cx="1232112" cy="123226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9" name="Kubernetes"/>
            <p:cNvSpPr txBox="1"/>
            <p:nvPr/>
          </p:nvSpPr>
          <p:spPr>
            <a:xfrm>
              <a:off x="462040" y="2993764"/>
              <a:ext cx="1411792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889000">
                <a:spcBef>
                  <a:spcPts val="800"/>
                </a:spcBef>
                <a:defRPr sz="2000"/>
              </a:lvl1pPr>
            </a:lstStyle>
            <a:p>
              <a:pPr/>
              <a:r>
                <a:t>Kubernetes</a:t>
              </a:r>
            </a:p>
          </p:txBody>
        </p:sp>
        <p:sp>
          <p:nvSpPr>
            <p:cNvPr id="550" name="Circle"/>
            <p:cNvSpPr/>
            <p:nvPr/>
          </p:nvSpPr>
          <p:spPr>
            <a:xfrm>
              <a:off x="1500607" y="1301175"/>
              <a:ext cx="1232111" cy="123226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1" name="Socket.io"/>
            <p:cNvSpPr txBox="1"/>
            <p:nvPr/>
          </p:nvSpPr>
          <p:spPr>
            <a:xfrm>
              <a:off x="0" y="1841590"/>
              <a:ext cx="1309117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889000">
                <a:spcBef>
                  <a:spcPts val="800"/>
                </a:spcBef>
                <a:defRPr sz="2000"/>
              </a:lvl1pPr>
            </a:lstStyle>
            <a:p>
              <a:pPr/>
              <a:r>
                <a:t>Socket.io</a:t>
              </a:r>
            </a:p>
          </p:txBody>
        </p:sp>
        <p:sp>
          <p:nvSpPr>
            <p:cNvPr id="552" name="Circle"/>
            <p:cNvSpPr/>
            <p:nvPr/>
          </p:nvSpPr>
          <p:spPr>
            <a:xfrm>
              <a:off x="1589420" y="910191"/>
              <a:ext cx="1232112" cy="123226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3" name="Cassandra"/>
            <p:cNvSpPr txBox="1"/>
            <p:nvPr/>
          </p:nvSpPr>
          <p:spPr>
            <a:xfrm>
              <a:off x="102676" y="755524"/>
              <a:ext cx="1334785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889000">
                <a:spcBef>
                  <a:spcPts val="800"/>
                </a:spcBef>
                <a:defRPr sz="2000"/>
              </a:lvl1pPr>
            </a:lstStyle>
            <a:p>
              <a:pPr/>
              <a:r>
                <a:t>Cassandra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Content Placeholder 12" descr="Content Placeholder 12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3969" y="1505767"/>
            <a:ext cx="4351339" cy="4351339"/>
          </a:xfrm>
          <a:prstGeom prst="rect">
            <a:avLst/>
          </a:prstGeom>
          <a:ln w="12700">
            <a:miter lim="400000"/>
          </a:ln>
        </p:spPr>
      </p:pic>
      <p:pic>
        <p:nvPicPr>
          <p:cNvPr id="557" name="Picture 15" descr="Picture 15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6694" y="1062062"/>
            <a:ext cx="5238751" cy="5238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Заголовок 1"/>
          <p:cNvSpPr txBox="1"/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/>
          <a:p>
            <a:pPr/>
            <a:r>
              <a:t>Результаты</a:t>
            </a:r>
          </a:p>
        </p:txBody>
      </p:sp>
      <p:sp>
        <p:nvSpPr>
          <p:cNvPr id="560" name="Объект 2"/>
          <p:cNvSpPr txBox="1"/>
          <p:nvPr>
            <p:ph type="body" idx="1"/>
          </p:nvPr>
        </p:nvSpPr>
        <p:spPr>
          <a:xfrm>
            <a:off x="2589211" y="2133599"/>
            <a:ext cx="8915401" cy="377762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1. Проведен сбор требований к системе</a:t>
            </a:r>
          </a:p>
          <a:p>
            <a:pPr>
              <a:lnSpc>
                <a:spcPct val="90000"/>
              </a:lnSpc>
            </a:pPr>
            <a:r>
              <a:t>2. Исследованы методы анализа статистических экономических данных</a:t>
            </a:r>
          </a:p>
          <a:p>
            <a:pPr>
              <a:lnSpc>
                <a:spcPct val="90000"/>
              </a:lnSpc>
            </a:pPr>
            <a:r>
              <a:t>3. Проектирование генетического алгоритма по отношению к данным экономических регионов</a:t>
            </a:r>
          </a:p>
          <a:p>
            <a:pPr>
              <a:lnSpc>
                <a:spcPct val="90000"/>
              </a:lnSpc>
            </a:pPr>
            <a:r>
              <a:t>4. Разработана архитектура решения для максимальной эффективности</a:t>
            </a:r>
          </a:p>
          <a:p>
            <a:pPr>
              <a:lnSpc>
                <a:spcPct val="90000"/>
              </a:lnSpc>
            </a:pPr>
            <a:r>
              <a:t>5. Создан прототип с использованием выбранных инструментов на этапе проектирования</a:t>
            </a:r>
          </a:p>
          <a:p>
            <a:pPr>
              <a:lnSpc>
                <a:spcPct val="90000"/>
              </a:lnSpc>
            </a:pPr>
            <a:r>
              <a:t>6. Проведена апробация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Заголовок 1"/>
          <p:cNvSpPr txBox="1"/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/>
          <a:p>
            <a:pPr/>
            <a:r>
              <a:t>Введение</a:t>
            </a:r>
          </a:p>
        </p:txBody>
      </p:sp>
      <p:grpSp>
        <p:nvGrpSpPr>
          <p:cNvPr id="430" name="Объект 3"/>
          <p:cNvGrpSpPr/>
          <p:nvPr/>
        </p:nvGrpSpPr>
        <p:grpSpPr>
          <a:xfrm>
            <a:off x="3451224" y="1867942"/>
            <a:ext cx="5289552" cy="3359944"/>
            <a:chOff x="0" y="0"/>
            <a:chExt cx="5289550" cy="3359943"/>
          </a:xfrm>
        </p:grpSpPr>
        <p:sp>
          <p:nvSpPr>
            <p:cNvPr id="420" name="Circle"/>
            <p:cNvSpPr/>
            <p:nvPr/>
          </p:nvSpPr>
          <p:spPr>
            <a:xfrm>
              <a:off x="1983581" y="837962"/>
              <a:ext cx="1322389" cy="132238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1000"/>
                </a:spcBef>
                <a:defRPr sz="1800"/>
              </a:pPr>
            </a:p>
          </p:txBody>
        </p:sp>
        <p:sp>
          <p:nvSpPr>
            <p:cNvPr id="421" name="Экономические регионы"/>
            <p:cNvSpPr txBox="1"/>
            <p:nvPr/>
          </p:nvSpPr>
          <p:spPr>
            <a:xfrm>
              <a:off x="1877791" y="0"/>
              <a:ext cx="1533969" cy="4102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622300">
                <a:spcBef>
                  <a:spcPts val="500"/>
                </a:spcBef>
                <a:defRPr sz="1400"/>
              </a:lvl1pPr>
            </a:lstStyle>
            <a:p>
              <a:pPr/>
              <a:r>
                <a:t>Экономические регионы</a:t>
              </a:r>
            </a:p>
          </p:txBody>
        </p:sp>
        <p:sp>
          <p:nvSpPr>
            <p:cNvPr id="422" name="Circle"/>
            <p:cNvSpPr/>
            <p:nvPr/>
          </p:nvSpPr>
          <p:spPr>
            <a:xfrm>
              <a:off x="2486617" y="1203319"/>
              <a:ext cx="1322389" cy="132238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1000"/>
                </a:spcBef>
                <a:defRPr sz="1800"/>
              </a:pPr>
            </a:p>
          </p:txBody>
        </p:sp>
        <p:sp>
          <p:nvSpPr>
            <p:cNvPr id="423" name="Сложность анализа огромных данных"/>
            <p:cNvSpPr txBox="1"/>
            <p:nvPr/>
          </p:nvSpPr>
          <p:spPr>
            <a:xfrm>
              <a:off x="3914267" y="1014729"/>
              <a:ext cx="1375284" cy="7988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622300">
                <a:spcBef>
                  <a:spcPts val="500"/>
                </a:spcBef>
                <a:defRPr sz="1400"/>
              </a:lvl1pPr>
            </a:lstStyle>
            <a:p>
              <a:pPr/>
              <a:r>
                <a:t>Сложность анализа огромных данных</a:t>
              </a:r>
            </a:p>
          </p:txBody>
        </p:sp>
        <p:sp>
          <p:nvSpPr>
            <p:cNvPr id="424" name="Circle"/>
            <p:cNvSpPr/>
            <p:nvPr/>
          </p:nvSpPr>
          <p:spPr>
            <a:xfrm>
              <a:off x="2294607" y="1794992"/>
              <a:ext cx="1322389" cy="132238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1000"/>
                </a:spcBef>
                <a:defRPr sz="1800"/>
              </a:pPr>
            </a:p>
          </p:txBody>
        </p:sp>
        <p:sp>
          <p:nvSpPr>
            <p:cNvPr id="425" name="Неявные корреляции"/>
            <p:cNvSpPr txBox="1"/>
            <p:nvPr/>
          </p:nvSpPr>
          <p:spPr>
            <a:xfrm>
              <a:off x="3702685" y="2852578"/>
              <a:ext cx="1375284" cy="4102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622300">
                <a:spcBef>
                  <a:spcPts val="500"/>
                </a:spcBef>
                <a:defRPr sz="1400"/>
              </a:lvl1pPr>
            </a:lstStyle>
            <a:p>
              <a:pPr/>
              <a:r>
                <a:t>Неявные корреляции</a:t>
              </a:r>
            </a:p>
          </p:txBody>
        </p:sp>
        <p:sp>
          <p:nvSpPr>
            <p:cNvPr id="426" name="Circle"/>
            <p:cNvSpPr/>
            <p:nvPr/>
          </p:nvSpPr>
          <p:spPr>
            <a:xfrm>
              <a:off x="1672555" y="1794992"/>
              <a:ext cx="1322389" cy="132238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1000"/>
                </a:spcBef>
                <a:defRPr sz="1800"/>
              </a:pPr>
            </a:p>
          </p:txBody>
        </p:sp>
        <p:sp>
          <p:nvSpPr>
            <p:cNvPr id="427" name="Отсутствие динамической адаптации"/>
            <p:cNvSpPr txBox="1"/>
            <p:nvPr/>
          </p:nvSpPr>
          <p:spPr>
            <a:xfrm>
              <a:off x="211582" y="2755423"/>
              <a:ext cx="1375284" cy="604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622300">
                <a:spcBef>
                  <a:spcPts val="500"/>
                </a:spcBef>
                <a:defRPr sz="1400"/>
              </a:lvl1pPr>
            </a:lstStyle>
            <a:p>
              <a:pPr/>
              <a:r>
                <a:t>Отсутствие динамической адаптации</a:t>
              </a:r>
            </a:p>
          </p:txBody>
        </p:sp>
        <p:sp>
          <p:nvSpPr>
            <p:cNvPr id="428" name="Circle"/>
            <p:cNvSpPr/>
            <p:nvPr/>
          </p:nvSpPr>
          <p:spPr>
            <a:xfrm>
              <a:off x="1480545" y="1203319"/>
              <a:ext cx="1322389" cy="132238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1000"/>
                </a:spcBef>
                <a:defRPr sz="1800"/>
              </a:pPr>
            </a:p>
          </p:txBody>
        </p:sp>
        <p:sp>
          <p:nvSpPr>
            <p:cNvPr id="429" name="Человеческий фактор"/>
            <p:cNvSpPr txBox="1"/>
            <p:nvPr/>
          </p:nvSpPr>
          <p:spPr>
            <a:xfrm>
              <a:off x="0" y="1209039"/>
              <a:ext cx="1375284" cy="4102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622300">
                <a:spcBef>
                  <a:spcPts val="500"/>
                </a:spcBef>
                <a:defRPr sz="1400"/>
              </a:lvl1pPr>
            </a:lstStyle>
            <a:p>
              <a:pPr/>
              <a:r>
                <a:t>Человеческий фактор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Заголовок 1"/>
          <p:cNvSpPr txBox="1"/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/>
          <a:p>
            <a:pPr/>
            <a:r>
              <a:t>Постановка задачи</a:t>
            </a:r>
          </a:p>
        </p:txBody>
      </p:sp>
      <p:sp>
        <p:nvSpPr>
          <p:cNvPr id="433" name="Объект 2"/>
          <p:cNvSpPr txBox="1"/>
          <p:nvPr>
            <p:ph type="body" sz="half" idx="1"/>
          </p:nvPr>
        </p:nvSpPr>
        <p:spPr>
          <a:xfrm>
            <a:off x="1451578" y="2015731"/>
            <a:ext cx="9603277" cy="228442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 typeface="Wingdings 3"/>
              <a:buNone/>
            </a:lvl1pPr>
          </a:lstStyle>
          <a:p>
            <a:pPr/>
            <a:r>
              <a:t>Целью данной работы является проектирование аналитической системы, которая способна работать с статистическими данными и предсказывать поведение объектов при помощи генетических алгоритмов.</a:t>
            </a:r>
          </a:p>
        </p:txBody>
      </p:sp>
      <p:sp>
        <p:nvSpPr>
          <p:cNvPr id="434" name="Объект 2"/>
          <p:cNvSpPr txBox="1"/>
          <p:nvPr/>
        </p:nvSpPr>
        <p:spPr>
          <a:xfrm>
            <a:off x="1603978" y="3140197"/>
            <a:ext cx="9603277" cy="2758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defRPr sz="2000"/>
            </a:pPr>
            <a:r>
              <a:t>Задачи:</a:t>
            </a:r>
            <a:br/>
            <a:r>
              <a:t>- Провести сбор требований</a:t>
            </a:r>
            <a:br/>
            <a:r>
              <a:t>- Исследовать текущие методы решения</a:t>
            </a:r>
            <a:br/>
            <a:r>
              <a:t>- Интегрировать генетический алгоритм</a:t>
            </a:r>
            <a:br/>
            <a:r>
              <a:t>- Разработать архитектуру</a:t>
            </a:r>
            <a:br/>
            <a:r>
              <a:t>- Провести апробацию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Заголовок 1"/>
          <p:cNvSpPr txBox="1"/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/>
          <a:p>
            <a:pPr/>
            <a:r>
              <a:t>Сбор требований</a:t>
            </a:r>
          </a:p>
        </p:txBody>
      </p:sp>
      <p:sp>
        <p:nvSpPr>
          <p:cNvPr id="437" name="Объект 2"/>
          <p:cNvSpPr txBox="1"/>
          <p:nvPr>
            <p:ph type="body" idx="1"/>
          </p:nvPr>
        </p:nvSpPr>
        <p:spPr>
          <a:xfrm>
            <a:off x="2591068" y="1659102"/>
            <a:ext cx="8915401" cy="3777624"/>
          </a:xfrm>
          <a:prstGeom prst="rect">
            <a:avLst/>
          </a:prstGeom>
        </p:spPr>
        <p:txBody>
          <a:bodyPr/>
          <a:lstStyle/>
          <a:p>
            <a:pPr/>
            <a:r>
              <a:t>Формализация экономических объектов</a:t>
            </a:r>
          </a:p>
          <a:p>
            <a:pPr/>
            <a:r>
              <a:t>Определение критериев оценки экономических данных</a:t>
            </a:r>
          </a:p>
          <a:p>
            <a:pPr/>
            <a:r>
              <a:t>Проектирование аналитической системы</a:t>
            </a:r>
          </a:p>
          <a:p>
            <a:pPr/>
            <a:r>
              <a:t>Оценка производительности системы</a:t>
            </a:r>
          </a:p>
          <a:p>
            <a:pPr/>
            <a:r>
              <a:t>Оценка прогнозирования системы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Прямоугольник 3"/>
          <p:cNvGrpSpPr/>
          <p:nvPr/>
        </p:nvGrpSpPr>
        <p:grpSpPr>
          <a:xfrm>
            <a:off x="3768809" y="391540"/>
            <a:ext cx="4654380" cy="1186250"/>
            <a:chOff x="0" y="0"/>
            <a:chExt cx="4654379" cy="1186249"/>
          </a:xfrm>
        </p:grpSpPr>
        <p:sp>
          <p:nvSpPr>
            <p:cNvPr id="439" name="Rectangle"/>
            <p:cNvSpPr/>
            <p:nvPr/>
          </p:nvSpPr>
          <p:spPr>
            <a:xfrm>
              <a:off x="-1" y="-1"/>
              <a:ext cx="4654381" cy="1186251"/>
            </a:xfrm>
            <a:prstGeom prst="rect">
              <a:avLst/>
            </a:prstGeom>
            <a:solidFill>
              <a:schemeClr val="accent1"/>
            </a:solidFill>
            <a:ln w="15875" cap="rnd">
              <a:solidFill>
                <a:srgbClr val="78230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0" name="Показатели функционирования экономики региона"/>
            <p:cNvSpPr txBox="1"/>
            <p:nvPr/>
          </p:nvSpPr>
          <p:spPr>
            <a:xfrm>
              <a:off x="-1" y="330234"/>
              <a:ext cx="4654381" cy="5257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Показатели функционирования экономики региона</a:t>
              </a:r>
            </a:p>
          </p:txBody>
        </p:sp>
      </p:grpSp>
      <p:grpSp>
        <p:nvGrpSpPr>
          <p:cNvPr id="444" name="Прямоугольник: скругленные углы 4"/>
          <p:cNvGrpSpPr/>
          <p:nvPr/>
        </p:nvGrpSpPr>
        <p:grpSpPr>
          <a:xfrm>
            <a:off x="1471150" y="4374048"/>
            <a:ext cx="2454876" cy="823784"/>
            <a:chOff x="0" y="52929"/>
            <a:chExt cx="2454875" cy="823782"/>
          </a:xfrm>
        </p:grpSpPr>
        <p:sp>
          <p:nvSpPr>
            <p:cNvPr id="442" name="Rounded Rectangle"/>
            <p:cNvSpPr/>
            <p:nvPr/>
          </p:nvSpPr>
          <p:spPr>
            <a:xfrm>
              <a:off x="0" y="52929"/>
              <a:ext cx="2454876" cy="8237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>
              <a:solidFill>
                <a:srgbClr val="78230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3" name="Показатели состояния экономики"/>
            <p:cNvSpPr txBox="1"/>
            <p:nvPr/>
          </p:nvSpPr>
          <p:spPr>
            <a:xfrm>
              <a:off x="40213" y="201929"/>
              <a:ext cx="2374450" cy="5257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Показатели состояния экономики</a:t>
              </a:r>
            </a:p>
          </p:txBody>
        </p:sp>
      </p:grpSp>
      <p:grpSp>
        <p:nvGrpSpPr>
          <p:cNvPr id="447" name="Прямоугольник: скругленные углы 5"/>
          <p:cNvGrpSpPr/>
          <p:nvPr/>
        </p:nvGrpSpPr>
        <p:grpSpPr>
          <a:xfrm>
            <a:off x="4868560" y="4374048"/>
            <a:ext cx="2454877" cy="823784"/>
            <a:chOff x="0" y="0"/>
            <a:chExt cx="2454875" cy="823782"/>
          </a:xfrm>
        </p:grpSpPr>
        <p:sp>
          <p:nvSpPr>
            <p:cNvPr id="445" name="Rounded Rectangle"/>
            <p:cNvSpPr/>
            <p:nvPr/>
          </p:nvSpPr>
          <p:spPr>
            <a:xfrm>
              <a:off x="0" y="0"/>
              <a:ext cx="2454876" cy="8237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>
              <a:solidFill>
                <a:srgbClr val="78230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6" name="Показатели роста"/>
            <p:cNvSpPr txBox="1"/>
            <p:nvPr/>
          </p:nvSpPr>
          <p:spPr>
            <a:xfrm>
              <a:off x="40213" y="251871"/>
              <a:ext cx="2374450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Показатели роста</a:t>
              </a:r>
            </a:p>
          </p:txBody>
        </p:sp>
      </p:grpSp>
      <p:grpSp>
        <p:nvGrpSpPr>
          <p:cNvPr id="450" name="Прямоугольник: скругленные углы 6"/>
          <p:cNvGrpSpPr/>
          <p:nvPr/>
        </p:nvGrpSpPr>
        <p:grpSpPr>
          <a:xfrm>
            <a:off x="8423188" y="4374048"/>
            <a:ext cx="2454877" cy="823784"/>
            <a:chOff x="0" y="0"/>
            <a:chExt cx="2454875" cy="823782"/>
          </a:xfrm>
        </p:grpSpPr>
        <p:sp>
          <p:nvSpPr>
            <p:cNvPr id="448" name="Rounded Rectangle"/>
            <p:cNvSpPr/>
            <p:nvPr/>
          </p:nvSpPr>
          <p:spPr>
            <a:xfrm>
              <a:off x="0" y="0"/>
              <a:ext cx="2454876" cy="8237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>
              <a:solidFill>
                <a:srgbClr val="78230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9" name="Показатели развития"/>
            <p:cNvSpPr txBox="1"/>
            <p:nvPr/>
          </p:nvSpPr>
          <p:spPr>
            <a:xfrm>
              <a:off x="40213" y="251871"/>
              <a:ext cx="2374450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Показатели развития</a:t>
              </a:r>
            </a:p>
          </p:txBody>
        </p:sp>
      </p:grpSp>
      <p:grpSp>
        <p:nvGrpSpPr>
          <p:cNvPr id="453" name="Прямоугольник: скругленные углы 7"/>
          <p:cNvGrpSpPr/>
          <p:nvPr/>
        </p:nvGrpSpPr>
        <p:grpSpPr>
          <a:xfrm>
            <a:off x="8423188" y="3356678"/>
            <a:ext cx="2454877" cy="823784"/>
            <a:chOff x="0" y="0"/>
            <a:chExt cx="2454875" cy="823782"/>
          </a:xfrm>
        </p:grpSpPr>
        <p:sp>
          <p:nvSpPr>
            <p:cNvPr id="451" name="Rounded Rectangle"/>
            <p:cNvSpPr/>
            <p:nvPr/>
          </p:nvSpPr>
          <p:spPr>
            <a:xfrm>
              <a:off x="0" y="0"/>
              <a:ext cx="2454876" cy="8237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>
              <a:solidFill>
                <a:srgbClr val="78230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2" name="Показатели эффективности"/>
            <p:cNvSpPr txBox="1"/>
            <p:nvPr/>
          </p:nvSpPr>
          <p:spPr>
            <a:xfrm>
              <a:off x="40213" y="149000"/>
              <a:ext cx="2374450" cy="5257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Показатели эффективности</a:t>
              </a:r>
            </a:p>
          </p:txBody>
        </p:sp>
      </p:grpSp>
      <p:grpSp>
        <p:nvGrpSpPr>
          <p:cNvPr id="456" name="Прямоугольник: скругленные углы 8"/>
          <p:cNvGrpSpPr/>
          <p:nvPr/>
        </p:nvGrpSpPr>
        <p:grpSpPr>
          <a:xfrm>
            <a:off x="1471150" y="3356676"/>
            <a:ext cx="2454876" cy="823784"/>
            <a:chOff x="0" y="0"/>
            <a:chExt cx="2454875" cy="823782"/>
          </a:xfrm>
        </p:grpSpPr>
        <p:sp>
          <p:nvSpPr>
            <p:cNvPr id="454" name="Rounded Rectangle"/>
            <p:cNvSpPr/>
            <p:nvPr/>
          </p:nvSpPr>
          <p:spPr>
            <a:xfrm>
              <a:off x="0" y="0"/>
              <a:ext cx="2454876" cy="8237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>
              <a:solidFill>
                <a:srgbClr val="78230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5" name="Показатели устойчивости"/>
            <p:cNvSpPr txBox="1"/>
            <p:nvPr/>
          </p:nvSpPr>
          <p:spPr>
            <a:xfrm>
              <a:off x="40213" y="149000"/>
              <a:ext cx="2374450" cy="5257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Показатели устойчивости</a:t>
              </a:r>
            </a:p>
          </p:txBody>
        </p:sp>
      </p:grpSp>
      <p:grpSp>
        <p:nvGrpSpPr>
          <p:cNvPr id="459" name="Прямоугольник: скругленные углы 9"/>
          <p:cNvGrpSpPr/>
          <p:nvPr/>
        </p:nvGrpSpPr>
        <p:grpSpPr>
          <a:xfrm>
            <a:off x="4868560" y="3356678"/>
            <a:ext cx="2454877" cy="823784"/>
            <a:chOff x="0" y="52929"/>
            <a:chExt cx="2454875" cy="823782"/>
          </a:xfrm>
        </p:grpSpPr>
        <p:sp>
          <p:nvSpPr>
            <p:cNvPr id="457" name="Rounded Rectangle"/>
            <p:cNvSpPr/>
            <p:nvPr/>
          </p:nvSpPr>
          <p:spPr>
            <a:xfrm>
              <a:off x="0" y="52929"/>
              <a:ext cx="2454876" cy="8237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rnd">
              <a:solidFill>
                <a:srgbClr val="78230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8" name="Показатели потенциала развития"/>
            <p:cNvSpPr txBox="1"/>
            <p:nvPr/>
          </p:nvSpPr>
          <p:spPr>
            <a:xfrm>
              <a:off x="40213" y="201929"/>
              <a:ext cx="2374450" cy="5257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Показатели потенциала развития</a:t>
              </a:r>
            </a:p>
          </p:txBody>
        </p:sp>
      </p:grpSp>
      <p:sp>
        <p:nvSpPr>
          <p:cNvPr id="460" name="Прямая соединительная линия 25"/>
          <p:cNvSpPr/>
          <p:nvPr/>
        </p:nvSpPr>
        <p:spPr>
          <a:xfrm flipH="1">
            <a:off x="4349577" y="1620540"/>
            <a:ext cx="1" cy="3165399"/>
          </a:xfrm>
          <a:prstGeom prst="line">
            <a:avLst/>
          </a:prstGeom>
          <a:ln cap="rnd">
            <a:solidFill>
              <a:srgbClr val="9D2E0F"/>
            </a:solidFill>
          </a:ln>
        </p:spPr>
        <p:txBody>
          <a:bodyPr lIns="45719" rIns="45719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461" name="Прямая соединительная линия 27"/>
          <p:cNvSpPr/>
          <p:nvPr/>
        </p:nvSpPr>
        <p:spPr>
          <a:xfrm>
            <a:off x="7867135" y="1620540"/>
            <a:ext cx="1" cy="3165399"/>
          </a:xfrm>
          <a:prstGeom prst="line">
            <a:avLst/>
          </a:prstGeom>
          <a:ln cap="rnd">
            <a:solidFill>
              <a:srgbClr val="9D2E0F"/>
            </a:solidFill>
          </a:ln>
        </p:spPr>
        <p:txBody>
          <a:bodyPr lIns="45719" rIns="45719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462" name="Прямая соединительная линия 29"/>
          <p:cNvSpPr/>
          <p:nvPr/>
        </p:nvSpPr>
        <p:spPr>
          <a:xfrm flipH="1">
            <a:off x="7323436" y="4785938"/>
            <a:ext cx="543699" cy="1"/>
          </a:xfrm>
          <a:prstGeom prst="line">
            <a:avLst/>
          </a:prstGeom>
          <a:ln cap="rnd">
            <a:solidFill>
              <a:srgbClr val="9D2E0F"/>
            </a:solidFill>
          </a:ln>
        </p:spPr>
        <p:txBody>
          <a:bodyPr lIns="45719" rIns="45719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463" name="Прямая соединительная линия 31"/>
          <p:cNvSpPr/>
          <p:nvPr/>
        </p:nvSpPr>
        <p:spPr>
          <a:xfrm>
            <a:off x="7867135" y="4785938"/>
            <a:ext cx="556055" cy="1"/>
          </a:xfrm>
          <a:prstGeom prst="line">
            <a:avLst/>
          </a:prstGeom>
          <a:ln cap="rnd">
            <a:solidFill>
              <a:srgbClr val="9D2E0F"/>
            </a:solidFill>
          </a:ln>
        </p:spPr>
        <p:txBody>
          <a:bodyPr lIns="45719" rIns="45719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467" name="Прямая соединительная линия 33"/>
          <p:cNvSpPr/>
          <p:nvPr/>
        </p:nvSpPr>
        <p:spPr>
          <a:xfrm>
            <a:off x="3934156" y="4785939"/>
            <a:ext cx="926468" cy="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cap="rnd">
            <a:solidFill>
              <a:srgbClr val="9D2E0F"/>
            </a:solidFill>
          </a:ln>
        </p:spPr>
        <p:txBody>
          <a:bodyPr/>
          <a:lstStyle/>
          <a:p>
            <a:pPr/>
          </a:p>
        </p:txBody>
      </p:sp>
      <p:sp>
        <p:nvSpPr>
          <p:cNvPr id="465" name="Прямая соединительная линия 29"/>
          <p:cNvSpPr/>
          <p:nvPr/>
        </p:nvSpPr>
        <p:spPr>
          <a:xfrm flipH="1">
            <a:off x="7323436" y="3768569"/>
            <a:ext cx="1087398" cy="1"/>
          </a:xfrm>
          <a:prstGeom prst="line">
            <a:avLst/>
          </a:prstGeom>
          <a:ln cap="rnd">
            <a:solidFill>
              <a:srgbClr val="9D2E0F"/>
            </a:solidFill>
          </a:ln>
        </p:spPr>
        <p:txBody>
          <a:bodyPr lIns="45719" rIns="45719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466" name="Прямая соединительная линия 29"/>
          <p:cNvSpPr/>
          <p:nvPr/>
        </p:nvSpPr>
        <p:spPr>
          <a:xfrm flipH="1">
            <a:off x="3759335" y="3768569"/>
            <a:ext cx="1087399" cy="1"/>
          </a:xfrm>
          <a:prstGeom prst="line">
            <a:avLst/>
          </a:prstGeom>
          <a:ln cap="rnd">
            <a:solidFill>
              <a:srgbClr val="9D2E0F"/>
            </a:solidFill>
          </a:ln>
        </p:spPr>
        <p:txBody>
          <a:bodyPr lIns="45719" rIns="45719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Заголовок 1"/>
          <p:cNvSpPr txBox="1"/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/>
          <a:p>
            <a:pPr/>
            <a:r>
              <a:t>Социальные критерии</a:t>
            </a:r>
          </a:p>
        </p:txBody>
      </p:sp>
      <p:grpSp>
        <p:nvGrpSpPr>
          <p:cNvPr id="483" name="Объект 3"/>
          <p:cNvGrpSpPr/>
          <p:nvPr/>
        </p:nvGrpSpPr>
        <p:grpSpPr>
          <a:xfrm>
            <a:off x="4874418" y="2133600"/>
            <a:ext cx="4344988" cy="3778250"/>
            <a:chOff x="292248" y="0"/>
            <a:chExt cx="4344986" cy="3778250"/>
          </a:xfrm>
        </p:grpSpPr>
        <p:sp>
          <p:nvSpPr>
            <p:cNvPr id="470" name="Triangle"/>
            <p:cNvSpPr/>
            <p:nvPr/>
          </p:nvSpPr>
          <p:spPr>
            <a:xfrm>
              <a:off x="292248" y="0"/>
              <a:ext cx="3778251" cy="3778250"/>
            </a:xfrm>
            <a:prstGeom prst="triangle">
              <a:avLst/>
            </a:prstGeom>
            <a:solidFill>
              <a:schemeClr val="accent1"/>
            </a:solid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1000"/>
                </a:spcBef>
                <a:defRPr sz="1800"/>
              </a:pPr>
            </a:p>
          </p:txBody>
        </p:sp>
        <p:grpSp>
          <p:nvGrpSpPr>
            <p:cNvPr id="473" name="Group"/>
            <p:cNvGrpSpPr/>
            <p:nvPr/>
          </p:nvGrpSpPr>
          <p:grpSpPr>
            <a:xfrm>
              <a:off x="2181373" y="378193"/>
              <a:ext cx="2455863" cy="671524"/>
              <a:chOff x="0" y="0"/>
              <a:chExt cx="2455861" cy="671523"/>
            </a:xfrm>
          </p:grpSpPr>
          <p:sp>
            <p:nvSpPr>
              <p:cNvPr id="471" name="Rounded Rectangle"/>
              <p:cNvSpPr/>
              <p:nvPr/>
            </p:nvSpPr>
            <p:spPr>
              <a:xfrm>
                <a:off x="0" y="0"/>
                <a:ext cx="2455862" cy="671524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alpha val="90000"/>
                </a:srgbClr>
              </a:solidFill>
              <a:ln w="15875" cap="rnd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577850">
                  <a:spcBef>
                    <a:spcPts val="700"/>
                  </a:spcBef>
                  <a:defRPr sz="1800"/>
                </a:pPr>
              </a:p>
            </p:txBody>
          </p:sp>
          <p:sp>
            <p:nvSpPr>
              <p:cNvPr id="472" name="Объем ВВП или ВРП на душу населения"/>
              <p:cNvSpPr txBox="1"/>
              <p:nvPr/>
            </p:nvSpPr>
            <p:spPr>
              <a:xfrm>
                <a:off x="32780" y="93191"/>
                <a:ext cx="2390301" cy="485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9530" tIns="49530" rIns="49530" bIns="49530" numCol="1" anchor="ctr">
                <a:spAutoFit/>
              </a:bodyPr>
              <a:lstStyle>
                <a:lvl1pPr algn="ctr" defTabSz="577850">
                  <a:spcBef>
                    <a:spcPts val="500"/>
                  </a:spcBef>
                  <a:defRPr sz="1300"/>
                </a:lvl1pPr>
              </a:lstStyle>
              <a:p>
                <a:pPr/>
                <a:r>
                  <a:t>Объем ВВП или ВРП на душу населения</a:t>
                </a:r>
              </a:p>
            </p:txBody>
          </p:sp>
        </p:grpSp>
        <p:grpSp>
          <p:nvGrpSpPr>
            <p:cNvPr id="476" name="Group"/>
            <p:cNvGrpSpPr/>
            <p:nvPr/>
          </p:nvGrpSpPr>
          <p:grpSpPr>
            <a:xfrm>
              <a:off x="2181373" y="1133659"/>
              <a:ext cx="2455863" cy="671524"/>
              <a:chOff x="0" y="0"/>
              <a:chExt cx="2455861" cy="671523"/>
            </a:xfrm>
          </p:grpSpPr>
          <p:sp>
            <p:nvSpPr>
              <p:cNvPr id="474" name="Rounded Rectangle"/>
              <p:cNvSpPr/>
              <p:nvPr/>
            </p:nvSpPr>
            <p:spPr>
              <a:xfrm>
                <a:off x="0" y="0"/>
                <a:ext cx="2455862" cy="671524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alpha val="90000"/>
                </a:srgbClr>
              </a:solidFill>
              <a:ln w="15875" cap="rnd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577850">
                  <a:spcBef>
                    <a:spcPts val="700"/>
                  </a:spcBef>
                  <a:defRPr sz="1800"/>
                </a:pPr>
              </a:p>
            </p:txBody>
          </p:sp>
          <p:sp>
            <p:nvSpPr>
              <p:cNvPr id="475" name="Средняя продолжительность жизни"/>
              <p:cNvSpPr txBox="1"/>
              <p:nvPr/>
            </p:nvSpPr>
            <p:spPr>
              <a:xfrm>
                <a:off x="32780" y="93192"/>
                <a:ext cx="2390301" cy="485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9530" tIns="49530" rIns="49530" bIns="49530" numCol="1" anchor="ctr">
                <a:spAutoFit/>
              </a:bodyPr>
              <a:lstStyle>
                <a:lvl1pPr algn="ctr" defTabSz="577850">
                  <a:spcBef>
                    <a:spcPts val="500"/>
                  </a:spcBef>
                  <a:defRPr sz="1300"/>
                </a:lvl1pPr>
              </a:lstStyle>
              <a:p>
                <a:pPr/>
                <a:r>
                  <a:t>Средняя продолжительность жизни</a:t>
                </a:r>
              </a:p>
            </p:txBody>
          </p:sp>
        </p:grpSp>
        <p:grpSp>
          <p:nvGrpSpPr>
            <p:cNvPr id="479" name="Group"/>
            <p:cNvGrpSpPr/>
            <p:nvPr/>
          </p:nvGrpSpPr>
          <p:grpSpPr>
            <a:xfrm>
              <a:off x="2181373" y="1889124"/>
              <a:ext cx="2455863" cy="671525"/>
              <a:chOff x="0" y="0"/>
              <a:chExt cx="2455861" cy="671523"/>
            </a:xfrm>
          </p:grpSpPr>
          <p:sp>
            <p:nvSpPr>
              <p:cNvPr id="477" name="Rounded Rectangle"/>
              <p:cNvSpPr/>
              <p:nvPr/>
            </p:nvSpPr>
            <p:spPr>
              <a:xfrm>
                <a:off x="0" y="0"/>
                <a:ext cx="2455862" cy="671524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alpha val="90000"/>
                </a:srgbClr>
              </a:solidFill>
              <a:ln w="15875" cap="rnd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577850">
                  <a:spcBef>
                    <a:spcPts val="700"/>
                  </a:spcBef>
                  <a:defRPr sz="1800"/>
                </a:pPr>
              </a:p>
            </p:txBody>
          </p:sp>
          <p:sp>
            <p:nvSpPr>
              <p:cNvPr id="478" name="Уровень грамотности населения"/>
              <p:cNvSpPr txBox="1"/>
              <p:nvPr/>
            </p:nvSpPr>
            <p:spPr>
              <a:xfrm>
                <a:off x="32780" y="93191"/>
                <a:ext cx="2390301" cy="485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9530" tIns="49530" rIns="49530" bIns="49530" numCol="1" anchor="ctr">
                <a:spAutoFit/>
              </a:bodyPr>
              <a:lstStyle>
                <a:lvl1pPr algn="ctr" defTabSz="577850">
                  <a:spcBef>
                    <a:spcPts val="500"/>
                  </a:spcBef>
                  <a:defRPr sz="1300"/>
                </a:lvl1pPr>
              </a:lstStyle>
              <a:p>
                <a:pPr/>
                <a:r>
                  <a:t>Уровень грамотности населения</a:t>
                </a:r>
              </a:p>
            </p:txBody>
          </p:sp>
        </p:grpSp>
        <p:grpSp>
          <p:nvGrpSpPr>
            <p:cNvPr id="482" name="Group"/>
            <p:cNvGrpSpPr/>
            <p:nvPr/>
          </p:nvGrpSpPr>
          <p:grpSpPr>
            <a:xfrm>
              <a:off x="2181373" y="2644589"/>
              <a:ext cx="2455863" cy="671525"/>
              <a:chOff x="0" y="0"/>
              <a:chExt cx="2455861" cy="671523"/>
            </a:xfrm>
          </p:grpSpPr>
          <p:sp>
            <p:nvSpPr>
              <p:cNvPr id="480" name="Rounded Rectangle"/>
              <p:cNvSpPr/>
              <p:nvPr/>
            </p:nvSpPr>
            <p:spPr>
              <a:xfrm>
                <a:off x="0" y="0"/>
                <a:ext cx="2455862" cy="671524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alpha val="90000"/>
                </a:srgbClr>
              </a:solidFill>
              <a:ln w="15875" cap="rnd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577850">
                  <a:spcBef>
                    <a:spcPts val="700"/>
                  </a:spcBef>
                  <a:defRPr sz="1800"/>
                </a:pPr>
              </a:p>
            </p:txBody>
          </p:sp>
          <p:sp>
            <p:nvSpPr>
              <p:cNvPr id="481" name="Средняя продолжительность жизни"/>
              <p:cNvSpPr txBox="1"/>
              <p:nvPr/>
            </p:nvSpPr>
            <p:spPr>
              <a:xfrm>
                <a:off x="32780" y="93192"/>
                <a:ext cx="2390301" cy="485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9530" tIns="49530" rIns="49530" bIns="49530" numCol="1" anchor="ctr">
                <a:spAutoFit/>
              </a:bodyPr>
              <a:lstStyle>
                <a:lvl1pPr algn="ctr" defTabSz="577850">
                  <a:spcBef>
                    <a:spcPts val="500"/>
                  </a:spcBef>
                  <a:defRPr sz="1300"/>
                </a:lvl1pPr>
              </a:lstStyle>
              <a:p>
                <a:pPr/>
                <a:r>
                  <a:t>Средняя продолжительность жизни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7" name="Объект 4"/>
          <p:cNvGraphicFramePr/>
          <p:nvPr/>
        </p:nvGraphicFramePr>
        <p:xfrm>
          <a:off x="1" y="0"/>
          <a:ext cx="12191998" cy="6858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741714"/>
                <a:gridCol w="1741714"/>
                <a:gridCol w="1741714"/>
                <a:gridCol w="1741714"/>
                <a:gridCol w="1741714"/>
                <a:gridCol w="1741714"/>
                <a:gridCol w="1741714"/>
              </a:tblGrid>
              <a:tr h="375156">
                <a:tc gridSpan="7"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Основные специальные оценочные критерии</a:t>
                      </a:r>
                    </a:p>
                  </a:txBody>
                  <a:tcPr marL="45720" marR="45720" marT="45720" marB="45720" anchor="ctr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24270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500"/>
                        <a:t>Социальные</a:t>
                      </a:r>
                    </a:p>
                  </a:txBody>
                  <a:tcPr marL="57150" marR="57150" marT="57150" marB="5715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1500"/>
                        <a:t>Уровень жизни</a:t>
                      </a:r>
                    </a:p>
                  </a:txBody>
                  <a:tcPr marL="57150" marR="57150" marT="57150" marB="5715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500"/>
                        <a:t>Индекс развития человека</a:t>
                      </a:r>
                    </a:p>
                  </a:txBody>
                  <a:tcPr marL="57150" marR="57150" marT="57150" marB="5715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500"/>
                        <a:t>Объем ВВП на душу населения</a:t>
                      </a:r>
                    </a:p>
                  </a:txBody>
                  <a:tcPr marL="57150" marR="57150" marT="57150" marB="5715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500"/>
                        <a:t>Средняя продолжительность жизни</a:t>
                      </a:r>
                    </a:p>
                  </a:txBody>
                  <a:tcPr marL="57150" marR="57150" marT="57150" marB="5715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500"/>
                        <a:t>Уровень грамотности населения</a:t>
                      </a:r>
                    </a:p>
                  </a:txBody>
                  <a:tcPr marL="57150" marR="57150" marT="57150" marB="5715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500"/>
                        <a:t>Средняя продолжительность обучения</a:t>
                      </a:r>
                    </a:p>
                  </a:txBody>
                  <a:tcPr marL="57150" marR="57150" marT="57150" marB="57150" anchor="ctr" anchorCtr="0" horzOverflow="overflow"/>
                </a:tc>
              </a:tr>
              <a:tr h="188000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500"/>
                        <a:t>Величина и качество имеющихся ресурсов и достигнутых результатов деятельности</a:t>
                      </a:r>
                    </a:p>
                  </a:txBody>
                  <a:tcPr marL="57150" marR="57150" marT="57150" marB="5715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86754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500"/>
                        <a:t>Уровень эффективности системы</a:t>
                      </a:r>
                    </a:p>
                  </a:txBody>
                  <a:tcPr marL="57150" marR="57150" marT="57150" marB="5715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111955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500"/>
                        <a:t>Динамика роста и развития системы</a:t>
                      </a:r>
                    </a:p>
                  </a:txBody>
                  <a:tcPr marL="57150" marR="57150" marT="57150" marB="5715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137303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500"/>
                        <a:t>Степень достижения целей функционирования системы</a:t>
                      </a:r>
                    </a:p>
                  </a:txBody>
                  <a:tcPr marL="57150" marR="57150" marT="57150" marB="5715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9" name="Объект 4"/>
          <p:cNvGraphicFramePr/>
          <p:nvPr/>
        </p:nvGraphicFramePr>
        <p:xfrm>
          <a:off x="1" y="1"/>
          <a:ext cx="12191998" cy="695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889759"/>
                <a:gridCol w="1593669"/>
                <a:gridCol w="1741714"/>
                <a:gridCol w="1741714"/>
                <a:gridCol w="1741714"/>
                <a:gridCol w="1741714"/>
                <a:gridCol w="1741714"/>
              </a:tblGrid>
              <a:tr h="368770">
                <a:tc gridSpan="7"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Основные специальные оценочные критерии</a:t>
                      </a:r>
                    </a:p>
                  </a:txBody>
                  <a:tcPr marL="45720" marR="45720" marT="45720" marB="45720" anchor="ctr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22155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Экономические</a:t>
                      </a:r>
                    </a:p>
                  </a:txBody>
                  <a:tcPr marL="57150" marR="57150" marT="57150" marB="5715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/>
                        <a:t>Объем ВВП на душу населения</a:t>
                      </a:r>
                    </a:p>
                  </a:txBody>
                  <a:tcPr marL="57150" marR="57150" marT="57150" marB="5715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/>
                        <a:t>Общественная производительность труда</a:t>
                      </a:r>
                    </a:p>
                  </a:txBody>
                  <a:tcPr marL="57150" marR="57150" marT="57150" marB="5715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/>
                        <a:t>Затраты на рубль товарной продукции</a:t>
                      </a:r>
                    </a:p>
                  </a:txBody>
                  <a:tcPr marL="57150" marR="57150" marT="57150" marB="5715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/>
                        <a:t>Рентабельность производства</a:t>
                      </a:r>
                    </a:p>
                  </a:txBody>
                  <a:tcPr marL="57150" marR="57150" marT="57150" marB="5715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/>
                        <a:t>Рентабельность продукции</a:t>
                      </a:r>
                    </a:p>
                  </a:txBody>
                  <a:tcPr marL="57150" marR="57150" marT="57150" marB="5715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/>
                        <a:t>Эффективность инвестиций</a:t>
                      </a:r>
                    </a:p>
                  </a:txBody>
                  <a:tcPr marL="57150" marR="57150" marT="57150" marB="57150" anchor="ctr" anchorCtr="0" horzOverflow="overflow"/>
                </a:tc>
              </a:tr>
              <a:tr h="184800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Величина и качество имеющихся ресурсов и достигнутых результатов деятельности</a:t>
                      </a:r>
                    </a:p>
                  </a:txBody>
                  <a:tcPr marL="57150" marR="57150" marT="57150" marB="5715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107111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Степень соответствия лучшим достижениям</a:t>
                      </a:r>
                    </a:p>
                  </a:txBody>
                  <a:tcPr marL="57150" marR="57150" marT="57150" marB="5715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110049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Темпы роста результатов функционирования</a:t>
                      </a:r>
                    </a:p>
                  </a:txBody>
                  <a:tcPr marL="57150" marR="57150" marT="57150" marB="5715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134966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Степень достижения целей функционирования системы</a:t>
                      </a:r>
                    </a:p>
                  </a:txBody>
                  <a:tcPr marL="57150" marR="57150" marT="57150" marB="5715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" name="Объект 4"/>
          <p:cNvGraphicFramePr/>
          <p:nvPr/>
        </p:nvGraphicFramePr>
        <p:xfrm>
          <a:off x="1" y="1"/>
          <a:ext cx="12191998" cy="695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177146"/>
                <a:gridCol w="1306281"/>
                <a:gridCol w="1741714"/>
                <a:gridCol w="1741714"/>
                <a:gridCol w="1741714"/>
                <a:gridCol w="1741714"/>
                <a:gridCol w="1741714"/>
              </a:tblGrid>
              <a:tr h="368770">
                <a:tc gridSpan="7"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Структура инвестиций в основной капитал (январь-декабрь 2019)</a:t>
                      </a:r>
                    </a:p>
                  </a:txBody>
                  <a:tcPr marL="45720" marR="45720" marT="45720" marB="45720" anchor="ctr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22155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/>
                        <a:t>Экономические</a:t>
                      </a:r>
                    </a:p>
                  </a:txBody>
                  <a:tcPr marL="57150" marR="57150" marT="57150" marB="5715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/>
                        <a:t>Инвестиций всего</a:t>
                      </a:r>
                    </a:p>
                  </a:txBody>
                  <a:tcPr marL="57150" marR="57150" marT="57150" marB="5715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1" sz="1600"/>
                      </a:pPr>
                      <a:r>
                        <a:t>С</a:t>
                      </a:r>
                      <a:r>
                        <a:t>/</a:t>
                      </a:r>
                      <a:r>
                        <a:t>Х, Л</a:t>
                      </a:r>
                      <a:r>
                        <a:t>/</a:t>
                      </a:r>
                      <a:r>
                        <a:t>Х, Охота, рыболовство, рыбоводство</a:t>
                      </a:r>
                    </a:p>
                  </a:txBody>
                  <a:tcPr marL="57150" marR="57150" marT="57150" marB="5715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/>
                        <a:t>Обрабатывающие производства всего</a:t>
                      </a:r>
                    </a:p>
                  </a:txBody>
                  <a:tcPr marL="57150" marR="57150" marT="57150" marB="5715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/>
                        <a:t>Производство пищевых продуктов</a:t>
                      </a:r>
                    </a:p>
                  </a:txBody>
                  <a:tcPr marL="57150" marR="57150" marT="57150" marB="5715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/>
                        <a:t>Производство текстильных изделий</a:t>
                      </a:r>
                    </a:p>
                  </a:txBody>
                  <a:tcPr marL="57150" marR="57150" marT="57150" marB="5715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/>
                        <a:t>Образование</a:t>
                      </a:r>
                    </a:p>
                  </a:txBody>
                  <a:tcPr marL="57150" marR="57150" marT="57150" marB="57150" anchor="ctr" anchorCtr="0" horzOverflow="overflow"/>
                </a:tc>
              </a:tr>
              <a:tr h="184800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/>
                        <a:t>Использовано млн. рублей</a:t>
                      </a:r>
                    </a:p>
                  </a:txBody>
                  <a:tcPr marL="57150" marR="57150" marT="57150" marB="5715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18962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750.2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6006.1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750.2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2985.8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1267.1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107111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/>
                        <a:t>В % к январю-декабрю 2018 г.</a:t>
                      </a:r>
                    </a:p>
                  </a:txBody>
                  <a:tcPr marL="57150" marR="57150" marT="57150" marB="5715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130.9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270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200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166.8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380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134.4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110049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/>
                        <a:t>В % к общему за январь-декабрь 2019 г.</a:t>
                      </a:r>
                    </a:p>
                  </a:txBody>
                  <a:tcPr marL="57150" marR="57150" marT="57150" marB="5715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100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31.7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15.7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6.7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134966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/>
                        <a:t>В % к общему за январь декабрь 2018 г.</a:t>
                      </a:r>
                    </a:p>
                  </a:txBody>
                  <a:tcPr marL="57150" marR="57150" marT="57150" marB="5715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100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1.7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19.7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5.2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6.2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Легкий дым">
  <a:themeElements>
    <a:clrScheme name="Легкий дым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0000FF"/>
      </a:hlink>
      <a:folHlink>
        <a:srgbClr val="FF00FF"/>
      </a:folHlink>
    </a:clrScheme>
    <a:fontScheme name="Легкий дым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Легкий дым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666750" rtl="0" fontAlgn="auto" latinLnBrk="0" hangingPunct="0">
          <a:lnSpc>
            <a:spcPct val="9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500" u="none" kumimoji="0" normalizeH="0">
            <a:ln>
              <a:noFill/>
            </a:ln>
            <a:solidFill>
              <a:srgbClr val="40404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Легкий дым">
  <a:themeElements>
    <a:clrScheme name="Легкий дым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0000FF"/>
      </a:hlink>
      <a:folHlink>
        <a:srgbClr val="FF00FF"/>
      </a:folHlink>
    </a:clrScheme>
    <a:fontScheme name="Легкий дым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Легкий дым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666750" rtl="0" fontAlgn="auto" latinLnBrk="0" hangingPunct="0">
          <a:lnSpc>
            <a:spcPct val="9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500" u="none" kumimoji="0" normalizeH="0">
            <a:ln>
              <a:noFill/>
            </a:ln>
            <a:solidFill>
              <a:srgbClr val="40404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