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Old Standard TT"/>
      <p:regular r:id="rId24"/>
      <p:bold r:id="rId25"/>
      <p: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ldStandardTT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ldStandardTT-italic.fntdata"/><Relationship Id="rId25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41a715e4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41a715e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41a715e4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41a715e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41a715e4d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41a715e4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41b5c7625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41b5c76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425f305fd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425f305f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425f305f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425f305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37307611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3730761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0136ef559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0136ef5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0136ef559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0136ef55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0136ef559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0136ef55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0136ef559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0136ef55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0136ef559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0136ef55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Filtrage et assemblage de reads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Allan RINGEVAL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Zinara LIDAMAHASOLO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Assemblage</a:t>
            </a:r>
            <a:endParaRPr/>
          </a:p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Organisation</a:t>
            </a:r>
            <a:endParaRPr/>
          </a:p>
        </p:txBody>
      </p:sp>
      <p:sp>
        <p:nvSpPr>
          <p:cNvPr id="131" name="Google Shape;131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1 classe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fr"/>
              <a:t>10 méthodes de classe</a:t>
            </a:r>
            <a:endParaRPr/>
          </a:p>
        </p:txBody>
      </p: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265500" y="3240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Conception</a:t>
            </a:r>
            <a:endParaRPr/>
          </a:p>
        </p:txBody>
      </p:sp>
      <p:sp>
        <p:nvSpPr>
          <p:cNvPr id="138" name="Google Shape;138;p24"/>
          <p:cNvSpPr txBox="1"/>
          <p:nvPr>
            <p:ph idx="2" type="body"/>
          </p:nvPr>
        </p:nvSpPr>
        <p:spPr>
          <a:xfrm>
            <a:off x="4784050" y="7686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Structure de données</a:t>
            </a:r>
            <a:r>
              <a:rPr lang="fr"/>
              <a:t> :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Dictionnaire python</a:t>
            </a:r>
            <a:endParaRPr/>
          </a:p>
          <a:p>
            <a:pPr indent="-317500" lvl="2" marL="1371600" rtl="0" algn="l">
              <a:spcBef>
                <a:spcPts val="1600"/>
              </a:spcBef>
              <a:spcAft>
                <a:spcPts val="0"/>
              </a:spcAft>
              <a:buSzPts val="1400"/>
              <a:buChar char="■"/>
            </a:pPr>
            <a:r>
              <a:rPr lang="fr"/>
              <a:t>stockage des kmers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clé = kmer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valeur = tuple (Boolean,int)</a:t>
            </a:r>
            <a:endParaRPr/>
          </a:p>
          <a:p>
            <a:pPr indent="-317500" lvl="2" marL="1371600" rtl="0" algn="l">
              <a:spcBef>
                <a:spcPts val="1600"/>
              </a:spcBef>
              <a:spcAft>
                <a:spcPts val="0"/>
              </a:spcAft>
              <a:buSzPts val="1400"/>
              <a:buChar char="■"/>
            </a:pPr>
            <a:r>
              <a:rPr lang="fr"/>
              <a:t>1er </a:t>
            </a:r>
            <a:r>
              <a:rPr lang="fr"/>
              <a:t>élément</a:t>
            </a:r>
            <a:r>
              <a:rPr lang="fr"/>
              <a:t> -&gt; Kmer </a:t>
            </a:r>
            <a:r>
              <a:rPr lang="fr"/>
              <a:t>déjà</a:t>
            </a:r>
            <a:r>
              <a:rPr lang="fr"/>
              <a:t> utilisé ou non</a:t>
            </a:r>
            <a:endParaRPr/>
          </a:p>
          <a:p>
            <a:pPr indent="-317500" lvl="2" marL="1371600" rtl="0" algn="l">
              <a:spcBef>
                <a:spcPts val="1600"/>
              </a:spcBef>
              <a:spcAft>
                <a:spcPts val="0"/>
              </a:spcAft>
              <a:buSzPts val="1400"/>
              <a:buChar char="■"/>
            </a:pPr>
            <a:r>
              <a:rPr lang="fr"/>
              <a:t>2ème </a:t>
            </a:r>
            <a:r>
              <a:rPr lang="fr"/>
              <a:t>élément</a:t>
            </a:r>
            <a:r>
              <a:rPr lang="fr"/>
              <a:t> -&gt; nombre </a:t>
            </a:r>
            <a:r>
              <a:rPr lang="fr"/>
              <a:t>d'occurrence</a:t>
            </a:r>
            <a:r>
              <a:rPr lang="fr"/>
              <a:t> du kmer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1451450" y="1127275"/>
            <a:ext cx="5941800" cy="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On cherche un kmer pas utilisé dans la table de </a:t>
            </a:r>
            <a:r>
              <a:rPr b="1" lang="fr" sz="1800"/>
              <a:t>hachage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200">
                <a:solidFill>
                  <a:schemeClr val="lt2"/>
                </a:solidFill>
              </a:rPr>
              <a:t>Déroulement de l’algo</a:t>
            </a:r>
            <a:endParaRPr/>
          </a:p>
        </p:txBody>
      </p:sp>
      <p:cxnSp>
        <p:nvCxnSpPr>
          <p:cNvPr id="146" name="Google Shape;146;p25"/>
          <p:cNvCxnSpPr/>
          <p:nvPr/>
        </p:nvCxnSpPr>
        <p:spPr>
          <a:xfrm flipH="1">
            <a:off x="1857500" y="1583750"/>
            <a:ext cx="2353500" cy="43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25"/>
          <p:cNvCxnSpPr/>
          <p:nvPr/>
        </p:nvCxnSpPr>
        <p:spPr>
          <a:xfrm>
            <a:off x="4373900" y="1586325"/>
            <a:ext cx="2353500" cy="43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25"/>
          <p:cNvSpPr txBox="1"/>
          <p:nvPr/>
        </p:nvSpPr>
        <p:spPr>
          <a:xfrm>
            <a:off x="421800" y="2023125"/>
            <a:ext cx="18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ld Standard TT"/>
                <a:ea typeface="Old Standard TT"/>
                <a:cs typeface="Old Standard TT"/>
                <a:sym typeface="Old Standard TT"/>
              </a:rPr>
              <a:t>On prolonge à gauche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6220950" y="2023125"/>
            <a:ext cx="18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ld Standard TT"/>
                <a:ea typeface="Old Standard TT"/>
                <a:cs typeface="Old Standard TT"/>
                <a:sym typeface="Old Standard TT"/>
              </a:rPr>
              <a:t>On prolonge à droite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50" name="Google Shape;150;p25"/>
          <p:cNvCxnSpPr/>
          <p:nvPr/>
        </p:nvCxnSpPr>
        <p:spPr>
          <a:xfrm>
            <a:off x="1613350" y="2531050"/>
            <a:ext cx="1931700" cy="5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5"/>
          <p:cNvCxnSpPr/>
          <p:nvPr/>
        </p:nvCxnSpPr>
        <p:spPr>
          <a:xfrm flipH="1">
            <a:off x="4544000" y="2531050"/>
            <a:ext cx="2183400" cy="5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25"/>
          <p:cNvSpPr txBox="1"/>
          <p:nvPr/>
        </p:nvSpPr>
        <p:spPr>
          <a:xfrm>
            <a:off x="2050000" y="3115750"/>
            <a:ext cx="392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ld Standard TT"/>
                <a:ea typeface="Old Standard TT"/>
                <a:cs typeface="Old Standard TT"/>
                <a:sym typeface="Old Standard TT"/>
              </a:rPr>
              <a:t>Fusion de l’extension gauche + extension droite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53" name="Google Shape;153;p25"/>
          <p:cNvCxnSpPr/>
          <p:nvPr/>
        </p:nvCxnSpPr>
        <p:spPr>
          <a:xfrm flipH="1">
            <a:off x="2035175" y="3581950"/>
            <a:ext cx="1813200" cy="39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25"/>
          <p:cNvSpPr txBox="1"/>
          <p:nvPr/>
        </p:nvSpPr>
        <p:spPr>
          <a:xfrm>
            <a:off x="851100" y="3981550"/>
            <a:ext cx="20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ld Standard TT"/>
                <a:ea typeface="Old Standard TT"/>
                <a:cs typeface="Old Standard TT"/>
                <a:sym typeface="Old Standard TT"/>
              </a:rPr>
              <a:t>contig &gt; taille d’un read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5273725" y="3981550"/>
            <a:ext cx="20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ld Standard TT"/>
                <a:ea typeface="Old Standard TT"/>
                <a:cs typeface="Old Standard TT"/>
                <a:sym typeface="Old Standard TT"/>
              </a:rPr>
              <a:t>contig &lt; taille d’un read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56" name="Google Shape;156;p25"/>
          <p:cNvCxnSpPr/>
          <p:nvPr/>
        </p:nvCxnSpPr>
        <p:spPr>
          <a:xfrm>
            <a:off x="4067375" y="3581950"/>
            <a:ext cx="1813200" cy="39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5"/>
          <p:cNvCxnSpPr>
            <a:stCxn id="154" idx="2"/>
          </p:cNvCxnSpPr>
          <p:nvPr/>
        </p:nvCxnSpPr>
        <p:spPr>
          <a:xfrm>
            <a:off x="1883550" y="4381750"/>
            <a:ext cx="3600" cy="24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25"/>
          <p:cNvSpPr txBox="1"/>
          <p:nvPr/>
        </p:nvSpPr>
        <p:spPr>
          <a:xfrm>
            <a:off x="1058425" y="4611150"/>
            <a:ext cx="157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ld Standard TT"/>
                <a:ea typeface="Old Standard TT"/>
                <a:cs typeface="Old Standard TT"/>
                <a:sym typeface="Old Standard TT"/>
              </a:rPr>
              <a:t>contig sauvegardé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59" name="Google Shape;159;p25"/>
          <p:cNvCxnSpPr/>
          <p:nvPr/>
        </p:nvCxnSpPr>
        <p:spPr>
          <a:xfrm>
            <a:off x="6304375" y="4367550"/>
            <a:ext cx="3600" cy="24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5"/>
          <p:cNvSpPr txBox="1"/>
          <p:nvPr/>
        </p:nvSpPr>
        <p:spPr>
          <a:xfrm>
            <a:off x="5594275" y="4608575"/>
            <a:ext cx="142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ld Standard TT"/>
                <a:ea typeface="Old Standard TT"/>
                <a:cs typeface="Old Standard TT"/>
                <a:sym typeface="Old Standard TT"/>
              </a:rPr>
              <a:t>contig supprimé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1" name="Google Shape;16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2724350" y="1127275"/>
            <a:ext cx="3999900" cy="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67" name="Google Shape;167;p26"/>
          <p:cNvSpPr txBox="1"/>
          <p:nvPr>
            <p:ph type="title"/>
          </p:nvPr>
        </p:nvSpPr>
        <p:spPr>
          <a:xfrm>
            <a:off x="311700" y="1589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200">
                <a:solidFill>
                  <a:schemeClr val="lt2"/>
                </a:solidFill>
              </a:rPr>
              <a:t>Gestion d’erreurs</a:t>
            </a:r>
            <a:endParaRPr/>
          </a:p>
        </p:txBody>
      </p:sp>
      <p:sp>
        <p:nvSpPr>
          <p:cNvPr id="168" name="Google Shape;168;p26"/>
          <p:cNvSpPr txBox="1"/>
          <p:nvPr/>
        </p:nvSpPr>
        <p:spPr>
          <a:xfrm>
            <a:off x="680850" y="772175"/>
            <a:ext cx="490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ld Standard TT"/>
                <a:ea typeface="Old Standard TT"/>
                <a:cs typeface="Old Standard TT"/>
                <a:sym typeface="Old Standard TT"/>
              </a:rPr>
              <a:t>1ère étape : supprimer les kmers observés moins de trois fois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9" name="Google Shape;169;p26"/>
          <p:cNvSpPr txBox="1"/>
          <p:nvPr/>
        </p:nvSpPr>
        <p:spPr>
          <a:xfrm>
            <a:off x="2908475" y="1448625"/>
            <a:ext cx="221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680850" y="1250850"/>
            <a:ext cx="45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ld Standard TT"/>
                <a:ea typeface="Old Standard TT"/>
                <a:cs typeface="Old Standard TT"/>
                <a:sym typeface="Old Standard TT"/>
              </a:rPr>
              <a:t>2ème étape : trouver le kmer suivant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259025" y="1776425"/>
            <a:ext cx="140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Old Standard TT"/>
                <a:ea typeface="Old Standard TT"/>
                <a:cs typeface="Old Standard TT"/>
                <a:sym typeface="Old Standard TT"/>
              </a:rPr>
              <a:t>kmer de départ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72" name="Google Shape;172;p26"/>
          <p:cNvCxnSpPr/>
          <p:nvPr/>
        </p:nvCxnSpPr>
        <p:spPr>
          <a:xfrm>
            <a:off x="1827975" y="1906175"/>
            <a:ext cx="10434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26"/>
          <p:cNvSpPr txBox="1"/>
          <p:nvPr/>
        </p:nvSpPr>
        <p:spPr>
          <a:xfrm>
            <a:off x="2908475" y="1668725"/>
            <a:ext cx="276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Old Standard TT"/>
                <a:ea typeface="Old Standard TT"/>
                <a:cs typeface="Old Standard TT"/>
                <a:sym typeface="Old Standard TT"/>
              </a:rPr>
              <a:t>on réalise un </a:t>
            </a:r>
            <a:r>
              <a:rPr b="1" lang="fr">
                <a:latin typeface="Old Standard TT"/>
                <a:ea typeface="Old Standard TT"/>
                <a:cs typeface="Old Standard TT"/>
                <a:sym typeface="Old Standard TT"/>
              </a:rPr>
              <a:t>décalage</a:t>
            </a:r>
            <a:r>
              <a:rPr b="1" lang="fr">
                <a:latin typeface="Old Standard TT"/>
                <a:ea typeface="Old Standard TT"/>
                <a:cs typeface="Old Standard TT"/>
                <a:sym typeface="Old Standard TT"/>
              </a:rPr>
              <a:t> d’une nucléotide à gauche/droite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74" name="Google Shape;174;p26"/>
          <p:cNvCxnSpPr/>
          <p:nvPr/>
        </p:nvCxnSpPr>
        <p:spPr>
          <a:xfrm>
            <a:off x="3641175" y="2302000"/>
            <a:ext cx="7500" cy="31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6"/>
          <p:cNvSpPr txBox="1"/>
          <p:nvPr/>
        </p:nvSpPr>
        <p:spPr>
          <a:xfrm>
            <a:off x="2871375" y="2686475"/>
            <a:ext cx="2560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Old Standard TT"/>
                <a:ea typeface="Old Standard TT"/>
                <a:cs typeface="Old Standard TT"/>
                <a:sym typeface="Old Standard TT"/>
              </a:rPr>
              <a:t>on recherche le kmer suivant avec les quatres nucléotides possibles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6" name="Google Shape;17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cxnSp>
        <p:nvCxnSpPr>
          <p:cNvPr id="177" name="Google Shape;177;p26"/>
          <p:cNvCxnSpPr/>
          <p:nvPr/>
        </p:nvCxnSpPr>
        <p:spPr>
          <a:xfrm>
            <a:off x="3700175" y="3517775"/>
            <a:ext cx="1421100" cy="893100"/>
          </a:xfrm>
          <a:prstGeom prst="bentConnector3">
            <a:avLst>
              <a:gd fmla="val -5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26"/>
          <p:cNvSpPr txBox="1"/>
          <p:nvPr/>
        </p:nvSpPr>
        <p:spPr>
          <a:xfrm>
            <a:off x="5291525" y="4011200"/>
            <a:ext cx="272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Old Standard TT"/>
                <a:ea typeface="Old Standard TT"/>
                <a:cs typeface="Old Standard TT"/>
                <a:sym typeface="Old Standard TT"/>
              </a:rPr>
              <a:t>on utilise le kmer avec le plus </a:t>
            </a:r>
            <a:r>
              <a:rPr b="1" lang="fr">
                <a:latin typeface="Old Standard TT"/>
                <a:ea typeface="Old Standard TT"/>
                <a:cs typeface="Old Standard TT"/>
                <a:sym typeface="Old Standard TT"/>
              </a:rPr>
              <a:t>d'occurrences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348700" y="676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200">
                <a:solidFill>
                  <a:schemeClr val="lt2"/>
                </a:solidFill>
              </a:rPr>
              <a:t>Exécution du filtrage</a:t>
            </a:r>
            <a:endParaRPr sz="4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2"/>
              </a:solidFill>
            </a:endParaRPr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348700" y="809025"/>
            <a:ext cx="8379300" cy="15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Taille de kmer : 25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Taux de faux positif : 1%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Décalage entre chaque début de kmer des reads : 20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Durée d'exécution : 48 min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Nombre de reads trouvé : 10 785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85" name="Google Shape;185;p27"/>
          <p:cNvSpPr txBox="1"/>
          <p:nvPr>
            <p:ph type="title"/>
          </p:nvPr>
        </p:nvSpPr>
        <p:spPr>
          <a:xfrm>
            <a:off x="348700" y="23070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200">
                <a:solidFill>
                  <a:schemeClr val="lt2"/>
                </a:solidFill>
              </a:rPr>
              <a:t>Exécution de l’assemblage</a:t>
            </a:r>
            <a:endParaRPr sz="4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2"/>
              </a:solidFill>
            </a:endParaRPr>
          </a:p>
        </p:txBody>
      </p:sp>
      <p:sp>
        <p:nvSpPr>
          <p:cNvPr id="186" name="Google Shape;186;p27"/>
          <p:cNvSpPr txBox="1"/>
          <p:nvPr/>
        </p:nvSpPr>
        <p:spPr>
          <a:xfrm>
            <a:off x="348700" y="3182300"/>
            <a:ext cx="61869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fr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Durée d'exécution : 3 sec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●"/>
            </a:pPr>
            <a:r>
              <a:rPr lang="fr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Taille du contig : 29 886 nucléotides sur 29 903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●"/>
            </a:pPr>
            <a:r>
              <a:rPr lang="fr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Taille de kmer : 35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●"/>
            </a:pPr>
            <a:r>
              <a:rPr lang="fr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Supprimer kmer : observé moins de 3 fois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7" name="Google Shape;18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363500" y="4376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200">
                <a:solidFill>
                  <a:schemeClr val="lt2"/>
                </a:solidFill>
              </a:rPr>
              <a:t>Alignement global (1)</a:t>
            </a:r>
            <a:endParaRPr sz="4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2"/>
              </a:solidFill>
            </a:endParaRPr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3250"/>
            <a:ext cx="3590925" cy="310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5725" y="1279450"/>
            <a:ext cx="5095874" cy="1298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5213" y="2876550"/>
            <a:ext cx="5438775" cy="13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8"/>
          <p:cNvSpPr txBox="1"/>
          <p:nvPr/>
        </p:nvSpPr>
        <p:spPr>
          <a:xfrm>
            <a:off x="2919575" y="4363575"/>
            <a:ext cx="201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ld Standard TT"/>
                <a:ea typeface="Old Standard TT"/>
                <a:cs typeface="Old Standard TT"/>
                <a:sym typeface="Old Standard TT"/>
              </a:rPr>
              <a:t>Galaxy / Needle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7" name="Google Shape;19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363500" y="4376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200">
                <a:solidFill>
                  <a:schemeClr val="lt2"/>
                </a:solidFill>
              </a:rPr>
              <a:t>Alignement global (2)</a:t>
            </a:r>
            <a:endParaRPr sz="4200">
              <a:solidFill>
                <a:schemeClr val="lt2"/>
              </a:solidFill>
            </a:endParaRPr>
          </a:p>
        </p:txBody>
      </p:sp>
      <p:pic>
        <p:nvPicPr>
          <p:cNvPr id="203" name="Google Shape;20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925" y="1171675"/>
            <a:ext cx="5659976" cy="370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9"/>
          <p:cNvSpPr txBox="1"/>
          <p:nvPr/>
        </p:nvSpPr>
        <p:spPr>
          <a:xfrm>
            <a:off x="6998550" y="2750975"/>
            <a:ext cx="201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ld Standard TT"/>
                <a:ea typeface="Old Standard TT"/>
                <a:cs typeface="Old Standard TT"/>
                <a:sym typeface="Old Standard TT"/>
              </a:rPr>
              <a:t>Galaxy / Dottup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5" name="Google Shape;20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253825" y="1790525"/>
            <a:ext cx="85206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200">
                <a:solidFill>
                  <a:schemeClr val="lt2"/>
                </a:solidFill>
              </a:rPr>
              <a:t>Merci pour votre attention !</a:t>
            </a:r>
            <a:endParaRPr sz="4200">
              <a:solidFill>
                <a:schemeClr val="lt2"/>
              </a:solidFill>
            </a:endParaRPr>
          </a:p>
        </p:txBody>
      </p:sp>
      <p:sp>
        <p:nvSpPr>
          <p:cNvPr id="211" name="Google Shape;21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Filtrage</a:t>
            </a:r>
            <a:endParaRPr/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Organisation</a:t>
            </a:r>
            <a:endParaRPr/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1 classe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fr"/>
              <a:t>5 méthodes de classe</a:t>
            </a:r>
            <a:endParaRPr/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Conception (1)</a:t>
            </a:r>
            <a:endParaRPr/>
          </a:p>
        </p:txBody>
      </p:sp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5 arguments de classe :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fichier de reads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fichier du génome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paramètres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fichier de sorti pour reads du génome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fr"/>
              <a:t>fichier de sorti pour reads restant </a:t>
            </a:r>
            <a:endParaRPr/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Conception (2)</a:t>
            </a:r>
            <a:endParaRPr/>
          </a:p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Argument “paramètres” : tuple(taille de kmer, probabilité de faux positif)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fr"/>
              <a:t>Filtre de Bloom pour l’indexation</a:t>
            </a:r>
            <a:endParaRPr/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4200">
                <a:solidFill>
                  <a:schemeClr val="lt2"/>
                </a:solidFill>
              </a:rPr>
              <a:t>Etape</a:t>
            </a:r>
            <a:r>
              <a:rPr lang="fr" sz="4200">
                <a:solidFill>
                  <a:schemeClr val="lt2"/>
                </a:solidFill>
              </a:rPr>
              <a:t>s</a:t>
            </a:r>
            <a:r>
              <a:rPr lang="fr" sz="4200">
                <a:solidFill>
                  <a:schemeClr val="lt2"/>
                </a:solidFill>
              </a:rPr>
              <a:t> (1)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71675"/>
            <a:ext cx="8379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1ère méthode de classe 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Lecture du fichier du génome de SARS-Cov2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 sz="1600"/>
              <a:t>modules SeqIO et Seq des </a:t>
            </a:r>
            <a:r>
              <a:rPr lang="fr" sz="1600"/>
              <a:t>packages Bio et Bio.Seq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Indexation du génome 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 sz="1600"/>
              <a:t>Création table : package bitarray, initialisation à 0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 sz="1600"/>
              <a:t>2 tables : 1 pour génome brin positif, 1 pour brin négatif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 sz="1600"/>
              <a:t>Brin négatif : package </a:t>
            </a:r>
            <a:r>
              <a:rPr lang="fr" sz="1600"/>
              <a:t>Bio.Seq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 sz="1600"/>
              <a:t>Taille des tables = </a:t>
            </a:r>
            <a:r>
              <a:rPr i="1" lang="fr" sz="1600"/>
              <a:t>- (nlnp) / (ln2)**2</a:t>
            </a:r>
            <a:r>
              <a:rPr lang="fr" sz="1600"/>
              <a:t>	(</a:t>
            </a:r>
            <a:r>
              <a:rPr i="1" lang="fr" sz="1600"/>
              <a:t>n</a:t>
            </a:r>
            <a:r>
              <a:rPr lang="fr" sz="1600"/>
              <a:t> : nb items, </a:t>
            </a:r>
            <a:r>
              <a:rPr i="1" lang="fr" sz="1600"/>
              <a:t>p</a:t>
            </a:r>
            <a:r>
              <a:rPr lang="fr" sz="1600"/>
              <a:t> : taux de faux positif)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Remplissage des tables : appelle 2ème méthode de classe</a:t>
            </a:r>
            <a:endParaRPr sz="1600"/>
          </a:p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200">
                <a:solidFill>
                  <a:schemeClr val="lt2"/>
                </a:solidFill>
              </a:rPr>
              <a:t>Etapes (2)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71675"/>
            <a:ext cx="8379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/>
              <a:t>2ème </a:t>
            </a:r>
            <a:r>
              <a:rPr lang="fr" sz="1600"/>
              <a:t> méthode de classe 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Remplissage des tables 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 sz="1600"/>
              <a:t>Fonctions de hachage : package mmh3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 sz="1600"/>
              <a:t>Nombre fonctions de hachage = </a:t>
            </a:r>
            <a:r>
              <a:rPr i="1" lang="fr" sz="1600"/>
              <a:t>(m/n) * ln2</a:t>
            </a:r>
            <a:r>
              <a:rPr lang="fr" sz="1600"/>
              <a:t>	(</a:t>
            </a:r>
            <a:r>
              <a:rPr i="1" lang="fr" sz="1600"/>
              <a:t>m</a:t>
            </a:r>
            <a:r>
              <a:rPr lang="fr" sz="1600"/>
              <a:t> : taille de table, </a:t>
            </a:r>
            <a:r>
              <a:rPr i="1" lang="fr" sz="1600"/>
              <a:t>n</a:t>
            </a:r>
            <a:r>
              <a:rPr lang="fr" sz="1600"/>
              <a:t> : nb kmers)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 sz="1600"/>
              <a:t>Fonctionnement : change en 1 les 0</a:t>
            </a:r>
            <a:endParaRPr sz="1600"/>
          </a:p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200">
                <a:solidFill>
                  <a:schemeClr val="lt2"/>
                </a:solidFill>
              </a:rPr>
              <a:t>Etapes (3)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71675"/>
            <a:ext cx="8379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3ème méthode de classe 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Détermine si un read est trouvé ou pas 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 sz="1600"/>
              <a:t>Découpe le reads en kmers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 sz="1600"/>
              <a:t>Décalage de chaque début de kmers de </a:t>
            </a:r>
            <a:r>
              <a:rPr i="1" lang="fr" sz="1600"/>
              <a:t>n</a:t>
            </a:r>
            <a:r>
              <a:rPr lang="fr" sz="1600"/>
              <a:t> nucléotides (</a:t>
            </a:r>
            <a:r>
              <a:rPr i="1" lang="fr" sz="1600"/>
              <a:t>n</a:t>
            </a:r>
            <a:r>
              <a:rPr lang="fr" sz="1600"/>
              <a:t> = 20 pour 25-mers)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 sz="1600"/>
              <a:t>Décalage uniquement chez les kmers du reads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 sz="1600"/>
              <a:t>Appelle 4ème méthode de classe pour chercher un kmer dans les 2 tables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 sz="1600"/>
              <a:t>Seuil : 25%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/>
              <a:t>4ème méthode de classe 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Cherche un kmer dans les tables</a:t>
            </a:r>
            <a:endParaRPr sz="1600"/>
          </a:p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200">
                <a:solidFill>
                  <a:schemeClr val="lt2"/>
                </a:solidFill>
              </a:rPr>
              <a:t>Etapes (4)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71675"/>
            <a:ext cx="85941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5ème </a:t>
            </a:r>
            <a:r>
              <a:rPr lang="fr" sz="1600"/>
              <a:t>méthode de classe 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Lecture du fichier fastq de reads 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 sz="1600"/>
              <a:t>package gzip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 sz="1600"/>
              <a:t>module FastqGeneralIterator du package Bio.SeqIO.QualityIO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Création d’un fichier fastq de sorti pour reads du génome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Création d’un autre fichier fastq de sorti pour autres reads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Pour chaque reads 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 sz="1600"/>
              <a:t>Appelle 3ème méthode pour savoir si reads est trouvé ou pas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 sz="1600"/>
              <a:t>Si dans brin +	      fichier de sorti pour reads du génome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 sz="1600"/>
              <a:t>Si dans brin -	     Reverse complement        fichier de sorti pour reads du génome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 sz="1600"/>
              <a:t>Si pas trouvé	    fichier de sorti pour autres reads</a:t>
            </a:r>
            <a:endParaRPr sz="1600"/>
          </a:p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775" y="3762150"/>
            <a:ext cx="3905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8475" y="4036175"/>
            <a:ext cx="3905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1600" y="4036175"/>
            <a:ext cx="3905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05225" y="4310200"/>
            <a:ext cx="390525" cy="16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