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5" r:id="rId9"/>
    <p:sldId id="267" r:id="rId10"/>
    <p:sldId id="268" r:id="rId11"/>
    <p:sldId id="262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0B32-2133-44FB-AD47-B7523F8E5D27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8F110-685F-4154-A21F-40503D1A9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4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 we are going to do some data analysis with R.  I would like it to be quite conversational. Because most of the work I did was so long ago that I am having to relearn a lot of the basics. We will look at some data and play with it. I have a set of steps to go through but that is very much a baseline. We can take it at our pace and just try to make sense of 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8F110-685F-4154-A21F-40503D1A93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7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As we are going to use R as our tool, I guess it would be worthwhile spending a few minutes on the language. 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Are we all familiar with R? Are we at all familiar with R?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Lack of security makes it unusable for server </a:t>
            </a:r>
          </a:p>
          <a:p>
            <a:pPr marL="171450" indent="-171450">
              <a:buFontTx/>
              <a:buChar char="-"/>
            </a:pPr>
            <a:r>
              <a:rPr lang="en-GB" dirty="0"/>
              <a:t>Still, you can create models and export to other languages</a:t>
            </a:r>
          </a:p>
          <a:p>
            <a:pPr marL="171450" indent="-171450">
              <a:buFontTx/>
              <a:buChar char="-"/>
            </a:pPr>
            <a:r>
              <a:rPr lang="en-GB" dirty="0"/>
              <a:t>Makes it more of a tool for solving data problems rather than a full blown programming language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Makes it really dear to statisticians who are trying their hands at programming for the first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As opposed to python, it does one thing and does it really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8F110-685F-4154-A21F-40503D1A93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67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of the biggest rocks in the R ecosystem is CRAN. If you have set of R functions that you have developed over time and you think that they will be useful to others or maybe useful to you in future, you can </a:t>
            </a:r>
            <a:r>
              <a:rPr lang="en-GB" dirty="0" err="1"/>
              <a:t>fulfill</a:t>
            </a:r>
            <a:r>
              <a:rPr lang="en-GB" dirty="0"/>
              <a:t> some criteria that is required by CRAN and upload these functions as a package. From then on, it is CRAN’s responsibility to maintain version compatibility of that package and it will be available for everybody’s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8F110-685F-4154-A21F-40503D1A93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6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have a look at RStudio cloud. This is where we will do our analysis today. This is a relatively new addition in the R ecosystem. But it is great. You don’t have to install anything in your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8F110-685F-4154-A21F-40503D1A93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3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Opinionated collection of packages for data science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“The packages in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share a common philosophy of data and R programming, and are designed to work together naturally.”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install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8F110-685F-4154-A21F-40503D1A93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21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they do is look at social and economic situation in countries and help policy makers take decision for improving standards of life.</a:t>
            </a:r>
          </a:p>
          <a:p>
            <a:endParaRPr lang="en-GB" dirty="0"/>
          </a:p>
          <a:p>
            <a:r>
              <a:rPr lang="en-GB" dirty="0"/>
              <a:t>The particular dataset we will look at is called PISA. (Programme for International Student Assessment).</a:t>
            </a:r>
          </a:p>
          <a:p>
            <a:endParaRPr lang="en-GB" dirty="0"/>
          </a:p>
          <a:p>
            <a:r>
              <a:rPr lang="en-GB" dirty="0"/>
              <a:t>The do student interviews across the globe and build a database to get a comparative view of how students are doing under varying socio economic countries.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8F110-685F-4154-A21F-40503D1A93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5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8F110-685F-4154-A21F-40503D1A93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pipe, </a:t>
            </a:r>
            <a:r>
              <a:rPr lang="en-GB" dirty="0"/>
              <a:t>%&gt;%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comes from the 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magrittr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 by Stefan Milton Bache. Packages in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 </a:t>
            </a:r>
            <a:r>
              <a:rPr lang="en-GB" dirty="0"/>
              <a:t>%&gt;%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you automatically, so you don’t usually load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magrittr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explicitly.”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8F110-685F-4154-A21F-40503D1A93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9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&lt;-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%&gt;% mutate(CNT =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forcats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fct_reorder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(CNT, PV1SCIE))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8F110-685F-4154-A21F-40503D1A93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9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B970-0482-4659-9981-099367C01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958ED-DEDC-4900-A377-56B0D4507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95247-C11D-4814-B547-34169C1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78F3-DD52-41F8-967B-5830F957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BC78-AFB0-45F8-8435-B055E42C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04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650D-512E-433D-896C-13CA4F0F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A22F9-FEF0-49FC-A882-F94C142D4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86E1-A585-425F-B58D-05A468C4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0E7C-926E-472B-88F3-7D5EF83D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94F5-FB6E-47DE-9D4F-95C79908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9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88A8-04B5-48E6-B391-A2D7FB036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64465-17D1-4636-A986-57D9F511A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3F16-54CE-48D6-92C5-FE39E654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BBDD-B543-4802-9544-564101D8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FB6B-668C-44CE-9075-3620115A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5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CC28-24CE-4133-85C3-3F3913B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28DD-7404-46B2-898A-8C6036FB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056E-B37D-46A8-9059-AF1C2B2F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2BB35-5DE4-4895-A088-A0CDE0B9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DC42-F330-47FA-BEED-842DCD7F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6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7E4E-60AC-494B-91A3-6825A508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9AF6-90A5-409C-8741-6A398D9A2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D2E9-FD7C-45E8-965A-29E07771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CFC1-2191-4369-A9BE-F33EF4E7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6B5E7-0B16-4358-979F-311AAC26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5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1B90-79BF-474E-B551-C0C0A0E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6D72-AB93-4C3C-AADA-F0DAF7473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6C8C5-0401-4621-8526-313C796FD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2F93F-F023-4494-BFFA-7FCD5BBB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D6F1-DEB4-4FA5-B307-4D049F5A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152DA-07B0-4BCA-A560-FA77B216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06AF-25BB-4E23-93D8-79D02E72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7629A-F92C-42FF-8CB0-082E31B5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D9548-95CB-4594-BAD3-646C10F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BDCB8-6D2A-4F79-BC1E-D2CFAC34E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4CE08-0539-45FB-8FCD-1A831E4C5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A8E15-1F15-44CF-8BAE-063C2FA1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16777-930C-4ED3-8AF8-819103B5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12C30-154F-4609-A7DA-F823D740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0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AC83-FD92-4C85-AD58-EF1D95ED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BD13D-AC0D-4375-A494-1DBD7919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751D9-3B81-4170-B5FE-2D1D0742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3212-96DD-4990-A139-0B6BD41A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2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BEE0B-31F2-430E-9FE5-60D9D743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7256C-B35A-4D30-A440-0CC701B7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DF994-D068-4617-A983-8D9CE0BB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8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179C-97FC-4142-8C62-795CFE22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5831-5F2B-41D5-8285-6AA80966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E6BF7-48B4-4ED9-9DE7-179129634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B9E0-3D4F-4A21-8961-9FE88F00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2AE3B-5C78-43E2-A433-98481C9F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BB30-19C9-4F20-9CB0-B8F17B8E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03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5E81-2D2D-48FE-880F-73AF1EC6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F6156-081A-4861-8A2A-A5ACB4FBB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9ED1E-D46D-4F59-A6CD-F12F5D00D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4BCB8-FA3A-4030-B271-9E307A05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2280-CD5D-4171-8792-3EE55912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14EB5-FFA3-456B-82AD-2B8E3B9C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45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E624F-3806-4189-8FCF-0CDA9AC4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E6543-DC0E-4FCA-A531-12BE0607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44560-914A-49D8-97B9-5DEB860E4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24A1-35F6-4977-8161-D24331AB2AE3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FE09-4DE8-4455-91DA-EAB3105C9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28B2-845A-4016-A743-E9902059B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FAF2-36A2-4D13-946B-CF19BB22F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natWali/R-pre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FAD8-B40D-49DA-AA9D-D2824201F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Analysis with R</a:t>
            </a:r>
          </a:p>
        </p:txBody>
      </p:sp>
    </p:spTree>
    <p:extLst>
      <p:ext uri="{BB962C8B-B14F-4D97-AF65-F5344CB8AC3E}">
        <p14:creationId xmlns:p14="http://schemas.microsoft.com/office/powerpoint/2010/main" val="169177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63EFF1-8D44-4443-817F-42CA56F29228}"/>
              </a:ext>
            </a:extLst>
          </p:cNvPr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functions used in plotting:</a:t>
            </a:r>
          </a:p>
          <a:p>
            <a:r>
              <a:rPr lang="en-GB" dirty="0" err="1"/>
              <a:t>ggplot</a:t>
            </a:r>
            <a:endParaRPr lang="en-GB" dirty="0"/>
          </a:p>
          <a:p>
            <a:r>
              <a:rPr lang="en-GB" dirty="0" err="1"/>
              <a:t>geom_point</a:t>
            </a:r>
            <a:endParaRPr lang="en-GB" dirty="0"/>
          </a:p>
          <a:p>
            <a:r>
              <a:rPr lang="en-GB" dirty="0" err="1"/>
              <a:t>aes</a:t>
            </a:r>
            <a:endParaRPr lang="en-GB" dirty="0"/>
          </a:p>
          <a:p>
            <a:r>
              <a:rPr lang="en-GB" dirty="0" err="1"/>
              <a:t>coord_flip</a:t>
            </a:r>
            <a:endParaRPr lang="en-GB" dirty="0"/>
          </a:p>
          <a:p>
            <a:r>
              <a:rPr lang="en-GB" dirty="0" err="1"/>
              <a:t>geom_boxplot</a:t>
            </a:r>
            <a:endParaRPr lang="en-GB" dirty="0"/>
          </a:p>
          <a:p>
            <a:r>
              <a:rPr lang="en-GB" dirty="0" err="1"/>
              <a:t>facet_wrap</a:t>
            </a:r>
            <a:endParaRPr lang="en-GB" dirty="0"/>
          </a:p>
          <a:p>
            <a:r>
              <a:rPr lang="en-GB" dirty="0" err="1"/>
              <a:t>theme_bw</a:t>
            </a:r>
            <a:endParaRPr lang="en-GB" dirty="0"/>
          </a:p>
          <a:p>
            <a:r>
              <a:rPr lang="en-GB" dirty="0"/>
              <a:t>theme</a:t>
            </a:r>
          </a:p>
          <a:p>
            <a:r>
              <a:rPr lang="en-GB" dirty="0" err="1"/>
              <a:t>element_text</a:t>
            </a:r>
            <a:endParaRPr lang="en-GB" dirty="0"/>
          </a:p>
          <a:p>
            <a:r>
              <a:rPr lang="en-GB" dirty="0" err="1"/>
              <a:t>scale_fill_brewer</a:t>
            </a:r>
            <a:endParaRPr lang="en-GB" dirty="0"/>
          </a:p>
          <a:p>
            <a:r>
              <a:rPr lang="en-GB" dirty="0" err="1"/>
              <a:t>xlab</a:t>
            </a:r>
            <a:endParaRPr lang="en-GB" dirty="0"/>
          </a:p>
          <a:p>
            <a:r>
              <a:rPr lang="en-GB" dirty="0" err="1"/>
              <a:t>ylab</a:t>
            </a:r>
            <a:endParaRPr lang="en-GB" dirty="0"/>
          </a:p>
          <a:p>
            <a:r>
              <a:rPr lang="en-GB" dirty="0" err="1"/>
              <a:t>geom_point</a:t>
            </a:r>
            <a:endParaRPr lang="en-GB" dirty="0"/>
          </a:p>
          <a:p>
            <a:r>
              <a:rPr lang="en-GB" dirty="0" err="1"/>
              <a:t>geom_smooth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06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CF71-3B31-48AB-B98D-6396EBF8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Median Mode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8F109611-E935-4023-8D37-4E7B20DF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491581"/>
            <a:ext cx="4419600" cy="3019425"/>
          </a:xfrm>
        </p:spPr>
      </p:pic>
    </p:spTree>
    <p:extLst>
      <p:ext uri="{BB962C8B-B14F-4D97-AF65-F5344CB8AC3E}">
        <p14:creationId xmlns:p14="http://schemas.microsoft.com/office/powerpoint/2010/main" val="353474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FA06-091A-45C4-B301-A6847EB3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plots…</a:t>
            </a:r>
          </a:p>
        </p:txBody>
      </p:sp>
    </p:spTree>
    <p:extLst>
      <p:ext uri="{BB962C8B-B14F-4D97-AF65-F5344CB8AC3E}">
        <p14:creationId xmlns:p14="http://schemas.microsoft.com/office/powerpoint/2010/main" val="278749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27C8-6084-4312-91D4-25F3C777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8CA5-E11F-4574-833B-DDED1AF5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Complex </a:t>
            </a:r>
          </a:p>
          <a:p>
            <a:pPr>
              <a:buFontTx/>
              <a:buChar char="-"/>
            </a:pPr>
            <a:r>
              <a:rPr lang="en-GB" dirty="0"/>
              <a:t>But gives a more holistic view of data</a:t>
            </a:r>
          </a:p>
          <a:p>
            <a:pPr>
              <a:buFontTx/>
              <a:buChar char="-"/>
            </a:pPr>
            <a:r>
              <a:rPr lang="en-GB" dirty="0"/>
              <a:t>Data scientists’ favourite</a:t>
            </a:r>
          </a:p>
        </p:txBody>
      </p:sp>
    </p:spTree>
    <p:extLst>
      <p:ext uri="{BB962C8B-B14F-4D97-AF65-F5344CB8AC3E}">
        <p14:creationId xmlns:p14="http://schemas.microsoft.com/office/powerpoint/2010/main" val="91644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9AED-F7A7-4A85-934F-7709BE17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3398-2D84-4CD3-AB38-B412C6E3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Ease of access, extensibility and community support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Security, memory management, and speed are the biggest pitfalls</a:t>
            </a:r>
          </a:p>
        </p:txBody>
      </p:sp>
    </p:spTree>
    <p:extLst>
      <p:ext uri="{BB962C8B-B14F-4D97-AF65-F5344CB8AC3E}">
        <p14:creationId xmlns:p14="http://schemas.microsoft.com/office/powerpoint/2010/main" val="24743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5A3F-E055-4943-B1BC-625FF33C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C4CD-4699-44E7-AA82-4604C3DE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>
                <a:hlinkClick r:id="rId3"/>
              </a:rPr>
              <a:t>Comprehensive R Archive Network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8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913-55CF-45FC-A89E-64A3B932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RStudio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58CA-7CA2-4EA5-8AD2-6FBE299F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 way to get familiar</a:t>
            </a:r>
          </a:p>
          <a:p>
            <a:r>
              <a:rPr lang="en-GB" dirty="0"/>
              <a:t>Show and tell</a:t>
            </a:r>
          </a:p>
        </p:txBody>
      </p:sp>
    </p:spTree>
    <p:extLst>
      <p:ext uri="{BB962C8B-B14F-4D97-AF65-F5344CB8AC3E}">
        <p14:creationId xmlns:p14="http://schemas.microsoft.com/office/powerpoint/2010/main" val="78884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027E-F2CC-4DE3-AD97-21F86A97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6FC7-C473-495D-B120-D8172432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?</a:t>
            </a:r>
            <a:r>
              <a:rPr lang="en-GB" dirty="0" err="1"/>
              <a:t>tidyverse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??</a:t>
            </a:r>
            <a:r>
              <a:rPr lang="en-GB" dirty="0" err="1"/>
              <a:t>tidyverse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98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E46D-B8E5-4596-9920-467FFB2E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76CA-F161-49FF-9642-A73EB41F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OECD - Organisation for Economic Co-operation and Development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https://github.com/ZinatWali/R-prep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pl-PL" dirty="0"/>
              <a:t>pisa &lt;- read_csv("https://raw.githubusercontent.com/ZinatWali/R-prep/master/pisa_small.csv")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87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DEBB-8E7C-4DE8-856E-B67BB2D2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53C3-02B2-4D1E-98D1-FB5EBB2C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female &lt;- filter(</a:t>
            </a:r>
            <a:r>
              <a:rPr lang="en-GB" dirty="0" err="1"/>
              <a:t>pisa</a:t>
            </a:r>
            <a:r>
              <a:rPr lang="en-GB" dirty="0"/>
              <a:t>, Gender == ‘Female’)</a:t>
            </a:r>
          </a:p>
          <a:p>
            <a:pPr marL="0" indent="0">
              <a:buNone/>
            </a:pPr>
            <a:r>
              <a:rPr lang="en-GB" dirty="0"/>
              <a:t>view(female)</a:t>
            </a:r>
          </a:p>
          <a:p>
            <a:pPr marL="0" indent="0">
              <a:buNone/>
            </a:pPr>
            <a:r>
              <a:rPr lang="en-GB" dirty="0"/>
              <a:t>sci &lt;- filter(</a:t>
            </a:r>
            <a:r>
              <a:rPr lang="en-GB" dirty="0" err="1"/>
              <a:t>pisa</a:t>
            </a:r>
            <a:r>
              <a:rPr lang="en-GB" dirty="0"/>
              <a:t>, !is.na(</a:t>
            </a:r>
            <a:r>
              <a:rPr lang="en-GB" dirty="0" err="1"/>
              <a:t>EnjoysScience</a:t>
            </a:r>
            <a:r>
              <a:rPr lang="en-GB" dirty="0"/>
              <a:t>))</a:t>
            </a:r>
          </a:p>
          <a:p>
            <a:pPr marL="0" indent="0">
              <a:buNone/>
            </a:pPr>
            <a:r>
              <a:rPr lang="en-GB" dirty="0"/>
              <a:t>view(sci)</a:t>
            </a:r>
          </a:p>
        </p:txBody>
      </p:sp>
    </p:spTree>
    <p:extLst>
      <p:ext uri="{BB962C8B-B14F-4D97-AF65-F5344CB8AC3E}">
        <p14:creationId xmlns:p14="http://schemas.microsoft.com/office/powerpoint/2010/main" val="259247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690F-19FF-4182-8108-3C8BB327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%&gt;%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DFBC-B5D6-4ABE-9CD2-3AA35291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countries_only</a:t>
            </a:r>
            <a:r>
              <a:rPr lang="en-GB" dirty="0"/>
              <a:t> &lt;- </a:t>
            </a:r>
            <a:r>
              <a:rPr lang="en-GB" dirty="0" err="1"/>
              <a:t>pisa</a:t>
            </a:r>
            <a:r>
              <a:rPr lang="en-GB" dirty="0"/>
              <a:t> %&gt;% filter(OECD == "No") %&gt;%  select(CNT) %&gt;% distinct() %&gt;% print(n=Inf)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pisa</a:t>
            </a:r>
            <a:r>
              <a:rPr lang="en-GB" dirty="0"/>
              <a:t> &lt;- </a:t>
            </a:r>
            <a:r>
              <a:rPr lang="en-GB" dirty="0" err="1"/>
              <a:t>pisa</a:t>
            </a:r>
            <a:r>
              <a:rPr lang="en-GB" dirty="0"/>
              <a:t> %&gt;% </a:t>
            </a:r>
          </a:p>
          <a:p>
            <a:pPr marL="0" indent="0">
              <a:buNone/>
            </a:pPr>
            <a:r>
              <a:rPr lang="en-GB" dirty="0"/>
              <a:t>  mutate(CNT = </a:t>
            </a:r>
            <a:r>
              <a:rPr lang="en-GB" dirty="0" err="1"/>
              <a:t>forcats</a:t>
            </a:r>
            <a:r>
              <a:rPr lang="en-GB" dirty="0"/>
              <a:t>::</a:t>
            </a:r>
            <a:r>
              <a:rPr lang="en-GB" dirty="0" err="1"/>
              <a:t>fct_reorder</a:t>
            </a:r>
            <a:r>
              <a:rPr lang="en-GB" dirty="0"/>
              <a:t>(CNT, PV1SCIE))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61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411520-1E90-4A62-BF17-0ADEC5988361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summary of functions used:</a:t>
            </a:r>
          </a:p>
          <a:p>
            <a:r>
              <a:rPr lang="en-GB" dirty="0"/>
              <a:t>filter</a:t>
            </a:r>
          </a:p>
          <a:p>
            <a:r>
              <a:rPr lang="en-GB" dirty="0"/>
              <a:t>group_by</a:t>
            </a:r>
          </a:p>
          <a:p>
            <a:r>
              <a:rPr lang="en-GB" dirty="0"/>
              <a:t>distinct</a:t>
            </a:r>
          </a:p>
          <a:p>
            <a:r>
              <a:rPr lang="en-GB" dirty="0"/>
              <a:t>summarise</a:t>
            </a:r>
          </a:p>
          <a:p>
            <a:r>
              <a:rPr lang="en-GB" dirty="0"/>
              <a:t>median</a:t>
            </a:r>
          </a:p>
          <a:p>
            <a:r>
              <a:rPr lang="en-GB" dirty="0"/>
              <a:t>arrange</a:t>
            </a:r>
          </a:p>
          <a:p>
            <a:r>
              <a:rPr lang="en-GB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74537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706</Words>
  <Application>Microsoft Office PowerPoint</Application>
  <PresentationFormat>Widescreen</PresentationFormat>
  <Paragraphs>93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Analysis with R</vt:lpstr>
      <vt:lpstr>R</vt:lpstr>
      <vt:lpstr>CRAN</vt:lpstr>
      <vt:lpstr>RStudio cloud</vt:lpstr>
      <vt:lpstr>Tidyverse</vt:lpstr>
      <vt:lpstr>Data</vt:lpstr>
      <vt:lpstr>Explore</vt:lpstr>
      <vt:lpstr>%&gt;%</vt:lpstr>
      <vt:lpstr>PowerPoint Presentation</vt:lpstr>
      <vt:lpstr>PowerPoint Presentation</vt:lpstr>
      <vt:lpstr>Mean Median Mode</vt:lpstr>
      <vt:lpstr>Some plots…</vt:lpstr>
      <vt:lpstr>Box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R</dc:title>
  <dc:creator>Zinat Wali</dc:creator>
  <cp:lastModifiedBy>Zinat Wali</cp:lastModifiedBy>
  <cp:revision>37</cp:revision>
  <dcterms:created xsi:type="dcterms:W3CDTF">2019-10-22T10:35:25Z</dcterms:created>
  <dcterms:modified xsi:type="dcterms:W3CDTF">2019-10-23T10:32:28Z</dcterms:modified>
</cp:coreProperties>
</file>