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8288000" cy="10287000"/>
  <p:notesSz cx="6858000" cy="9144000"/>
  <p:embeddedFontLst>
    <p:embeddedFont>
      <p:font typeface="Roboto Slab" pitchFamily="2" charset="0"/>
      <p:regular r:id="rId12"/>
      <p:bold r:id="rId13"/>
    </p:embeddedFont>
    <p:embeddedFont>
      <p:font typeface="Times New Roman Bold" panose="02020803070505020304" pitchFamily="18"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4" d="100"/>
          <a:sy n="44" d="100"/>
        </p:scale>
        <p:origin x="66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17.07.2025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6201-AE6C-1156-6BD5-57DAD1F81BF2}"/>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7BE71799-AF41-C6F5-187D-E31D0CAD811B}"/>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9306F7-36DE-34A9-67BE-E7FC165C0767}"/>
              </a:ext>
            </a:extLst>
          </p:cNvPr>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a:extLst>
              <a:ext uri="{FF2B5EF4-FFF2-40B4-BE49-F238E27FC236}">
                <a16:creationId xmlns:a16="http://schemas.microsoft.com/office/drawing/2014/main" id="{2375096F-B42E-ABCD-5089-B5159FFBE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CA2CA-6C7C-8187-B4BF-C5150561DB7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740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672B-B5FB-5390-B99F-940D07950F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DB0388-6F93-A88B-86AB-379DC54BC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1D2FF2-61DE-DA23-35D7-E740F9BBC33E}"/>
              </a:ext>
            </a:extLst>
          </p:cNvPr>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a:extLst>
              <a:ext uri="{FF2B5EF4-FFF2-40B4-BE49-F238E27FC236}">
                <a16:creationId xmlns:a16="http://schemas.microsoft.com/office/drawing/2014/main" id="{3E093394-BA57-8B86-38F0-D058CF599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033F0-50AD-0306-B083-9A375D5A651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657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19A654-C621-970A-5D31-046C157D2D67}"/>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3AF2D1-2317-A116-2F68-A32E88400460}"/>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F15C3B-4F3F-5EE1-4C29-7439BE2EB4C6}"/>
              </a:ext>
            </a:extLst>
          </p:cNvPr>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a:extLst>
              <a:ext uri="{FF2B5EF4-FFF2-40B4-BE49-F238E27FC236}">
                <a16:creationId xmlns:a16="http://schemas.microsoft.com/office/drawing/2014/main" id="{A755BBD1-D947-86D1-E4A1-E08062DBF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63B8F-9479-97D4-8CA7-6FFD6F9D569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254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7B67-9EA9-CB3A-85EF-1B1CA12590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1A49EE-89F8-AE78-6851-CF2F4129B8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29FE95-B006-454E-A0AE-61DD276A2E96}"/>
              </a:ext>
            </a:extLst>
          </p:cNvPr>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a:extLst>
              <a:ext uri="{FF2B5EF4-FFF2-40B4-BE49-F238E27FC236}">
                <a16:creationId xmlns:a16="http://schemas.microsoft.com/office/drawing/2014/main" id="{48E7002F-34EE-18F0-E8F1-4FC71008E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F4855-17AF-33A5-3838-FCF52715304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910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8853-530F-6C2F-931A-E4E867976D45}"/>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FB6045-F699-D135-A3E3-1DF08FAA684C}"/>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7C48EB-0282-3AFE-F412-D7BCCE05A9A1}"/>
              </a:ext>
            </a:extLst>
          </p:cNvPr>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a:extLst>
              <a:ext uri="{FF2B5EF4-FFF2-40B4-BE49-F238E27FC236}">
                <a16:creationId xmlns:a16="http://schemas.microsoft.com/office/drawing/2014/main" id="{C19A3367-E589-908A-5FFF-B1F414980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982FE-477B-4071-5A71-B6A6AA8485E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940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D79F-9BFD-3EAA-2ACD-0EB5956871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124F3B-E0C9-5C69-0E17-1C1E226CD52C}"/>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5D4432-F0B5-E137-9930-EB011F88087E}"/>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742D85-28C5-8EB8-D55D-85770767BF1D}"/>
              </a:ext>
            </a:extLst>
          </p:cNvPr>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a:extLst>
              <a:ext uri="{FF2B5EF4-FFF2-40B4-BE49-F238E27FC236}">
                <a16:creationId xmlns:a16="http://schemas.microsoft.com/office/drawing/2014/main" id="{CE93C977-109E-1095-BC30-3AE8A0926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8111D-2F9C-C361-E20D-96C9B7F65CE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21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1530-8585-002D-87F4-9987293FF30B}"/>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486819-F542-9436-0BE5-864EDA7E112D}"/>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1B70F378-0487-1A01-20C6-431E5B154D47}"/>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A0666C-565F-2BFF-E286-6941D9373DAF}"/>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380088B6-AF5D-E796-887B-789EDCB51D5E}"/>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A7A985-4C82-BA67-1BE9-710EA1CBB02B}"/>
              </a:ext>
            </a:extLst>
          </p:cNvPr>
          <p:cNvSpPr>
            <a:spLocks noGrp="1"/>
          </p:cNvSpPr>
          <p:nvPr>
            <p:ph type="dt" sz="half" idx="10"/>
          </p:nvPr>
        </p:nvSpPr>
        <p:spPr/>
        <p:txBody>
          <a:bodyPr/>
          <a:lstStyle/>
          <a:p>
            <a:fld id="{1D8BD707-D9CF-40AE-B4C6-C98DA3205C09}" type="datetimeFigureOut">
              <a:rPr lang="en-US" smtClean="0"/>
              <a:pPr/>
              <a:t>7/17/2025</a:t>
            </a:fld>
            <a:endParaRPr lang="en-US"/>
          </a:p>
        </p:txBody>
      </p:sp>
      <p:sp>
        <p:nvSpPr>
          <p:cNvPr id="8" name="Footer Placeholder 7">
            <a:extLst>
              <a:ext uri="{FF2B5EF4-FFF2-40B4-BE49-F238E27FC236}">
                <a16:creationId xmlns:a16="http://schemas.microsoft.com/office/drawing/2014/main" id="{F0EF2428-435C-62B8-5494-CF1DAD2767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E41E0-0C12-2FDE-6548-CB7EBEBF17F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272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1C3E-9B96-77D2-CB14-FC2F32EDB3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EE4FEE-2DAA-BC1C-474C-955F775A43F2}"/>
              </a:ext>
            </a:extLst>
          </p:cNvPr>
          <p:cNvSpPr>
            <a:spLocks noGrp="1"/>
          </p:cNvSpPr>
          <p:nvPr>
            <p:ph type="dt" sz="half" idx="10"/>
          </p:nvPr>
        </p:nvSpPr>
        <p:spPr/>
        <p:txBody>
          <a:bodyPr/>
          <a:lstStyle/>
          <a:p>
            <a:fld id="{1D8BD707-D9CF-40AE-B4C6-C98DA3205C09}" type="datetimeFigureOut">
              <a:rPr lang="en-US" smtClean="0"/>
              <a:pPr/>
              <a:t>7/17/2025</a:t>
            </a:fld>
            <a:endParaRPr lang="en-US"/>
          </a:p>
        </p:txBody>
      </p:sp>
      <p:sp>
        <p:nvSpPr>
          <p:cNvPr id="4" name="Footer Placeholder 3">
            <a:extLst>
              <a:ext uri="{FF2B5EF4-FFF2-40B4-BE49-F238E27FC236}">
                <a16:creationId xmlns:a16="http://schemas.microsoft.com/office/drawing/2014/main" id="{E28805CF-6965-04E6-75BD-633060D719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943BD3-BF8D-4B3E-6A3B-14C63935676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216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59314B-D106-9B51-6883-84417C9798EF}"/>
              </a:ext>
            </a:extLst>
          </p:cNvPr>
          <p:cNvSpPr>
            <a:spLocks noGrp="1"/>
          </p:cNvSpPr>
          <p:nvPr>
            <p:ph type="dt" sz="half" idx="10"/>
          </p:nvPr>
        </p:nvSpPr>
        <p:spPr/>
        <p:txBody>
          <a:bodyPr/>
          <a:lstStyle/>
          <a:p>
            <a:fld id="{1D8BD707-D9CF-40AE-B4C6-C98DA3205C09}" type="datetimeFigureOut">
              <a:rPr lang="en-US" smtClean="0"/>
              <a:pPr/>
              <a:t>7/17/2025</a:t>
            </a:fld>
            <a:endParaRPr lang="en-US"/>
          </a:p>
        </p:txBody>
      </p:sp>
      <p:sp>
        <p:nvSpPr>
          <p:cNvPr id="3" name="Footer Placeholder 2">
            <a:extLst>
              <a:ext uri="{FF2B5EF4-FFF2-40B4-BE49-F238E27FC236}">
                <a16:creationId xmlns:a16="http://schemas.microsoft.com/office/drawing/2014/main" id="{00573AC1-767C-18FA-F480-49099BE608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9B7962-B889-30E5-A9F6-232D4552D88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443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3FAD7-F86E-237C-320D-C5C4C34B8FDD}"/>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A3D1F8-9BF2-6B79-6546-B8872621B817}"/>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51554C-E28B-255D-69D5-348D8802C486}"/>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F21C6A7D-4995-3E55-AF57-0C8BB0928DB9}"/>
              </a:ext>
            </a:extLst>
          </p:cNvPr>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a:extLst>
              <a:ext uri="{FF2B5EF4-FFF2-40B4-BE49-F238E27FC236}">
                <a16:creationId xmlns:a16="http://schemas.microsoft.com/office/drawing/2014/main" id="{7CBB3D59-35D9-4DF7-1358-09E609FAE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F99826-6EF9-B708-F4C5-ADA505A1954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316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E8C7-2EDA-AAF8-DF38-DDD6C48DB8CB}"/>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591BFA-71C8-8105-6ED9-6A4B1A63C8FD}"/>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92FA5D3D-CC33-7BD6-6967-C6E6E1707709}"/>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C09BF340-B13A-AE0B-A041-2CE4EDA874EE}"/>
              </a:ext>
            </a:extLst>
          </p:cNvPr>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a:extLst>
              <a:ext uri="{FF2B5EF4-FFF2-40B4-BE49-F238E27FC236}">
                <a16:creationId xmlns:a16="http://schemas.microsoft.com/office/drawing/2014/main" id="{E9E12324-8974-ED11-D478-CEC62AC3A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1178E8-F74D-A807-7059-F1317AF55E5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74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6F18F9-132F-D6EA-84BB-56715E515B30}"/>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31F7A4-BC91-5767-C50C-E70EBA11AF77}"/>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E85FC2-9817-6B2E-DBE7-EE8F6A176733}"/>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7/17/2025</a:t>
            </a:fld>
            <a:endParaRPr lang="en-US"/>
          </a:p>
        </p:txBody>
      </p:sp>
      <p:sp>
        <p:nvSpPr>
          <p:cNvPr id="5" name="Footer Placeholder 4">
            <a:extLst>
              <a:ext uri="{FF2B5EF4-FFF2-40B4-BE49-F238E27FC236}">
                <a16:creationId xmlns:a16="http://schemas.microsoft.com/office/drawing/2014/main" id="{1231C2E6-7522-69EF-7CCD-729F99BCCD52}"/>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D5AA7-02ED-2F15-BF40-EEF154AED969}"/>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16051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DF1F8"/>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BFCFE"/>
            </a:solidFill>
          </p:spPr>
          <p:txBody>
            <a:bodyPr/>
            <a:lstStyle/>
            <a:p>
              <a:endParaRPr lang="en-IN"/>
            </a:p>
          </p:txBody>
        </p:sp>
      </p:grpSp>
      <p:grpSp>
        <p:nvGrpSpPr>
          <p:cNvPr id="6" name="Group 6"/>
          <p:cNvGrpSpPr>
            <a:grpSpLocks noChangeAspect="1"/>
          </p:cNvGrpSpPr>
          <p:nvPr/>
        </p:nvGrpSpPr>
        <p:grpSpPr>
          <a:xfrm>
            <a:off x="0" y="0"/>
            <a:ext cx="6858000" cy="10287000"/>
            <a:chOff x="0" y="0"/>
            <a:chExt cx="9144000" cy="13716000"/>
          </a:xfrm>
        </p:grpSpPr>
        <p:sp>
          <p:nvSpPr>
            <p:cNvPr id="7" name="Freeform 7"/>
            <p:cNvSpPr/>
            <p:nvPr/>
          </p:nvSpPr>
          <p:spPr>
            <a:xfrm rot="-101822">
              <a:off x="-201091" y="-132390"/>
              <a:ext cx="9546182" cy="13980779"/>
            </a:xfrm>
            <a:custGeom>
              <a:avLst/>
              <a:gdLst/>
              <a:ahLst/>
              <a:cxnLst/>
              <a:rect l="l" t="t" r="r" b="b"/>
              <a:pathLst>
                <a:path w="9546182" h="13980779">
                  <a:moveTo>
                    <a:pt x="406193" y="0"/>
                  </a:moveTo>
                  <a:lnTo>
                    <a:pt x="9546182" y="270795"/>
                  </a:lnTo>
                  <a:lnTo>
                    <a:pt x="9139989" y="13980780"/>
                  </a:lnTo>
                  <a:lnTo>
                    <a:pt x="0" y="13709985"/>
                  </a:lnTo>
                  <a:lnTo>
                    <a:pt x="406193" y="0"/>
                  </a:lnTo>
                  <a:close/>
                </a:path>
              </a:pathLst>
            </a:custGeom>
            <a:blipFill>
              <a:blip r:embed="rId3"/>
              <a:stretch>
                <a:fillRect t="-10964" b="-10964"/>
              </a:stretch>
            </a:blipFill>
          </p:spPr>
        </p:sp>
      </p:grpSp>
      <p:sp>
        <p:nvSpPr>
          <p:cNvPr id="8" name="TextBox 8"/>
          <p:cNvSpPr txBox="1"/>
          <p:nvPr/>
        </p:nvSpPr>
        <p:spPr>
          <a:xfrm>
            <a:off x="7850237" y="1027956"/>
            <a:ext cx="9445526" cy="2578100"/>
          </a:xfrm>
          <a:prstGeom prst="rect">
            <a:avLst/>
          </a:prstGeom>
        </p:spPr>
        <p:txBody>
          <a:bodyPr lIns="0" tIns="0" rIns="0" bIns="0" rtlCol="0" anchor="t">
            <a:spAutoFit/>
          </a:bodyPr>
          <a:lstStyle/>
          <a:p>
            <a:pPr algn="l">
              <a:lnSpc>
                <a:spcPts val="9625"/>
              </a:lnSpc>
            </a:pPr>
            <a:r>
              <a:rPr lang="en-US" sz="7687" dirty="0">
                <a:solidFill>
                  <a:srgbClr val="3257B8"/>
                </a:solidFill>
                <a:latin typeface="Times New Roman"/>
                <a:ea typeface="Times New Roman"/>
                <a:cs typeface="Times New Roman"/>
                <a:sym typeface="Times New Roman"/>
              </a:rPr>
              <a:t>Stock Price Prediction with TensorFlow</a:t>
            </a:r>
          </a:p>
        </p:txBody>
      </p:sp>
      <p:sp>
        <p:nvSpPr>
          <p:cNvPr id="9" name="TextBox 9"/>
          <p:cNvSpPr txBox="1"/>
          <p:nvPr/>
        </p:nvSpPr>
        <p:spPr>
          <a:xfrm>
            <a:off x="7813774" y="4048125"/>
            <a:ext cx="9445526" cy="1095375"/>
          </a:xfrm>
          <a:prstGeom prst="rect">
            <a:avLst/>
          </a:prstGeom>
        </p:spPr>
        <p:txBody>
          <a:bodyPr lIns="0" tIns="0" rIns="0" bIns="0" rtlCol="0" anchor="t">
            <a:spAutoFit/>
          </a:bodyPr>
          <a:lstStyle/>
          <a:p>
            <a:pPr algn="l">
              <a:lnSpc>
                <a:spcPts val="4125"/>
              </a:lnSpc>
            </a:pPr>
            <a:r>
              <a:rPr lang="en-US" sz="3312" dirty="0">
                <a:solidFill>
                  <a:srgbClr val="3257B8"/>
                </a:solidFill>
                <a:latin typeface="Times New Roman"/>
                <a:ea typeface="Times New Roman"/>
                <a:cs typeface="Times New Roman"/>
                <a:sym typeface="Times New Roman"/>
              </a:rPr>
              <a:t>A Deep Learning-Based Time Series Forecasting System</a:t>
            </a:r>
          </a:p>
        </p:txBody>
      </p:sp>
      <p:sp>
        <p:nvSpPr>
          <p:cNvPr id="12" name="TextBox 11">
            <a:extLst>
              <a:ext uri="{FF2B5EF4-FFF2-40B4-BE49-F238E27FC236}">
                <a16:creationId xmlns:a16="http://schemas.microsoft.com/office/drawing/2014/main" id="{BBF448A1-419B-BA97-2CCC-656B403F5D2F}"/>
              </a:ext>
            </a:extLst>
          </p:cNvPr>
          <p:cNvSpPr txBox="1"/>
          <p:nvPr/>
        </p:nvSpPr>
        <p:spPr>
          <a:xfrm>
            <a:off x="8153399" y="5524500"/>
            <a:ext cx="8915111" cy="2769989"/>
          </a:xfrm>
          <a:prstGeom prst="rect">
            <a:avLst/>
          </a:prstGeom>
          <a:noFill/>
        </p:spPr>
        <p:txBody>
          <a:bodyPr wrap="square" rtlCol="0">
            <a:spAutoFit/>
          </a:bodyPr>
          <a:lstStyle/>
          <a:p>
            <a:pPr algn="just"/>
            <a:r>
              <a:rPr lang="en-US" sz="4200" dirty="0">
                <a:solidFill>
                  <a:srgbClr val="0070C0"/>
                </a:solidFill>
                <a:latin typeface="Times New Roman" panose="02020603050405020304" pitchFamily="18" charset="0"/>
                <a:cs typeface="Times New Roman" panose="02020603050405020304" pitchFamily="18" charset="0"/>
              </a:rPr>
              <a:t>Name: Nagaram Manoj Kumar.</a:t>
            </a:r>
          </a:p>
          <a:p>
            <a:pPr algn="just"/>
            <a:r>
              <a:rPr lang="en-US" sz="4400" dirty="0">
                <a:solidFill>
                  <a:srgbClr val="0070C0"/>
                </a:solidFill>
              </a:rPr>
              <a:t>Enrollment Number: 2203031240893. Division: 7Ai-16 </a:t>
            </a:r>
          </a:p>
          <a:p>
            <a:pPr algn="just"/>
            <a:r>
              <a:rPr lang="en-US" sz="4400" dirty="0">
                <a:solidFill>
                  <a:srgbClr val="0070C0"/>
                </a:solidFill>
              </a:rPr>
              <a:t>Department/Branch: CSE-AI/DS</a:t>
            </a:r>
            <a:endParaRPr lang="en-IN" sz="42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DF1F8"/>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BFCFE"/>
            </a:solidFill>
          </p:spPr>
        </p:sp>
      </p:grpSp>
      <p:sp>
        <p:nvSpPr>
          <p:cNvPr id="6" name="TextBox 6"/>
          <p:cNvSpPr txBox="1"/>
          <p:nvPr/>
        </p:nvSpPr>
        <p:spPr>
          <a:xfrm>
            <a:off x="992238" y="1567755"/>
            <a:ext cx="7326065" cy="487362"/>
          </a:xfrm>
          <a:prstGeom prst="rect">
            <a:avLst/>
          </a:prstGeom>
        </p:spPr>
        <p:txBody>
          <a:bodyPr lIns="0" tIns="0" rIns="0" bIns="0" rtlCol="0" anchor="t">
            <a:spAutoFit/>
          </a:bodyPr>
          <a:lstStyle/>
          <a:p>
            <a:pPr algn="l">
              <a:lnSpc>
                <a:spcPts val="3437"/>
              </a:lnSpc>
            </a:pPr>
            <a:r>
              <a:rPr lang="en-US" sz="2750">
                <a:solidFill>
                  <a:srgbClr val="3257B8"/>
                </a:solidFill>
                <a:latin typeface="Times New Roman"/>
                <a:ea typeface="Times New Roman"/>
                <a:cs typeface="Times New Roman"/>
                <a:sym typeface="Times New Roman"/>
              </a:rPr>
              <a:t>Section 1: Introduction &amp; Problem Statement</a:t>
            </a:r>
          </a:p>
        </p:txBody>
      </p:sp>
      <p:sp>
        <p:nvSpPr>
          <p:cNvPr id="7" name="TextBox 7"/>
          <p:cNvSpPr txBox="1"/>
          <p:nvPr/>
        </p:nvSpPr>
        <p:spPr>
          <a:xfrm>
            <a:off x="992237" y="2227510"/>
            <a:ext cx="16303526" cy="1862137"/>
          </a:xfrm>
          <a:prstGeom prst="rect">
            <a:avLst/>
          </a:prstGeom>
        </p:spPr>
        <p:txBody>
          <a:bodyPr lIns="0" tIns="0" rIns="0" bIns="0" rtlCol="0" anchor="t">
            <a:spAutoFit/>
          </a:bodyPr>
          <a:lstStyle/>
          <a:p>
            <a:pPr algn="l">
              <a:lnSpc>
                <a:spcPts val="6937"/>
              </a:lnSpc>
            </a:pPr>
            <a:r>
              <a:rPr lang="en-US" sz="5562" dirty="0">
                <a:solidFill>
                  <a:srgbClr val="3257B8"/>
                </a:solidFill>
                <a:latin typeface="Times New Roman"/>
                <a:ea typeface="Times New Roman"/>
                <a:cs typeface="Times New Roman"/>
                <a:sym typeface="Times New Roman"/>
              </a:rPr>
              <a:t>Forecasting Volatility: The Challenge of Stock Price Prediction</a:t>
            </a:r>
          </a:p>
        </p:txBody>
      </p:sp>
      <p:sp>
        <p:nvSpPr>
          <p:cNvPr id="8" name="TextBox 8"/>
          <p:cNvSpPr txBox="1"/>
          <p:nvPr/>
        </p:nvSpPr>
        <p:spPr>
          <a:xfrm>
            <a:off x="1028700" y="4810125"/>
            <a:ext cx="4252912" cy="581025"/>
          </a:xfrm>
          <a:prstGeom prst="rect">
            <a:avLst/>
          </a:prstGeom>
        </p:spPr>
        <p:txBody>
          <a:bodyPr lIns="0" tIns="0" rIns="0" bIns="0" rtlCol="0" anchor="t">
            <a:spAutoFit/>
          </a:bodyPr>
          <a:lstStyle/>
          <a:p>
            <a:pPr algn="l">
              <a:lnSpc>
                <a:spcPts val="4125"/>
              </a:lnSpc>
            </a:pPr>
            <a:r>
              <a:rPr lang="en-US" sz="3312" dirty="0">
                <a:solidFill>
                  <a:srgbClr val="3257B8"/>
                </a:solidFill>
                <a:latin typeface="Times New Roman"/>
                <a:ea typeface="Times New Roman"/>
                <a:cs typeface="Times New Roman"/>
                <a:sym typeface="Times New Roman"/>
              </a:rPr>
              <a:t>Introduction</a:t>
            </a:r>
          </a:p>
        </p:txBody>
      </p:sp>
      <p:sp>
        <p:nvSpPr>
          <p:cNvPr id="9" name="TextBox 9"/>
          <p:cNvSpPr txBox="1"/>
          <p:nvPr/>
        </p:nvSpPr>
        <p:spPr>
          <a:xfrm>
            <a:off x="992237" y="5513785"/>
            <a:ext cx="13346832" cy="3115725"/>
          </a:xfrm>
          <a:prstGeom prst="rect">
            <a:avLst/>
          </a:prstGeom>
        </p:spPr>
        <p:txBody>
          <a:bodyPr lIns="0" tIns="0" rIns="0" bIns="0" rtlCol="0" anchor="t">
            <a:spAutoFit/>
          </a:bodyPr>
          <a:lstStyle/>
          <a:p>
            <a:pPr>
              <a:lnSpc>
                <a:spcPts val="4143"/>
              </a:lnSpc>
            </a:pPr>
            <a:r>
              <a:rPr lang="en-US" sz="2800" dirty="0">
                <a:latin typeface="Times New Roman" panose="02020603050405020304" pitchFamily="18" charset="0"/>
                <a:cs typeface="Times New Roman" panose="02020603050405020304" pitchFamily="18" charset="0"/>
              </a:rPr>
              <a:t>Stock market forecasting is challenging due to its volatility and complex patterns. Traditional models often fall short in capturing non-linear trends. This project leverages LSTM networks in TensorFlow to predict Apple stock prices (2013–2018) using historical data. The workflow includes data loading, EDA, model training, and prediction. The LSTM model effectively captures time-based dependencies and is evaluated using MSE and RMSE, showcasing the strength of deep learning in financial forecasting.</a:t>
            </a:r>
            <a:endParaRPr lang="en-US" sz="2545" dirty="0">
              <a:solidFill>
                <a:srgbClr val="15213F"/>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09650"/>
            <a:ext cx="4252912" cy="514350"/>
          </a:xfrm>
          <a:prstGeom prst="rect">
            <a:avLst/>
          </a:prstGeom>
        </p:spPr>
        <p:txBody>
          <a:bodyPr lIns="0" tIns="0" rIns="0" bIns="0" rtlCol="0" anchor="t">
            <a:spAutoFit/>
          </a:bodyPr>
          <a:lstStyle/>
          <a:p>
            <a:pPr algn="l">
              <a:lnSpc>
                <a:spcPts val="4125"/>
              </a:lnSpc>
            </a:pPr>
            <a:r>
              <a:rPr lang="en-US" sz="3312">
                <a:solidFill>
                  <a:srgbClr val="3257B8"/>
                </a:solidFill>
                <a:latin typeface="Roboto Slab"/>
                <a:ea typeface="Roboto Slab"/>
                <a:cs typeface="Roboto Slab"/>
                <a:sym typeface="Roboto Slab"/>
              </a:rPr>
              <a:t>Problem Statement</a:t>
            </a:r>
          </a:p>
        </p:txBody>
      </p:sp>
      <p:sp>
        <p:nvSpPr>
          <p:cNvPr id="3" name="TextBox 3"/>
          <p:cNvSpPr txBox="1"/>
          <p:nvPr/>
        </p:nvSpPr>
        <p:spPr>
          <a:xfrm>
            <a:off x="1028700" y="2074321"/>
            <a:ext cx="13597658" cy="6824797"/>
          </a:xfrm>
          <a:prstGeom prst="rect">
            <a:avLst/>
          </a:prstGeom>
        </p:spPr>
        <p:txBody>
          <a:bodyPr lIns="0" tIns="0" rIns="0" bIns="0" rtlCol="0" anchor="t">
            <a:spAutoFit/>
          </a:bodyPr>
          <a:lstStyle/>
          <a:p>
            <a:pPr marL="548043" lvl="1" indent="-274022" algn="l">
              <a:lnSpc>
                <a:spcPts val="4132"/>
              </a:lnSpc>
              <a:buFont typeface="Arial"/>
              <a:buChar char="•"/>
            </a:pPr>
            <a:r>
              <a:rPr lang="en-US" sz="2538" dirty="0">
                <a:solidFill>
                  <a:srgbClr val="15213F"/>
                </a:solidFill>
                <a:latin typeface="Times New Roman"/>
                <a:ea typeface="Times New Roman"/>
                <a:cs typeface="Times New Roman"/>
                <a:sym typeface="Times New Roman"/>
              </a:rPr>
              <a:t>Predicting stock prices is a complex task due to the highly volatile and non-linear nature of the stock market.</a:t>
            </a:r>
          </a:p>
          <a:p>
            <a:pPr marL="548043" lvl="1" indent="-274022" algn="l">
              <a:lnSpc>
                <a:spcPts val="4132"/>
              </a:lnSpc>
              <a:buFont typeface="Arial"/>
              <a:buChar char="•"/>
            </a:pPr>
            <a:r>
              <a:rPr lang="en-US" sz="2538" dirty="0">
                <a:solidFill>
                  <a:srgbClr val="15213F"/>
                </a:solidFill>
                <a:latin typeface="Times New Roman"/>
                <a:ea typeface="Times New Roman"/>
                <a:cs typeface="Times New Roman"/>
                <a:sym typeface="Times New Roman"/>
              </a:rPr>
              <a:t>Traditional statistical models fail to capture long-term dependencies and patterns in time-series financial data.</a:t>
            </a:r>
          </a:p>
          <a:p>
            <a:pPr marL="548043" lvl="1" indent="-274022" algn="l">
              <a:lnSpc>
                <a:spcPts val="4132"/>
              </a:lnSpc>
              <a:buFont typeface="Arial"/>
              <a:buChar char="•"/>
            </a:pPr>
            <a:r>
              <a:rPr lang="en-US" sz="2538" dirty="0">
                <a:solidFill>
                  <a:srgbClr val="15213F"/>
                </a:solidFill>
                <a:latin typeface="Times New Roman"/>
                <a:ea typeface="Times New Roman"/>
                <a:cs typeface="Times New Roman"/>
                <a:sym typeface="Times New Roman"/>
              </a:rPr>
              <a:t>The objective is to build a deep learning-based forecasting system using TensorFlow and LSTM networks.</a:t>
            </a:r>
          </a:p>
          <a:p>
            <a:pPr marL="548043" lvl="1" indent="-274022" algn="l">
              <a:lnSpc>
                <a:spcPts val="4132"/>
              </a:lnSpc>
              <a:buFont typeface="Arial"/>
              <a:buChar char="•"/>
            </a:pPr>
            <a:r>
              <a:rPr lang="en-US" sz="2538" dirty="0">
                <a:solidFill>
                  <a:srgbClr val="15213F"/>
                </a:solidFill>
                <a:latin typeface="Times New Roman"/>
                <a:ea typeface="Times New Roman"/>
                <a:cs typeface="Times New Roman"/>
                <a:sym typeface="Times New Roman"/>
              </a:rPr>
              <a:t>The model should accurately predict the daily closing stock prices (e.g., Apple – AAPL) using historical data from 2013 to 2018.</a:t>
            </a:r>
          </a:p>
          <a:p>
            <a:pPr marL="548043" lvl="1" indent="-274022" algn="l">
              <a:lnSpc>
                <a:spcPts val="4132"/>
              </a:lnSpc>
              <a:buFont typeface="Arial"/>
              <a:buChar char="•"/>
            </a:pPr>
            <a:r>
              <a:rPr lang="en-US" sz="2538" dirty="0">
                <a:solidFill>
                  <a:srgbClr val="15213F"/>
                </a:solidFill>
                <a:latin typeface="Times New Roman"/>
                <a:ea typeface="Times New Roman"/>
                <a:cs typeface="Times New Roman"/>
                <a:sym typeface="Times New Roman"/>
              </a:rPr>
              <a:t>The goal is to develop a robust model that minimizes prediction error (MSE/RMSE) and generalizes well on unseen data.</a:t>
            </a:r>
          </a:p>
          <a:p>
            <a:pPr marL="548042" lvl="1" indent="-274021" algn="l">
              <a:lnSpc>
                <a:spcPts val="4133"/>
              </a:lnSpc>
              <a:buFont typeface="Arial"/>
              <a:buChar char="•"/>
            </a:pPr>
            <a:r>
              <a:rPr lang="en-US" sz="2538" dirty="0">
                <a:solidFill>
                  <a:srgbClr val="15213F"/>
                </a:solidFill>
                <a:latin typeface="Times New Roman"/>
                <a:ea typeface="Times New Roman"/>
                <a:cs typeface="Times New Roman"/>
                <a:sym typeface="Times New Roman"/>
              </a:rPr>
              <a:t>This approach aims to enhance the forecasting accuracy and demonstrate the effectiveness of deep learning in financial domains.</a:t>
            </a:r>
          </a:p>
          <a:p>
            <a:pPr algn="l">
              <a:lnSpc>
                <a:spcPts val="4132"/>
              </a:lnSpc>
            </a:pPr>
            <a:endParaRPr lang="en-US" sz="2538" dirty="0">
              <a:solidFill>
                <a:srgbClr val="15213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DF1F8"/>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BFCFE"/>
            </a:solidFill>
          </p:spPr>
        </p:sp>
      </p:grpSp>
      <p:sp>
        <p:nvSpPr>
          <p:cNvPr id="6" name="TextBox 6"/>
          <p:cNvSpPr txBox="1"/>
          <p:nvPr/>
        </p:nvSpPr>
        <p:spPr>
          <a:xfrm>
            <a:off x="553790" y="514350"/>
            <a:ext cx="2855714" cy="304059"/>
          </a:xfrm>
          <a:prstGeom prst="rect">
            <a:avLst/>
          </a:prstGeom>
        </p:spPr>
        <p:txBody>
          <a:bodyPr lIns="0" tIns="0" rIns="0" bIns="0" rtlCol="0" anchor="t">
            <a:spAutoFit/>
          </a:bodyPr>
          <a:lstStyle/>
          <a:p>
            <a:pPr algn="l">
              <a:lnSpc>
                <a:spcPts val="2195"/>
              </a:lnSpc>
            </a:pPr>
            <a:r>
              <a:rPr lang="en-US" sz="1699">
                <a:solidFill>
                  <a:srgbClr val="3257B8"/>
                </a:solidFill>
                <a:latin typeface="Times New Roman"/>
                <a:ea typeface="Times New Roman"/>
                <a:cs typeface="Times New Roman"/>
                <a:sym typeface="Times New Roman"/>
              </a:rPr>
              <a:t>Section 2: System Architecture</a:t>
            </a:r>
          </a:p>
        </p:txBody>
      </p:sp>
      <p:sp>
        <p:nvSpPr>
          <p:cNvPr id="7" name="TextBox 7"/>
          <p:cNvSpPr txBox="1"/>
          <p:nvPr/>
        </p:nvSpPr>
        <p:spPr>
          <a:xfrm>
            <a:off x="553790" y="881658"/>
            <a:ext cx="6625530" cy="546100"/>
          </a:xfrm>
          <a:prstGeom prst="rect">
            <a:avLst/>
          </a:prstGeom>
        </p:spPr>
        <p:txBody>
          <a:bodyPr lIns="0" tIns="0" rIns="0" bIns="0" rtlCol="0" anchor="t">
            <a:spAutoFit/>
          </a:bodyPr>
          <a:lstStyle/>
          <a:p>
            <a:pPr algn="l">
              <a:lnSpc>
                <a:spcPts val="3875"/>
              </a:lnSpc>
            </a:pPr>
            <a:r>
              <a:rPr lang="en-US" sz="3062">
                <a:solidFill>
                  <a:srgbClr val="3257B8"/>
                </a:solidFill>
                <a:latin typeface="Times New Roman"/>
                <a:ea typeface="Times New Roman"/>
                <a:cs typeface="Times New Roman"/>
                <a:sym typeface="Times New Roman"/>
              </a:rPr>
              <a:t>Data Pipeline: From Input to Insight</a:t>
            </a:r>
          </a:p>
        </p:txBody>
      </p:sp>
      <p:grpSp>
        <p:nvGrpSpPr>
          <p:cNvPr id="8" name="Group 8"/>
          <p:cNvGrpSpPr>
            <a:grpSpLocks noChangeAspect="1"/>
          </p:cNvGrpSpPr>
          <p:nvPr/>
        </p:nvGrpSpPr>
        <p:grpSpPr>
          <a:xfrm>
            <a:off x="501239" y="1699022"/>
            <a:ext cx="843721" cy="1012435"/>
            <a:chOff x="0" y="0"/>
            <a:chExt cx="1054893" cy="1265833"/>
          </a:xfrm>
        </p:grpSpPr>
        <p:sp>
          <p:nvSpPr>
            <p:cNvPr id="9" name="Freeform 9" descr="preencoded.png"/>
            <p:cNvSpPr/>
            <p:nvPr/>
          </p:nvSpPr>
          <p:spPr>
            <a:xfrm>
              <a:off x="0" y="0"/>
              <a:ext cx="1054862" cy="1265809"/>
            </a:xfrm>
            <a:custGeom>
              <a:avLst/>
              <a:gdLst/>
              <a:ahLst/>
              <a:cxnLst/>
              <a:rect l="l" t="t" r="r" b="b"/>
              <a:pathLst>
                <a:path w="1054862" h="1265809">
                  <a:moveTo>
                    <a:pt x="0" y="0"/>
                  </a:moveTo>
                  <a:lnTo>
                    <a:pt x="1054862" y="0"/>
                  </a:lnTo>
                  <a:lnTo>
                    <a:pt x="1054862" y="1265809"/>
                  </a:lnTo>
                  <a:lnTo>
                    <a:pt x="0" y="1265809"/>
                  </a:lnTo>
                  <a:lnTo>
                    <a:pt x="0" y="0"/>
                  </a:lnTo>
                  <a:close/>
                </a:path>
              </a:pathLst>
            </a:custGeom>
            <a:blipFill>
              <a:blip r:embed="rId3"/>
              <a:stretch>
                <a:fillRect t="-202" r="-2" b="-204"/>
              </a:stretch>
            </a:blipFill>
          </p:spPr>
        </p:sp>
      </p:grpSp>
      <p:grpSp>
        <p:nvGrpSpPr>
          <p:cNvPr id="10" name="Group 10"/>
          <p:cNvGrpSpPr>
            <a:grpSpLocks noChangeAspect="1"/>
          </p:cNvGrpSpPr>
          <p:nvPr/>
        </p:nvGrpSpPr>
        <p:grpSpPr>
          <a:xfrm>
            <a:off x="501239" y="2648396"/>
            <a:ext cx="843721" cy="1012435"/>
            <a:chOff x="0" y="0"/>
            <a:chExt cx="1054893" cy="1265833"/>
          </a:xfrm>
        </p:grpSpPr>
        <p:sp>
          <p:nvSpPr>
            <p:cNvPr id="11" name="Freeform 11" descr="preencoded.png"/>
            <p:cNvSpPr/>
            <p:nvPr/>
          </p:nvSpPr>
          <p:spPr>
            <a:xfrm>
              <a:off x="0" y="0"/>
              <a:ext cx="1054862" cy="1265809"/>
            </a:xfrm>
            <a:custGeom>
              <a:avLst/>
              <a:gdLst/>
              <a:ahLst/>
              <a:cxnLst/>
              <a:rect l="l" t="t" r="r" b="b"/>
              <a:pathLst>
                <a:path w="1054862" h="1265809">
                  <a:moveTo>
                    <a:pt x="0" y="0"/>
                  </a:moveTo>
                  <a:lnTo>
                    <a:pt x="1054862" y="0"/>
                  </a:lnTo>
                  <a:lnTo>
                    <a:pt x="1054862" y="1265809"/>
                  </a:lnTo>
                  <a:lnTo>
                    <a:pt x="0" y="1265809"/>
                  </a:lnTo>
                  <a:lnTo>
                    <a:pt x="0" y="0"/>
                  </a:lnTo>
                  <a:close/>
                </a:path>
              </a:pathLst>
            </a:custGeom>
            <a:blipFill>
              <a:blip r:embed="rId4"/>
              <a:stretch>
                <a:fillRect t="-202" r="-2" b="-204"/>
              </a:stretch>
            </a:blipFill>
          </p:spPr>
        </p:sp>
      </p:grpSp>
      <p:sp>
        <p:nvSpPr>
          <p:cNvPr id="12" name="TextBox 12"/>
          <p:cNvSpPr txBox="1"/>
          <p:nvPr/>
        </p:nvSpPr>
        <p:spPr>
          <a:xfrm>
            <a:off x="1431429" y="1806029"/>
            <a:ext cx="1978075" cy="268288"/>
          </a:xfrm>
          <a:prstGeom prst="rect">
            <a:avLst/>
          </a:prstGeom>
        </p:spPr>
        <p:txBody>
          <a:bodyPr lIns="0" tIns="0" rIns="0" bIns="0" rtlCol="0" anchor="t">
            <a:spAutoFit/>
          </a:bodyPr>
          <a:lstStyle/>
          <a:p>
            <a:pPr algn="l">
              <a:lnSpc>
                <a:spcPts val="1937"/>
              </a:lnSpc>
            </a:pPr>
            <a:r>
              <a:rPr lang="en-US" sz="1500" b="1">
                <a:solidFill>
                  <a:srgbClr val="15213F"/>
                </a:solidFill>
                <a:latin typeface="Times New Roman Bold"/>
                <a:ea typeface="Times New Roman Bold"/>
                <a:cs typeface="Times New Roman Bold"/>
                <a:sym typeface="Times New Roman Bold"/>
              </a:rPr>
              <a:t>Data Collection</a:t>
            </a:r>
          </a:p>
        </p:txBody>
      </p:sp>
      <p:sp>
        <p:nvSpPr>
          <p:cNvPr id="13" name="TextBox 13"/>
          <p:cNvSpPr txBox="1"/>
          <p:nvPr/>
        </p:nvSpPr>
        <p:spPr>
          <a:xfrm>
            <a:off x="1431429" y="2068935"/>
            <a:ext cx="16231046" cy="340928"/>
          </a:xfrm>
          <a:prstGeom prst="rect">
            <a:avLst/>
          </a:prstGeom>
        </p:spPr>
        <p:txBody>
          <a:bodyPr lIns="0" tIns="0" rIns="0" bIns="0" rtlCol="0" anchor="t">
            <a:spAutoFit/>
          </a:bodyPr>
          <a:lstStyle/>
          <a:p>
            <a:pPr algn="l">
              <a:lnSpc>
                <a:spcPts val="2610"/>
              </a:lnSpc>
            </a:pPr>
            <a:r>
              <a:rPr lang="en-US" sz="1599">
                <a:solidFill>
                  <a:srgbClr val="15213F"/>
                </a:solidFill>
                <a:latin typeface="Times New Roman"/>
                <a:ea typeface="Times New Roman"/>
                <a:cs typeface="Times New Roman"/>
                <a:sym typeface="Times New Roman"/>
              </a:rPr>
              <a:t>CSV Dataset (all_stocks_5yr.csv) loaded using</a:t>
            </a:r>
            <a:r>
              <a:rPr lang="en-US" sz="1599" b="1">
                <a:solidFill>
                  <a:srgbClr val="15213F"/>
                </a:solidFill>
                <a:latin typeface="Times New Roman Bold"/>
                <a:ea typeface="Times New Roman Bold"/>
                <a:cs typeface="Times New Roman Bold"/>
                <a:sym typeface="Times New Roman Bold"/>
              </a:rPr>
              <a:t> pandas.read_csv()</a:t>
            </a:r>
          </a:p>
        </p:txBody>
      </p:sp>
      <p:grpSp>
        <p:nvGrpSpPr>
          <p:cNvPr id="14" name="Group 14"/>
          <p:cNvGrpSpPr>
            <a:grpSpLocks noChangeAspect="1"/>
          </p:cNvGrpSpPr>
          <p:nvPr/>
        </p:nvGrpSpPr>
        <p:grpSpPr>
          <a:xfrm>
            <a:off x="501239" y="3597771"/>
            <a:ext cx="843721" cy="1012435"/>
            <a:chOff x="0" y="0"/>
            <a:chExt cx="1054893" cy="1265833"/>
          </a:xfrm>
        </p:grpSpPr>
        <p:sp>
          <p:nvSpPr>
            <p:cNvPr id="15" name="Freeform 15" descr="preencoded.png"/>
            <p:cNvSpPr/>
            <p:nvPr/>
          </p:nvSpPr>
          <p:spPr>
            <a:xfrm>
              <a:off x="0" y="0"/>
              <a:ext cx="1054862" cy="1265809"/>
            </a:xfrm>
            <a:custGeom>
              <a:avLst/>
              <a:gdLst/>
              <a:ahLst/>
              <a:cxnLst/>
              <a:rect l="l" t="t" r="r" b="b"/>
              <a:pathLst>
                <a:path w="1054862" h="1265809">
                  <a:moveTo>
                    <a:pt x="0" y="0"/>
                  </a:moveTo>
                  <a:lnTo>
                    <a:pt x="1054862" y="0"/>
                  </a:lnTo>
                  <a:lnTo>
                    <a:pt x="1054862" y="1265809"/>
                  </a:lnTo>
                  <a:lnTo>
                    <a:pt x="0" y="1265809"/>
                  </a:lnTo>
                  <a:lnTo>
                    <a:pt x="0" y="0"/>
                  </a:lnTo>
                  <a:close/>
                </a:path>
              </a:pathLst>
            </a:custGeom>
            <a:blipFill>
              <a:blip r:embed="rId5"/>
              <a:stretch>
                <a:fillRect t="-202" r="-2" b="-204"/>
              </a:stretch>
            </a:blipFill>
          </p:spPr>
        </p:sp>
      </p:grpSp>
      <p:sp>
        <p:nvSpPr>
          <p:cNvPr id="16" name="TextBox 16"/>
          <p:cNvSpPr txBox="1"/>
          <p:nvPr/>
        </p:nvSpPr>
        <p:spPr>
          <a:xfrm>
            <a:off x="1431429" y="2689647"/>
            <a:ext cx="1978075" cy="268288"/>
          </a:xfrm>
          <a:prstGeom prst="rect">
            <a:avLst/>
          </a:prstGeom>
        </p:spPr>
        <p:txBody>
          <a:bodyPr lIns="0" tIns="0" rIns="0" bIns="0" rtlCol="0" anchor="t">
            <a:spAutoFit/>
          </a:bodyPr>
          <a:lstStyle/>
          <a:p>
            <a:pPr algn="l">
              <a:lnSpc>
                <a:spcPts val="1937"/>
              </a:lnSpc>
            </a:pPr>
            <a:r>
              <a:rPr lang="en-US" sz="1500" b="1">
                <a:solidFill>
                  <a:srgbClr val="15213F"/>
                </a:solidFill>
                <a:latin typeface="Times New Roman Bold"/>
                <a:ea typeface="Times New Roman Bold"/>
                <a:cs typeface="Times New Roman Bold"/>
                <a:sym typeface="Times New Roman Bold"/>
              </a:rPr>
              <a:t>Preprocessing</a:t>
            </a:r>
          </a:p>
        </p:txBody>
      </p:sp>
      <p:sp>
        <p:nvSpPr>
          <p:cNvPr id="17" name="TextBox 17"/>
          <p:cNvSpPr txBox="1"/>
          <p:nvPr/>
        </p:nvSpPr>
        <p:spPr>
          <a:xfrm>
            <a:off x="1431429" y="3974157"/>
            <a:ext cx="16231046" cy="340928"/>
          </a:xfrm>
          <a:prstGeom prst="rect">
            <a:avLst/>
          </a:prstGeom>
        </p:spPr>
        <p:txBody>
          <a:bodyPr lIns="0" tIns="0" rIns="0" bIns="0" rtlCol="0" anchor="t">
            <a:spAutoFit/>
          </a:bodyPr>
          <a:lstStyle/>
          <a:p>
            <a:pPr algn="l">
              <a:lnSpc>
                <a:spcPts val="2610"/>
              </a:lnSpc>
            </a:pPr>
            <a:r>
              <a:rPr lang="en-US" sz="1599">
                <a:solidFill>
                  <a:srgbClr val="15213F"/>
                </a:solidFill>
                <a:latin typeface="Times New Roman"/>
                <a:ea typeface="Times New Roman"/>
                <a:cs typeface="Times New Roman"/>
                <a:sym typeface="Times New Roman"/>
              </a:rPr>
              <a:t>Creation of time sequences (60-day windows) for training data </a:t>
            </a:r>
            <a:r>
              <a:rPr lang="en-US" sz="1599" b="1">
                <a:solidFill>
                  <a:srgbClr val="15213F"/>
                </a:solidFill>
                <a:latin typeface="Times New Roman Bold"/>
                <a:ea typeface="Times New Roman Bold"/>
                <a:cs typeface="Times New Roman Bold"/>
                <a:sym typeface="Times New Roman Bold"/>
              </a:rPr>
              <a:t>(x_train, y_train)</a:t>
            </a:r>
          </a:p>
        </p:txBody>
      </p:sp>
      <p:grpSp>
        <p:nvGrpSpPr>
          <p:cNvPr id="18" name="Group 18"/>
          <p:cNvGrpSpPr>
            <a:grpSpLocks noChangeAspect="1"/>
          </p:cNvGrpSpPr>
          <p:nvPr/>
        </p:nvGrpSpPr>
        <p:grpSpPr>
          <a:xfrm>
            <a:off x="501239" y="4547146"/>
            <a:ext cx="843721" cy="1012435"/>
            <a:chOff x="0" y="0"/>
            <a:chExt cx="1054893" cy="1265833"/>
          </a:xfrm>
        </p:grpSpPr>
        <p:sp>
          <p:nvSpPr>
            <p:cNvPr id="19" name="Freeform 19" descr="preencoded.png"/>
            <p:cNvSpPr/>
            <p:nvPr/>
          </p:nvSpPr>
          <p:spPr>
            <a:xfrm>
              <a:off x="0" y="0"/>
              <a:ext cx="1054862" cy="1265809"/>
            </a:xfrm>
            <a:custGeom>
              <a:avLst/>
              <a:gdLst/>
              <a:ahLst/>
              <a:cxnLst/>
              <a:rect l="l" t="t" r="r" b="b"/>
              <a:pathLst>
                <a:path w="1054862" h="1265809">
                  <a:moveTo>
                    <a:pt x="0" y="0"/>
                  </a:moveTo>
                  <a:lnTo>
                    <a:pt x="1054862" y="0"/>
                  </a:lnTo>
                  <a:lnTo>
                    <a:pt x="1054862" y="1265809"/>
                  </a:lnTo>
                  <a:lnTo>
                    <a:pt x="0" y="1265809"/>
                  </a:lnTo>
                  <a:lnTo>
                    <a:pt x="0" y="0"/>
                  </a:lnTo>
                  <a:close/>
                </a:path>
              </a:pathLst>
            </a:custGeom>
            <a:blipFill>
              <a:blip r:embed="rId6"/>
              <a:stretch>
                <a:fillRect t="-202" r="-2" b="-204"/>
              </a:stretch>
            </a:blipFill>
          </p:spPr>
        </p:sp>
      </p:grpSp>
      <p:sp>
        <p:nvSpPr>
          <p:cNvPr id="20" name="TextBox 20"/>
          <p:cNvSpPr txBox="1"/>
          <p:nvPr/>
        </p:nvSpPr>
        <p:spPr>
          <a:xfrm>
            <a:off x="1431429" y="3707904"/>
            <a:ext cx="1978075" cy="268288"/>
          </a:xfrm>
          <a:prstGeom prst="rect">
            <a:avLst/>
          </a:prstGeom>
        </p:spPr>
        <p:txBody>
          <a:bodyPr lIns="0" tIns="0" rIns="0" bIns="0" rtlCol="0" anchor="t">
            <a:spAutoFit/>
          </a:bodyPr>
          <a:lstStyle/>
          <a:p>
            <a:pPr algn="l">
              <a:lnSpc>
                <a:spcPts val="1937"/>
              </a:lnSpc>
            </a:pPr>
            <a:r>
              <a:rPr lang="en-US" sz="1500" b="1">
                <a:solidFill>
                  <a:srgbClr val="15213F"/>
                </a:solidFill>
                <a:latin typeface="Times New Roman Bold"/>
                <a:ea typeface="Times New Roman Bold"/>
                <a:cs typeface="Times New Roman Bold"/>
                <a:sym typeface="Times New Roman Bold"/>
              </a:rPr>
              <a:t>Feature Engineering</a:t>
            </a:r>
          </a:p>
        </p:txBody>
      </p:sp>
      <p:sp>
        <p:nvSpPr>
          <p:cNvPr id="21" name="TextBox 21"/>
          <p:cNvSpPr txBox="1"/>
          <p:nvPr/>
        </p:nvSpPr>
        <p:spPr>
          <a:xfrm>
            <a:off x="1431429" y="4952206"/>
            <a:ext cx="16231046" cy="298159"/>
          </a:xfrm>
          <a:prstGeom prst="rect">
            <a:avLst/>
          </a:prstGeom>
        </p:spPr>
        <p:txBody>
          <a:bodyPr lIns="0" tIns="0" rIns="0" bIns="0" rtlCol="0" anchor="t">
            <a:spAutoFit/>
          </a:bodyPr>
          <a:lstStyle/>
          <a:p>
            <a:pPr algn="l">
              <a:lnSpc>
                <a:spcPts val="2610"/>
              </a:lnSpc>
            </a:pPr>
            <a:r>
              <a:rPr lang="en-US" sz="1599" dirty="0">
                <a:solidFill>
                  <a:srgbClr val="15213F"/>
                </a:solidFill>
                <a:latin typeface="Times New Roman"/>
                <a:ea typeface="Times New Roman"/>
                <a:cs typeface="Times New Roman"/>
                <a:sym typeface="Times New Roman"/>
              </a:rPr>
              <a:t>LSTM-based Sequential Model using TensorFlow</a:t>
            </a:r>
          </a:p>
        </p:txBody>
      </p:sp>
      <p:grpSp>
        <p:nvGrpSpPr>
          <p:cNvPr id="22" name="Group 22"/>
          <p:cNvGrpSpPr>
            <a:grpSpLocks noChangeAspect="1"/>
          </p:cNvGrpSpPr>
          <p:nvPr/>
        </p:nvGrpSpPr>
        <p:grpSpPr>
          <a:xfrm>
            <a:off x="501239" y="5496520"/>
            <a:ext cx="843721" cy="1012435"/>
            <a:chOff x="0" y="0"/>
            <a:chExt cx="1054893" cy="1265833"/>
          </a:xfrm>
        </p:grpSpPr>
        <p:sp>
          <p:nvSpPr>
            <p:cNvPr id="23" name="Freeform 23" descr="preencoded.png"/>
            <p:cNvSpPr/>
            <p:nvPr/>
          </p:nvSpPr>
          <p:spPr>
            <a:xfrm>
              <a:off x="0" y="0"/>
              <a:ext cx="1054862" cy="1265809"/>
            </a:xfrm>
            <a:custGeom>
              <a:avLst/>
              <a:gdLst/>
              <a:ahLst/>
              <a:cxnLst/>
              <a:rect l="l" t="t" r="r" b="b"/>
              <a:pathLst>
                <a:path w="1054862" h="1265809">
                  <a:moveTo>
                    <a:pt x="0" y="0"/>
                  </a:moveTo>
                  <a:lnTo>
                    <a:pt x="1054862" y="0"/>
                  </a:lnTo>
                  <a:lnTo>
                    <a:pt x="1054862" y="1265809"/>
                  </a:lnTo>
                  <a:lnTo>
                    <a:pt x="0" y="1265809"/>
                  </a:lnTo>
                  <a:lnTo>
                    <a:pt x="0" y="0"/>
                  </a:lnTo>
                  <a:close/>
                </a:path>
              </a:pathLst>
            </a:custGeom>
            <a:blipFill>
              <a:blip r:embed="rId7"/>
              <a:stretch>
                <a:fillRect t="-202" r="-2" b="-204"/>
              </a:stretch>
            </a:blipFill>
          </p:spPr>
        </p:sp>
      </p:grpSp>
      <p:sp>
        <p:nvSpPr>
          <p:cNvPr id="24" name="TextBox 24"/>
          <p:cNvSpPr txBox="1"/>
          <p:nvPr/>
        </p:nvSpPr>
        <p:spPr>
          <a:xfrm>
            <a:off x="1431429" y="4727005"/>
            <a:ext cx="1978075" cy="268288"/>
          </a:xfrm>
          <a:prstGeom prst="rect">
            <a:avLst/>
          </a:prstGeom>
        </p:spPr>
        <p:txBody>
          <a:bodyPr lIns="0" tIns="0" rIns="0" bIns="0" rtlCol="0" anchor="t">
            <a:spAutoFit/>
          </a:bodyPr>
          <a:lstStyle/>
          <a:p>
            <a:pPr algn="l">
              <a:lnSpc>
                <a:spcPts val="1937"/>
              </a:lnSpc>
            </a:pPr>
            <a:r>
              <a:rPr lang="en-US" sz="1500" b="1">
                <a:solidFill>
                  <a:srgbClr val="15213F"/>
                </a:solidFill>
                <a:latin typeface="Times New Roman Bold"/>
                <a:ea typeface="Times New Roman Bold"/>
                <a:cs typeface="Times New Roman Bold"/>
                <a:sym typeface="Times New Roman Bold"/>
              </a:rPr>
              <a:t>Model Training</a:t>
            </a:r>
          </a:p>
        </p:txBody>
      </p:sp>
      <p:sp>
        <p:nvSpPr>
          <p:cNvPr id="25" name="TextBox 25"/>
          <p:cNvSpPr txBox="1"/>
          <p:nvPr/>
        </p:nvSpPr>
        <p:spPr>
          <a:xfrm>
            <a:off x="1431429" y="5930056"/>
            <a:ext cx="16231046" cy="340928"/>
          </a:xfrm>
          <a:prstGeom prst="rect">
            <a:avLst/>
          </a:prstGeom>
        </p:spPr>
        <p:txBody>
          <a:bodyPr lIns="0" tIns="0" rIns="0" bIns="0" rtlCol="0" anchor="t">
            <a:spAutoFit/>
          </a:bodyPr>
          <a:lstStyle/>
          <a:p>
            <a:pPr algn="l">
              <a:lnSpc>
                <a:spcPts val="2610"/>
              </a:lnSpc>
            </a:pPr>
            <a:r>
              <a:rPr lang="en-US" sz="1599" dirty="0">
                <a:solidFill>
                  <a:srgbClr val="15213F"/>
                </a:solidFill>
                <a:latin typeface="Times New Roman"/>
                <a:ea typeface="Times New Roman"/>
                <a:cs typeface="Times New Roman"/>
                <a:sym typeface="Times New Roman"/>
              </a:rPr>
              <a:t>Metrics: Mean Squared Error (MSE), Root Mean Squared Error (RMSE)</a:t>
            </a:r>
          </a:p>
        </p:txBody>
      </p:sp>
      <p:grpSp>
        <p:nvGrpSpPr>
          <p:cNvPr id="26" name="Group 26"/>
          <p:cNvGrpSpPr>
            <a:grpSpLocks noChangeAspect="1"/>
          </p:cNvGrpSpPr>
          <p:nvPr/>
        </p:nvGrpSpPr>
        <p:grpSpPr>
          <a:xfrm>
            <a:off x="501239" y="6445895"/>
            <a:ext cx="843721" cy="1012435"/>
            <a:chOff x="0" y="0"/>
            <a:chExt cx="1054893" cy="1265833"/>
          </a:xfrm>
        </p:grpSpPr>
        <p:sp>
          <p:nvSpPr>
            <p:cNvPr id="27" name="Freeform 27" descr="preencoded.png"/>
            <p:cNvSpPr/>
            <p:nvPr/>
          </p:nvSpPr>
          <p:spPr>
            <a:xfrm>
              <a:off x="0" y="0"/>
              <a:ext cx="1054862" cy="1265809"/>
            </a:xfrm>
            <a:custGeom>
              <a:avLst/>
              <a:gdLst/>
              <a:ahLst/>
              <a:cxnLst/>
              <a:rect l="l" t="t" r="r" b="b"/>
              <a:pathLst>
                <a:path w="1054862" h="1265809">
                  <a:moveTo>
                    <a:pt x="0" y="0"/>
                  </a:moveTo>
                  <a:lnTo>
                    <a:pt x="1054862" y="0"/>
                  </a:lnTo>
                  <a:lnTo>
                    <a:pt x="1054862" y="1265809"/>
                  </a:lnTo>
                  <a:lnTo>
                    <a:pt x="0" y="1265809"/>
                  </a:lnTo>
                  <a:lnTo>
                    <a:pt x="0" y="0"/>
                  </a:lnTo>
                  <a:close/>
                </a:path>
              </a:pathLst>
            </a:custGeom>
            <a:blipFill>
              <a:blip r:embed="rId8"/>
              <a:stretch>
                <a:fillRect t="-202" r="-2" b="-204"/>
              </a:stretch>
            </a:blipFill>
          </p:spPr>
        </p:sp>
      </p:grpSp>
      <p:sp>
        <p:nvSpPr>
          <p:cNvPr id="28" name="TextBox 28"/>
          <p:cNvSpPr txBox="1"/>
          <p:nvPr/>
        </p:nvSpPr>
        <p:spPr>
          <a:xfrm>
            <a:off x="1431429" y="5606652"/>
            <a:ext cx="1978075" cy="268288"/>
          </a:xfrm>
          <a:prstGeom prst="rect">
            <a:avLst/>
          </a:prstGeom>
        </p:spPr>
        <p:txBody>
          <a:bodyPr lIns="0" tIns="0" rIns="0" bIns="0" rtlCol="0" anchor="t">
            <a:spAutoFit/>
          </a:bodyPr>
          <a:lstStyle/>
          <a:p>
            <a:pPr algn="l">
              <a:lnSpc>
                <a:spcPts val="1937"/>
              </a:lnSpc>
            </a:pPr>
            <a:r>
              <a:rPr lang="en-US" sz="1500" b="1">
                <a:solidFill>
                  <a:srgbClr val="15213F"/>
                </a:solidFill>
                <a:latin typeface="Times New Roman Bold"/>
                <a:ea typeface="Times New Roman Bold"/>
                <a:cs typeface="Times New Roman Bold"/>
                <a:sym typeface="Times New Roman Bold"/>
              </a:rPr>
              <a:t>Evaluation</a:t>
            </a:r>
          </a:p>
        </p:txBody>
      </p:sp>
      <p:sp>
        <p:nvSpPr>
          <p:cNvPr id="29" name="TextBox 29"/>
          <p:cNvSpPr txBox="1"/>
          <p:nvPr/>
        </p:nvSpPr>
        <p:spPr>
          <a:xfrm>
            <a:off x="1431429" y="6820396"/>
            <a:ext cx="16231046" cy="1241818"/>
          </a:xfrm>
          <a:prstGeom prst="rect">
            <a:avLst/>
          </a:prstGeom>
        </p:spPr>
        <p:txBody>
          <a:bodyPr lIns="0" tIns="0" rIns="0" bIns="0" rtlCol="0" anchor="t">
            <a:spAutoFit/>
          </a:bodyPr>
          <a:lstStyle/>
          <a:p>
            <a:pPr algn="l">
              <a:lnSpc>
                <a:spcPts val="2609"/>
              </a:lnSpc>
            </a:pPr>
            <a:r>
              <a:rPr lang="en-US" sz="1599" dirty="0">
                <a:solidFill>
                  <a:srgbClr val="15213F"/>
                </a:solidFill>
                <a:latin typeface="Times New Roman"/>
                <a:ea typeface="Times New Roman"/>
                <a:cs typeface="Times New Roman"/>
                <a:sym typeface="Times New Roman"/>
              </a:rPr>
              <a:t>Forecasting daily closing prices on test data using trained model</a:t>
            </a:r>
          </a:p>
          <a:p>
            <a:pPr algn="l">
              <a:lnSpc>
                <a:spcPts val="2609"/>
              </a:lnSpc>
            </a:pPr>
            <a:r>
              <a:rPr lang="en-US" sz="1599" dirty="0">
                <a:solidFill>
                  <a:srgbClr val="15213F"/>
                </a:solidFill>
                <a:latin typeface="Times New Roman"/>
                <a:ea typeface="Times New Roman"/>
                <a:cs typeface="Times New Roman"/>
                <a:sym typeface="Times New Roman"/>
              </a:rPr>
              <a:t>Inverse transformation to get actual predicted values</a:t>
            </a:r>
          </a:p>
          <a:p>
            <a:pPr algn="l">
              <a:lnSpc>
                <a:spcPts val="2283"/>
              </a:lnSpc>
            </a:pPr>
            <a:endParaRPr lang="en-US" sz="1599" dirty="0">
              <a:solidFill>
                <a:srgbClr val="15213F"/>
              </a:solidFill>
              <a:latin typeface="Times New Roman"/>
              <a:ea typeface="Times New Roman"/>
              <a:cs typeface="Times New Roman"/>
              <a:sym typeface="Times New Roman"/>
            </a:endParaRPr>
          </a:p>
          <a:p>
            <a:pPr algn="l">
              <a:lnSpc>
                <a:spcPts val="2284"/>
              </a:lnSpc>
            </a:pPr>
            <a:endParaRPr lang="en-US" sz="1599" dirty="0">
              <a:solidFill>
                <a:srgbClr val="15213F"/>
              </a:solidFill>
              <a:latin typeface="Times New Roman"/>
              <a:ea typeface="Times New Roman"/>
              <a:cs typeface="Times New Roman"/>
              <a:sym typeface="Times New Roman"/>
            </a:endParaRPr>
          </a:p>
        </p:txBody>
      </p:sp>
      <p:grpSp>
        <p:nvGrpSpPr>
          <p:cNvPr id="30" name="Group 30"/>
          <p:cNvGrpSpPr>
            <a:grpSpLocks noChangeAspect="1"/>
          </p:cNvGrpSpPr>
          <p:nvPr/>
        </p:nvGrpSpPr>
        <p:grpSpPr>
          <a:xfrm>
            <a:off x="501239" y="7395270"/>
            <a:ext cx="843721" cy="1012435"/>
            <a:chOff x="0" y="0"/>
            <a:chExt cx="1054893" cy="1265833"/>
          </a:xfrm>
        </p:grpSpPr>
        <p:sp>
          <p:nvSpPr>
            <p:cNvPr id="31" name="Freeform 31" descr="preencoded.png"/>
            <p:cNvSpPr/>
            <p:nvPr/>
          </p:nvSpPr>
          <p:spPr>
            <a:xfrm>
              <a:off x="0" y="0"/>
              <a:ext cx="1054862" cy="1265809"/>
            </a:xfrm>
            <a:custGeom>
              <a:avLst/>
              <a:gdLst/>
              <a:ahLst/>
              <a:cxnLst/>
              <a:rect l="l" t="t" r="r" b="b"/>
              <a:pathLst>
                <a:path w="1054862" h="1265809">
                  <a:moveTo>
                    <a:pt x="0" y="0"/>
                  </a:moveTo>
                  <a:lnTo>
                    <a:pt x="1054862" y="0"/>
                  </a:lnTo>
                  <a:lnTo>
                    <a:pt x="1054862" y="1265809"/>
                  </a:lnTo>
                  <a:lnTo>
                    <a:pt x="0" y="1265809"/>
                  </a:lnTo>
                  <a:lnTo>
                    <a:pt x="0" y="0"/>
                  </a:lnTo>
                  <a:close/>
                </a:path>
              </a:pathLst>
            </a:custGeom>
            <a:blipFill>
              <a:blip r:embed="rId9"/>
              <a:stretch>
                <a:fillRect t="-202" r="-2" b="-204"/>
              </a:stretch>
            </a:blipFill>
          </p:spPr>
        </p:sp>
      </p:grpSp>
      <p:sp>
        <p:nvSpPr>
          <p:cNvPr id="32" name="TextBox 32"/>
          <p:cNvSpPr txBox="1"/>
          <p:nvPr/>
        </p:nvSpPr>
        <p:spPr>
          <a:xfrm>
            <a:off x="1431429" y="6512669"/>
            <a:ext cx="1978075" cy="268288"/>
          </a:xfrm>
          <a:prstGeom prst="rect">
            <a:avLst/>
          </a:prstGeom>
        </p:spPr>
        <p:txBody>
          <a:bodyPr lIns="0" tIns="0" rIns="0" bIns="0" rtlCol="0" anchor="t">
            <a:spAutoFit/>
          </a:bodyPr>
          <a:lstStyle/>
          <a:p>
            <a:pPr algn="l">
              <a:lnSpc>
                <a:spcPts val="1937"/>
              </a:lnSpc>
            </a:pPr>
            <a:r>
              <a:rPr lang="en-US" sz="1500" b="1">
                <a:solidFill>
                  <a:srgbClr val="15213F"/>
                </a:solidFill>
                <a:latin typeface="Times New Roman Bold"/>
                <a:ea typeface="Times New Roman Bold"/>
                <a:cs typeface="Times New Roman Bold"/>
                <a:sym typeface="Times New Roman Bold"/>
              </a:rPr>
              <a:t>Prediction</a:t>
            </a:r>
          </a:p>
        </p:txBody>
      </p:sp>
      <p:sp>
        <p:nvSpPr>
          <p:cNvPr id="33" name="TextBox 33"/>
          <p:cNvSpPr txBox="1"/>
          <p:nvPr/>
        </p:nvSpPr>
        <p:spPr>
          <a:xfrm>
            <a:off x="1431429" y="7841383"/>
            <a:ext cx="16231046" cy="664837"/>
          </a:xfrm>
          <a:prstGeom prst="rect">
            <a:avLst/>
          </a:prstGeom>
        </p:spPr>
        <p:txBody>
          <a:bodyPr lIns="0" tIns="0" rIns="0" bIns="0" rtlCol="0" anchor="t">
            <a:spAutoFit/>
          </a:bodyPr>
          <a:lstStyle/>
          <a:p>
            <a:pPr algn="l">
              <a:lnSpc>
                <a:spcPts val="2610"/>
              </a:lnSpc>
            </a:pPr>
            <a:r>
              <a:rPr lang="en-US" sz="1599">
                <a:solidFill>
                  <a:srgbClr val="15213F"/>
                </a:solidFill>
                <a:latin typeface="Times New Roman"/>
                <a:ea typeface="Times New Roman"/>
                <a:cs typeface="Times New Roman"/>
                <a:sym typeface="Times New Roman"/>
              </a:rPr>
              <a:t>Matplotlib plots of Train, Test, and Predicted stock prices</a:t>
            </a:r>
          </a:p>
          <a:p>
            <a:pPr algn="l">
              <a:lnSpc>
                <a:spcPts val="2609"/>
              </a:lnSpc>
            </a:pPr>
            <a:r>
              <a:rPr lang="en-US" sz="1599">
                <a:solidFill>
                  <a:srgbClr val="15213F"/>
                </a:solidFill>
                <a:latin typeface="Times New Roman"/>
                <a:ea typeface="Times New Roman"/>
                <a:cs typeface="Times New Roman"/>
                <a:sym typeface="Times New Roman"/>
              </a:rPr>
              <a:t>Focus: Apple (AAPL) stock trends from 2013 to 2018</a:t>
            </a:r>
          </a:p>
        </p:txBody>
      </p:sp>
      <p:sp>
        <p:nvSpPr>
          <p:cNvPr id="34" name="TextBox 34"/>
          <p:cNvSpPr txBox="1"/>
          <p:nvPr/>
        </p:nvSpPr>
        <p:spPr>
          <a:xfrm>
            <a:off x="1431429" y="7575129"/>
            <a:ext cx="1978075" cy="268288"/>
          </a:xfrm>
          <a:prstGeom prst="rect">
            <a:avLst/>
          </a:prstGeom>
        </p:spPr>
        <p:txBody>
          <a:bodyPr lIns="0" tIns="0" rIns="0" bIns="0" rtlCol="0" anchor="t">
            <a:spAutoFit/>
          </a:bodyPr>
          <a:lstStyle/>
          <a:p>
            <a:pPr algn="l">
              <a:lnSpc>
                <a:spcPts val="1937"/>
              </a:lnSpc>
            </a:pPr>
            <a:r>
              <a:rPr lang="en-US" sz="1500" b="1">
                <a:solidFill>
                  <a:srgbClr val="15213F"/>
                </a:solidFill>
                <a:latin typeface="Times New Roman Bold"/>
                <a:ea typeface="Times New Roman Bold"/>
                <a:cs typeface="Times New Roman Bold"/>
                <a:sym typeface="Times New Roman Bold"/>
              </a:rPr>
              <a:t>Visualization</a:t>
            </a:r>
          </a:p>
        </p:txBody>
      </p:sp>
      <p:sp>
        <p:nvSpPr>
          <p:cNvPr id="35" name="TextBox 35"/>
          <p:cNvSpPr txBox="1"/>
          <p:nvPr/>
        </p:nvSpPr>
        <p:spPr>
          <a:xfrm>
            <a:off x="553790" y="8764824"/>
            <a:ext cx="17180421" cy="622634"/>
          </a:xfrm>
          <a:prstGeom prst="rect">
            <a:avLst/>
          </a:prstGeom>
        </p:spPr>
        <p:txBody>
          <a:bodyPr lIns="0" tIns="0" rIns="0" bIns="0" rtlCol="0" anchor="t">
            <a:spAutoFit/>
          </a:bodyPr>
          <a:lstStyle/>
          <a:p>
            <a:pPr algn="l">
              <a:lnSpc>
                <a:spcPts val="2447"/>
              </a:lnSpc>
            </a:pPr>
            <a:r>
              <a:rPr lang="en-US" sz="1500">
                <a:solidFill>
                  <a:srgbClr val="15213F"/>
                </a:solidFill>
                <a:latin typeface="Times New Roman"/>
                <a:ea typeface="Times New Roman"/>
                <a:cs typeface="Times New Roman"/>
                <a:sym typeface="Times New Roman"/>
              </a:rPr>
              <a:t>This flowchart illustrates the end-to-end system, from raw data ingestion to model prediction and visualization. Each step plays a critical role in transforming historical stock data into meaningful future price insights using deep learning.</a:t>
            </a:r>
          </a:p>
        </p:txBody>
      </p:sp>
      <p:sp>
        <p:nvSpPr>
          <p:cNvPr id="36" name="TextBox 36"/>
          <p:cNvSpPr txBox="1"/>
          <p:nvPr/>
        </p:nvSpPr>
        <p:spPr>
          <a:xfrm>
            <a:off x="1431429" y="2955901"/>
            <a:ext cx="16231046" cy="664837"/>
          </a:xfrm>
          <a:prstGeom prst="rect">
            <a:avLst/>
          </a:prstGeom>
        </p:spPr>
        <p:txBody>
          <a:bodyPr lIns="0" tIns="0" rIns="0" bIns="0" rtlCol="0" anchor="t">
            <a:spAutoFit/>
          </a:bodyPr>
          <a:lstStyle/>
          <a:p>
            <a:pPr algn="l">
              <a:lnSpc>
                <a:spcPts val="2609"/>
              </a:lnSpc>
            </a:pPr>
            <a:r>
              <a:rPr lang="en-US" sz="1599" dirty="0">
                <a:solidFill>
                  <a:srgbClr val="15213F"/>
                </a:solidFill>
                <a:latin typeface="Times New Roman"/>
                <a:ea typeface="Times New Roman"/>
                <a:cs typeface="Times New Roman"/>
                <a:sym typeface="Times New Roman"/>
              </a:rPr>
              <a:t>Datetime conversion, handling missing lines, normalization using </a:t>
            </a:r>
            <a:r>
              <a:rPr lang="en-US" sz="1599" b="1" dirty="0" err="1">
                <a:solidFill>
                  <a:srgbClr val="15213F"/>
                </a:solidFill>
                <a:latin typeface="Times New Roman Bold"/>
                <a:ea typeface="Times New Roman Bold"/>
                <a:cs typeface="Times New Roman Bold"/>
                <a:sym typeface="Times New Roman Bold"/>
              </a:rPr>
              <a:t>MinMaxScaler</a:t>
            </a:r>
            <a:r>
              <a:rPr lang="en-US" sz="1599" dirty="0">
                <a:solidFill>
                  <a:srgbClr val="15213F"/>
                </a:solidFill>
                <a:latin typeface="Times New Roman"/>
                <a:ea typeface="Times New Roman"/>
                <a:cs typeface="Times New Roman"/>
                <a:sym typeface="Times New Roman"/>
              </a:rPr>
              <a:t>.</a:t>
            </a:r>
          </a:p>
          <a:p>
            <a:pPr algn="l">
              <a:lnSpc>
                <a:spcPts val="2610"/>
              </a:lnSpc>
            </a:pPr>
            <a:endParaRPr lang="en-US" sz="1599" dirty="0">
              <a:solidFill>
                <a:srgbClr val="15213F"/>
              </a:solidFill>
              <a:latin typeface="Times New Roman"/>
              <a:ea typeface="Times New Roman"/>
              <a:cs typeface="Times New Roman"/>
              <a:sym typeface="Times New Roman"/>
            </a:endParaRPr>
          </a:p>
        </p:txBody>
      </p:sp>
      <p:sp>
        <p:nvSpPr>
          <p:cNvPr id="37" name="TextBox 37"/>
          <p:cNvSpPr txBox="1"/>
          <p:nvPr/>
        </p:nvSpPr>
        <p:spPr>
          <a:xfrm>
            <a:off x="1431429" y="5201444"/>
            <a:ext cx="16231046" cy="298159"/>
          </a:xfrm>
          <a:prstGeom prst="rect">
            <a:avLst/>
          </a:prstGeom>
        </p:spPr>
        <p:txBody>
          <a:bodyPr lIns="0" tIns="0" rIns="0" bIns="0" rtlCol="0" anchor="t">
            <a:spAutoFit/>
          </a:bodyPr>
          <a:lstStyle/>
          <a:p>
            <a:pPr algn="l">
              <a:lnSpc>
                <a:spcPts val="2610"/>
              </a:lnSpc>
            </a:pPr>
            <a:r>
              <a:rPr lang="en-US" sz="1599" dirty="0">
                <a:solidFill>
                  <a:srgbClr val="15213F"/>
                </a:solidFill>
                <a:latin typeface="Times New Roman"/>
                <a:ea typeface="Times New Roman"/>
                <a:cs typeface="Times New Roman"/>
                <a:sym typeface="Times New Roman"/>
              </a:rPr>
              <a:t>Layers: Stacked LSTMs → Dense → Dropout → Output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DF1F8"/>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BFCFE"/>
            </a:solidFill>
          </p:spPr>
        </p:sp>
      </p:grpSp>
      <p:sp>
        <p:nvSpPr>
          <p:cNvPr id="6" name="TextBox 6"/>
          <p:cNvSpPr txBox="1"/>
          <p:nvPr/>
        </p:nvSpPr>
        <p:spPr>
          <a:xfrm>
            <a:off x="916335" y="849363"/>
            <a:ext cx="4307830" cy="433945"/>
          </a:xfrm>
          <a:prstGeom prst="rect">
            <a:avLst/>
          </a:prstGeom>
        </p:spPr>
        <p:txBody>
          <a:bodyPr lIns="0" tIns="0" rIns="0" bIns="0" rtlCol="0" anchor="t">
            <a:spAutoFit/>
          </a:bodyPr>
          <a:lstStyle/>
          <a:p>
            <a:pPr algn="l">
              <a:lnSpc>
                <a:spcPts val="3063"/>
              </a:lnSpc>
            </a:pPr>
            <a:r>
              <a:rPr lang="en-US" sz="2462">
                <a:solidFill>
                  <a:srgbClr val="3257B8"/>
                </a:solidFill>
                <a:latin typeface="Times New Roman"/>
                <a:ea typeface="Times New Roman"/>
                <a:cs typeface="Times New Roman"/>
                <a:sym typeface="Times New Roman"/>
              </a:rPr>
              <a:t>Section 3: Data Analysis</a:t>
            </a:r>
          </a:p>
        </p:txBody>
      </p:sp>
      <p:sp>
        <p:nvSpPr>
          <p:cNvPr id="7" name="TextBox 7"/>
          <p:cNvSpPr txBox="1"/>
          <p:nvPr/>
        </p:nvSpPr>
        <p:spPr>
          <a:xfrm>
            <a:off x="916335" y="1453455"/>
            <a:ext cx="16209312" cy="906462"/>
          </a:xfrm>
          <a:prstGeom prst="rect">
            <a:avLst/>
          </a:prstGeom>
        </p:spPr>
        <p:txBody>
          <a:bodyPr lIns="0" tIns="0" rIns="0" bIns="0" rtlCol="0" anchor="t">
            <a:spAutoFit/>
          </a:bodyPr>
          <a:lstStyle/>
          <a:p>
            <a:pPr algn="l">
              <a:lnSpc>
                <a:spcPts val="6437"/>
              </a:lnSpc>
            </a:pPr>
            <a:r>
              <a:rPr lang="en-US" sz="5125">
                <a:solidFill>
                  <a:srgbClr val="3257B8"/>
                </a:solidFill>
                <a:latin typeface="Times New Roman"/>
                <a:ea typeface="Times New Roman"/>
                <a:cs typeface="Times New Roman"/>
                <a:sym typeface="Times New Roman"/>
              </a:rPr>
              <a:t>Unveiling Patterns: Exploratory Data Analysis (EDA)</a:t>
            </a:r>
          </a:p>
        </p:txBody>
      </p:sp>
      <p:grpSp>
        <p:nvGrpSpPr>
          <p:cNvPr id="8" name="Group 8"/>
          <p:cNvGrpSpPr>
            <a:grpSpLocks noChangeAspect="1"/>
          </p:cNvGrpSpPr>
          <p:nvPr/>
        </p:nvGrpSpPr>
        <p:grpSpPr>
          <a:xfrm>
            <a:off x="916335" y="2674962"/>
            <a:ext cx="7908280" cy="5270748"/>
            <a:chOff x="0" y="0"/>
            <a:chExt cx="10544373" cy="7027663"/>
          </a:xfrm>
        </p:grpSpPr>
        <p:sp>
          <p:nvSpPr>
            <p:cNvPr id="9" name="Freeform 9" descr="preencoded.png"/>
            <p:cNvSpPr/>
            <p:nvPr/>
          </p:nvSpPr>
          <p:spPr>
            <a:xfrm>
              <a:off x="0" y="0"/>
              <a:ext cx="10544429" cy="7027672"/>
            </a:xfrm>
            <a:custGeom>
              <a:avLst/>
              <a:gdLst/>
              <a:ahLst/>
              <a:cxnLst/>
              <a:rect l="l" t="t" r="r" b="b"/>
              <a:pathLst>
                <a:path w="10544429" h="7027672">
                  <a:moveTo>
                    <a:pt x="0" y="0"/>
                  </a:moveTo>
                  <a:lnTo>
                    <a:pt x="10544429" y="0"/>
                  </a:lnTo>
                  <a:lnTo>
                    <a:pt x="10544429" y="7027672"/>
                  </a:lnTo>
                  <a:lnTo>
                    <a:pt x="0" y="7027672"/>
                  </a:lnTo>
                  <a:lnTo>
                    <a:pt x="0" y="0"/>
                  </a:lnTo>
                  <a:close/>
                </a:path>
              </a:pathLst>
            </a:custGeom>
            <a:blipFill>
              <a:blip r:embed="rId3"/>
              <a:stretch>
                <a:fillRect l="-16" r="-15"/>
              </a:stretch>
            </a:blipFill>
          </p:spPr>
        </p:sp>
      </p:grpSp>
      <p:sp>
        <p:nvSpPr>
          <p:cNvPr id="10" name="TextBox 10"/>
          <p:cNvSpPr txBox="1"/>
          <p:nvPr/>
        </p:nvSpPr>
        <p:spPr>
          <a:xfrm>
            <a:off x="9472910" y="2909441"/>
            <a:ext cx="7908280" cy="835025"/>
          </a:xfrm>
          <a:prstGeom prst="rect">
            <a:avLst/>
          </a:prstGeom>
        </p:spPr>
        <p:txBody>
          <a:bodyPr lIns="0" tIns="0" rIns="0" bIns="0" rtlCol="0" anchor="t">
            <a:spAutoFit/>
          </a:bodyPr>
          <a:lstStyle/>
          <a:p>
            <a:pPr marL="301625" lvl="1" indent="-150812" algn="l">
              <a:lnSpc>
                <a:spcPts val="3250"/>
              </a:lnSpc>
              <a:buFont typeface="Arial"/>
              <a:buChar char="•"/>
            </a:pPr>
            <a:r>
              <a:rPr lang="en-US" sz="2000" b="1">
                <a:solidFill>
                  <a:srgbClr val="15213F"/>
                </a:solidFill>
                <a:latin typeface="Times New Roman Bold"/>
                <a:ea typeface="Times New Roman Bold"/>
                <a:cs typeface="Times New Roman Bold"/>
                <a:sym typeface="Times New Roman Bold"/>
              </a:rPr>
              <a:t>Time-Series Plot:</a:t>
            </a:r>
            <a:r>
              <a:rPr lang="en-US" sz="2000">
                <a:solidFill>
                  <a:srgbClr val="15213F"/>
                </a:solidFill>
                <a:latin typeface="Times New Roman"/>
                <a:ea typeface="Times New Roman"/>
                <a:cs typeface="Times New Roman"/>
                <a:sym typeface="Times New Roman"/>
              </a:rPr>
              <a:t> Visualize closing prices over time to identify trends, seasonality, and anomalies.Use </a:t>
            </a:r>
            <a:r>
              <a:rPr lang="en-US" sz="2000" b="1">
                <a:solidFill>
                  <a:srgbClr val="15213F"/>
                </a:solidFill>
                <a:latin typeface="Times New Roman Bold"/>
                <a:ea typeface="Times New Roman Bold"/>
                <a:cs typeface="Times New Roman Bold"/>
                <a:sym typeface="Times New Roman Bold"/>
              </a:rPr>
              <a:t>Matplotlib.</a:t>
            </a:r>
          </a:p>
        </p:txBody>
      </p:sp>
      <p:sp>
        <p:nvSpPr>
          <p:cNvPr id="11" name="TextBox 11"/>
          <p:cNvSpPr txBox="1"/>
          <p:nvPr/>
        </p:nvSpPr>
        <p:spPr>
          <a:xfrm>
            <a:off x="9472910" y="3838575"/>
            <a:ext cx="7908280" cy="835025"/>
          </a:xfrm>
          <a:prstGeom prst="rect">
            <a:avLst/>
          </a:prstGeom>
        </p:spPr>
        <p:txBody>
          <a:bodyPr lIns="0" tIns="0" rIns="0" bIns="0" rtlCol="0" anchor="t">
            <a:spAutoFit/>
          </a:bodyPr>
          <a:lstStyle/>
          <a:p>
            <a:pPr marL="301625" lvl="1" indent="-150812" algn="l">
              <a:lnSpc>
                <a:spcPts val="3250"/>
              </a:lnSpc>
              <a:buFont typeface="Arial"/>
              <a:buChar char="•"/>
            </a:pPr>
            <a:r>
              <a:rPr lang="en-US" sz="2000" b="1">
                <a:solidFill>
                  <a:srgbClr val="15213F"/>
                </a:solidFill>
                <a:latin typeface="Times New Roman Bold"/>
                <a:ea typeface="Times New Roman Bold"/>
                <a:cs typeface="Times New Roman Bold"/>
                <a:sym typeface="Times New Roman Bold"/>
              </a:rPr>
              <a:t>Company-wise Trend Analysis:</a:t>
            </a:r>
            <a:r>
              <a:rPr lang="en-US" sz="2000">
                <a:solidFill>
                  <a:srgbClr val="15213F"/>
                </a:solidFill>
                <a:latin typeface="Times New Roman"/>
                <a:ea typeface="Times New Roman"/>
                <a:cs typeface="Times New Roman"/>
                <a:sym typeface="Times New Roman"/>
              </a:rPr>
              <a:t> Compare </a:t>
            </a:r>
            <a:r>
              <a:rPr lang="en-US" sz="2000" b="1">
                <a:solidFill>
                  <a:srgbClr val="15213F"/>
                </a:solidFill>
                <a:latin typeface="Times New Roman Bold"/>
                <a:ea typeface="Times New Roman Bold"/>
                <a:cs typeface="Times New Roman Bold"/>
                <a:sym typeface="Times New Roman Bold"/>
              </a:rPr>
              <a:t>Open</a:t>
            </a:r>
            <a:r>
              <a:rPr lang="en-US" sz="2000">
                <a:solidFill>
                  <a:srgbClr val="15213F"/>
                </a:solidFill>
                <a:latin typeface="Times New Roman"/>
                <a:ea typeface="Times New Roman"/>
                <a:cs typeface="Times New Roman"/>
                <a:sym typeface="Times New Roman"/>
              </a:rPr>
              <a:t> vs </a:t>
            </a:r>
            <a:r>
              <a:rPr lang="en-US" sz="2000" b="1">
                <a:solidFill>
                  <a:srgbClr val="15213F"/>
                </a:solidFill>
                <a:latin typeface="Times New Roman Bold"/>
                <a:ea typeface="Times New Roman Bold"/>
                <a:cs typeface="Times New Roman Bold"/>
                <a:sym typeface="Times New Roman Bold"/>
              </a:rPr>
              <a:t>Close</a:t>
            </a:r>
            <a:r>
              <a:rPr lang="en-US" sz="2000">
                <a:solidFill>
                  <a:srgbClr val="15213F"/>
                </a:solidFill>
                <a:latin typeface="Times New Roman"/>
                <a:ea typeface="Times New Roman"/>
                <a:cs typeface="Times New Roman"/>
                <a:sym typeface="Times New Roman"/>
              </a:rPr>
              <a:t> prices using </a:t>
            </a:r>
            <a:r>
              <a:rPr lang="en-US" sz="2000" b="1">
                <a:solidFill>
                  <a:srgbClr val="15213F"/>
                </a:solidFill>
                <a:latin typeface="Times New Roman Bold"/>
                <a:ea typeface="Times New Roman Bold"/>
                <a:cs typeface="Times New Roman Bold"/>
                <a:sym typeface="Times New Roman Bold"/>
              </a:rPr>
              <a:t>subplots</a:t>
            </a:r>
            <a:r>
              <a:rPr lang="en-US" sz="2000">
                <a:solidFill>
                  <a:srgbClr val="15213F"/>
                </a:solidFill>
                <a:latin typeface="Times New Roman"/>
                <a:ea typeface="Times New Roman"/>
                <a:cs typeface="Times New Roman"/>
                <a:sym typeface="Times New Roman"/>
              </a:rPr>
              <a:t> to observe market trends.</a:t>
            </a:r>
          </a:p>
        </p:txBody>
      </p:sp>
      <p:sp>
        <p:nvSpPr>
          <p:cNvPr id="12" name="TextBox 12"/>
          <p:cNvSpPr txBox="1"/>
          <p:nvPr/>
        </p:nvSpPr>
        <p:spPr>
          <a:xfrm>
            <a:off x="9472910" y="4767709"/>
            <a:ext cx="7908280" cy="835025"/>
          </a:xfrm>
          <a:prstGeom prst="rect">
            <a:avLst/>
          </a:prstGeom>
        </p:spPr>
        <p:txBody>
          <a:bodyPr lIns="0" tIns="0" rIns="0" bIns="0" rtlCol="0" anchor="t">
            <a:spAutoFit/>
          </a:bodyPr>
          <a:lstStyle/>
          <a:p>
            <a:pPr marL="301625" lvl="1" indent="-150812" algn="l">
              <a:lnSpc>
                <a:spcPts val="3250"/>
              </a:lnSpc>
              <a:buFont typeface="Arial"/>
              <a:buChar char="•"/>
            </a:pPr>
            <a:r>
              <a:rPr lang="en-US" sz="2000" b="1">
                <a:solidFill>
                  <a:srgbClr val="15213F"/>
                </a:solidFill>
                <a:latin typeface="Times New Roman Bold"/>
                <a:ea typeface="Times New Roman Bold"/>
                <a:cs typeface="Times New Roman Bold"/>
                <a:sym typeface="Times New Roman Bold"/>
              </a:rPr>
              <a:t>Volume Analysis:</a:t>
            </a:r>
            <a:r>
              <a:rPr lang="en-US" sz="2000">
                <a:solidFill>
                  <a:srgbClr val="15213F"/>
                </a:solidFill>
                <a:latin typeface="Times New Roman"/>
                <a:ea typeface="Times New Roman"/>
                <a:cs typeface="Times New Roman"/>
                <a:sym typeface="Times New Roman"/>
              </a:rPr>
              <a:t> Plot trading volume using </a:t>
            </a:r>
            <a:r>
              <a:rPr lang="en-US" sz="2000" b="1">
                <a:solidFill>
                  <a:srgbClr val="15213F"/>
                </a:solidFill>
                <a:latin typeface="Times New Roman Bold"/>
                <a:ea typeface="Times New Roman Bold"/>
                <a:cs typeface="Times New Roman Bold"/>
                <a:sym typeface="Times New Roman Bold"/>
              </a:rPr>
              <a:t>time-series plots</a:t>
            </a:r>
            <a:r>
              <a:rPr lang="en-US" sz="2000">
                <a:solidFill>
                  <a:srgbClr val="15213F"/>
                </a:solidFill>
                <a:latin typeface="Times New Roman"/>
                <a:ea typeface="Times New Roman"/>
                <a:cs typeface="Times New Roman"/>
                <a:sym typeface="Times New Roman"/>
              </a:rPr>
              <a:t> to analyze activity levels and investor interest over time.</a:t>
            </a:r>
          </a:p>
        </p:txBody>
      </p:sp>
      <p:sp>
        <p:nvSpPr>
          <p:cNvPr id="13" name="TextBox 13"/>
          <p:cNvSpPr txBox="1"/>
          <p:nvPr/>
        </p:nvSpPr>
        <p:spPr>
          <a:xfrm>
            <a:off x="9472910" y="5696842"/>
            <a:ext cx="7908280" cy="835025"/>
          </a:xfrm>
          <a:prstGeom prst="rect">
            <a:avLst/>
          </a:prstGeom>
        </p:spPr>
        <p:txBody>
          <a:bodyPr lIns="0" tIns="0" rIns="0" bIns="0" rtlCol="0" anchor="t">
            <a:spAutoFit/>
          </a:bodyPr>
          <a:lstStyle/>
          <a:p>
            <a:pPr marL="301625" lvl="1" indent="-150812" algn="l">
              <a:lnSpc>
                <a:spcPts val="3250"/>
              </a:lnSpc>
              <a:buFont typeface="Arial"/>
              <a:buChar char="•"/>
            </a:pPr>
            <a:r>
              <a:rPr lang="en-US" sz="2000" b="1" dirty="0">
                <a:solidFill>
                  <a:srgbClr val="15213F"/>
                </a:solidFill>
                <a:latin typeface="Times New Roman Bold"/>
                <a:ea typeface="Times New Roman Bold"/>
                <a:cs typeface="Times New Roman Bold"/>
                <a:sym typeface="Times New Roman Bold"/>
              </a:rPr>
              <a:t>Feature Correlation Heatmap:</a:t>
            </a:r>
            <a:r>
              <a:rPr lang="en-US" sz="2000" dirty="0">
                <a:solidFill>
                  <a:srgbClr val="15213F"/>
                </a:solidFill>
                <a:latin typeface="Times New Roman"/>
                <a:ea typeface="Times New Roman"/>
                <a:cs typeface="Times New Roman"/>
                <a:sym typeface="Times New Roman"/>
              </a:rPr>
              <a:t> Understand relationships between different financial indicators.</a:t>
            </a:r>
          </a:p>
        </p:txBody>
      </p:sp>
      <p:sp>
        <p:nvSpPr>
          <p:cNvPr id="14" name="TextBox 14"/>
          <p:cNvSpPr txBox="1"/>
          <p:nvPr/>
        </p:nvSpPr>
        <p:spPr>
          <a:xfrm>
            <a:off x="9472910" y="6625978"/>
            <a:ext cx="7908280" cy="1244600"/>
          </a:xfrm>
          <a:prstGeom prst="rect">
            <a:avLst/>
          </a:prstGeom>
        </p:spPr>
        <p:txBody>
          <a:bodyPr lIns="0" tIns="0" rIns="0" bIns="0" rtlCol="0" anchor="t">
            <a:spAutoFit/>
          </a:bodyPr>
          <a:lstStyle/>
          <a:p>
            <a:pPr marL="301498" lvl="1" indent="-150749" algn="l">
              <a:lnSpc>
                <a:spcPts val="3250"/>
              </a:lnSpc>
              <a:buFont typeface="Arial"/>
              <a:buChar char="•"/>
            </a:pPr>
            <a:r>
              <a:rPr lang="en-US" sz="2000" b="1" dirty="0">
                <a:solidFill>
                  <a:srgbClr val="15213F"/>
                </a:solidFill>
                <a:latin typeface="Times New Roman Bold"/>
                <a:ea typeface="Times New Roman Bold"/>
                <a:cs typeface="Times New Roman Bold"/>
                <a:sym typeface="Times New Roman Bold"/>
              </a:rPr>
              <a:t>Data Distribution:</a:t>
            </a:r>
            <a:r>
              <a:rPr lang="en-US" sz="2000" dirty="0">
                <a:solidFill>
                  <a:srgbClr val="15213F"/>
                </a:solidFill>
                <a:latin typeface="Times New Roman"/>
                <a:ea typeface="Times New Roman"/>
                <a:cs typeface="Times New Roman"/>
                <a:sym typeface="Times New Roman"/>
              </a:rPr>
              <a:t> Analyze structure of the dataset using </a:t>
            </a:r>
            <a:r>
              <a:rPr lang="en-US" sz="2000" b="1" dirty="0">
                <a:solidFill>
                  <a:srgbClr val="15213F"/>
                </a:solidFill>
                <a:latin typeface="Times New Roman Bold"/>
                <a:ea typeface="Times New Roman Bold"/>
                <a:cs typeface="Times New Roman Bold"/>
                <a:sym typeface="Times New Roman Bold"/>
              </a:rPr>
              <a:t>.info()</a:t>
            </a:r>
            <a:r>
              <a:rPr lang="en-US" sz="2000" dirty="0">
                <a:solidFill>
                  <a:srgbClr val="15213F"/>
                </a:solidFill>
                <a:latin typeface="Times New Roman"/>
                <a:ea typeface="Times New Roman"/>
                <a:cs typeface="Times New Roman"/>
                <a:sym typeface="Times New Roman"/>
              </a:rPr>
              <a:t>, </a:t>
            </a:r>
            <a:r>
              <a:rPr lang="en-US" sz="2000" b="1" dirty="0">
                <a:solidFill>
                  <a:srgbClr val="15213F"/>
                </a:solidFill>
                <a:latin typeface="Times New Roman Bold"/>
                <a:ea typeface="Times New Roman Bold"/>
                <a:cs typeface="Times New Roman Bold"/>
                <a:sym typeface="Times New Roman Bold"/>
              </a:rPr>
              <a:t>.sample()</a:t>
            </a:r>
            <a:r>
              <a:rPr lang="en-US" sz="2000" b="1" dirty="0">
                <a:solidFill>
                  <a:srgbClr val="15213F"/>
                </a:solidFill>
                <a:latin typeface="Times New Roman"/>
                <a:ea typeface="Times New Roman"/>
                <a:cs typeface="Times New Roman"/>
                <a:sym typeface="Times New Roman"/>
              </a:rPr>
              <a:t>, </a:t>
            </a:r>
            <a:r>
              <a:rPr lang="en-US" sz="2000" dirty="0">
                <a:solidFill>
                  <a:srgbClr val="15213F"/>
                </a:solidFill>
                <a:latin typeface="Times New Roman"/>
                <a:ea typeface="Times New Roman"/>
                <a:cs typeface="Times New Roman"/>
                <a:sym typeface="Times New Roman"/>
              </a:rPr>
              <a:t>and </a:t>
            </a:r>
            <a:r>
              <a:rPr lang="en-US" sz="2000" b="1" dirty="0">
                <a:solidFill>
                  <a:srgbClr val="15213F"/>
                </a:solidFill>
                <a:latin typeface="Times New Roman Bold"/>
                <a:ea typeface="Times New Roman Bold"/>
                <a:cs typeface="Times New Roman Bold"/>
                <a:sym typeface="Times New Roman Bold"/>
              </a:rPr>
              <a:t>.shape() </a:t>
            </a:r>
          </a:p>
          <a:p>
            <a:pPr algn="l">
              <a:lnSpc>
                <a:spcPts val="3250"/>
              </a:lnSpc>
            </a:pPr>
            <a:r>
              <a:rPr lang="en-US" sz="2000" dirty="0">
                <a:solidFill>
                  <a:srgbClr val="15213F"/>
                </a:solidFill>
                <a:latin typeface="Times New Roman"/>
                <a:ea typeface="Times New Roman"/>
                <a:cs typeface="Times New Roman"/>
                <a:sym typeface="Times New Roman"/>
              </a:rPr>
              <a:t>      Verify date formatting, missing values, and data quality.</a:t>
            </a:r>
          </a:p>
        </p:txBody>
      </p:sp>
      <p:sp>
        <p:nvSpPr>
          <p:cNvPr id="15" name="TextBox 15"/>
          <p:cNvSpPr txBox="1"/>
          <p:nvPr/>
        </p:nvSpPr>
        <p:spPr>
          <a:xfrm>
            <a:off x="916335" y="8828186"/>
            <a:ext cx="16455330" cy="835025"/>
          </a:xfrm>
          <a:prstGeom prst="rect">
            <a:avLst/>
          </a:prstGeom>
        </p:spPr>
        <p:txBody>
          <a:bodyPr lIns="0" tIns="0" rIns="0" bIns="0" rtlCol="0" anchor="t">
            <a:spAutoFit/>
          </a:bodyPr>
          <a:lstStyle/>
          <a:p>
            <a:pPr algn="l">
              <a:lnSpc>
                <a:spcPts val="3250"/>
              </a:lnSpc>
            </a:pPr>
            <a:r>
              <a:rPr lang="en-US" sz="2000">
                <a:solidFill>
                  <a:srgbClr val="15213F"/>
                </a:solidFill>
                <a:latin typeface="Times New Roman"/>
                <a:ea typeface="Times New Roman"/>
                <a:cs typeface="Times New Roman"/>
                <a:sym typeface="Times New Roman"/>
              </a:rPr>
              <a:t>Exploratory Data Analysis provides critical insight into the stock data's behavior, trends, and quality. It helps guide preprocessing steps and model design by uncovering key patterns and anomalies in historical stock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DF1F8"/>
            </a:solidFill>
          </p:spPr>
        </p:sp>
      </p:grpSp>
      <p:grpSp>
        <p:nvGrpSpPr>
          <p:cNvPr id="4" name="Group 4"/>
          <p:cNvGrpSpPr/>
          <p:nvPr/>
        </p:nvGrpSpPr>
        <p:grpSpPr>
          <a:xfrm>
            <a:off x="1" y="-163265"/>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BFCFE"/>
            </a:solidFill>
          </p:spPr>
        </p:sp>
      </p:grpSp>
      <p:sp>
        <p:nvSpPr>
          <p:cNvPr id="6" name="TextBox 6"/>
          <p:cNvSpPr txBox="1"/>
          <p:nvPr/>
        </p:nvSpPr>
        <p:spPr>
          <a:xfrm>
            <a:off x="992237" y="717500"/>
            <a:ext cx="5575250" cy="487362"/>
          </a:xfrm>
          <a:prstGeom prst="rect">
            <a:avLst/>
          </a:prstGeom>
        </p:spPr>
        <p:txBody>
          <a:bodyPr lIns="0" tIns="0" rIns="0" bIns="0" rtlCol="0" anchor="t">
            <a:spAutoFit/>
          </a:bodyPr>
          <a:lstStyle/>
          <a:p>
            <a:pPr algn="l">
              <a:lnSpc>
                <a:spcPts val="3437"/>
              </a:lnSpc>
            </a:pPr>
            <a:r>
              <a:rPr lang="en-US" sz="2750">
                <a:solidFill>
                  <a:srgbClr val="3257B8"/>
                </a:solidFill>
                <a:latin typeface="Times New Roman"/>
                <a:ea typeface="Times New Roman"/>
                <a:cs typeface="Times New Roman"/>
                <a:sym typeface="Times New Roman"/>
              </a:rPr>
              <a:t>Section 4: Requirements &amp; Design</a:t>
            </a:r>
          </a:p>
        </p:txBody>
      </p:sp>
      <p:sp>
        <p:nvSpPr>
          <p:cNvPr id="7" name="TextBox 7"/>
          <p:cNvSpPr txBox="1"/>
          <p:nvPr/>
        </p:nvSpPr>
        <p:spPr>
          <a:xfrm>
            <a:off x="992237" y="1377255"/>
            <a:ext cx="16303526" cy="1862137"/>
          </a:xfrm>
          <a:prstGeom prst="rect">
            <a:avLst/>
          </a:prstGeom>
        </p:spPr>
        <p:txBody>
          <a:bodyPr lIns="0" tIns="0" rIns="0" bIns="0" rtlCol="0" anchor="t">
            <a:spAutoFit/>
          </a:bodyPr>
          <a:lstStyle/>
          <a:p>
            <a:pPr algn="l">
              <a:lnSpc>
                <a:spcPts val="6937"/>
              </a:lnSpc>
            </a:pPr>
            <a:r>
              <a:rPr lang="en-US" sz="5562">
                <a:solidFill>
                  <a:srgbClr val="3257B8"/>
                </a:solidFill>
                <a:latin typeface="Times New Roman"/>
                <a:ea typeface="Times New Roman"/>
                <a:cs typeface="Times New Roman"/>
                <a:sym typeface="Times New Roman"/>
              </a:rPr>
              <a:t>Defining the System: Functional and Non-Functional Requirements</a:t>
            </a:r>
          </a:p>
        </p:txBody>
      </p:sp>
      <p:sp>
        <p:nvSpPr>
          <p:cNvPr id="8" name="TextBox 8"/>
          <p:cNvSpPr txBox="1"/>
          <p:nvPr/>
        </p:nvSpPr>
        <p:spPr>
          <a:xfrm>
            <a:off x="992238" y="3915073"/>
            <a:ext cx="5089029" cy="581025"/>
          </a:xfrm>
          <a:prstGeom prst="rect">
            <a:avLst/>
          </a:prstGeom>
        </p:spPr>
        <p:txBody>
          <a:bodyPr lIns="0" tIns="0" rIns="0" bIns="0" rtlCol="0" anchor="t">
            <a:spAutoFit/>
          </a:bodyPr>
          <a:lstStyle/>
          <a:p>
            <a:pPr algn="l">
              <a:lnSpc>
                <a:spcPts val="4125"/>
              </a:lnSpc>
            </a:pPr>
            <a:r>
              <a:rPr lang="en-US" sz="3312">
                <a:solidFill>
                  <a:srgbClr val="3257B8"/>
                </a:solidFill>
                <a:latin typeface="Times New Roman"/>
                <a:ea typeface="Times New Roman"/>
                <a:cs typeface="Times New Roman"/>
                <a:sym typeface="Times New Roman"/>
              </a:rPr>
              <a:t>Functional Requirements</a:t>
            </a:r>
          </a:p>
        </p:txBody>
      </p:sp>
      <p:sp>
        <p:nvSpPr>
          <p:cNvPr id="9" name="TextBox 9"/>
          <p:cNvSpPr txBox="1"/>
          <p:nvPr/>
        </p:nvSpPr>
        <p:spPr>
          <a:xfrm>
            <a:off x="992237" y="4682579"/>
            <a:ext cx="8151762" cy="461962"/>
          </a:xfrm>
          <a:prstGeom prst="rect">
            <a:avLst/>
          </a:prstGeom>
        </p:spPr>
        <p:txBody>
          <a:bodyPr lIns="0" tIns="0" rIns="0" bIns="0" rtlCol="0" anchor="t">
            <a:spAutoFit/>
          </a:bodyPr>
          <a:lstStyle/>
          <a:p>
            <a:pPr marL="329764" lvl="1" indent="-164882" algn="l">
              <a:lnSpc>
                <a:spcPts val="3562"/>
              </a:lnSpc>
              <a:buFont typeface="Arial"/>
              <a:buChar char="•"/>
            </a:pPr>
            <a:r>
              <a:rPr lang="en-US" sz="2187" b="1">
                <a:solidFill>
                  <a:srgbClr val="15213F"/>
                </a:solidFill>
                <a:latin typeface="Times New Roman Bold"/>
                <a:ea typeface="Times New Roman Bold"/>
                <a:cs typeface="Times New Roman Bold"/>
                <a:sym typeface="Times New Roman Bold"/>
              </a:rPr>
              <a:t>FR1:</a:t>
            </a:r>
            <a:r>
              <a:rPr lang="en-US" sz="2187">
                <a:solidFill>
                  <a:srgbClr val="15213F"/>
                </a:solidFill>
                <a:latin typeface="Times New Roman"/>
                <a:ea typeface="Times New Roman"/>
                <a:cs typeface="Times New Roman"/>
                <a:sym typeface="Times New Roman"/>
              </a:rPr>
              <a:t> Load and read stock data using </a:t>
            </a:r>
            <a:r>
              <a:rPr lang="en-US" sz="2187" b="1">
                <a:solidFill>
                  <a:srgbClr val="15213F"/>
                </a:solidFill>
                <a:latin typeface="Times New Roman Bold"/>
                <a:ea typeface="Times New Roman Bold"/>
                <a:cs typeface="Times New Roman Bold"/>
                <a:sym typeface="Times New Roman Bold"/>
              </a:rPr>
              <a:t>pandas.read_csv()</a:t>
            </a:r>
            <a:r>
              <a:rPr lang="en-US" sz="2187">
                <a:solidFill>
                  <a:srgbClr val="15213F"/>
                </a:solidFill>
                <a:latin typeface="Times New Roman"/>
                <a:ea typeface="Times New Roman"/>
                <a:cs typeface="Times New Roman"/>
                <a:sym typeface="Times New Roman"/>
              </a:rPr>
              <a:t>.</a:t>
            </a:r>
          </a:p>
        </p:txBody>
      </p:sp>
      <p:sp>
        <p:nvSpPr>
          <p:cNvPr id="10" name="TextBox 10"/>
          <p:cNvSpPr txBox="1"/>
          <p:nvPr/>
        </p:nvSpPr>
        <p:spPr>
          <a:xfrm>
            <a:off x="992237" y="5235327"/>
            <a:ext cx="8151762" cy="909638"/>
          </a:xfrm>
          <a:prstGeom prst="rect">
            <a:avLst/>
          </a:prstGeom>
        </p:spPr>
        <p:txBody>
          <a:bodyPr lIns="0" tIns="0" rIns="0" bIns="0" rtlCol="0" anchor="t">
            <a:spAutoFit/>
          </a:bodyPr>
          <a:lstStyle/>
          <a:p>
            <a:pPr marL="329902" lvl="1" indent="-164951" algn="l">
              <a:lnSpc>
                <a:spcPts val="3562"/>
              </a:lnSpc>
              <a:buFont typeface="Arial"/>
              <a:buChar char="•"/>
            </a:pPr>
            <a:r>
              <a:rPr lang="en-US" sz="2187" b="1">
                <a:solidFill>
                  <a:srgbClr val="15213F"/>
                </a:solidFill>
                <a:latin typeface="Times New Roman Bold"/>
                <a:ea typeface="Times New Roman Bold"/>
                <a:cs typeface="Times New Roman Bold"/>
                <a:sym typeface="Times New Roman Bold"/>
              </a:rPr>
              <a:t>FR2:</a:t>
            </a:r>
            <a:r>
              <a:rPr lang="en-US" sz="2187">
                <a:solidFill>
                  <a:srgbClr val="15213F"/>
                </a:solidFill>
                <a:latin typeface="Times New Roman"/>
                <a:ea typeface="Times New Roman"/>
                <a:cs typeface="Times New Roman"/>
                <a:sym typeface="Times New Roman"/>
              </a:rPr>
              <a:t> Filter specific stock data (e.g., AAPL) based on company name and date range.</a:t>
            </a:r>
          </a:p>
        </p:txBody>
      </p:sp>
      <p:sp>
        <p:nvSpPr>
          <p:cNvPr id="11" name="TextBox 11"/>
          <p:cNvSpPr txBox="1"/>
          <p:nvPr/>
        </p:nvSpPr>
        <p:spPr>
          <a:xfrm>
            <a:off x="992237" y="6241702"/>
            <a:ext cx="8151762" cy="461962"/>
          </a:xfrm>
          <a:prstGeom prst="rect">
            <a:avLst/>
          </a:prstGeom>
        </p:spPr>
        <p:txBody>
          <a:bodyPr lIns="0" tIns="0" rIns="0" bIns="0" rtlCol="0" anchor="t">
            <a:spAutoFit/>
          </a:bodyPr>
          <a:lstStyle/>
          <a:p>
            <a:pPr marL="329902" lvl="1" indent="-164951" algn="l">
              <a:lnSpc>
                <a:spcPts val="3562"/>
              </a:lnSpc>
              <a:buFont typeface="Arial"/>
              <a:buChar char="•"/>
            </a:pPr>
            <a:r>
              <a:rPr lang="en-US" sz="2187" b="1">
                <a:solidFill>
                  <a:srgbClr val="15213F"/>
                </a:solidFill>
                <a:latin typeface="Times New Roman Bold"/>
                <a:ea typeface="Times New Roman Bold"/>
                <a:cs typeface="Times New Roman Bold"/>
                <a:sym typeface="Times New Roman Bold"/>
              </a:rPr>
              <a:t>FR3:</a:t>
            </a:r>
            <a:r>
              <a:rPr lang="en-US" sz="2187">
                <a:solidFill>
                  <a:srgbClr val="15213F"/>
                </a:solidFill>
                <a:latin typeface="Times New Roman"/>
                <a:ea typeface="Times New Roman"/>
                <a:cs typeface="Times New Roman"/>
                <a:sym typeface="Times New Roman"/>
              </a:rPr>
              <a:t> Preprocess and normalize raw data using </a:t>
            </a:r>
            <a:r>
              <a:rPr lang="en-US" sz="2187" b="1">
                <a:solidFill>
                  <a:srgbClr val="15213F"/>
                </a:solidFill>
                <a:latin typeface="Times New Roman Bold"/>
                <a:ea typeface="Times New Roman Bold"/>
                <a:cs typeface="Times New Roman Bold"/>
                <a:sym typeface="Times New Roman Bold"/>
              </a:rPr>
              <a:t>MinMaxScaler.</a:t>
            </a:r>
          </a:p>
        </p:txBody>
      </p:sp>
      <p:sp>
        <p:nvSpPr>
          <p:cNvPr id="12" name="TextBox 12"/>
          <p:cNvSpPr txBox="1"/>
          <p:nvPr/>
        </p:nvSpPr>
        <p:spPr>
          <a:xfrm>
            <a:off x="992238" y="6794450"/>
            <a:ext cx="8151762" cy="411972"/>
          </a:xfrm>
          <a:prstGeom prst="rect">
            <a:avLst/>
          </a:prstGeom>
        </p:spPr>
        <p:txBody>
          <a:bodyPr lIns="0" tIns="0" rIns="0" bIns="0" rtlCol="0" anchor="t">
            <a:spAutoFit/>
          </a:bodyPr>
          <a:lstStyle/>
          <a:p>
            <a:pPr marL="329902" lvl="1" indent="-164951" algn="l">
              <a:lnSpc>
                <a:spcPts val="3562"/>
              </a:lnSpc>
              <a:buFont typeface="Arial"/>
              <a:buChar char="•"/>
            </a:pPr>
            <a:r>
              <a:rPr lang="en-US" sz="2187" b="1" dirty="0">
                <a:solidFill>
                  <a:srgbClr val="15213F"/>
                </a:solidFill>
                <a:latin typeface="Times New Roman Bold"/>
                <a:ea typeface="Times New Roman Bold"/>
                <a:cs typeface="Times New Roman Bold"/>
                <a:sym typeface="Times New Roman Bold"/>
              </a:rPr>
              <a:t>FR4:</a:t>
            </a:r>
            <a:r>
              <a:rPr lang="en-US" sz="2187" dirty="0">
                <a:solidFill>
                  <a:srgbClr val="15213F"/>
                </a:solidFill>
                <a:latin typeface="Times New Roman"/>
                <a:ea typeface="Times New Roman"/>
                <a:cs typeface="Times New Roman"/>
                <a:sym typeface="Times New Roman"/>
              </a:rPr>
              <a:t> Build and train an LSTM model using TensorFlow.</a:t>
            </a:r>
          </a:p>
        </p:txBody>
      </p:sp>
      <p:sp>
        <p:nvSpPr>
          <p:cNvPr id="13" name="TextBox 13"/>
          <p:cNvSpPr txBox="1"/>
          <p:nvPr/>
        </p:nvSpPr>
        <p:spPr>
          <a:xfrm>
            <a:off x="992238" y="7347197"/>
            <a:ext cx="8151762" cy="909638"/>
          </a:xfrm>
          <a:prstGeom prst="rect">
            <a:avLst/>
          </a:prstGeom>
        </p:spPr>
        <p:txBody>
          <a:bodyPr lIns="0" tIns="0" rIns="0" bIns="0" rtlCol="0" anchor="t">
            <a:spAutoFit/>
          </a:bodyPr>
          <a:lstStyle/>
          <a:p>
            <a:pPr marL="329902" lvl="1" indent="-164951" algn="l">
              <a:lnSpc>
                <a:spcPts val="3562"/>
              </a:lnSpc>
              <a:buFont typeface="Arial"/>
              <a:buChar char="•"/>
            </a:pPr>
            <a:r>
              <a:rPr lang="en-US" sz="2187" b="1">
                <a:solidFill>
                  <a:srgbClr val="15213F"/>
                </a:solidFill>
                <a:latin typeface="Times New Roman Bold"/>
                <a:ea typeface="Times New Roman Bold"/>
                <a:cs typeface="Times New Roman Bold"/>
                <a:sym typeface="Times New Roman Bold"/>
              </a:rPr>
              <a:t>FR5:</a:t>
            </a:r>
            <a:r>
              <a:rPr lang="en-US" sz="2187">
                <a:solidFill>
                  <a:srgbClr val="15213F"/>
                </a:solidFill>
                <a:latin typeface="Times New Roman"/>
                <a:ea typeface="Times New Roman"/>
                <a:cs typeface="Times New Roman"/>
                <a:sym typeface="Times New Roman"/>
              </a:rPr>
              <a:t> Generate predictions and evaluate using metrics like </a:t>
            </a:r>
            <a:r>
              <a:rPr lang="en-US" sz="2187" b="1">
                <a:solidFill>
                  <a:srgbClr val="15213F"/>
                </a:solidFill>
                <a:latin typeface="Times New Roman Bold"/>
                <a:ea typeface="Times New Roman Bold"/>
                <a:cs typeface="Times New Roman Bold"/>
                <a:sym typeface="Times New Roman Bold"/>
              </a:rPr>
              <a:t>MSE</a:t>
            </a:r>
            <a:r>
              <a:rPr lang="en-US" sz="2187">
                <a:solidFill>
                  <a:srgbClr val="15213F"/>
                </a:solidFill>
                <a:latin typeface="Times New Roman"/>
                <a:ea typeface="Times New Roman"/>
                <a:cs typeface="Times New Roman"/>
                <a:sym typeface="Times New Roman"/>
              </a:rPr>
              <a:t> and </a:t>
            </a:r>
            <a:r>
              <a:rPr lang="en-US" sz="2187" b="1">
                <a:solidFill>
                  <a:srgbClr val="15213F"/>
                </a:solidFill>
                <a:latin typeface="Times New Roman Bold"/>
                <a:ea typeface="Times New Roman Bold"/>
                <a:cs typeface="Times New Roman Bold"/>
                <a:sym typeface="Times New Roman Bold"/>
              </a:rPr>
              <a:t>RMSE</a:t>
            </a:r>
            <a:r>
              <a:rPr lang="en-US" sz="2187">
                <a:solidFill>
                  <a:srgbClr val="15213F"/>
                </a:solidFill>
                <a:latin typeface="Times New Roman"/>
                <a:ea typeface="Times New Roman"/>
                <a:cs typeface="Times New Roman"/>
                <a:sym typeface="Times New Roman"/>
              </a:rPr>
              <a:t>.</a:t>
            </a:r>
          </a:p>
        </p:txBody>
      </p:sp>
      <p:sp>
        <p:nvSpPr>
          <p:cNvPr id="14" name="TextBox 14"/>
          <p:cNvSpPr txBox="1"/>
          <p:nvPr/>
        </p:nvSpPr>
        <p:spPr>
          <a:xfrm>
            <a:off x="992238" y="8353574"/>
            <a:ext cx="8151762" cy="461962"/>
          </a:xfrm>
          <a:prstGeom prst="rect">
            <a:avLst/>
          </a:prstGeom>
        </p:spPr>
        <p:txBody>
          <a:bodyPr lIns="0" tIns="0" rIns="0" bIns="0" rtlCol="0" anchor="t">
            <a:spAutoFit/>
          </a:bodyPr>
          <a:lstStyle/>
          <a:p>
            <a:pPr marL="329902" lvl="1" indent="-164951" algn="l">
              <a:lnSpc>
                <a:spcPts val="3562"/>
              </a:lnSpc>
              <a:buFont typeface="Arial"/>
              <a:buChar char="•"/>
            </a:pPr>
            <a:r>
              <a:rPr lang="en-US" sz="2187" b="1">
                <a:solidFill>
                  <a:srgbClr val="15213F"/>
                </a:solidFill>
                <a:latin typeface="Times New Roman Bold"/>
                <a:ea typeface="Times New Roman Bold"/>
                <a:cs typeface="Times New Roman Bold"/>
                <a:sym typeface="Times New Roman Bold"/>
              </a:rPr>
              <a:t>FR6:</a:t>
            </a:r>
            <a:r>
              <a:rPr lang="en-US" sz="2187">
                <a:solidFill>
                  <a:srgbClr val="15213F"/>
                </a:solidFill>
                <a:latin typeface="Times New Roman"/>
                <a:ea typeface="Times New Roman"/>
                <a:cs typeface="Times New Roman"/>
                <a:sym typeface="Times New Roman"/>
              </a:rPr>
              <a:t> Visualize actual vs predicted prices using </a:t>
            </a:r>
            <a:r>
              <a:rPr lang="en-US" sz="2187" b="1">
                <a:solidFill>
                  <a:srgbClr val="15213F"/>
                </a:solidFill>
                <a:latin typeface="Times New Roman Bold"/>
                <a:ea typeface="Times New Roman Bold"/>
                <a:cs typeface="Times New Roman Bold"/>
                <a:sym typeface="Times New Roman Bold"/>
              </a:rPr>
              <a:t>matplotlib</a:t>
            </a:r>
            <a:r>
              <a:rPr lang="en-US" sz="2187">
                <a:solidFill>
                  <a:srgbClr val="15213F"/>
                </a:solidFill>
                <a:latin typeface="Times New Roman"/>
                <a:ea typeface="Times New Roman"/>
                <a:cs typeface="Times New Roman"/>
                <a:sym typeface="Times New Roman"/>
              </a:rPr>
              <a:t> plots.</a:t>
            </a:r>
          </a:p>
        </p:txBody>
      </p:sp>
      <p:sp>
        <p:nvSpPr>
          <p:cNvPr id="15" name="TextBox 15"/>
          <p:cNvSpPr txBox="1"/>
          <p:nvPr/>
        </p:nvSpPr>
        <p:spPr>
          <a:xfrm>
            <a:off x="9499401" y="3915073"/>
            <a:ext cx="6097191" cy="581025"/>
          </a:xfrm>
          <a:prstGeom prst="rect">
            <a:avLst/>
          </a:prstGeom>
        </p:spPr>
        <p:txBody>
          <a:bodyPr lIns="0" tIns="0" rIns="0" bIns="0" rtlCol="0" anchor="t">
            <a:spAutoFit/>
          </a:bodyPr>
          <a:lstStyle/>
          <a:p>
            <a:pPr algn="l">
              <a:lnSpc>
                <a:spcPts val="4125"/>
              </a:lnSpc>
            </a:pPr>
            <a:r>
              <a:rPr lang="en-US" sz="3312">
                <a:solidFill>
                  <a:srgbClr val="3257B8"/>
                </a:solidFill>
                <a:latin typeface="Times New Roman"/>
                <a:ea typeface="Times New Roman"/>
                <a:cs typeface="Times New Roman"/>
                <a:sym typeface="Times New Roman"/>
              </a:rPr>
              <a:t>Non-Functional Requirements</a:t>
            </a:r>
          </a:p>
        </p:txBody>
      </p:sp>
      <p:sp>
        <p:nvSpPr>
          <p:cNvPr id="16" name="TextBox 16"/>
          <p:cNvSpPr txBox="1"/>
          <p:nvPr/>
        </p:nvSpPr>
        <p:spPr>
          <a:xfrm>
            <a:off x="9499401" y="4682579"/>
            <a:ext cx="7805886" cy="411972"/>
          </a:xfrm>
          <a:prstGeom prst="rect">
            <a:avLst/>
          </a:prstGeom>
        </p:spPr>
        <p:txBody>
          <a:bodyPr lIns="0" tIns="0" rIns="0" bIns="0" rtlCol="0" anchor="t">
            <a:spAutoFit/>
          </a:bodyPr>
          <a:lstStyle/>
          <a:p>
            <a:pPr marL="329902" lvl="1" indent="-164951" algn="l">
              <a:lnSpc>
                <a:spcPts val="3562"/>
              </a:lnSpc>
              <a:buFont typeface="Arial"/>
              <a:buChar char="•"/>
            </a:pPr>
            <a:r>
              <a:rPr lang="en-US" sz="2187" b="1" dirty="0">
                <a:solidFill>
                  <a:srgbClr val="15213F"/>
                </a:solidFill>
                <a:latin typeface="Times New Roman Bold"/>
                <a:ea typeface="Times New Roman Bold"/>
                <a:cs typeface="Times New Roman Bold"/>
                <a:sym typeface="Times New Roman Bold"/>
              </a:rPr>
              <a:t>NFR1:</a:t>
            </a:r>
            <a:r>
              <a:rPr lang="en-US" sz="2187" dirty="0">
                <a:solidFill>
                  <a:srgbClr val="15213F"/>
                </a:solidFill>
                <a:latin typeface="Times New Roman"/>
                <a:ea typeface="Times New Roman"/>
                <a:cs typeface="Times New Roman"/>
                <a:sym typeface="Times New Roman"/>
              </a:rPr>
              <a:t> Predict closing price within 2 seconds per input.</a:t>
            </a:r>
          </a:p>
        </p:txBody>
      </p:sp>
      <p:sp>
        <p:nvSpPr>
          <p:cNvPr id="17" name="TextBox 17"/>
          <p:cNvSpPr txBox="1"/>
          <p:nvPr/>
        </p:nvSpPr>
        <p:spPr>
          <a:xfrm>
            <a:off x="9499401" y="5235327"/>
            <a:ext cx="7805886" cy="909638"/>
          </a:xfrm>
          <a:prstGeom prst="rect">
            <a:avLst/>
          </a:prstGeom>
        </p:spPr>
        <p:txBody>
          <a:bodyPr lIns="0" tIns="0" rIns="0" bIns="0" rtlCol="0" anchor="t">
            <a:spAutoFit/>
          </a:bodyPr>
          <a:lstStyle/>
          <a:p>
            <a:pPr marL="329902" lvl="1" indent="-164951" algn="l">
              <a:lnSpc>
                <a:spcPts val="3562"/>
              </a:lnSpc>
              <a:buFont typeface="Arial"/>
              <a:buChar char="•"/>
            </a:pPr>
            <a:r>
              <a:rPr lang="en-US" sz="2187" b="1">
                <a:solidFill>
                  <a:srgbClr val="15213F"/>
                </a:solidFill>
                <a:latin typeface="Times New Roman Bold"/>
                <a:ea typeface="Times New Roman Bold"/>
                <a:cs typeface="Times New Roman Bold"/>
                <a:sym typeface="Times New Roman Bold"/>
              </a:rPr>
              <a:t>NFR2:</a:t>
            </a:r>
            <a:r>
              <a:rPr lang="en-US" sz="2187">
                <a:solidFill>
                  <a:srgbClr val="15213F"/>
                </a:solidFill>
                <a:latin typeface="Times New Roman"/>
                <a:ea typeface="Times New Roman"/>
                <a:cs typeface="Times New Roman"/>
                <a:sym typeface="Times New Roman"/>
              </a:rPr>
              <a:t> Prediction error (RMSE) below defined threshold (e.g., 0.02).</a:t>
            </a:r>
          </a:p>
        </p:txBody>
      </p:sp>
      <p:sp>
        <p:nvSpPr>
          <p:cNvPr id="18" name="TextBox 18"/>
          <p:cNvSpPr txBox="1"/>
          <p:nvPr/>
        </p:nvSpPr>
        <p:spPr>
          <a:xfrm>
            <a:off x="9499401" y="6241702"/>
            <a:ext cx="7805886" cy="461962"/>
          </a:xfrm>
          <a:prstGeom prst="rect">
            <a:avLst/>
          </a:prstGeom>
        </p:spPr>
        <p:txBody>
          <a:bodyPr lIns="0" tIns="0" rIns="0" bIns="0" rtlCol="0" anchor="t">
            <a:spAutoFit/>
          </a:bodyPr>
          <a:lstStyle/>
          <a:p>
            <a:pPr marL="329902" lvl="1" indent="-164951" algn="l">
              <a:lnSpc>
                <a:spcPts val="3562"/>
              </a:lnSpc>
              <a:buFont typeface="Arial"/>
              <a:buChar char="•"/>
            </a:pPr>
            <a:r>
              <a:rPr lang="en-US" sz="2187" b="1">
                <a:solidFill>
                  <a:srgbClr val="15213F"/>
                </a:solidFill>
                <a:latin typeface="Times New Roman Bold"/>
                <a:ea typeface="Times New Roman Bold"/>
                <a:cs typeface="Times New Roman Bold"/>
                <a:sym typeface="Times New Roman Bold"/>
              </a:rPr>
              <a:t>NFR3:</a:t>
            </a:r>
            <a:r>
              <a:rPr lang="en-US" sz="2187">
                <a:solidFill>
                  <a:srgbClr val="15213F"/>
                </a:solidFill>
                <a:latin typeface="Times New Roman"/>
                <a:ea typeface="Times New Roman"/>
                <a:cs typeface="Times New Roman"/>
                <a:sym typeface="Times New Roman"/>
              </a:rPr>
              <a:t> Visualizations should be clear and easy to interpret.</a:t>
            </a:r>
          </a:p>
        </p:txBody>
      </p:sp>
      <p:sp>
        <p:nvSpPr>
          <p:cNvPr id="19" name="TextBox 19"/>
          <p:cNvSpPr txBox="1"/>
          <p:nvPr/>
        </p:nvSpPr>
        <p:spPr>
          <a:xfrm>
            <a:off x="9499401" y="6794450"/>
            <a:ext cx="7805886" cy="909638"/>
          </a:xfrm>
          <a:prstGeom prst="rect">
            <a:avLst/>
          </a:prstGeom>
        </p:spPr>
        <p:txBody>
          <a:bodyPr lIns="0" tIns="0" rIns="0" bIns="0" rtlCol="0" anchor="t">
            <a:spAutoFit/>
          </a:bodyPr>
          <a:lstStyle/>
          <a:p>
            <a:pPr marL="329902" lvl="1" indent="-164951" algn="l">
              <a:lnSpc>
                <a:spcPts val="3562"/>
              </a:lnSpc>
              <a:buFont typeface="Arial"/>
              <a:buChar char="•"/>
            </a:pPr>
            <a:r>
              <a:rPr lang="en-US" sz="2187" b="1">
                <a:solidFill>
                  <a:srgbClr val="15213F"/>
                </a:solidFill>
                <a:latin typeface="Times New Roman Bold"/>
                <a:ea typeface="Times New Roman Bold"/>
                <a:cs typeface="Times New Roman Bold"/>
                <a:sym typeface="Times New Roman Bold"/>
              </a:rPr>
              <a:t>NFR4:</a:t>
            </a:r>
            <a:r>
              <a:rPr lang="en-US" sz="2187">
                <a:solidFill>
                  <a:srgbClr val="15213F"/>
                </a:solidFill>
                <a:latin typeface="Times New Roman"/>
                <a:ea typeface="Times New Roman"/>
                <a:cs typeface="Times New Roman"/>
                <a:sym typeface="Times New Roman"/>
              </a:rPr>
              <a:t> Code should follow modular design with reusable functions(e.g., for preprocessing, training).</a:t>
            </a:r>
          </a:p>
        </p:txBody>
      </p:sp>
      <p:sp>
        <p:nvSpPr>
          <p:cNvPr id="20" name="TextBox 20"/>
          <p:cNvSpPr txBox="1"/>
          <p:nvPr/>
        </p:nvSpPr>
        <p:spPr>
          <a:xfrm>
            <a:off x="9499401" y="7800826"/>
            <a:ext cx="7805886" cy="461962"/>
          </a:xfrm>
          <a:prstGeom prst="rect">
            <a:avLst/>
          </a:prstGeom>
        </p:spPr>
        <p:txBody>
          <a:bodyPr lIns="0" tIns="0" rIns="0" bIns="0" rtlCol="0" anchor="t">
            <a:spAutoFit/>
          </a:bodyPr>
          <a:lstStyle/>
          <a:p>
            <a:pPr marL="329902" lvl="1" indent="-164951" algn="l">
              <a:lnSpc>
                <a:spcPts val="3562"/>
              </a:lnSpc>
              <a:buFont typeface="Arial"/>
              <a:buChar char="•"/>
            </a:pPr>
            <a:r>
              <a:rPr lang="en-US" sz="2187" b="1">
                <a:solidFill>
                  <a:srgbClr val="15213F"/>
                </a:solidFill>
                <a:latin typeface="Times New Roman Bold"/>
                <a:ea typeface="Times New Roman Bold"/>
                <a:cs typeface="Times New Roman Bold"/>
                <a:sym typeface="Times New Roman Bold"/>
              </a:rPr>
              <a:t>NFR5:</a:t>
            </a:r>
            <a:r>
              <a:rPr lang="en-US" sz="2187">
                <a:solidFill>
                  <a:srgbClr val="15213F"/>
                </a:solidFill>
                <a:latin typeface="Times New Roman"/>
                <a:ea typeface="Times New Roman"/>
                <a:cs typeface="Times New Roman"/>
                <a:sym typeface="Times New Roman"/>
              </a:rPr>
              <a:t> System deployable on local or cloud platforms.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DF1F8"/>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BFCFE"/>
            </a:solidFill>
          </p:spPr>
        </p:sp>
      </p:grpSp>
      <p:sp>
        <p:nvSpPr>
          <p:cNvPr id="6" name="Freeform 6"/>
          <p:cNvSpPr/>
          <p:nvPr/>
        </p:nvSpPr>
        <p:spPr>
          <a:xfrm>
            <a:off x="2050415" y="3071574"/>
            <a:ext cx="4509770" cy="6133287"/>
          </a:xfrm>
          <a:custGeom>
            <a:avLst/>
            <a:gdLst/>
            <a:ahLst/>
            <a:cxnLst/>
            <a:rect l="l" t="t" r="r" b="b"/>
            <a:pathLst>
              <a:path w="4509770" h="6133287">
                <a:moveTo>
                  <a:pt x="0" y="0"/>
                </a:moveTo>
                <a:lnTo>
                  <a:pt x="4509770" y="0"/>
                </a:lnTo>
                <a:lnTo>
                  <a:pt x="4509770" y="6133287"/>
                </a:lnTo>
                <a:lnTo>
                  <a:pt x="0" y="6133287"/>
                </a:lnTo>
                <a:lnTo>
                  <a:pt x="0" y="0"/>
                </a:lnTo>
                <a:close/>
              </a:path>
            </a:pathLst>
          </a:custGeom>
          <a:blipFill>
            <a:blip r:embed="rId3"/>
            <a:stretch>
              <a:fillRect/>
            </a:stretch>
          </a:blipFill>
        </p:spPr>
      </p:sp>
      <p:sp>
        <p:nvSpPr>
          <p:cNvPr id="7" name="TextBox 7"/>
          <p:cNvSpPr txBox="1"/>
          <p:nvPr/>
        </p:nvSpPr>
        <p:spPr>
          <a:xfrm>
            <a:off x="907107" y="1255216"/>
            <a:ext cx="16483310" cy="767711"/>
          </a:xfrm>
          <a:prstGeom prst="rect">
            <a:avLst/>
          </a:prstGeom>
        </p:spPr>
        <p:txBody>
          <a:bodyPr lIns="0" tIns="0" rIns="0" bIns="0" rtlCol="0" anchor="t">
            <a:spAutoFit/>
          </a:bodyPr>
          <a:lstStyle/>
          <a:p>
            <a:pPr algn="l">
              <a:lnSpc>
                <a:spcPts val="6374"/>
              </a:lnSpc>
            </a:pPr>
            <a:r>
              <a:rPr lang="en-US" sz="5062" dirty="0">
                <a:solidFill>
                  <a:srgbClr val="3257B8"/>
                </a:solidFill>
                <a:latin typeface="Times New Roman"/>
                <a:ea typeface="Times New Roman"/>
                <a:cs typeface="Times New Roman"/>
                <a:sym typeface="Times New Roman"/>
              </a:rPr>
              <a:t>Core Intelligence: LSTM-Based Sequential Architecture</a:t>
            </a:r>
          </a:p>
        </p:txBody>
      </p:sp>
      <p:sp>
        <p:nvSpPr>
          <p:cNvPr id="8" name="TextBox 8"/>
          <p:cNvSpPr txBox="1"/>
          <p:nvPr/>
        </p:nvSpPr>
        <p:spPr>
          <a:xfrm>
            <a:off x="907108" y="648295"/>
            <a:ext cx="4801195" cy="442913"/>
          </a:xfrm>
          <a:prstGeom prst="rect">
            <a:avLst/>
          </a:prstGeom>
        </p:spPr>
        <p:txBody>
          <a:bodyPr lIns="0" tIns="0" rIns="0" bIns="0" rtlCol="0" anchor="t">
            <a:spAutoFit/>
          </a:bodyPr>
          <a:lstStyle/>
          <a:p>
            <a:pPr algn="l">
              <a:lnSpc>
                <a:spcPts val="3187"/>
              </a:lnSpc>
            </a:pPr>
            <a:r>
              <a:rPr lang="en-US" sz="2499">
                <a:solidFill>
                  <a:srgbClr val="3257B8"/>
                </a:solidFill>
                <a:latin typeface="Times New Roman"/>
                <a:ea typeface="Times New Roman"/>
                <a:cs typeface="Times New Roman"/>
                <a:sym typeface="Times New Roman"/>
              </a:rPr>
              <a:t>Section 6: Deep Learning Model</a:t>
            </a:r>
          </a:p>
        </p:txBody>
      </p:sp>
      <p:sp>
        <p:nvSpPr>
          <p:cNvPr id="9" name="TextBox 9"/>
          <p:cNvSpPr txBox="1"/>
          <p:nvPr/>
        </p:nvSpPr>
        <p:spPr>
          <a:xfrm>
            <a:off x="9469636" y="2687091"/>
            <a:ext cx="7920781" cy="1223861"/>
          </a:xfrm>
          <a:prstGeom prst="rect">
            <a:avLst/>
          </a:prstGeom>
        </p:spPr>
        <p:txBody>
          <a:bodyPr lIns="0" tIns="0" rIns="0" bIns="0" rtlCol="0" anchor="t">
            <a:spAutoFit/>
          </a:bodyPr>
          <a:lstStyle/>
          <a:p>
            <a:pPr algn="l">
              <a:lnSpc>
                <a:spcPts val="3250"/>
              </a:lnSpc>
            </a:pPr>
            <a:r>
              <a:rPr lang="en-US" sz="2000" dirty="0">
                <a:solidFill>
                  <a:srgbClr val="15213F"/>
                </a:solidFill>
                <a:latin typeface="Times New Roman"/>
                <a:ea typeface="Times New Roman"/>
                <a:cs typeface="Times New Roman"/>
                <a:sym typeface="Times New Roman"/>
              </a:rPr>
              <a:t>Our deep learning model is built using a stacked LSTM architecture in TensorFlow. It is designed to learn from historical stock data (e.g., AAPL) and capture temporal dependencies for accurate next-day price prediction.</a:t>
            </a:r>
          </a:p>
        </p:txBody>
      </p:sp>
      <p:sp>
        <p:nvSpPr>
          <p:cNvPr id="10" name="TextBox 10"/>
          <p:cNvSpPr txBox="1"/>
          <p:nvPr/>
        </p:nvSpPr>
        <p:spPr>
          <a:xfrm>
            <a:off x="9469636" y="4650407"/>
            <a:ext cx="7920781" cy="425450"/>
          </a:xfrm>
          <a:prstGeom prst="rect">
            <a:avLst/>
          </a:prstGeom>
        </p:spPr>
        <p:txBody>
          <a:bodyPr lIns="0" tIns="0" rIns="0" bIns="0" rtlCol="0" anchor="t">
            <a:spAutoFit/>
          </a:bodyPr>
          <a:lstStyle/>
          <a:p>
            <a:pPr marL="301625" lvl="1" indent="-150812" algn="l">
              <a:lnSpc>
                <a:spcPts val="3250"/>
              </a:lnSpc>
              <a:buFont typeface="Arial"/>
              <a:buChar char="•"/>
            </a:pPr>
            <a:r>
              <a:rPr lang="en-US" sz="2000" b="1">
                <a:solidFill>
                  <a:srgbClr val="15213F"/>
                </a:solidFill>
                <a:latin typeface="Times New Roman Bold"/>
                <a:ea typeface="Times New Roman Bold"/>
                <a:cs typeface="Times New Roman Bold"/>
                <a:sym typeface="Times New Roman Bold"/>
              </a:rPr>
              <a:t>Input Layer:</a:t>
            </a:r>
            <a:r>
              <a:rPr lang="en-US" sz="2000">
                <a:solidFill>
                  <a:srgbClr val="15213F"/>
                </a:solidFill>
                <a:latin typeface="Times New Roman"/>
                <a:ea typeface="Times New Roman"/>
                <a:cs typeface="Times New Roman"/>
                <a:sym typeface="Times New Roman"/>
              </a:rPr>
              <a:t> 60-day sequence of historical data.</a:t>
            </a:r>
          </a:p>
        </p:txBody>
      </p:sp>
      <p:sp>
        <p:nvSpPr>
          <p:cNvPr id="11" name="TextBox 11"/>
          <p:cNvSpPr txBox="1"/>
          <p:nvPr/>
        </p:nvSpPr>
        <p:spPr>
          <a:xfrm>
            <a:off x="9469636" y="5106194"/>
            <a:ext cx="7920781" cy="425450"/>
          </a:xfrm>
          <a:prstGeom prst="rect">
            <a:avLst/>
          </a:prstGeom>
        </p:spPr>
        <p:txBody>
          <a:bodyPr lIns="0" tIns="0" rIns="0" bIns="0" rtlCol="0" anchor="t">
            <a:spAutoFit/>
          </a:bodyPr>
          <a:lstStyle/>
          <a:p>
            <a:pPr marL="301625" lvl="1" indent="-150812" algn="l">
              <a:lnSpc>
                <a:spcPts val="3250"/>
              </a:lnSpc>
              <a:buFont typeface="Arial"/>
              <a:buChar char="•"/>
            </a:pPr>
            <a:r>
              <a:rPr lang="en-US" sz="2000" b="1">
                <a:solidFill>
                  <a:srgbClr val="15213F"/>
                </a:solidFill>
                <a:latin typeface="Times New Roman Bold"/>
                <a:ea typeface="Times New Roman Bold"/>
                <a:cs typeface="Times New Roman Bold"/>
                <a:sym typeface="Times New Roman Bold"/>
              </a:rPr>
              <a:t>LSTM Layers (x2):</a:t>
            </a:r>
            <a:r>
              <a:rPr lang="en-US" sz="2000">
                <a:solidFill>
                  <a:srgbClr val="15213F"/>
                </a:solidFill>
                <a:latin typeface="Times New Roman"/>
                <a:ea typeface="Times New Roman"/>
                <a:cs typeface="Times New Roman"/>
                <a:sym typeface="Times New Roman"/>
              </a:rPr>
              <a:t>  </a:t>
            </a:r>
            <a:r>
              <a:rPr lang="en-US" sz="2000" b="1">
                <a:solidFill>
                  <a:srgbClr val="15213F"/>
                </a:solidFill>
                <a:latin typeface="Times New Roman Bold"/>
                <a:ea typeface="Times New Roman Bold"/>
                <a:cs typeface="Times New Roman Bold"/>
                <a:sym typeface="Times New Roman Bold"/>
              </a:rPr>
              <a:t>64 </a:t>
            </a:r>
            <a:r>
              <a:rPr lang="en-US" sz="2000">
                <a:solidFill>
                  <a:srgbClr val="15213F"/>
                </a:solidFill>
                <a:latin typeface="Times New Roman"/>
                <a:ea typeface="Times New Roman"/>
                <a:cs typeface="Times New Roman"/>
                <a:sym typeface="Times New Roman"/>
              </a:rPr>
              <a:t>units each, capturing long-term dependencies.</a:t>
            </a:r>
          </a:p>
        </p:txBody>
      </p:sp>
      <p:sp>
        <p:nvSpPr>
          <p:cNvPr id="12" name="TextBox 12"/>
          <p:cNvSpPr txBox="1"/>
          <p:nvPr/>
        </p:nvSpPr>
        <p:spPr>
          <a:xfrm>
            <a:off x="9469636" y="5658792"/>
            <a:ext cx="8818364" cy="835025"/>
          </a:xfrm>
          <a:prstGeom prst="rect">
            <a:avLst/>
          </a:prstGeom>
        </p:spPr>
        <p:txBody>
          <a:bodyPr lIns="0" tIns="0" rIns="0" bIns="0" rtlCol="0" anchor="t">
            <a:spAutoFit/>
          </a:bodyPr>
          <a:lstStyle/>
          <a:p>
            <a:pPr marL="301625" lvl="1" indent="-150812" algn="l">
              <a:lnSpc>
                <a:spcPts val="3250"/>
              </a:lnSpc>
              <a:buFont typeface="Arial"/>
              <a:buChar char="•"/>
            </a:pPr>
            <a:r>
              <a:rPr lang="en-US" sz="2000" b="1">
                <a:solidFill>
                  <a:srgbClr val="15213F"/>
                </a:solidFill>
                <a:latin typeface="Times New Roman Bold"/>
                <a:ea typeface="Times New Roman Bold"/>
                <a:cs typeface="Times New Roman Bold"/>
                <a:sym typeface="Times New Roman Bold"/>
              </a:rPr>
              <a:t>Dropout Layer:</a:t>
            </a:r>
            <a:r>
              <a:rPr lang="en-US" sz="2000">
                <a:solidFill>
                  <a:srgbClr val="15213F"/>
                </a:solidFill>
                <a:latin typeface="Times New Roman"/>
                <a:ea typeface="Times New Roman"/>
                <a:cs typeface="Times New Roman"/>
                <a:sym typeface="Times New Roman"/>
              </a:rPr>
              <a:t> Dropout rate of 0.5 for regularization and to prevent overfitting.</a:t>
            </a:r>
          </a:p>
        </p:txBody>
      </p:sp>
      <p:sp>
        <p:nvSpPr>
          <p:cNvPr id="13" name="TextBox 13"/>
          <p:cNvSpPr txBox="1"/>
          <p:nvPr/>
        </p:nvSpPr>
        <p:spPr>
          <a:xfrm>
            <a:off x="9469636" y="6522392"/>
            <a:ext cx="7920781" cy="425450"/>
          </a:xfrm>
          <a:prstGeom prst="rect">
            <a:avLst/>
          </a:prstGeom>
        </p:spPr>
        <p:txBody>
          <a:bodyPr lIns="0" tIns="0" rIns="0" bIns="0" rtlCol="0" anchor="t">
            <a:spAutoFit/>
          </a:bodyPr>
          <a:lstStyle/>
          <a:p>
            <a:pPr marL="301625" lvl="1" indent="-150812" algn="l">
              <a:lnSpc>
                <a:spcPts val="3250"/>
              </a:lnSpc>
              <a:buFont typeface="Arial"/>
              <a:buChar char="•"/>
            </a:pPr>
            <a:r>
              <a:rPr lang="en-US" sz="2000" b="1">
                <a:solidFill>
                  <a:srgbClr val="15213F"/>
                </a:solidFill>
                <a:latin typeface="Times New Roman Bold"/>
                <a:ea typeface="Times New Roman Bold"/>
                <a:cs typeface="Times New Roman Bold"/>
                <a:sym typeface="Times New Roman Bold"/>
              </a:rPr>
              <a:t>Dense Layer:</a:t>
            </a:r>
            <a:r>
              <a:rPr lang="en-US" sz="2000">
                <a:solidFill>
                  <a:srgbClr val="15213F"/>
                </a:solidFill>
                <a:latin typeface="Times New Roman"/>
                <a:ea typeface="Times New Roman"/>
                <a:cs typeface="Times New Roman"/>
                <a:sym typeface="Times New Roman"/>
              </a:rPr>
              <a:t> Final Dense layer with 1 unit for price output.</a:t>
            </a:r>
          </a:p>
        </p:txBody>
      </p:sp>
      <p:sp>
        <p:nvSpPr>
          <p:cNvPr id="14" name="TextBox 14"/>
          <p:cNvSpPr txBox="1"/>
          <p:nvPr/>
        </p:nvSpPr>
        <p:spPr>
          <a:xfrm>
            <a:off x="9469636" y="7071667"/>
            <a:ext cx="7920781" cy="425450"/>
          </a:xfrm>
          <a:prstGeom prst="rect">
            <a:avLst/>
          </a:prstGeom>
        </p:spPr>
        <p:txBody>
          <a:bodyPr lIns="0" tIns="0" rIns="0" bIns="0" rtlCol="0" anchor="t">
            <a:spAutoFit/>
          </a:bodyPr>
          <a:lstStyle/>
          <a:p>
            <a:pPr marL="301625" lvl="1" indent="-150812" algn="l">
              <a:lnSpc>
                <a:spcPts val="3250"/>
              </a:lnSpc>
              <a:buFont typeface="Arial"/>
              <a:buChar char="•"/>
            </a:pPr>
            <a:r>
              <a:rPr lang="en-US" sz="2000" b="1">
                <a:solidFill>
                  <a:srgbClr val="15213F"/>
                </a:solidFill>
                <a:latin typeface="Times New Roman Bold"/>
                <a:ea typeface="Times New Roman Bold"/>
                <a:cs typeface="Times New Roman Bold"/>
                <a:sym typeface="Times New Roman Bold"/>
              </a:rPr>
              <a:t>Optimizer:</a:t>
            </a:r>
            <a:r>
              <a:rPr lang="en-US" sz="2000">
                <a:solidFill>
                  <a:srgbClr val="15213F"/>
                </a:solidFill>
                <a:latin typeface="Times New Roman"/>
                <a:ea typeface="Times New Roman"/>
                <a:cs typeface="Times New Roman"/>
                <a:sym typeface="Times New Roman"/>
              </a:rPr>
              <a:t> Adam optimizer for fast and adaptive learning.</a:t>
            </a:r>
          </a:p>
        </p:txBody>
      </p:sp>
      <p:sp>
        <p:nvSpPr>
          <p:cNvPr id="15" name="TextBox 15"/>
          <p:cNvSpPr txBox="1"/>
          <p:nvPr/>
        </p:nvSpPr>
        <p:spPr>
          <a:xfrm>
            <a:off x="9469636" y="7620942"/>
            <a:ext cx="7920781" cy="835025"/>
          </a:xfrm>
          <a:prstGeom prst="rect">
            <a:avLst/>
          </a:prstGeom>
        </p:spPr>
        <p:txBody>
          <a:bodyPr lIns="0" tIns="0" rIns="0" bIns="0" rtlCol="0" anchor="t">
            <a:spAutoFit/>
          </a:bodyPr>
          <a:lstStyle/>
          <a:p>
            <a:pPr marL="301625" lvl="1" indent="-150812" algn="l">
              <a:lnSpc>
                <a:spcPts val="3250"/>
              </a:lnSpc>
              <a:buFont typeface="Arial"/>
              <a:buChar char="•"/>
            </a:pPr>
            <a:r>
              <a:rPr lang="en-US" sz="2000" b="1">
                <a:solidFill>
                  <a:srgbClr val="15213F"/>
                </a:solidFill>
                <a:latin typeface="Times New Roman Bold"/>
                <a:ea typeface="Times New Roman Bold"/>
                <a:cs typeface="Times New Roman Bold"/>
                <a:sym typeface="Times New Roman Bold"/>
              </a:rPr>
              <a:t>Loss Function:</a:t>
            </a:r>
            <a:r>
              <a:rPr lang="en-US" sz="2000">
                <a:solidFill>
                  <a:srgbClr val="15213F"/>
                </a:solidFill>
                <a:latin typeface="Times New Roman"/>
                <a:ea typeface="Times New Roman"/>
                <a:cs typeface="Times New Roman"/>
                <a:sym typeface="Times New Roman"/>
              </a:rPr>
              <a:t> Mean Squared Error (MSE) for minimizing prediction error.</a:t>
            </a:r>
          </a:p>
        </p:txBody>
      </p:sp>
      <p:sp>
        <p:nvSpPr>
          <p:cNvPr id="16" name="TextBox 16"/>
          <p:cNvSpPr txBox="1"/>
          <p:nvPr/>
        </p:nvSpPr>
        <p:spPr>
          <a:xfrm>
            <a:off x="9469636" y="8484542"/>
            <a:ext cx="7920781" cy="425450"/>
          </a:xfrm>
          <a:prstGeom prst="rect">
            <a:avLst/>
          </a:prstGeom>
        </p:spPr>
        <p:txBody>
          <a:bodyPr lIns="0" tIns="0" rIns="0" bIns="0" rtlCol="0" anchor="t">
            <a:spAutoFit/>
          </a:bodyPr>
          <a:lstStyle/>
          <a:p>
            <a:pPr marL="301625" lvl="1" indent="-150812" algn="l">
              <a:lnSpc>
                <a:spcPts val="3250"/>
              </a:lnSpc>
              <a:buFont typeface="Arial"/>
              <a:buChar char="•"/>
            </a:pPr>
            <a:r>
              <a:rPr lang="en-US" sz="2000" b="1">
                <a:solidFill>
                  <a:srgbClr val="15213F"/>
                </a:solidFill>
                <a:latin typeface="Times New Roman Bold"/>
                <a:ea typeface="Times New Roman Bold"/>
                <a:cs typeface="Times New Roman Bold"/>
                <a:sym typeface="Times New Roman Bold"/>
              </a:rPr>
              <a:t>Evaluation Metrics:</a:t>
            </a:r>
            <a:r>
              <a:rPr lang="en-US" sz="2000">
                <a:solidFill>
                  <a:srgbClr val="15213F"/>
                </a:solidFill>
                <a:latin typeface="Times New Roman"/>
                <a:ea typeface="Times New Roman"/>
                <a:cs typeface="Times New Roman"/>
                <a:sym typeface="Times New Roman"/>
              </a:rPr>
              <a:t> RMSE, MAE used to assess model accuracy.</a:t>
            </a:r>
          </a:p>
        </p:txBody>
      </p:sp>
      <p:sp>
        <p:nvSpPr>
          <p:cNvPr id="17" name="TextBox 17"/>
          <p:cNvSpPr txBox="1"/>
          <p:nvPr/>
        </p:nvSpPr>
        <p:spPr>
          <a:xfrm>
            <a:off x="9469636" y="9033817"/>
            <a:ext cx="7920781" cy="835025"/>
          </a:xfrm>
          <a:prstGeom prst="rect">
            <a:avLst/>
          </a:prstGeom>
        </p:spPr>
        <p:txBody>
          <a:bodyPr lIns="0" tIns="0" rIns="0" bIns="0" rtlCol="0" anchor="t">
            <a:spAutoFit/>
          </a:bodyPr>
          <a:lstStyle/>
          <a:p>
            <a:pPr marL="301625" lvl="1" indent="-150812" algn="l">
              <a:lnSpc>
                <a:spcPts val="3250"/>
              </a:lnSpc>
              <a:buFont typeface="Arial"/>
              <a:buChar char="•"/>
            </a:pPr>
            <a:r>
              <a:rPr lang="en-US" sz="2000" b="1">
                <a:solidFill>
                  <a:srgbClr val="15213F"/>
                </a:solidFill>
                <a:latin typeface="Times New Roman Bold"/>
                <a:ea typeface="Times New Roman Bold"/>
                <a:cs typeface="Times New Roman Bold"/>
                <a:sym typeface="Times New Roman Bold"/>
              </a:rPr>
              <a:t>Training Epochs:</a:t>
            </a:r>
            <a:r>
              <a:rPr lang="en-US" sz="2000">
                <a:solidFill>
                  <a:srgbClr val="15213F"/>
                </a:solidFill>
                <a:latin typeface="Times New Roman"/>
                <a:ea typeface="Times New Roman"/>
                <a:cs typeface="Times New Roman"/>
                <a:sym typeface="Times New Roman"/>
              </a:rPr>
              <a:t> Trained over 10 epochs (can be extended to </a:t>
            </a:r>
            <a:r>
              <a:rPr lang="en-US" sz="2000" b="1">
                <a:solidFill>
                  <a:srgbClr val="15213F"/>
                </a:solidFill>
                <a:latin typeface="Times New Roman Bold"/>
                <a:ea typeface="Times New Roman Bold"/>
                <a:cs typeface="Times New Roman Bold"/>
                <a:sym typeface="Times New Roman Bold"/>
              </a:rPr>
              <a:t>50–100</a:t>
            </a:r>
            <a:r>
              <a:rPr lang="en-US" sz="2000">
                <a:solidFill>
                  <a:srgbClr val="15213F"/>
                </a:solidFill>
                <a:latin typeface="Times New Roman"/>
                <a:ea typeface="Times New Roman"/>
                <a:cs typeface="Times New Roman"/>
                <a:sym typeface="Times New Roman"/>
              </a:rPr>
              <a:t> for improved accuracy).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DF1F8"/>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BFCFE"/>
            </a:solidFill>
          </p:spPr>
        </p:sp>
      </p:grpSp>
      <p:sp>
        <p:nvSpPr>
          <p:cNvPr id="6" name="TextBox 6"/>
          <p:cNvSpPr txBox="1"/>
          <p:nvPr/>
        </p:nvSpPr>
        <p:spPr>
          <a:xfrm>
            <a:off x="972443" y="697409"/>
            <a:ext cx="4292799" cy="466725"/>
          </a:xfrm>
          <a:prstGeom prst="rect">
            <a:avLst/>
          </a:prstGeom>
        </p:spPr>
        <p:txBody>
          <a:bodyPr lIns="0" tIns="0" rIns="0" bIns="0" rtlCol="0" anchor="t">
            <a:spAutoFit/>
          </a:bodyPr>
          <a:lstStyle/>
          <a:p>
            <a:pPr algn="l">
              <a:lnSpc>
                <a:spcPts val="3374"/>
              </a:lnSpc>
            </a:pPr>
            <a:r>
              <a:rPr lang="en-US" sz="2687">
                <a:solidFill>
                  <a:srgbClr val="3257B8"/>
                </a:solidFill>
                <a:latin typeface="Times New Roman"/>
                <a:ea typeface="Times New Roman"/>
                <a:cs typeface="Times New Roman"/>
                <a:sym typeface="Times New Roman"/>
              </a:rPr>
              <a:t>Conclusion &amp; Future Work</a:t>
            </a:r>
          </a:p>
        </p:txBody>
      </p:sp>
      <p:sp>
        <p:nvSpPr>
          <p:cNvPr id="7" name="TextBox 7"/>
          <p:cNvSpPr txBox="1"/>
          <p:nvPr/>
        </p:nvSpPr>
        <p:spPr>
          <a:xfrm>
            <a:off x="972442" y="1333202"/>
            <a:ext cx="12362855" cy="963613"/>
          </a:xfrm>
          <a:prstGeom prst="rect">
            <a:avLst/>
          </a:prstGeom>
        </p:spPr>
        <p:txBody>
          <a:bodyPr lIns="0" tIns="0" rIns="0" bIns="0" rtlCol="0" anchor="t">
            <a:spAutoFit/>
          </a:bodyPr>
          <a:lstStyle/>
          <a:p>
            <a:pPr algn="l">
              <a:lnSpc>
                <a:spcPts val="6812"/>
              </a:lnSpc>
            </a:pPr>
            <a:r>
              <a:rPr lang="en-US" sz="5437">
                <a:solidFill>
                  <a:srgbClr val="3257B8"/>
                </a:solidFill>
                <a:latin typeface="Times New Roman"/>
                <a:ea typeface="Times New Roman"/>
                <a:cs typeface="Times New Roman"/>
                <a:sym typeface="Times New Roman"/>
              </a:rPr>
              <a:t>Key Takeaways &amp; Strategic Directions</a:t>
            </a:r>
          </a:p>
        </p:txBody>
      </p:sp>
      <p:sp>
        <p:nvSpPr>
          <p:cNvPr id="8" name="TextBox 8"/>
          <p:cNvSpPr txBox="1"/>
          <p:nvPr/>
        </p:nvSpPr>
        <p:spPr>
          <a:xfrm>
            <a:off x="972442" y="3145482"/>
            <a:ext cx="4168080" cy="569912"/>
          </a:xfrm>
          <a:prstGeom prst="rect">
            <a:avLst/>
          </a:prstGeom>
        </p:spPr>
        <p:txBody>
          <a:bodyPr lIns="0" tIns="0" rIns="0" bIns="0" rtlCol="0" anchor="t">
            <a:spAutoFit/>
          </a:bodyPr>
          <a:lstStyle/>
          <a:p>
            <a:pPr algn="l">
              <a:lnSpc>
                <a:spcPts val="4062"/>
              </a:lnSpc>
            </a:pPr>
            <a:r>
              <a:rPr lang="en-US" sz="3250">
                <a:solidFill>
                  <a:srgbClr val="3257B8"/>
                </a:solidFill>
                <a:latin typeface="Times New Roman"/>
                <a:ea typeface="Times New Roman"/>
                <a:cs typeface="Times New Roman"/>
                <a:sym typeface="Times New Roman"/>
              </a:rPr>
              <a:t>Key Takeaways</a:t>
            </a:r>
          </a:p>
        </p:txBody>
      </p:sp>
      <p:sp>
        <p:nvSpPr>
          <p:cNvPr id="9" name="TextBox 9"/>
          <p:cNvSpPr txBox="1"/>
          <p:nvPr/>
        </p:nvSpPr>
        <p:spPr>
          <a:xfrm>
            <a:off x="972442" y="3704630"/>
            <a:ext cx="7832675" cy="898525"/>
          </a:xfrm>
          <a:prstGeom prst="rect">
            <a:avLst/>
          </a:prstGeom>
        </p:spPr>
        <p:txBody>
          <a:bodyPr lIns="0" tIns="0" rIns="0" bIns="0" rtlCol="0" anchor="t">
            <a:spAutoFit/>
          </a:bodyPr>
          <a:lstStyle/>
          <a:p>
            <a:pPr marL="329902" lvl="1" indent="-164951" algn="l">
              <a:lnSpc>
                <a:spcPts val="3500"/>
              </a:lnSpc>
              <a:buFont typeface="Arial"/>
              <a:buChar char="•"/>
            </a:pPr>
            <a:r>
              <a:rPr lang="en-US" sz="2187">
                <a:solidFill>
                  <a:srgbClr val="15213F"/>
                </a:solidFill>
                <a:latin typeface="Times New Roman"/>
                <a:ea typeface="Times New Roman"/>
                <a:cs typeface="Times New Roman"/>
                <a:sym typeface="Times New Roman"/>
              </a:rPr>
              <a:t>Implemented a deep learning model using TensorFlow and LSTM for stock price prediction.</a:t>
            </a:r>
          </a:p>
        </p:txBody>
      </p:sp>
      <p:sp>
        <p:nvSpPr>
          <p:cNvPr id="10" name="TextBox 10"/>
          <p:cNvSpPr txBox="1"/>
          <p:nvPr/>
        </p:nvSpPr>
        <p:spPr>
          <a:xfrm>
            <a:off x="972442" y="4690914"/>
            <a:ext cx="7832675" cy="898525"/>
          </a:xfrm>
          <a:prstGeom prst="rect">
            <a:avLst/>
          </a:prstGeom>
        </p:spPr>
        <p:txBody>
          <a:bodyPr lIns="0" tIns="0" rIns="0" bIns="0" rtlCol="0" anchor="t">
            <a:spAutoFit/>
          </a:bodyPr>
          <a:lstStyle/>
          <a:p>
            <a:pPr marL="329764" lvl="1" indent="-164882" algn="l">
              <a:lnSpc>
                <a:spcPts val="3500"/>
              </a:lnSpc>
              <a:buFont typeface="Arial"/>
              <a:buChar char="•"/>
            </a:pPr>
            <a:r>
              <a:rPr lang="en-US" sz="2187">
                <a:solidFill>
                  <a:srgbClr val="15213F"/>
                </a:solidFill>
                <a:latin typeface="Times New Roman"/>
                <a:ea typeface="Times New Roman"/>
                <a:cs typeface="Times New Roman"/>
                <a:sym typeface="Times New Roman"/>
              </a:rPr>
              <a:t>Preprocessed and visualized stock data (e.g., AAPL) to capture time-based trends.</a:t>
            </a:r>
          </a:p>
        </p:txBody>
      </p:sp>
      <p:sp>
        <p:nvSpPr>
          <p:cNvPr id="11" name="TextBox 11"/>
          <p:cNvSpPr txBox="1"/>
          <p:nvPr/>
        </p:nvSpPr>
        <p:spPr>
          <a:xfrm>
            <a:off x="972442" y="5677197"/>
            <a:ext cx="7832675" cy="898525"/>
          </a:xfrm>
          <a:prstGeom prst="rect">
            <a:avLst/>
          </a:prstGeom>
        </p:spPr>
        <p:txBody>
          <a:bodyPr lIns="0" tIns="0" rIns="0" bIns="0" rtlCol="0" anchor="t">
            <a:spAutoFit/>
          </a:bodyPr>
          <a:lstStyle/>
          <a:p>
            <a:pPr marL="329902" lvl="1" indent="-164951" algn="l">
              <a:lnSpc>
                <a:spcPts val="3500"/>
              </a:lnSpc>
              <a:buFont typeface="Arial"/>
              <a:buChar char="•"/>
            </a:pPr>
            <a:r>
              <a:rPr lang="en-US" sz="2187">
                <a:solidFill>
                  <a:srgbClr val="15213F"/>
                </a:solidFill>
                <a:latin typeface="Times New Roman"/>
                <a:ea typeface="Times New Roman"/>
                <a:cs typeface="Times New Roman"/>
                <a:sym typeface="Times New Roman"/>
              </a:rPr>
              <a:t>Used a stacked LSTM architecture, which outperformed traditional models in capturing sequential patterns.</a:t>
            </a:r>
          </a:p>
        </p:txBody>
      </p:sp>
      <p:sp>
        <p:nvSpPr>
          <p:cNvPr id="12" name="TextBox 12"/>
          <p:cNvSpPr txBox="1"/>
          <p:nvPr/>
        </p:nvSpPr>
        <p:spPr>
          <a:xfrm>
            <a:off x="9492406" y="2962870"/>
            <a:ext cx="4168080" cy="569912"/>
          </a:xfrm>
          <a:prstGeom prst="rect">
            <a:avLst/>
          </a:prstGeom>
        </p:spPr>
        <p:txBody>
          <a:bodyPr lIns="0" tIns="0" rIns="0" bIns="0" rtlCol="0" anchor="t">
            <a:spAutoFit/>
          </a:bodyPr>
          <a:lstStyle/>
          <a:p>
            <a:pPr algn="l">
              <a:lnSpc>
                <a:spcPts val="4062"/>
              </a:lnSpc>
            </a:pPr>
            <a:r>
              <a:rPr lang="en-US" sz="3250">
                <a:solidFill>
                  <a:srgbClr val="3257B8"/>
                </a:solidFill>
                <a:latin typeface="Times New Roman"/>
                <a:ea typeface="Times New Roman"/>
                <a:cs typeface="Times New Roman"/>
                <a:sym typeface="Times New Roman"/>
              </a:rPr>
              <a:t>Future Work</a:t>
            </a:r>
          </a:p>
        </p:txBody>
      </p:sp>
      <p:sp>
        <p:nvSpPr>
          <p:cNvPr id="13" name="TextBox 13"/>
          <p:cNvSpPr txBox="1"/>
          <p:nvPr/>
        </p:nvSpPr>
        <p:spPr>
          <a:xfrm>
            <a:off x="9492406" y="3704630"/>
            <a:ext cx="7832675" cy="898525"/>
          </a:xfrm>
          <a:prstGeom prst="rect">
            <a:avLst/>
          </a:prstGeom>
        </p:spPr>
        <p:txBody>
          <a:bodyPr lIns="0" tIns="0" rIns="0" bIns="0" rtlCol="0" anchor="t">
            <a:spAutoFit/>
          </a:bodyPr>
          <a:lstStyle/>
          <a:p>
            <a:pPr marL="329902" lvl="1" indent="-164951" algn="l">
              <a:lnSpc>
                <a:spcPts val="3500"/>
              </a:lnSpc>
              <a:buFont typeface="Arial"/>
              <a:buChar char="•"/>
            </a:pPr>
            <a:r>
              <a:rPr lang="en-US" sz="2187" dirty="0">
                <a:solidFill>
                  <a:srgbClr val="15213F"/>
                </a:solidFill>
                <a:latin typeface="Times New Roman"/>
                <a:ea typeface="Times New Roman"/>
                <a:cs typeface="Times New Roman"/>
                <a:sym typeface="Times New Roman"/>
              </a:rPr>
              <a:t>Integrate sentiment analysis from financial news and social media.</a:t>
            </a:r>
          </a:p>
        </p:txBody>
      </p:sp>
      <p:sp>
        <p:nvSpPr>
          <p:cNvPr id="14" name="TextBox 14"/>
          <p:cNvSpPr txBox="1"/>
          <p:nvPr/>
        </p:nvSpPr>
        <p:spPr>
          <a:xfrm>
            <a:off x="9492406" y="4603155"/>
            <a:ext cx="7832675" cy="898525"/>
          </a:xfrm>
          <a:prstGeom prst="rect">
            <a:avLst/>
          </a:prstGeom>
        </p:spPr>
        <p:txBody>
          <a:bodyPr lIns="0" tIns="0" rIns="0" bIns="0" rtlCol="0" anchor="t">
            <a:spAutoFit/>
          </a:bodyPr>
          <a:lstStyle/>
          <a:p>
            <a:pPr marL="329902" lvl="1" indent="-164951" algn="l">
              <a:lnSpc>
                <a:spcPts val="3500"/>
              </a:lnSpc>
              <a:buFont typeface="Arial"/>
              <a:buChar char="•"/>
            </a:pPr>
            <a:r>
              <a:rPr lang="en-US" sz="2187" dirty="0">
                <a:solidFill>
                  <a:srgbClr val="15213F"/>
                </a:solidFill>
                <a:latin typeface="Times New Roman"/>
                <a:ea typeface="Times New Roman"/>
                <a:cs typeface="Times New Roman"/>
                <a:sym typeface="Times New Roman"/>
              </a:rPr>
              <a:t>Explore advanced Transformer models (Time2Vec, Temporal Fusion Transformer).</a:t>
            </a:r>
          </a:p>
        </p:txBody>
      </p:sp>
      <p:sp>
        <p:nvSpPr>
          <p:cNvPr id="15" name="TextBox 15"/>
          <p:cNvSpPr txBox="1"/>
          <p:nvPr/>
        </p:nvSpPr>
        <p:spPr>
          <a:xfrm>
            <a:off x="9492406" y="5677197"/>
            <a:ext cx="7832675" cy="898525"/>
          </a:xfrm>
          <a:prstGeom prst="rect">
            <a:avLst/>
          </a:prstGeom>
        </p:spPr>
        <p:txBody>
          <a:bodyPr lIns="0" tIns="0" rIns="0" bIns="0" rtlCol="0" anchor="t">
            <a:spAutoFit/>
          </a:bodyPr>
          <a:lstStyle/>
          <a:p>
            <a:pPr marL="329902" lvl="1" indent="-164951" algn="l">
              <a:lnSpc>
                <a:spcPts val="3500"/>
              </a:lnSpc>
              <a:buFont typeface="Arial"/>
              <a:buChar char="•"/>
            </a:pPr>
            <a:r>
              <a:rPr lang="en-US" sz="2187">
                <a:solidFill>
                  <a:srgbClr val="15213F"/>
                </a:solidFill>
                <a:latin typeface="Times New Roman"/>
                <a:ea typeface="Times New Roman"/>
                <a:cs typeface="Times New Roman"/>
                <a:sym typeface="Times New Roman"/>
              </a:rPr>
              <a:t>Develop capabilities for multi-stock prediction using multivariate inputs.</a:t>
            </a:r>
          </a:p>
        </p:txBody>
      </p:sp>
      <p:sp>
        <p:nvSpPr>
          <p:cNvPr id="16" name="TextBox 16"/>
          <p:cNvSpPr txBox="1"/>
          <p:nvPr/>
        </p:nvSpPr>
        <p:spPr>
          <a:xfrm>
            <a:off x="9492406" y="6663481"/>
            <a:ext cx="7832675" cy="898525"/>
          </a:xfrm>
          <a:prstGeom prst="rect">
            <a:avLst/>
          </a:prstGeom>
        </p:spPr>
        <p:txBody>
          <a:bodyPr lIns="0" tIns="0" rIns="0" bIns="0" rtlCol="0" anchor="t">
            <a:spAutoFit/>
          </a:bodyPr>
          <a:lstStyle/>
          <a:p>
            <a:pPr marL="329902" lvl="1" indent="-164951" algn="l">
              <a:lnSpc>
                <a:spcPts val="3500"/>
              </a:lnSpc>
              <a:buFont typeface="Arial"/>
              <a:buChar char="•"/>
            </a:pPr>
            <a:r>
              <a:rPr lang="en-US" sz="2187">
                <a:solidFill>
                  <a:srgbClr val="15213F"/>
                </a:solidFill>
                <a:latin typeface="Times New Roman"/>
                <a:ea typeface="Times New Roman"/>
                <a:cs typeface="Times New Roman"/>
                <a:sym typeface="Times New Roman"/>
              </a:rPr>
              <a:t>Implement a real-time dashboard for live data visualization and prediction.</a:t>
            </a:r>
          </a:p>
        </p:txBody>
      </p:sp>
      <p:sp>
        <p:nvSpPr>
          <p:cNvPr id="17" name="TextBox 17"/>
          <p:cNvSpPr txBox="1"/>
          <p:nvPr/>
        </p:nvSpPr>
        <p:spPr>
          <a:xfrm>
            <a:off x="9492406" y="7649766"/>
            <a:ext cx="7832675" cy="898525"/>
          </a:xfrm>
          <a:prstGeom prst="rect">
            <a:avLst/>
          </a:prstGeom>
        </p:spPr>
        <p:txBody>
          <a:bodyPr lIns="0" tIns="0" rIns="0" bIns="0" rtlCol="0" anchor="t">
            <a:spAutoFit/>
          </a:bodyPr>
          <a:lstStyle/>
          <a:p>
            <a:pPr marL="329902" lvl="1" indent="-164951" algn="l">
              <a:lnSpc>
                <a:spcPts val="3500"/>
              </a:lnSpc>
              <a:buFont typeface="Arial"/>
              <a:buChar char="•"/>
            </a:pPr>
            <a:r>
              <a:rPr lang="en-US" sz="2187">
                <a:solidFill>
                  <a:srgbClr val="15213F"/>
                </a:solidFill>
                <a:latin typeface="Times New Roman"/>
                <a:ea typeface="Times New Roman"/>
                <a:cs typeface="Times New Roman"/>
                <a:sym typeface="Times New Roman"/>
              </a:rPr>
              <a:t>Incorporate auto-retraining mechanisms for continuous model improvement.</a:t>
            </a:r>
          </a:p>
        </p:txBody>
      </p:sp>
      <p:sp>
        <p:nvSpPr>
          <p:cNvPr id="18" name="TextBox 18"/>
          <p:cNvSpPr txBox="1"/>
          <p:nvPr/>
        </p:nvSpPr>
        <p:spPr>
          <a:xfrm>
            <a:off x="1028700" y="6725443"/>
            <a:ext cx="7832675" cy="898525"/>
          </a:xfrm>
          <a:prstGeom prst="rect">
            <a:avLst/>
          </a:prstGeom>
        </p:spPr>
        <p:txBody>
          <a:bodyPr lIns="0" tIns="0" rIns="0" bIns="0" rtlCol="0" anchor="t">
            <a:spAutoFit/>
          </a:bodyPr>
          <a:lstStyle/>
          <a:p>
            <a:pPr marL="329764" lvl="1" indent="-164882" algn="l">
              <a:lnSpc>
                <a:spcPts val="3500"/>
              </a:lnSpc>
              <a:buFont typeface="Arial"/>
              <a:buChar char="•"/>
            </a:pPr>
            <a:r>
              <a:rPr lang="en-US" sz="2187">
                <a:solidFill>
                  <a:srgbClr val="15213F"/>
                </a:solidFill>
                <a:latin typeface="Times New Roman"/>
                <a:ea typeface="Times New Roman"/>
                <a:cs typeface="Times New Roman"/>
                <a:sym typeface="Times New Roman"/>
              </a:rPr>
              <a:t>Achieved meaningful results with low RMSE, demonstrating the model’s forecasting capability.</a:t>
            </a:r>
          </a:p>
        </p:txBody>
      </p:sp>
      <p:sp>
        <p:nvSpPr>
          <p:cNvPr id="19" name="TextBox 19"/>
          <p:cNvSpPr txBox="1"/>
          <p:nvPr/>
        </p:nvSpPr>
        <p:spPr>
          <a:xfrm>
            <a:off x="972442" y="7552580"/>
            <a:ext cx="7832675" cy="898525"/>
          </a:xfrm>
          <a:prstGeom prst="rect">
            <a:avLst/>
          </a:prstGeom>
        </p:spPr>
        <p:txBody>
          <a:bodyPr lIns="0" tIns="0" rIns="0" bIns="0" rtlCol="0" anchor="t">
            <a:spAutoFit/>
          </a:bodyPr>
          <a:lstStyle/>
          <a:p>
            <a:pPr marL="329902" lvl="1" indent="-164951" algn="l">
              <a:lnSpc>
                <a:spcPts val="3500"/>
              </a:lnSpc>
              <a:buFont typeface="Arial"/>
              <a:buChar char="•"/>
            </a:pPr>
            <a:r>
              <a:rPr lang="en-US" sz="2187">
                <a:solidFill>
                  <a:srgbClr val="15213F"/>
                </a:solidFill>
                <a:latin typeface="Times New Roman"/>
                <a:ea typeface="Times New Roman"/>
                <a:cs typeface="Times New Roman"/>
                <a:sym typeface="Times New Roman"/>
              </a:rPr>
              <a:t>Visualizations clearly showed the model's ability to track historical price behavior and predict future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02961" y="857250"/>
            <a:ext cx="5151387" cy="810982"/>
          </a:xfrm>
          <a:prstGeom prst="rect">
            <a:avLst/>
          </a:prstGeom>
        </p:spPr>
        <p:txBody>
          <a:bodyPr lIns="0" tIns="0" rIns="0" bIns="0" rtlCol="0" anchor="t">
            <a:spAutoFit/>
          </a:bodyPr>
          <a:lstStyle/>
          <a:p>
            <a:pPr algn="ctr">
              <a:lnSpc>
                <a:spcPts val="6890"/>
              </a:lnSpc>
              <a:spcBef>
                <a:spcPct val="0"/>
              </a:spcBef>
            </a:pPr>
            <a:r>
              <a:rPr lang="en-US" sz="4240" dirty="0">
                <a:solidFill>
                  <a:schemeClr val="accent1"/>
                </a:solidFill>
                <a:latin typeface="Times New Roman" panose="02020603050405020304" pitchFamily="18" charset="0"/>
                <a:ea typeface="Roboto"/>
                <a:cs typeface="Times New Roman" panose="02020603050405020304" pitchFamily="18" charset="0"/>
                <a:sym typeface="Roboto"/>
              </a:rPr>
              <a:t>References - Paper’s: </a:t>
            </a:r>
          </a:p>
        </p:txBody>
      </p:sp>
      <p:graphicFrame>
        <p:nvGraphicFramePr>
          <p:cNvPr id="3" name="Table 2">
            <a:extLst>
              <a:ext uri="{FF2B5EF4-FFF2-40B4-BE49-F238E27FC236}">
                <a16:creationId xmlns:a16="http://schemas.microsoft.com/office/drawing/2014/main" id="{70F2F239-1B13-C281-9548-0B1E5CB874FA}"/>
              </a:ext>
            </a:extLst>
          </p:cNvPr>
          <p:cNvGraphicFramePr>
            <a:graphicFrameLocks noGrp="1"/>
          </p:cNvGraphicFramePr>
          <p:nvPr>
            <p:extLst>
              <p:ext uri="{D42A27DB-BD31-4B8C-83A1-F6EECF244321}">
                <p14:modId xmlns:p14="http://schemas.microsoft.com/office/powerpoint/2010/main" val="3090447281"/>
              </p:ext>
            </p:extLst>
          </p:nvPr>
        </p:nvGraphicFramePr>
        <p:xfrm>
          <a:off x="1102961" y="1943100"/>
          <a:ext cx="16423038" cy="6126480"/>
        </p:xfrm>
        <a:graphic>
          <a:graphicData uri="http://schemas.openxmlformats.org/drawingml/2006/table">
            <a:tbl>
              <a:tblPr firstRow="1" bandRow="1">
                <a:tableStyleId>{5C22544A-7EE6-4342-B048-85BDC9FD1C3A}</a:tableStyleId>
              </a:tblPr>
              <a:tblGrid>
                <a:gridCol w="1030639">
                  <a:extLst>
                    <a:ext uri="{9D8B030D-6E8A-4147-A177-3AD203B41FA5}">
                      <a16:colId xmlns:a16="http://schemas.microsoft.com/office/drawing/2014/main" val="1690894148"/>
                    </a:ext>
                  </a:extLst>
                </a:gridCol>
                <a:gridCol w="3657600">
                  <a:extLst>
                    <a:ext uri="{9D8B030D-6E8A-4147-A177-3AD203B41FA5}">
                      <a16:colId xmlns:a16="http://schemas.microsoft.com/office/drawing/2014/main" val="736597161"/>
                    </a:ext>
                  </a:extLst>
                </a:gridCol>
                <a:gridCol w="3124200">
                  <a:extLst>
                    <a:ext uri="{9D8B030D-6E8A-4147-A177-3AD203B41FA5}">
                      <a16:colId xmlns:a16="http://schemas.microsoft.com/office/drawing/2014/main" val="3285677768"/>
                    </a:ext>
                  </a:extLst>
                </a:gridCol>
                <a:gridCol w="990600">
                  <a:extLst>
                    <a:ext uri="{9D8B030D-6E8A-4147-A177-3AD203B41FA5}">
                      <a16:colId xmlns:a16="http://schemas.microsoft.com/office/drawing/2014/main" val="4232590594"/>
                    </a:ext>
                  </a:extLst>
                </a:gridCol>
                <a:gridCol w="2438400">
                  <a:extLst>
                    <a:ext uri="{9D8B030D-6E8A-4147-A177-3AD203B41FA5}">
                      <a16:colId xmlns:a16="http://schemas.microsoft.com/office/drawing/2014/main" val="3322394159"/>
                    </a:ext>
                  </a:extLst>
                </a:gridCol>
                <a:gridCol w="5181599">
                  <a:extLst>
                    <a:ext uri="{9D8B030D-6E8A-4147-A177-3AD203B41FA5}">
                      <a16:colId xmlns:a16="http://schemas.microsoft.com/office/drawing/2014/main" val="686966089"/>
                    </a:ext>
                  </a:extLst>
                </a:gridCol>
              </a:tblGrid>
              <a:tr h="685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Sr. No.</a:t>
                      </a:r>
                    </a:p>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dirty="0">
                          <a:latin typeface="Times New Roman" panose="02020603050405020304" pitchFamily="18" charset="0"/>
                          <a:cs typeface="Times New Roman" panose="02020603050405020304" pitchFamily="18" charset="0"/>
                        </a:rPr>
                        <a:t>Paper Title</a:t>
                      </a: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dirty="0">
                          <a:latin typeface="Times New Roman" panose="02020603050405020304" pitchFamily="18" charset="0"/>
                          <a:cs typeface="Times New Roman" panose="02020603050405020304" pitchFamily="18" charset="0"/>
                        </a:rPr>
                        <a:t>Publisher</a:t>
                      </a: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dirty="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ML Models Used</a:t>
                      </a: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Take-away Points</a:t>
                      </a:r>
                    </a:p>
                    <a:p>
                      <a:pPr algn="ct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9465775"/>
                  </a:ext>
                </a:extLst>
              </a:tr>
              <a:tr h="594360">
                <a:tc>
                  <a:txBody>
                    <a:bodyPr/>
                    <a:lstStyle/>
                    <a:p>
                      <a:pPr algn="ctr"/>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Stock price prediction with optimized deep LSTM network (LSTM‑ARO)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Knowledge‑Based Systems</a:t>
                      </a:r>
                      <a:r>
                        <a:rPr lang="en-IN" sz="2000" dirty="0">
                          <a:latin typeface="Times New Roman" panose="02020603050405020304" pitchFamily="18" charset="0"/>
                          <a:cs typeface="Times New Roman" panose="02020603050405020304" pitchFamily="18" charset="0"/>
                        </a:rPr>
                        <a:t> (Elsevier)</a:t>
                      </a:r>
                    </a:p>
                  </a:txBody>
                  <a:tcPr/>
                </a:tc>
                <a:tc>
                  <a:txBody>
                    <a:bodyPr/>
                    <a:lstStyle/>
                    <a:p>
                      <a:pPr algn="ctr"/>
                      <a:r>
                        <a:rPr lang="en-IN" sz="2000" dirty="0">
                          <a:latin typeface="Times New Roman" panose="02020603050405020304" pitchFamily="18" charset="0"/>
                          <a:cs typeface="Times New Roman" panose="02020603050405020304" pitchFamily="18" charset="0"/>
                        </a:rPr>
                        <a:t>2023</a:t>
                      </a:r>
                    </a:p>
                  </a:txBody>
                  <a:tcPr/>
                </a:tc>
                <a:tc>
                  <a:txBody>
                    <a:bodyPr/>
                    <a:lstStyle/>
                    <a:p>
                      <a:pPr algn="ctr"/>
                      <a:r>
                        <a:rPr lang="en-US" sz="2000" dirty="0">
                          <a:latin typeface="Times New Roman" panose="02020603050405020304" pitchFamily="18" charset="0"/>
                          <a:cs typeface="Times New Roman" panose="02020603050405020304" pitchFamily="18" charset="0"/>
                        </a:rPr>
                        <a:t>Optimized Deep LSTM w/ Metaheuristics</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Hyperparameter tuning with artificial rabbit optimization improves forecasting on DJIA stocks.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7127652"/>
                  </a:ext>
                </a:extLst>
              </a:tr>
              <a:tr h="1104900">
                <a:tc>
                  <a:txBody>
                    <a:bodyPr/>
                    <a:lstStyle/>
                    <a:p>
                      <a:pPr algn="ctr"/>
                      <a:r>
                        <a:rPr lang="en-US"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Stock Price Prediction Using a Hybrid LSTM‑GNN Model</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err="1">
                          <a:latin typeface="Times New Roman" panose="02020603050405020304" pitchFamily="18" charset="0"/>
                          <a:cs typeface="Times New Roman" panose="02020603050405020304" pitchFamily="18" charset="0"/>
                        </a:rPr>
                        <a:t>arXiv</a:t>
                      </a:r>
                      <a:r>
                        <a:rPr lang="en-IN" sz="2000" dirty="0">
                          <a:latin typeface="Times New Roman" panose="02020603050405020304" pitchFamily="18" charset="0"/>
                          <a:cs typeface="Times New Roman" panose="02020603050405020304" pitchFamily="18" charset="0"/>
                        </a:rPr>
                        <a:t> (preprint)</a:t>
                      </a:r>
                    </a:p>
                  </a:txBody>
                  <a:tcPr/>
                </a:tc>
                <a:tc>
                  <a:txBody>
                    <a:bodyPr/>
                    <a:lstStyle/>
                    <a:p>
                      <a:pPr algn="ctr"/>
                      <a:r>
                        <a:rPr lang="en-IN" sz="2000" dirty="0">
                          <a:latin typeface="Times New Roman" panose="02020603050405020304" pitchFamily="18" charset="0"/>
                          <a:cs typeface="Times New Roman" panose="02020603050405020304" pitchFamily="18" charset="0"/>
                        </a:rPr>
                        <a:t>2025</a:t>
                      </a:r>
                    </a:p>
                  </a:txBody>
                  <a:tcPr/>
                </a:tc>
                <a:tc>
                  <a:txBody>
                    <a:bodyPr/>
                    <a:lstStyle/>
                    <a:p>
                      <a:pPr algn="ctr"/>
                      <a:r>
                        <a:rPr lang="en-IN" sz="2000" dirty="0">
                          <a:latin typeface="Times New Roman" panose="02020603050405020304" pitchFamily="18" charset="0"/>
                          <a:cs typeface="Times New Roman" panose="02020603050405020304" pitchFamily="18" charset="0"/>
                        </a:rPr>
                        <a:t>Hybrid LSTM + Graph Neural Network</a:t>
                      </a:r>
                    </a:p>
                  </a:txBody>
                  <a:tcPr/>
                </a:tc>
                <a:tc>
                  <a:txBody>
                    <a:bodyPr/>
                    <a:lstStyle/>
                    <a:p>
                      <a:pPr algn="ctr"/>
                      <a:r>
                        <a:rPr lang="en-US" sz="2000" dirty="0">
                          <a:latin typeface="Times New Roman" panose="02020603050405020304" pitchFamily="18" charset="0"/>
                          <a:cs typeface="Times New Roman" panose="02020603050405020304" pitchFamily="18" charset="0"/>
                        </a:rPr>
                        <a:t>Combines temporal and relational modelling, yielding 10.6% MSE improvement over standard LSTM.</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2693075"/>
                  </a:ext>
                </a:extLst>
              </a:tr>
              <a:tr h="1104900">
                <a:tc>
                  <a:txBody>
                    <a:bodyPr/>
                    <a:lstStyle/>
                    <a:p>
                      <a:pPr algn="ctr"/>
                      <a:r>
                        <a:rPr lang="en-US" sz="2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Advanced Stock Price Forecasting using a 1D‑CNN‑GRU‑LSTM Model</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JAIDM</a:t>
                      </a:r>
                      <a:r>
                        <a:rPr lang="en-IN" sz="2000" dirty="0">
                          <a:latin typeface="Times New Roman" panose="02020603050405020304" pitchFamily="18" charset="0"/>
                          <a:cs typeface="Times New Roman" panose="02020603050405020304" pitchFamily="18" charset="0"/>
                        </a:rPr>
                        <a:t> Journal (</a:t>
                      </a:r>
                      <a:r>
                        <a:rPr lang="en-IN" sz="2000" dirty="0" err="1">
                          <a:latin typeface="Times New Roman" panose="02020603050405020304" pitchFamily="18" charset="0"/>
                          <a:cs typeface="Times New Roman" panose="02020603050405020304" pitchFamily="18" charset="0"/>
                        </a:rPr>
                        <a:t>Shahrood</a:t>
                      </a:r>
                      <a:r>
                        <a:rPr lang="en-IN" sz="2000" dirty="0">
                          <a:latin typeface="Times New Roman" panose="02020603050405020304" pitchFamily="18" charset="0"/>
                          <a:cs typeface="Times New Roman" panose="02020603050405020304" pitchFamily="18" charset="0"/>
                        </a:rPr>
                        <a:t> Univ.)</a:t>
                      </a:r>
                    </a:p>
                  </a:txBody>
                  <a:tcPr/>
                </a:tc>
                <a:tc>
                  <a:txBody>
                    <a:bodyPr/>
                    <a:lstStyle/>
                    <a:p>
                      <a:pPr algn="ctr"/>
                      <a:r>
                        <a:rPr lang="en-IN" sz="2000" dirty="0">
                          <a:latin typeface="Times New Roman" panose="02020603050405020304" pitchFamily="18" charset="0"/>
                          <a:cs typeface="Times New Roman" panose="02020603050405020304" pitchFamily="18" charset="0"/>
                        </a:rPr>
                        <a:t>2024</a:t>
                      </a:r>
                    </a:p>
                  </a:txBody>
                  <a:tcPr/>
                </a:tc>
                <a:tc>
                  <a:txBody>
                    <a:bodyPr/>
                    <a:lstStyle/>
                    <a:p>
                      <a:pPr algn="ctr"/>
                      <a:r>
                        <a:rPr lang="en-IN" sz="2000" dirty="0">
                          <a:latin typeface="Times New Roman" panose="02020603050405020304" pitchFamily="18" charset="0"/>
                          <a:cs typeface="Times New Roman" panose="02020603050405020304" pitchFamily="18" charset="0"/>
                        </a:rPr>
                        <a:t>1D‑CNN + GRU + LSTM</a:t>
                      </a:r>
                    </a:p>
                  </a:txBody>
                  <a:tcPr/>
                </a:tc>
                <a:tc>
                  <a:txBody>
                    <a:bodyPr/>
                    <a:lstStyle/>
                    <a:p>
                      <a:pPr algn="ctr"/>
                      <a:r>
                        <a:rPr lang="en-US" sz="2000" dirty="0">
                          <a:latin typeface="Times New Roman" panose="02020603050405020304" pitchFamily="18" charset="0"/>
                          <a:cs typeface="Times New Roman" panose="02020603050405020304" pitchFamily="18" charset="0"/>
                        </a:rPr>
                        <a:t>Hybrid model captures both short‑ and long‑term patterns; achieves ~93.7% classification accuracy.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1280907"/>
                  </a:ext>
                </a:extLst>
              </a:tr>
              <a:tr h="1104900">
                <a:tc>
                  <a:txBody>
                    <a:bodyPr/>
                    <a:lstStyle/>
                    <a:p>
                      <a:pPr algn="ctr"/>
                      <a:r>
                        <a:rPr lang="en-US" sz="2000" dirty="0">
                          <a:latin typeface="Times New Roman" panose="02020603050405020304" pitchFamily="18" charset="0"/>
                          <a:cs typeface="Times New Roman" panose="02020603050405020304" pitchFamily="18" charset="0"/>
                        </a:rPr>
                        <a:t>4</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Research on Improved GRU-Based Stock Price Prediction Method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i="1" dirty="0">
                          <a:latin typeface="Times New Roman" panose="02020603050405020304" pitchFamily="18" charset="0"/>
                          <a:cs typeface="Times New Roman" panose="02020603050405020304" pitchFamily="18" charset="0"/>
                        </a:rPr>
                        <a:t>Applied Sciences</a:t>
                      </a:r>
                      <a:r>
                        <a:rPr lang="en-IN" sz="2000" dirty="0">
                          <a:latin typeface="Times New Roman" panose="02020603050405020304" pitchFamily="18" charset="0"/>
                          <a:cs typeface="Times New Roman" panose="02020603050405020304" pitchFamily="18" charset="0"/>
                        </a:rPr>
                        <a:t> (MDPI)</a:t>
                      </a:r>
                    </a:p>
                  </a:txBody>
                  <a:tcPr/>
                </a:tc>
                <a:tc>
                  <a:txBody>
                    <a:bodyPr/>
                    <a:lstStyle/>
                    <a:p>
                      <a:pPr algn="ctr"/>
                      <a:r>
                        <a:rPr lang="en-IN" sz="2000" dirty="0">
                          <a:latin typeface="Times New Roman" panose="02020603050405020304" pitchFamily="18" charset="0"/>
                          <a:cs typeface="Times New Roman" panose="02020603050405020304" pitchFamily="18" charset="0"/>
                        </a:rPr>
                        <a:t>2023</a:t>
                      </a:r>
                    </a:p>
                  </a:txBody>
                  <a:tcPr/>
                </a:tc>
                <a:tc>
                  <a:txBody>
                    <a:bodyPr/>
                    <a:lstStyle/>
                    <a:p>
                      <a:pPr algn="ctr"/>
                      <a:r>
                        <a:rPr lang="en-IN" sz="2000" dirty="0">
                          <a:latin typeface="Times New Roman" panose="02020603050405020304" pitchFamily="18" charset="0"/>
                          <a:cs typeface="Times New Roman" panose="02020603050405020304" pitchFamily="18" charset="0"/>
                        </a:rPr>
                        <a:t>GRU with reconstructed dataset</a:t>
                      </a:r>
                    </a:p>
                  </a:txBody>
                  <a:tcPr/>
                </a:tc>
                <a:tc>
                  <a:txBody>
                    <a:bodyPr/>
                    <a:lstStyle/>
                    <a:p>
                      <a:pPr algn="ctr"/>
                      <a:r>
                        <a:rPr lang="en-US" sz="2000" dirty="0">
                          <a:latin typeface="Times New Roman" panose="02020603050405020304" pitchFamily="18" charset="0"/>
                          <a:cs typeface="Times New Roman" panose="02020603050405020304" pitchFamily="18" charset="0"/>
                        </a:rPr>
                        <a:t>Combats overfitting by augmenting industry-wide stock data; shows strong generalization and improved accuracy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8742724"/>
                  </a:ext>
                </a:extLst>
              </a:tr>
              <a:tr h="1104900">
                <a:tc>
                  <a:txBody>
                    <a:bodyPr/>
                    <a:lstStyle/>
                    <a:p>
                      <a:pPr algn="ctr"/>
                      <a:r>
                        <a:rPr lang="en-US" sz="2000" dirty="0">
                          <a:latin typeface="Times New Roman" panose="02020603050405020304" pitchFamily="18" charset="0"/>
                          <a:cs typeface="Times New Roman" panose="02020603050405020304" pitchFamily="18" charset="0"/>
                        </a:rPr>
                        <a:t>5</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 Comprehensive Study on Stock Prediction Using GRU Models</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Lecture Notes in Networks and Systems</a:t>
                      </a:r>
                      <a:r>
                        <a:rPr lang="en-US" sz="2000" dirty="0">
                          <a:latin typeface="Times New Roman" panose="02020603050405020304" pitchFamily="18" charset="0"/>
                          <a:cs typeface="Times New Roman" panose="02020603050405020304" pitchFamily="18" charset="0"/>
                        </a:rPr>
                        <a:t> (Springer)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2025</a:t>
                      </a:r>
                    </a:p>
                  </a:txBody>
                  <a:tcPr/>
                </a:tc>
                <a:tc>
                  <a:txBody>
                    <a:bodyPr/>
                    <a:lstStyle/>
                    <a:p>
                      <a:pPr algn="ctr"/>
                      <a:r>
                        <a:rPr lang="en-IN" sz="2000" dirty="0">
                          <a:latin typeface="Times New Roman" panose="02020603050405020304" pitchFamily="18" charset="0"/>
                          <a:cs typeface="Times New Roman" panose="02020603050405020304" pitchFamily="18" charset="0"/>
                        </a:rPr>
                        <a:t>GRU / </a:t>
                      </a:r>
                      <a:r>
                        <a:rPr lang="en-IN" sz="2000" dirty="0" err="1">
                          <a:latin typeface="Times New Roman" panose="02020603050405020304" pitchFamily="18" charset="0"/>
                          <a:cs typeface="Times New Roman" panose="02020603050405020304" pitchFamily="18" charset="0"/>
                        </a:rPr>
                        <a:t>ConvGRU</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Compares GRU and </a:t>
                      </a:r>
                      <a:r>
                        <a:rPr lang="en-US" sz="2000" dirty="0" err="1">
                          <a:latin typeface="Times New Roman" panose="02020603050405020304" pitchFamily="18" charset="0"/>
                          <a:cs typeface="Times New Roman" panose="02020603050405020304" pitchFamily="18" charset="0"/>
                        </a:rPr>
                        <a:t>ConvGRU</a:t>
                      </a:r>
                      <a:r>
                        <a:rPr lang="en-US" sz="2000" dirty="0">
                          <a:latin typeface="Times New Roman" panose="02020603050405020304" pitchFamily="18" charset="0"/>
                          <a:cs typeface="Times New Roman" panose="02020603050405020304" pitchFamily="18" charset="0"/>
                        </a:rPr>
                        <a:t>; GRU outperforms ARIMA and conventional ML in stock forecasting.</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984207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TotalTime>
  <Words>1272</Words>
  <Application>Microsoft Office PowerPoint</Application>
  <PresentationFormat>Custom</PresentationFormat>
  <Paragraphs>143</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Roboto Slab</vt:lpstr>
      <vt:lpstr>Calibri</vt:lpstr>
      <vt:lpstr>Times New Roman</vt:lpstr>
      <vt:lpstr>Calibri Light</vt:lpstr>
      <vt:lpstr>Arial</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Gamaa-Stock.pptx</dc:title>
  <dc:creator>manojkumar nagaram</dc:creator>
  <cp:lastModifiedBy>manojkumar nagaram</cp:lastModifiedBy>
  <cp:revision>3</cp:revision>
  <dcterms:created xsi:type="dcterms:W3CDTF">2006-08-16T00:00:00Z</dcterms:created>
  <dcterms:modified xsi:type="dcterms:W3CDTF">2025-07-17T05:12:08Z</dcterms:modified>
  <dc:identifier>DAGtVYGlFBs</dc:identifier>
</cp:coreProperties>
</file>