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2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</p:sldIdLst>
  <p:sldSz cy="6858000" cx="9144000"/>
  <p:notesSz cx="6858000" cy="9144000"/>
  <p:embeddedFontLst>
    <p:embeddedFont>
      <p:font typeface="Tahoma"/>
      <p:regular r:id="rId11"/>
      <p:bold r:id="rId12"/>
    </p:embeddedFont>
    <p:embeddedFont>
      <p:font typeface="Encode Sans Black"/>
      <p:bold r:id="rId13"/>
    </p:embeddedFont>
    <p:embeddedFont>
      <p:font typeface="Open Sans"/>
      <p:regular r:id="rId14"/>
      <p:bold r:id="rId15"/>
      <p:italic r:id="rId16"/>
      <p:boldItalic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488">
          <p15:clr>
            <a:srgbClr val="A4A3A4"/>
          </p15:clr>
        </p15:guide>
        <p15:guide id="2" pos="478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488" orient="horz"/>
        <p:guide pos="478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Tahoma-regular.fntdata"/><Relationship Id="rId10" Type="http://schemas.openxmlformats.org/officeDocument/2006/relationships/slide" Target="slides/slide5.xml"/><Relationship Id="rId13" Type="http://schemas.openxmlformats.org/officeDocument/2006/relationships/font" Target="fonts/EncodeSansBlack-bold.fntdata"/><Relationship Id="rId12" Type="http://schemas.openxmlformats.org/officeDocument/2006/relationships/font" Target="fonts/Tahoma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bold.fntdata"/><Relationship Id="rId14" Type="http://schemas.openxmlformats.org/officeDocument/2006/relationships/font" Target="fonts/OpenSans-regular.fntdata"/><Relationship Id="rId17" Type="http://schemas.openxmlformats.org/officeDocument/2006/relationships/font" Target="fonts/OpenSans-boldItalic.fntdata"/><Relationship Id="rId16" Type="http://schemas.openxmlformats.org/officeDocument/2006/relationships/font" Target="fonts/Open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g37342eacac3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g37342eacac3_0_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7342eacac3_0_7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g37342eacac3_0_7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7342eacac3_0_3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" name="Google Shape;56;g37342eacac3_0_3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7342eacac3_0_1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g37342eacac3_0_1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7342eacac3_0_1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g37342eacac3_0_1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0.png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Content">
  <p:cSld name="Header + Content">
    <p:bg>
      <p:bgPr>
        <a:solidFill>
          <a:schemeClr val="dk2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/>
          <p:nvPr/>
        </p:nvSpPr>
        <p:spPr>
          <a:xfrm>
            <a:off x="8145728" y="-3546"/>
            <a:ext cx="998272" cy="3718296"/>
          </a:xfrm>
          <a:custGeom>
            <a:rect b="b" l="l" r="r" t="t"/>
            <a:pathLst>
              <a:path extrusionOk="0" h="3718296" w="998272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-202049" r="-541192" t="-5007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2" name="Google Shape;12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243" y="202991"/>
            <a:ext cx="671757" cy="454058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2"/>
          <p:cNvSpPr txBox="1"/>
          <p:nvPr>
            <p:ph type="title"/>
          </p:nvPr>
        </p:nvSpPr>
        <p:spPr>
          <a:xfrm>
            <a:off x="671757" y="365069"/>
            <a:ext cx="7348293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ncode Sans Black"/>
              <a:buNone/>
              <a:defRPr b="1" i="0" sz="28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4" name="Google Shape;14;p2"/>
          <p:cNvSpPr txBox="1"/>
          <p:nvPr>
            <p:ph idx="1" type="body"/>
          </p:nvPr>
        </p:nvSpPr>
        <p:spPr>
          <a:xfrm>
            <a:off x="659305" y="1904085"/>
            <a:ext cx="7913195" cy="40680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˃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Char char="&gt;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˃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Char char="&gt;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6460074"/>
            <a:ext cx="24098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/>
          <p:nvPr/>
        </p:nvSpPr>
        <p:spPr>
          <a:xfrm>
            <a:off x="7367732" y="6314222"/>
            <a:ext cx="1376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Subheader + Content">
  <p:cSld name="Header + Subheader + Conte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8145728" y="-3546"/>
            <a:ext cx="998272" cy="3718296"/>
          </a:xfrm>
          <a:custGeom>
            <a:rect b="b" l="l" r="r" t="t"/>
            <a:pathLst>
              <a:path extrusionOk="0" h="3718296" w="998272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-202049" r="-541192" t="-5007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9" name="Google Shape;19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243" y="202991"/>
            <a:ext cx="671757" cy="454058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3"/>
          <p:cNvSpPr txBox="1"/>
          <p:nvPr>
            <p:ph type="title"/>
          </p:nvPr>
        </p:nvSpPr>
        <p:spPr>
          <a:xfrm>
            <a:off x="671757" y="365069"/>
            <a:ext cx="7348293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ncode Sans Black"/>
              <a:buNone/>
              <a:defRPr b="1" i="0" sz="28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1" name="Google Shape;21;p3"/>
          <p:cNvSpPr txBox="1"/>
          <p:nvPr>
            <p:ph idx="1" type="body"/>
          </p:nvPr>
        </p:nvSpPr>
        <p:spPr>
          <a:xfrm>
            <a:off x="671757" y="1730667"/>
            <a:ext cx="7653093" cy="41117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spcBef>
                <a:spcPts val="560"/>
              </a:spcBef>
              <a:spcAft>
                <a:spcPts val="0"/>
              </a:spcAft>
              <a:buClr>
                <a:srgbClr val="E8D3A2"/>
              </a:buClr>
              <a:buSzPts val="2800"/>
              <a:buFont typeface="Arial"/>
              <a:buNone/>
              <a:defRPr b="0" i="0" sz="28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2pPr>
            <a:lvl3pPr indent="-228600" lvl="2" marL="1371600" marR="0" rtl="0" algn="l">
              <a:spcBef>
                <a:spcPts val="480"/>
              </a:spcBef>
              <a:spcAft>
                <a:spcPts val="0"/>
              </a:spcAft>
              <a:buClr>
                <a:srgbClr val="E8D3A2"/>
              </a:buClr>
              <a:buSzPts val="2400"/>
              <a:buFont typeface="Arial"/>
              <a:buNone/>
              <a:defRPr b="0" i="0" sz="24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3pPr>
            <a:lvl4pPr indent="-228600" lvl="3" marL="18288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4pPr>
            <a:lvl5pPr indent="-228600" lvl="4" marL="2286000" marR="0" rtl="0" algn="l">
              <a:spcBef>
                <a:spcPts val="400"/>
              </a:spcBef>
              <a:spcAft>
                <a:spcPts val="0"/>
              </a:spcAft>
              <a:buClr>
                <a:srgbClr val="E8D3A2"/>
              </a:buClr>
              <a:buSzPts val="2000"/>
              <a:buFont typeface="Arial"/>
              <a:buNone/>
              <a:defRPr b="0" i="0" sz="2000" u="none" cap="none" strike="noStrike">
                <a:solidFill>
                  <a:srgbClr val="E8D3A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2" type="body"/>
          </p:nvPr>
        </p:nvSpPr>
        <p:spPr>
          <a:xfrm>
            <a:off x="659305" y="2508996"/>
            <a:ext cx="8084645" cy="3621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marR="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3429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˃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3429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Char char="&gt;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3429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˃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3429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Char char="&gt;"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23" name="Google Shape;2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6460074"/>
            <a:ext cx="24098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3"/>
          <p:cNvSpPr txBox="1"/>
          <p:nvPr/>
        </p:nvSpPr>
        <p:spPr>
          <a:xfrm>
            <a:off x="7367732" y="6314222"/>
            <a:ext cx="1376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eader + Graphic">
  <p:cSld name="Header + Graphic">
    <p:bg>
      <p:bgPr>
        <a:solidFill>
          <a:schemeClr val="dk2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8145728" y="-3546"/>
            <a:ext cx="998272" cy="3718296"/>
          </a:xfrm>
          <a:custGeom>
            <a:rect b="b" l="l" r="r" t="t"/>
            <a:pathLst>
              <a:path extrusionOk="0" h="3718296" w="998272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-202049" r="-541192" t="-5007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" name="Google Shape;2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72243" y="202991"/>
            <a:ext cx="671757" cy="454058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Google Shape;28;p4"/>
          <p:cNvSpPr txBox="1"/>
          <p:nvPr>
            <p:ph type="title"/>
          </p:nvPr>
        </p:nvSpPr>
        <p:spPr>
          <a:xfrm>
            <a:off x="671757" y="365069"/>
            <a:ext cx="7348293" cy="99844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800"/>
              <a:buFont typeface="Encode Sans Black"/>
              <a:buNone/>
              <a:defRPr b="1" i="0" sz="28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671757" y="1802254"/>
            <a:ext cx="7705481" cy="3854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2" type="body"/>
          </p:nvPr>
        </p:nvSpPr>
        <p:spPr>
          <a:xfrm>
            <a:off x="671757" y="5895975"/>
            <a:ext cx="7705481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28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  <a:defRPr b="0" i="0" sz="1400" u="none" cap="none" strike="noStrik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indent="-228600" lvl="1" marL="9144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indent="-228600" lvl="2" marL="13716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indent="-228600" lvl="3" marL="18288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indent="-228600" lvl="4" marL="2286000" marR="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Encode Sans Black"/>
              <a:buNone/>
              <a:defRPr b="0" i="0" sz="18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/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6460074"/>
            <a:ext cx="2409825" cy="161925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4"/>
          <p:cNvSpPr txBox="1"/>
          <p:nvPr/>
        </p:nvSpPr>
        <p:spPr>
          <a:xfrm>
            <a:off x="7367732" y="6314222"/>
            <a:ext cx="1376218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4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0" i="0" sz="14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bg>
      <p:bgPr>
        <a:solidFill>
          <a:schemeClr val="dk2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/>
          <p:nvPr/>
        </p:nvSpPr>
        <p:spPr>
          <a:xfrm>
            <a:off x="7923536" y="-3546"/>
            <a:ext cx="1220464" cy="4545902"/>
          </a:xfrm>
          <a:custGeom>
            <a:rect b="b" l="l" r="r" t="t"/>
            <a:pathLst>
              <a:path extrusionOk="0" h="3718296" w="998272">
                <a:moveTo>
                  <a:pt x="0" y="0"/>
                </a:moveTo>
                <a:lnTo>
                  <a:pt x="998272" y="1164"/>
                </a:lnTo>
                <a:lnTo>
                  <a:pt x="998272" y="371829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stretch>
              <a:fillRect b="0" l="-202049" r="-541192" t="-50071"/>
            </a:stretch>
          </a:blip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4698" y="202991"/>
            <a:ext cx="869302" cy="58758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Google Shape;36;p5"/>
          <p:cNvSpPr/>
          <p:nvPr>
            <p:ph idx="2" type="pic"/>
          </p:nvPr>
        </p:nvSpPr>
        <p:spPr>
          <a:xfrm>
            <a:off x="0" y="0"/>
            <a:ext cx="8921810" cy="3714750"/>
          </a:xfrm>
          <a:prstGeom prst="rect">
            <a:avLst/>
          </a:prstGeom>
          <a:solidFill>
            <a:srgbClr val="D8D8D8"/>
          </a:solidFill>
          <a:ln>
            <a:noFill/>
          </a:ln>
        </p:spPr>
      </p:sp>
      <p:sp>
        <p:nvSpPr>
          <p:cNvPr id="37" name="Google Shape;37;p5"/>
          <p:cNvSpPr txBox="1"/>
          <p:nvPr>
            <p:ph type="title"/>
          </p:nvPr>
        </p:nvSpPr>
        <p:spPr>
          <a:xfrm>
            <a:off x="671756" y="4392518"/>
            <a:ext cx="7985133" cy="136689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Encode Sans Black"/>
              <a:buNone/>
              <a:defRPr b="1" i="0" sz="4000" u="none" cap="none" strike="noStrike">
                <a:solidFill>
                  <a:schemeClr val="lt2"/>
                </a:solidFill>
                <a:latin typeface="Encode Sans Black"/>
                <a:ea typeface="Encode Sans Black"/>
                <a:cs typeface="Encode Sans Black"/>
                <a:sym typeface="Encode Sans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pic>
        <p:nvPicPr>
          <p:cNvPr id="38" name="Google Shape;38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84225" y="6460074"/>
            <a:ext cx="2409825" cy="16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6"/>
          <p:cNvSpPr txBox="1"/>
          <p:nvPr>
            <p:ph type="title"/>
          </p:nvPr>
        </p:nvSpPr>
        <p:spPr>
          <a:xfrm>
            <a:off x="671757" y="365069"/>
            <a:ext cx="73482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Building a Unified Fitness Tracker System▾ Part 1</a:t>
            </a:r>
            <a:endParaRPr/>
          </a:p>
        </p:txBody>
      </p:sp>
      <p:sp>
        <p:nvSpPr>
          <p:cNvPr id="44" name="Google Shape;44;p6"/>
          <p:cNvSpPr txBox="1"/>
          <p:nvPr>
            <p:ph idx="1" type="body"/>
          </p:nvPr>
        </p:nvSpPr>
        <p:spPr>
          <a:xfrm>
            <a:off x="671757" y="1401562"/>
            <a:ext cx="7653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Sam Baranov</a:t>
            </a:r>
            <a:endParaRPr/>
          </a:p>
        </p:txBody>
      </p:sp>
      <p:sp>
        <p:nvSpPr>
          <p:cNvPr id="45" name="Google Shape;45;p6"/>
          <p:cNvSpPr txBox="1"/>
          <p:nvPr>
            <p:ph idx="2" type="body"/>
          </p:nvPr>
        </p:nvSpPr>
        <p:spPr>
          <a:xfrm>
            <a:off x="659305" y="2247089"/>
            <a:ext cx="80847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/>
              <a:t>Project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/>
              <a:t>The project is focused on creation of a unified fitness app that combines automated planning, all-encompassing metrics tracking, and gamification elements for user retention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/>
              <a:t>The goal is to publish the fitness app on Google Play Store in a state that implements at least the baseline functionality in all three fields.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chemeClr val="lt2"/>
              </a:buClr>
              <a:buSzPts val="1800"/>
              <a:buChar char="•"/>
            </a:pPr>
            <a:r>
              <a:rPr lang="en-US">
                <a:solidFill>
                  <a:schemeClr val="lt2"/>
                </a:solidFill>
              </a:rPr>
              <a:t>Artifact</a:t>
            </a:r>
            <a:endParaRPr>
              <a:solidFill>
                <a:schemeClr val="lt2"/>
              </a:solidFill>
            </a:endParaRPr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˃"/>
            </a:pPr>
            <a:r>
              <a:rPr lang="en-US"/>
              <a:t>Prototype Presentation Layer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˃"/>
            </a:pPr>
            <a:r>
              <a:rPr lang="en-US"/>
              <a:t>Started implementing the prototype UI based on Figma screens, currently learning BLoC for UI state management in Flutter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˃"/>
            </a:pPr>
            <a:r>
              <a:rPr lang="en-US"/>
              <a:t>30% Complete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671757" y="365069"/>
            <a:ext cx="73482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Building a Unified Fitness Tracker System ▾ Part 2</a:t>
            </a:r>
            <a:endParaRPr/>
          </a:p>
        </p:txBody>
      </p:sp>
      <p:sp>
        <p:nvSpPr>
          <p:cNvPr id="51" name="Google Shape;51;p7"/>
          <p:cNvSpPr txBox="1"/>
          <p:nvPr>
            <p:ph idx="2" type="body"/>
          </p:nvPr>
        </p:nvSpPr>
        <p:spPr>
          <a:xfrm>
            <a:off x="671757" y="5895975"/>
            <a:ext cx="7705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lt2"/>
                </a:solidFill>
              </a:rPr>
              <a:t>Basic Implementation of UI for Home Screen</a:t>
            </a:r>
            <a:r>
              <a:rPr lang="en-US">
                <a:solidFill>
                  <a:schemeClr val="lt2"/>
                </a:solidFill>
              </a:rPr>
              <a:t>, for now greatly simplified from Figma </a:t>
            </a:r>
            <a:endParaRPr i="1"/>
          </a:p>
        </p:txBody>
      </p:sp>
      <p:pic>
        <p:nvPicPr>
          <p:cNvPr id="52" name="Google Shape;52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84350" y="1158725"/>
            <a:ext cx="2132699" cy="47372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3" name="Google Shape;53;p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369450" y="1158725"/>
            <a:ext cx="2237906" cy="4737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8"/>
          <p:cNvSpPr txBox="1"/>
          <p:nvPr>
            <p:ph type="title"/>
          </p:nvPr>
        </p:nvSpPr>
        <p:spPr>
          <a:xfrm>
            <a:off x="671757" y="365069"/>
            <a:ext cx="73482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Building a Unified Fitness Tracker System▾ Part 3</a:t>
            </a:r>
            <a:endParaRPr/>
          </a:p>
        </p:txBody>
      </p:sp>
      <p:sp>
        <p:nvSpPr>
          <p:cNvPr id="59" name="Google Shape;59;p8"/>
          <p:cNvSpPr txBox="1"/>
          <p:nvPr>
            <p:ph idx="1" type="body"/>
          </p:nvPr>
        </p:nvSpPr>
        <p:spPr>
          <a:xfrm>
            <a:off x="671757" y="1401562"/>
            <a:ext cx="7653000" cy="4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>
                <a:latin typeface="Tahoma"/>
                <a:ea typeface="Tahoma"/>
                <a:cs typeface="Tahoma"/>
                <a:sym typeface="Tahoma"/>
              </a:rPr>
              <a:t>Sam Baranov</a:t>
            </a:r>
            <a:endParaRPr/>
          </a:p>
        </p:txBody>
      </p:sp>
      <p:sp>
        <p:nvSpPr>
          <p:cNvPr id="60" name="Google Shape;60;p8"/>
          <p:cNvSpPr txBox="1"/>
          <p:nvPr>
            <p:ph idx="2" type="body"/>
          </p:nvPr>
        </p:nvSpPr>
        <p:spPr>
          <a:xfrm>
            <a:off x="659305" y="2247089"/>
            <a:ext cx="8084700" cy="3883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/>
              <a:t>Artifact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˃"/>
            </a:pPr>
            <a:r>
              <a:rPr lang="en-US"/>
              <a:t>Domain Layer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˃"/>
            </a:pPr>
            <a:r>
              <a:rPr lang="en-US"/>
              <a:t>Implemented entities and use cases needed to establish basic exercise creation and manipulation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˃"/>
            </a:pPr>
            <a:r>
              <a:rPr lang="en-US"/>
              <a:t>40% Complete for prototype</a:t>
            </a:r>
            <a:endParaRPr/>
          </a:p>
          <a:p>
            <a:pPr indent="-1714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t/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/>
              <a:t>Artifact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˃"/>
            </a:pPr>
            <a:r>
              <a:rPr lang="en-US"/>
              <a:t>Database Setup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˃"/>
            </a:pPr>
            <a:r>
              <a:rPr lang="en-US"/>
              <a:t>Completely revised and simplified for the prototype version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˃"/>
            </a:pPr>
            <a:r>
              <a:rPr lang="en-US"/>
              <a:t>Complete for basic prototype, will require revisions for anything more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9"/>
          <p:cNvSpPr txBox="1"/>
          <p:nvPr>
            <p:ph type="title"/>
          </p:nvPr>
        </p:nvSpPr>
        <p:spPr>
          <a:xfrm>
            <a:off x="671757" y="365069"/>
            <a:ext cx="73482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Building a Unified Fitness Tracker System ▾ Part 4</a:t>
            </a:r>
            <a:endParaRPr/>
          </a:p>
        </p:txBody>
      </p:sp>
      <p:sp>
        <p:nvSpPr>
          <p:cNvPr id="66" name="Google Shape;66;p9"/>
          <p:cNvSpPr txBox="1"/>
          <p:nvPr>
            <p:ph idx="2" type="body"/>
          </p:nvPr>
        </p:nvSpPr>
        <p:spPr>
          <a:xfrm>
            <a:off x="671757" y="5895975"/>
            <a:ext cx="770550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Arial"/>
              <a:buNone/>
            </a:pPr>
            <a:r>
              <a:rPr i="1" lang="en-US">
                <a:solidFill>
                  <a:schemeClr val="lt2"/>
                </a:solidFill>
              </a:rPr>
              <a:t>Exercise library screen so far, as well as some of the domain/UI state connection through BLoC</a:t>
            </a:r>
            <a:endParaRPr i="1"/>
          </a:p>
        </p:txBody>
      </p:sp>
      <p:pic>
        <p:nvPicPr>
          <p:cNvPr id="67" name="Google Shape;6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77463" y="1514069"/>
            <a:ext cx="1903294" cy="4227707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33156" y="1514069"/>
            <a:ext cx="2238375" cy="2714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33166" y="4377491"/>
            <a:ext cx="2238375" cy="13678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0"/>
          <p:cNvSpPr txBox="1"/>
          <p:nvPr>
            <p:ph type="title"/>
          </p:nvPr>
        </p:nvSpPr>
        <p:spPr>
          <a:xfrm>
            <a:off x="671757" y="365069"/>
            <a:ext cx="7348200" cy="998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Tahoma"/>
              <a:buNone/>
            </a:pPr>
            <a:r>
              <a:rPr lang="en-US" sz="2400">
                <a:latin typeface="Tahoma"/>
                <a:ea typeface="Tahoma"/>
                <a:cs typeface="Tahoma"/>
                <a:sym typeface="Tahoma"/>
              </a:rPr>
              <a:t>Building a Unified Fitness Tracker System ▾ Part 5</a:t>
            </a:r>
            <a:endParaRPr/>
          </a:p>
        </p:txBody>
      </p:sp>
      <p:sp>
        <p:nvSpPr>
          <p:cNvPr id="75" name="Google Shape;75;p10"/>
          <p:cNvSpPr txBox="1"/>
          <p:nvPr>
            <p:ph idx="1" type="body"/>
          </p:nvPr>
        </p:nvSpPr>
        <p:spPr>
          <a:xfrm>
            <a:off x="659305" y="1904085"/>
            <a:ext cx="7913100" cy="406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/>
              <a:t>Next Steps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˃"/>
            </a:pPr>
            <a:r>
              <a:rPr lang="en-US"/>
              <a:t>Continue implementing the UI. Main issue is figuring out how to get it to actually mimic the clean style of Figma prototype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˃"/>
            </a:pPr>
            <a:r>
              <a:rPr lang="en-US"/>
              <a:t>Implement full set of CRUD actions to perform through UI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SzPts val="1800"/>
              <a:buChar char="˃"/>
            </a:pPr>
            <a:r>
              <a:rPr lang="en-US"/>
              <a:t>Begin working on workout plan creation UI from present exercises, and workout selection.</a:t>
            </a:r>
            <a:endParaRPr/>
          </a:p>
          <a:p>
            <a:pPr indent="-342900" lvl="0" marL="342900" rtl="0" algn="l">
              <a:spcBef>
                <a:spcPts val="180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Arial"/>
              <a:buChar char="•"/>
            </a:pPr>
            <a:r>
              <a:rPr lang="en-US"/>
              <a:t>Questions</a:t>
            </a:r>
            <a:endParaRPr/>
          </a:p>
          <a:p>
            <a:pPr indent="-285750" lvl="1" marL="742950" rtl="0" algn="l">
              <a:spcBef>
                <a:spcPts val="360"/>
              </a:spcBef>
              <a:spcAft>
                <a:spcPts val="0"/>
              </a:spcAft>
              <a:buClr>
                <a:schemeClr val="lt1"/>
              </a:buClr>
              <a:buSzPts val="1800"/>
              <a:buChar char="˃"/>
            </a:pPr>
            <a:r>
              <a:rPr lang="en-US"/>
              <a:t>For those who designed a Figma prototype before implementation, did you manage to get it to look like your originally planned screens?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Custom 5">
      <a:dk1>
        <a:srgbClr val="000000"/>
      </a:dk1>
      <a:lt1>
        <a:srgbClr val="E8D3A2"/>
      </a:lt1>
      <a:dk2>
        <a:srgbClr val="32006E"/>
      </a:dk2>
      <a:lt2>
        <a:srgbClr val="FFFFFF"/>
      </a:lt2>
      <a:accent1>
        <a:srgbClr val="4B2E83"/>
      </a:accent1>
      <a:accent2>
        <a:srgbClr val="E8D3A2"/>
      </a:accent2>
      <a:accent3>
        <a:srgbClr val="FFFFFF"/>
      </a:accent3>
      <a:accent4>
        <a:srgbClr val="B2B2B2"/>
      </a:accent4>
      <a:accent5>
        <a:srgbClr val="FFC700"/>
      </a:accent5>
      <a:accent6>
        <a:srgbClr val="917B4C"/>
      </a:accent6>
      <a:hlink>
        <a:srgbClr val="32006E"/>
      </a:hlink>
      <a:folHlink>
        <a:srgbClr val="4B2E8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