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58" r:id="rId6"/>
    <p:sldId id="259" r:id="rId7"/>
    <p:sldId id="260" r:id="rId8"/>
    <p:sldId id="261" r:id="rId9"/>
    <p:sldId id="265" r:id="rId10"/>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660"/>
  </p:normalViewPr>
  <p:slideViewPr>
    <p:cSldViewPr snapToGrid="0">
      <p:cViewPr varScale="1">
        <p:scale>
          <a:sx n="74" d="100"/>
          <a:sy n="74" d="100"/>
        </p:scale>
        <p:origin x="30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ru-RU"/>
              <a:t>Образец заголовка</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05C0617-80F2-48E3-B256-6892679E9E90}" type="datetimeFigureOut">
              <a:rPr lang="LID4096" smtClean="0"/>
              <a:t>01/16/2019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C37AEF0-F794-4C5B-A589-1796FCE445E4}" type="slidenum">
              <a:rPr lang="LID4096" smtClean="0"/>
              <a:t>‹#›</a:t>
            </a:fld>
            <a:endParaRPr lang="LID4096"/>
          </a:p>
        </p:txBody>
      </p:sp>
    </p:spTree>
    <p:extLst>
      <p:ext uri="{BB962C8B-B14F-4D97-AF65-F5344CB8AC3E}">
        <p14:creationId xmlns:p14="http://schemas.microsoft.com/office/powerpoint/2010/main" val="3919567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05C0617-80F2-48E3-B256-6892679E9E90}" type="datetimeFigureOut">
              <a:rPr lang="LID4096" smtClean="0"/>
              <a:t>01/16/2019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C37AEF0-F794-4C5B-A589-1796FCE445E4}" type="slidenum">
              <a:rPr lang="LID4096" smtClean="0"/>
              <a:t>‹#›</a:t>
            </a:fld>
            <a:endParaRPr lang="LID4096"/>
          </a:p>
        </p:txBody>
      </p:sp>
    </p:spTree>
    <p:extLst>
      <p:ext uri="{BB962C8B-B14F-4D97-AF65-F5344CB8AC3E}">
        <p14:creationId xmlns:p14="http://schemas.microsoft.com/office/powerpoint/2010/main" val="313497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05C0617-80F2-48E3-B256-6892679E9E90}" type="datetimeFigureOut">
              <a:rPr lang="LID4096" smtClean="0"/>
              <a:t>01/16/2019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C37AEF0-F794-4C5B-A589-1796FCE445E4}" type="slidenum">
              <a:rPr lang="LID4096" smtClean="0"/>
              <a:t>‹#›</a:t>
            </a:fld>
            <a:endParaRPr lang="LID4096"/>
          </a:p>
        </p:txBody>
      </p:sp>
    </p:spTree>
    <p:extLst>
      <p:ext uri="{BB962C8B-B14F-4D97-AF65-F5344CB8AC3E}">
        <p14:creationId xmlns:p14="http://schemas.microsoft.com/office/powerpoint/2010/main" val="322834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05C0617-80F2-48E3-B256-6892679E9E90}" type="datetimeFigureOut">
              <a:rPr lang="LID4096" smtClean="0"/>
              <a:t>01/16/2019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C37AEF0-F794-4C5B-A589-1796FCE445E4}" type="slidenum">
              <a:rPr lang="LID4096" smtClean="0"/>
              <a:t>‹#›</a:t>
            </a:fld>
            <a:endParaRPr lang="LID4096"/>
          </a:p>
        </p:txBody>
      </p:sp>
    </p:spTree>
    <p:extLst>
      <p:ext uri="{BB962C8B-B14F-4D97-AF65-F5344CB8AC3E}">
        <p14:creationId xmlns:p14="http://schemas.microsoft.com/office/powerpoint/2010/main" val="233040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ru-RU"/>
              <a:t>Образец заголовка</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05C0617-80F2-48E3-B256-6892679E9E90}" type="datetimeFigureOut">
              <a:rPr lang="LID4096" smtClean="0"/>
              <a:t>01/16/2019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C37AEF0-F794-4C5B-A589-1796FCE445E4}" type="slidenum">
              <a:rPr lang="LID4096" smtClean="0"/>
              <a:t>‹#›</a:t>
            </a:fld>
            <a:endParaRPr lang="LID4096"/>
          </a:p>
        </p:txBody>
      </p:sp>
    </p:spTree>
    <p:extLst>
      <p:ext uri="{BB962C8B-B14F-4D97-AF65-F5344CB8AC3E}">
        <p14:creationId xmlns:p14="http://schemas.microsoft.com/office/powerpoint/2010/main" val="222997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05C0617-80F2-48E3-B256-6892679E9E90}" type="datetimeFigureOut">
              <a:rPr lang="LID4096" smtClean="0"/>
              <a:t>01/16/2019</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C37AEF0-F794-4C5B-A589-1796FCE445E4}" type="slidenum">
              <a:rPr lang="LID4096" smtClean="0"/>
              <a:t>‹#›</a:t>
            </a:fld>
            <a:endParaRPr lang="LID4096"/>
          </a:p>
        </p:txBody>
      </p:sp>
    </p:spTree>
    <p:extLst>
      <p:ext uri="{BB962C8B-B14F-4D97-AF65-F5344CB8AC3E}">
        <p14:creationId xmlns:p14="http://schemas.microsoft.com/office/powerpoint/2010/main" val="223603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ru-RU"/>
              <a:t>Образец заголовка</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472381" y="3618442"/>
            <a:ext cx="2901255" cy="532218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3471863" y="3618442"/>
            <a:ext cx="2915543" cy="532218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05C0617-80F2-48E3-B256-6892679E9E90}" type="datetimeFigureOut">
              <a:rPr lang="LID4096" smtClean="0"/>
              <a:t>01/16/2019</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CC37AEF0-F794-4C5B-A589-1796FCE445E4}" type="slidenum">
              <a:rPr lang="LID4096" smtClean="0"/>
              <a:t>‹#›</a:t>
            </a:fld>
            <a:endParaRPr lang="LID4096"/>
          </a:p>
        </p:txBody>
      </p:sp>
    </p:spTree>
    <p:extLst>
      <p:ext uri="{BB962C8B-B14F-4D97-AF65-F5344CB8AC3E}">
        <p14:creationId xmlns:p14="http://schemas.microsoft.com/office/powerpoint/2010/main" val="418406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05C0617-80F2-48E3-B256-6892679E9E90}" type="datetimeFigureOut">
              <a:rPr lang="LID4096" smtClean="0"/>
              <a:t>01/16/2019</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CC37AEF0-F794-4C5B-A589-1796FCE445E4}" type="slidenum">
              <a:rPr lang="LID4096" smtClean="0"/>
              <a:t>‹#›</a:t>
            </a:fld>
            <a:endParaRPr lang="LID4096"/>
          </a:p>
        </p:txBody>
      </p:sp>
    </p:spTree>
    <p:extLst>
      <p:ext uri="{BB962C8B-B14F-4D97-AF65-F5344CB8AC3E}">
        <p14:creationId xmlns:p14="http://schemas.microsoft.com/office/powerpoint/2010/main" val="288784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C0617-80F2-48E3-B256-6892679E9E90}" type="datetimeFigureOut">
              <a:rPr lang="LID4096" smtClean="0"/>
              <a:t>01/16/2019</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CC37AEF0-F794-4C5B-A589-1796FCE445E4}" type="slidenum">
              <a:rPr lang="LID4096" smtClean="0"/>
              <a:t>‹#›</a:t>
            </a:fld>
            <a:endParaRPr lang="LID4096"/>
          </a:p>
        </p:txBody>
      </p:sp>
    </p:spTree>
    <p:extLst>
      <p:ext uri="{BB962C8B-B14F-4D97-AF65-F5344CB8AC3E}">
        <p14:creationId xmlns:p14="http://schemas.microsoft.com/office/powerpoint/2010/main" val="505303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ru-RU"/>
              <a:t>Образец заголовка</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805C0617-80F2-48E3-B256-6892679E9E90}" type="datetimeFigureOut">
              <a:rPr lang="LID4096" smtClean="0"/>
              <a:t>01/16/2019</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C37AEF0-F794-4C5B-A589-1796FCE445E4}" type="slidenum">
              <a:rPr lang="LID4096" smtClean="0"/>
              <a:t>‹#›</a:t>
            </a:fld>
            <a:endParaRPr lang="LID4096"/>
          </a:p>
        </p:txBody>
      </p:sp>
    </p:spTree>
    <p:extLst>
      <p:ext uri="{BB962C8B-B14F-4D97-AF65-F5344CB8AC3E}">
        <p14:creationId xmlns:p14="http://schemas.microsoft.com/office/powerpoint/2010/main" val="76646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805C0617-80F2-48E3-B256-6892679E9E90}" type="datetimeFigureOut">
              <a:rPr lang="LID4096" smtClean="0"/>
              <a:t>01/16/2019</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C37AEF0-F794-4C5B-A589-1796FCE445E4}" type="slidenum">
              <a:rPr lang="LID4096" smtClean="0"/>
              <a:t>‹#›</a:t>
            </a:fld>
            <a:endParaRPr lang="LID4096"/>
          </a:p>
        </p:txBody>
      </p:sp>
    </p:spTree>
    <p:extLst>
      <p:ext uri="{BB962C8B-B14F-4D97-AF65-F5344CB8AC3E}">
        <p14:creationId xmlns:p14="http://schemas.microsoft.com/office/powerpoint/2010/main" val="3561891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05C0617-80F2-48E3-B256-6892679E9E90}" type="datetimeFigureOut">
              <a:rPr lang="LID4096" smtClean="0"/>
              <a:t>01/16/2019</a:t>
            </a:fld>
            <a:endParaRPr lang="LID4096"/>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C37AEF0-F794-4C5B-A589-1796FCE445E4}" type="slidenum">
              <a:rPr lang="LID4096" smtClean="0"/>
              <a:t>‹#›</a:t>
            </a:fld>
            <a:endParaRPr lang="LID4096"/>
          </a:p>
        </p:txBody>
      </p:sp>
    </p:spTree>
    <p:extLst>
      <p:ext uri="{BB962C8B-B14F-4D97-AF65-F5344CB8AC3E}">
        <p14:creationId xmlns:p14="http://schemas.microsoft.com/office/powerpoint/2010/main" val="3568519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C3E1521-79AC-49EB-8AD4-E684A828E9CC}"/>
              </a:ext>
            </a:extLst>
          </p:cNvPr>
          <p:cNvSpPr/>
          <p:nvPr/>
        </p:nvSpPr>
        <p:spPr>
          <a:xfrm>
            <a:off x="222965" y="231597"/>
            <a:ext cx="6412069" cy="646331"/>
          </a:xfrm>
          <a:prstGeom prst="rect">
            <a:avLst/>
          </a:prstGeom>
        </p:spPr>
        <p:txBody>
          <a:bodyPr wrap="square">
            <a:spAutoFit/>
          </a:bodyPr>
          <a:lstStyle/>
          <a:p>
            <a:r>
              <a:rPr lang="ru-RU" dirty="0"/>
              <a:t>1.	Найти сумму и произведение цифр трехзначного числа, которое вводит пользователь.</a:t>
            </a:r>
            <a:endParaRPr lang="LID4096" dirty="0"/>
          </a:p>
        </p:txBody>
      </p:sp>
      <p:sp>
        <p:nvSpPr>
          <p:cNvPr id="5" name="Блок-схема: процесс 4">
            <a:extLst>
              <a:ext uri="{FF2B5EF4-FFF2-40B4-BE49-F238E27FC236}">
                <a16:creationId xmlns:a16="http://schemas.microsoft.com/office/drawing/2014/main" id="{46B1ECE4-EFAB-4C37-B857-E5F4ECB1AD43}"/>
              </a:ext>
            </a:extLst>
          </p:cNvPr>
          <p:cNvSpPr/>
          <p:nvPr/>
        </p:nvSpPr>
        <p:spPr>
          <a:xfrm>
            <a:off x="1991208" y="2902553"/>
            <a:ext cx="3493135" cy="43624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ffectLst/>
                <a:ea typeface="Calibri" panose="020F0502020204030204" pitchFamily="34" charset="0"/>
                <a:cs typeface="Times New Roman" panose="02020603050405020304" pitchFamily="18" charset="0"/>
              </a:rPr>
              <a:t>Sum = um // 100 + (num % 100) // 10 + num % 10</a:t>
            </a:r>
            <a:endParaRPr sz="1100" dirty="0">
              <a:effectLst/>
              <a:ea typeface="Calibri" panose="020F0502020204030204" pitchFamily="34" charset="0"/>
              <a:cs typeface="Times New Roman" panose="02020603050405020304" pitchFamily="18" charset="0"/>
            </a:endParaRPr>
          </a:p>
        </p:txBody>
      </p:sp>
      <p:sp>
        <p:nvSpPr>
          <p:cNvPr id="6" name="Блок-схема: данные 5">
            <a:extLst>
              <a:ext uri="{FF2B5EF4-FFF2-40B4-BE49-F238E27FC236}">
                <a16:creationId xmlns:a16="http://schemas.microsoft.com/office/drawing/2014/main" id="{BCA1659F-D2C4-429F-B000-A66746676D1A}"/>
              </a:ext>
            </a:extLst>
          </p:cNvPr>
          <p:cNvSpPr/>
          <p:nvPr/>
        </p:nvSpPr>
        <p:spPr>
          <a:xfrm>
            <a:off x="2032483" y="2029428"/>
            <a:ext cx="1732280" cy="532130"/>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solidFill>
                  <a:srgbClr val="000000"/>
                </a:solidFill>
                <a:effectLst/>
                <a:ea typeface="Calibri" panose="020F0502020204030204" pitchFamily="34" charset="0"/>
                <a:cs typeface="Times New Roman" panose="02020603050405020304" pitchFamily="18" charset="0"/>
              </a:rPr>
              <a:t>num (&gt;99, &lt;1000)</a:t>
            </a:r>
            <a:endParaRPr sz="1100">
              <a:effectLst/>
              <a:ea typeface="Calibri" panose="020F0502020204030204" pitchFamily="34" charset="0"/>
              <a:cs typeface="Times New Roman" panose="02020603050405020304" pitchFamily="18" charset="0"/>
            </a:endParaRPr>
          </a:p>
        </p:txBody>
      </p:sp>
      <p:sp>
        <p:nvSpPr>
          <p:cNvPr id="7" name="Блок-схема: знак завершения 6">
            <a:extLst>
              <a:ext uri="{FF2B5EF4-FFF2-40B4-BE49-F238E27FC236}">
                <a16:creationId xmlns:a16="http://schemas.microsoft.com/office/drawing/2014/main" id="{C08194DD-7C33-432B-A219-268C06E511BF}"/>
              </a:ext>
            </a:extLst>
          </p:cNvPr>
          <p:cNvSpPr/>
          <p:nvPr/>
        </p:nvSpPr>
        <p:spPr>
          <a:xfrm>
            <a:off x="2242668" y="1325848"/>
            <a:ext cx="1289685" cy="381635"/>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1100">
                <a:solidFill>
                  <a:srgbClr val="000000"/>
                </a:solidFill>
                <a:effectLst/>
                <a:ea typeface="Calibri" panose="020F0502020204030204" pitchFamily="34" charset="0"/>
                <a:cs typeface="Times New Roman" panose="02020603050405020304" pitchFamily="18" charset="0"/>
              </a:rPr>
              <a:t>Начало</a:t>
            </a:r>
            <a:endParaRPr sz="1100">
              <a:effectLst/>
              <a:ea typeface="Calibri" panose="020F0502020204030204" pitchFamily="34" charset="0"/>
              <a:cs typeface="Times New Roman" panose="02020603050405020304" pitchFamily="18" charset="0"/>
            </a:endParaRPr>
          </a:p>
        </p:txBody>
      </p:sp>
      <p:sp>
        <p:nvSpPr>
          <p:cNvPr id="8" name="Блок-схема: знак завершения 7">
            <a:extLst>
              <a:ext uri="{FF2B5EF4-FFF2-40B4-BE49-F238E27FC236}">
                <a16:creationId xmlns:a16="http://schemas.microsoft.com/office/drawing/2014/main" id="{648F6E75-0619-433E-B7E9-960077F2CA11}"/>
              </a:ext>
            </a:extLst>
          </p:cNvPr>
          <p:cNvSpPr/>
          <p:nvPr/>
        </p:nvSpPr>
        <p:spPr>
          <a:xfrm>
            <a:off x="2323313" y="5313648"/>
            <a:ext cx="1289685" cy="381635"/>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1100">
                <a:solidFill>
                  <a:srgbClr val="000000"/>
                </a:solidFill>
                <a:effectLst/>
                <a:ea typeface="Calibri" panose="020F0502020204030204" pitchFamily="34" charset="0"/>
                <a:cs typeface="Times New Roman" panose="02020603050405020304" pitchFamily="18" charset="0"/>
              </a:rPr>
              <a:t>Конец</a:t>
            </a:r>
            <a:endParaRPr sz="1100">
              <a:effectLst/>
              <a:ea typeface="Calibri" panose="020F0502020204030204" pitchFamily="34" charset="0"/>
              <a:cs typeface="Times New Roman" panose="02020603050405020304" pitchFamily="18" charset="0"/>
            </a:endParaRPr>
          </a:p>
        </p:txBody>
      </p:sp>
      <p:cxnSp>
        <p:nvCxnSpPr>
          <p:cNvPr id="9" name="Прямая со стрелкой 8">
            <a:extLst>
              <a:ext uri="{FF2B5EF4-FFF2-40B4-BE49-F238E27FC236}">
                <a16:creationId xmlns:a16="http://schemas.microsoft.com/office/drawing/2014/main" id="{77CB23E8-B886-468A-927C-246E179EA19F}"/>
              </a:ext>
            </a:extLst>
          </p:cNvPr>
          <p:cNvCxnSpPr/>
          <p:nvPr/>
        </p:nvCxnSpPr>
        <p:spPr>
          <a:xfrm>
            <a:off x="2898623" y="1708118"/>
            <a:ext cx="6350" cy="3073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a:extLst>
              <a:ext uri="{FF2B5EF4-FFF2-40B4-BE49-F238E27FC236}">
                <a16:creationId xmlns:a16="http://schemas.microsoft.com/office/drawing/2014/main" id="{A48A1706-50E9-4634-B16C-CE785C8CA3E4}"/>
              </a:ext>
            </a:extLst>
          </p:cNvPr>
          <p:cNvCxnSpPr/>
          <p:nvPr/>
        </p:nvCxnSpPr>
        <p:spPr>
          <a:xfrm>
            <a:off x="2914498" y="2558383"/>
            <a:ext cx="6350" cy="3073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Блок-схема: процесс 10">
            <a:extLst>
              <a:ext uri="{FF2B5EF4-FFF2-40B4-BE49-F238E27FC236}">
                <a16:creationId xmlns:a16="http://schemas.microsoft.com/office/drawing/2014/main" id="{1FB7FDB3-2EF7-46F5-8A18-774FC192AA41}"/>
              </a:ext>
            </a:extLst>
          </p:cNvPr>
          <p:cNvSpPr/>
          <p:nvPr/>
        </p:nvSpPr>
        <p:spPr>
          <a:xfrm>
            <a:off x="2005178" y="3674078"/>
            <a:ext cx="3479800" cy="43624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solidFill>
                  <a:srgbClr val="000000"/>
                </a:solidFill>
                <a:effectLst/>
                <a:ea typeface="Calibri" panose="020F0502020204030204" pitchFamily="34" charset="0"/>
                <a:cs typeface="Times New Roman" panose="02020603050405020304" pitchFamily="18" charset="0"/>
              </a:rPr>
              <a:t>Prod = (num // 100) * ((num % 100) // 10) * (num % 10)</a:t>
            </a:r>
            <a:endParaRPr sz="1100">
              <a:effectLst/>
              <a:ea typeface="Calibri" panose="020F0502020204030204" pitchFamily="34" charset="0"/>
              <a:cs typeface="Times New Roman" panose="02020603050405020304" pitchFamily="18" charset="0"/>
            </a:endParaRPr>
          </a:p>
        </p:txBody>
      </p:sp>
      <p:sp>
        <p:nvSpPr>
          <p:cNvPr id="12" name="Блок-схема: документ 11">
            <a:extLst>
              <a:ext uri="{FF2B5EF4-FFF2-40B4-BE49-F238E27FC236}">
                <a16:creationId xmlns:a16="http://schemas.microsoft.com/office/drawing/2014/main" id="{9CC166BA-6A87-4FFB-863B-7659FD9C5C0C}"/>
              </a:ext>
            </a:extLst>
          </p:cNvPr>
          <p:cNvSpPr/>
          <p:nvPr/>
        </p:nvSpPr>
        <p:spPr>
          <a:xfrm>
            <a:off x="2325218" y="4430998"/>
            <a:ext cx="1248410" cy="60706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solidFill>
                  <a:srgbClr val="000000"/>
                </a:solidFill>
                <a:effectLst/>
                <a:ea typeface="Calibri" panose="020F0502020204030204" pitchFamily="34" charset="0"/>
                <a:cs typeface="Times New Roman" panose="02020603050405020304" pitchFamily="18" charset="0"/>
              </a:rPr>
              <a:t>Sum, Prod</a:t>
            </a:r>
            <a:endParaRPr sz="1100">
              <a:effectLst/>
              <a:ea typeface="Calibri" panose="020F0502020204030204" pitchFamily="34" charset="0"/>
              <a:cs typeface="Times New Roman" panose="02020603050405020304" pitchFamily="18" charset="0"/>
            </a:endParaRPr>
          </a:p>
        </p:txBody>
      </p:sp>
      <p:cxnSp>
        <p:nvCxnSpPr>
          <p:cNvPr id="13" name="Прямая со стрелкой 12">
            <a:extLst>
              <a:ext uri="{FF2B5EF4-FFF2-40B4-BE49-F238E27FC236}">
                <a16:creationId xmlns:a16="http://schemas.microsoft.com/office/drawing/2014/main" id="{20A1F3F9-1D8E-41CB-8E63-57C5F4FC1F46}"/>
              </a:ext>
            </a:extLst>
          </p:cNvPr>
          <p:cNvCxnSpPr/>
          <p:nvPr/>
        </p:nvCxnSpPr>
        <p:spPr>
          <a:xfrm>
            <a:off x="2927833" y="3354038"/>
            <a:ext cx="6350" cy="3073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324B5FC8-2EB0-4EB3-A1DE-9C7594CC4FAB}"/>
              </a:ext>
            </a:extLst>
          </p:cNvPr>
          <p:cNvCxnSpPr/>
          <p:nvPr/>
        </p:nvCxnSpPr>
        <p:spPr>
          <a:xfrm>
            <a:off x="2941803" y="4111593"/>
            <a:ext cx="6350" cy="3073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a:extLst>
              <a:ext uri="{FF2B5EF4-FFF2-40B4-BE49-F238E27FC236}">
                <a16:creationId xmlns:a16="http://schemas.microsoft.com/office/drawing/2014/main" id="{94E0CF1C-F64A-4B85-B95A-2935ACF4AA4F}"/>
              </a:ext>
            </a:extLst>
          </p:cNvPr>
          <p:cNvCxnSpPr/>
          <p:nvPr/>
        </p:nvCxnSpPr>
        <p:spPr>
          <a:xfrm>
            <a:off x="2962123" y="4984718"/>
            <a:ext cx="6350" cy="3073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57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29370D5-9590-4634-8C1E-F4D9FCA9316C}"/>
              </a:ext>
            </a:extLst>
          </p:cNvPr>
          <p:cNvSpPr/>
          <p:nvPr/>
        </p:nvSpPr>
        <p:spPr>
          <a:xfrm>
            <a:off x="220551" y="156292"/>
            <a:ext cx="6373432" cy="786241"/>
          </a:xfrm>
          <a:prstGeom prst="rect">
            <a:avLst/>
          </a:prstGeom>
        </p:spPr>
        <p:txBody>
          <a:bodyPr wrap="square">
            <a:spAutoFit/>
          </a:bodyPr>
          <a:lstStyle/>
          <a:p>
            <a:pPr>
              <a:lnSpc>
                <a:spcPts val="1800"/>
              </a:lnSpc>
              <a:spcBef>
                <a:spcPts val="1500"/>
              </a:spcBef>
              <a:spcAft>
                <a:spcPts val="750"/>
              </a:spcAft>
            </a:pPr>
            <a:r>
              <a:rPr lang="ru-RU" dirty="0">
                <a:solidFill>
                  <a:srgbClr val="50667B"/>
                </a:solidFill>
                <a:latin typeface="Helvetica" panose="020B0604020202020204" pitchFamily="34" charset="0"/>
                <a:ea typeface="Times New Roman" panose="02020603050405020304" pitchFamily="18" charset="0"/>
                <a:cs typeface="Times New Roman" panose="02020603050405020304" pitchFamily="18" charset="0"/>
              </a:rPr>
              <a:t>3. По введенным пользователем координатам двух точек вывести уравнение прямой вида </a:t>
            </a:r>
            <a:r>
              <a:rPr lang="ru-RU" sz="1600" dirty="0">
                <a:solidFill>
                  <a:srgbClr val="C7254E"/>
                </a:solidFill>
                <a:latin typeface="Consolas" panose="020B0609020204030204" pitchFamily="49" charset="0"/>
                <a:ea typeface="Times New Roman" panose="02020603050405020304" pitchFamily="18" charset="0"/>
                <a:cs typeface="Courier New" panose="02070309020205020404" pitchFamily="49" charset="0"/>
              </a:rPr>
              <a:t>y=</a:t>
            </a:r>
            <a:r>
              <a:rPr lang="ru-RU" sz="1600" dirty="0" err="1">
                <a:solidFill>
                  <a:srgbClr val="C7254E"/>
                </a:solidFill>
                <a:latin typeface="Consolas" panose="020B0609020204030204" pitchFamily="49" charset="0"/>
                <a:ea typeface="Times New Roman" panose="02020603050405020304" pitchFamily="18" charset="0"/>
                <a:cs typeface="Courier New" panose="02070309020205020404" pitchFamily="49" charset="0"/>
              </a:rPr>
              <a:t>kx+b</a:t>
            </a:r>
            <a:r>
              <a:rPr lang="ru-RU" dirty="0">
                <a:solidFill>
                  <a:srgbClr val="50667B"/>
                </a:solidFill>
                <a:latin typeface="Helvetica" panose="020B0604020202020204" pitchFamily="34" charset="0"/>
                <a:ea typeface="Times New Roman" panose="02020603050405020304" pitchFamily="18" charset="0"/>
                <a:cs typeface="Times New Roman" panose="02020603050405020304" pitchFamily="18" charset="0"/>
              </a:rPr>
              <a:t>, проходящей через эти точки.</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Блок-схема: процесс 2">
            <a:extLst>
              <a:ext uri="{FF2B5EF4-FFF2-40B4-BE49-F238E27FC236}">
                <a16:creationId xmlns:a16="http://schemas.microsoft.com/office/drawing/2014/main" id="{19E91F1D-56B7-4CFA-BDA3-1962AA03F3A1}"/>
              </a:ext>
            </a:extLst>
          </p:cNvPr>
          <p:cNvSpPr/>
          <p:nvPr/>
        </p:nvSpPr>
        <p:spPr>
          <a:xfrm>
            <a:off x="695468" y="5561330"/>
            <a:ext cx="2069958" cy="43624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ffectLst/>
                <a:ea typeface="Calibri" panose="020F0502020204030204" pitchFamily="34" charset="0"/>
                <a:cs typeface="Times New Roman" panose="02020603050405020304" pitchFamily="18" charset="0"/>
              </a:rPr>
              <a:t>k = (y1 - y2) / (x1 - x2)</a:t>
            </a:r>
            <a:endParaRPr sz="1100" dirty="0">
              <a:effectLst/>
              <a:ea typeface="Calibri" panose="020F0502020204030204" pitchFamily="34" charset="0"/>
              <a:cs typeface="Times New Roman" panose="02020603050405020304" pitchFamily="18" charset="0"/>
            </a:endParaRPr>
          </a:p>
        </p:txBody>
      </p:sp>
      <p:sp>
        <p:nvSpPr>
          <p:cNvPr id="4" name="Блок-схема: данные 3">
            <a:extLst>
              <a:ext uri="{FF2B5EF4-FFF2-40B4-BE49-F238E27FC236}">
                <a16:creationId xmlns:a16="http://schemas.microsoft.com/office/drawing/2014/main" id="{3E8A07B5-72CD-47DF-9DE1-97121AAEAAF6}"/>
              </a:ext>
            </a:extLst>
          </p:cNvPr>
          <p:cNvSpPr/>
          <p:nvPr/>
        </p:nvSpPr>
        <p:spPr>
          <a:xfrm>
            <a:off x="780415" y="2249170"/>
            <a:ext cx="1732280" cy="532130"/>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solidFill>
                  <a:srgbClr val="000000"/>
                </a:solidFill>
                <a:effectLst/>
                <a:ea typeface="Calibri" panose="020F0502020204030204" pitchFamily="34" charset="0"/>
                <a:cs typeface="Times New Roman" panose="02020603050405020304" pitchFamily="18" charset="0"/>
              </a:rPr>
              <a:t>x1 ,y1 ,x2 ,y2</a:t>
            </a:r>
            <a:endParaRPr sz="1100">
              <a:effectLst/>
              <a:ea typeface="Calibri" panose="020F0502020204030204" pitchFamily="34" charset="0"/>
              <a:cs typeface="Times New Roman" panose="02020603050405020304" pitchFamily="18" charset="0"/>
            </a:endParaRPr>
          </a:p>
        </p:txBody>
      </p:sp>
      <p:sp>
        <p:nvSpPr>
          <p:cNvPr id="5" name="Блок-схема: знак завершения 4">
            <a:extLst>
              <a:ext uri="{FF2B5EF4-FFF2-40B4-BE49-F238E27FC236}">
                <a16:creationId xmlns:a16="http://schemas.microsoft.com/office/drawing/2014/main" id="{3787E792-D921-49FE-A6D8-442671088B5A}"/>
              </a:ext>
            </a:extLst>
          </p:cNvPr>
          <p:cNvSpPr/>
          <p:nvPr/>
        </p:nvSpPr>
        <p:spPr>
          <a:xfrm>
            <a:off x="990600" y="1545590"/>
            <a:ext cx="1289685" cy="381635"/>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1100">
                <a:solidFill>
                  <a:srgbClr val="000000"/>
                </a:solidFill>
                <a:effectLst/>
                <a:ea typeface="Calibri" panose="020F0502020204030204" pitchFamily="34" charset="0"/>
                <a:cs typeface="Times New Roman" panose="02020603050405020304" pitchFamily="18" charset="0"/>
              </a:rPr>
              <a:t>Начало</a:t>
            </a:r>
            <a:endParaRPr sz="1100">
              <a:effectLst/>
              <a:ea typeface="Calibri" panose="020F0502020204030204" pitchFamily="34" charset="0"/>
              <a:cs typeface="Times New Roman" panose="02020603050405020304" pitchFamily="18" charset="0"/>
            </a:endParaRPr>
          </a:p>
        </p:txBody>
      </p:sp>
      <p:sp>
        <p:nvSpPr>
          <p:cNvPr id="6" name="Блок-схема: знак завершения 5">
            <a:extLst>
              <a:ext uri="{FF2B5EF4-FFF2-40B4-BE49-F238E27FC236}">
                <a16:creationId xmlns:a16="http://schemas.microsoft.com/office/drawing/2014/main" id="{713126AD-8945-467F-B93D-BCBC52BCDB42}"/>
              </a:ext>
            </a:extLst>
          </p:cNvPr>
          <p:cNvSpPr/>
          <p:nvPr/>
        </p:nvSpPr>
        <p:spPr>
          <a:xfrm>
            <a:off x="1138555" y="7978775"/>
            <a:ext cx="1289685" cy="381635"/>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1100">
                <a:solidFill>
                  <a:srgbClr val="000000"/>
                </a:solidFill>
                <a:effectLst/>
                <a:ea typeface="Calibri" panose="020F0502020204030204" pitchFamily="34" charset="0"/>
                <a:cs typeface="Times New Roman" panose="02020603050405020304" pitchFamily="18" charset="0"/>
              </a:rPr>
              <a:t>Конец</a:t>
            </a:r>
            <a:endParaRPr sz="1100">
              <a:effectLst/>
              <a:ea typeface="Calibri" panose="020F0502020204030204" pitchFamily="34" charset="0"/>
              <a:cs typeface="Times New Roman" panose="02020603050405020304" pitchFamily="18" charset="0"/>
            </a:endParaRPr>
          </a:p>
        </p:txBody>
      </p:sp>
      <p:cxnSp>
        <p:nvCxnSpPr>
          <p:cNvPr id="7" name="Прямая со стрелкой 6">
            <a:extLst>
              <a:ext uri="{FF2B5EF4-FFF2-40B4-BE49-F238E27FC236}">
                <a16:creationId xmlns:a16="http://schemas.microsoft.com/office/drawing/2014/main" id="{F8CA0AD2-441D-4916-AC73-25EF47346F8E}"/>
              </a:ext>
            </a:extLst>
          </p:cNvPr>
          <p:cNvCxnSpPr/>
          <p:nvPr/>
        </p:nvCxnSpPr>
        <p:spPr>
          <a:xfrm>
            <a:off x="1646555" y="1927860"/>
            <a:ext cx="6350" cy="3073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a:extLst>
              <a:ext uri="{FF2B5EF4-FFF2-40B4-BE49-F238E27FC236}">
                <a16:creationId xmlns:a16="http://schemas.microsoft.com/office/drawing/2014/main" id="{0EC8B01F-A343-4284-AE89-4E4F09BB82F0}"/>
              </a:ext>
            </a:extLst>
          </p:cNvPr>
          <p:cNvCxnSpPr>
            <a:cxnSpLocks/>
            <a:endCxn id="18" idx="0"/>
          </p:cNvCxnSpPr>
          <p:nvPr/>
        </p:nvCxnSpPr>
        <p:spPr>
          <a:xfrm flipH="1">
            <a:off x="1661478" y="2778125"/>
            <a:ext cx="952" cy="3511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Блок-схема: процесс 8">
            <a:extLst>
              <a:ext uri="{FF2B5EF4-FFF2-40B4-BE49-F238E27FC236}">
                <a16:creationId xmlns:a16="http://schemas.microsoft.com/office/drawing/2014/main" id="{47F3F98B-7029-4C1F-AF23-9DD942788857}"/>
              </a:ext>
            </a:extLst>
          </p:cNvPr>
          <p:cNvSpPr/>
          <p:nvPr/>
        </p:nvSpPr>
        <p:spPr>
          <a:xfrm>
            <a:off x="703580" y="6292850"/>
            <a:ext cx="2061845" cy="43624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solidFill>
                  <a:srgbClr val="000000"/>
                </a:solidFill>
                <a:effectLst/>
                <a:ea typeface="Calibri" panose="020F0502020204030204" pitchFamily="34" charset="0"/>
                <a:cs typeface="Times New Roman" panose="02020603050405020304" pitchFamily="18" charset="0"/>
              </a:rPr>
              <a:t>b = y1 - x1 * k</a:t>
            </a:r>
            <a:endParaRPr sz="1100">
              <a:effectLst/>
              <a:ea typeface="Calibri" panose="020F0502020204030204" pitchFamily="34" charset="0"/>
              <a:cs typeface="Times New Roman" panose="02020603050405020304" pitchFamily="18" charset="0"/>
            </a:endParaRPr>
          </a:p>
        </p:txBody>
      </p:sp>
      <p:sp>
        <p:nvSpPr>
          <p:cNvPr id="10" name="Блок-схема: документ 9">
            <a:extLst>
              <a:ext uri="{FF2B5EF4-FFF2-40B4-BE49-F238E27FC236}">
                <a16:creationId xmlns:a16="http://schemas.microsoft.com/office/drawing/2014/main" id="{278A0FA2-7177-47E4-89CA-EC246F280554}"/>
              </a:ext>
            </a:extLst>
          </p:cNvPr>
          <p:cNvSpPr/>
          <p:nvPr/>
        </p:nvSpPr>
        <p:spPr>
          <a:xfrm>
            <a:off x="1086485" y="7075805"/>
            <a:ext cx="1248410" cy="60706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endParaRPr lang="ru-RU" sz="1100" dirty="0">
              <a:solidFill>
                <a:srgbClr val="000000"/>
              </a:solidFill>
              <a:effectLst/>
              <a:ea typeface="Calibri" panose="020F0502020204030204" pitchFamily="34" charset="0"/>
              <a:cs typeface="Times New Roman" panose="02020603050405020304" pitchFamily="18" charset="0"/>
            </a:endParaRPr>
          </a:p>
          <a:p>
            <a:pPr>
              <a:lnSpc>
                <a:spcPct val="115000"/>
              </a:lnSpc>
              <a:spcAft>
                <a:spcPts val="1000"/>
              </a:spcAft>
            </a:pPr>
            <a:r>
              <a:rPr lang="ru-RU" sz="1100" dirty="0" err="1">
                <a:solidFill>
                  <a:srgbClr val="000000"/>
                </a:solidFill>
                <a:effectLst/>
                <a:ea typeface="Calibri" panose="020F0502020204030204" pitchFamily="34" charset="0"/>
                <a:cs typeface="Times New Roman" panose="02020603050405020304" pitchFamily="18" charset="0"/>
              </a:rPr>
              <a:t>Уровнение</a:t>
            </a:r>
            <a:r>
              <a:rPr lang="ru-RU" sz="1100" dirty="0">
                <a:solidFill>
                  <a:srgbClr val="000000"/>
                </a:solidFill>
                <a:effectLst/>
                <a:ea typeface="Calibri" panose="020F0502020204030204" pitchFamily="34" charset="0"/>
                <a:cs typeface="Times New Roman" panose="02020603050405020304" pitchFamily="18" charset="0"/>
              </a:rPr>
              <a:t> прямой </a:t>
            </a:r>
            <a:r>
              <a:rPr lang="en-US" sz="1100" dirty="0">
                <a:solidFill>
                  <a:srgbClr val="000000"/>
                </a:solidFill>
                <a:effectLst/>
                <a:ea typeface="Calibri" panose="020F0502020204030204" pitchFamily="34" charset="0"/>
                <a:cs typeface="Times New Roman" panose="02020603050405020304" pitchFamily="18" charset="0"/>
              </a:rPr>
              <a:t>y</a:t>
            </a:r>
            <a:r>
              <a:rPr lang="ru-RU" sz="1100" dirty="0">
                <a:solidFill>
                  <a:srgbClr val="000000"/>
                </a:solidFill>
                <a:effectLst/>
                <a:ea typeface="Calibri" panose="020F0502020204030204" pitchFamily="34" charset="0"/>
                <a:cs typeface="Times New Roman" panose="02020603050405020304" pitchFamily="18" charset="0"/>
              </a:rPr>
              <a:t> = </a:t>
            </a:r>
            <a:r>
              <a:rPr lang="en-US" sz="1100" dirty="0" err="1">
                <a:solidFill>
                  <a:srgbClr val="000000"/>
                </a:solidFill>
                <a:effectLst/>
                <a:ea typeface="Calibri" panose="020F0502020204030204" pitchFamily="34" charset="0"/>
                <a:cs typeface="Times New Roman" panose="02020603050405020304" pitchFamily="18" charset="0"/>
              </a:rPr>
              <a:t>kx</a:t>
            </a:r>
            <a:r>
              <a:rPr lang="ru-RU" sz="1100" dirty="0">
                <a:solidFill>
                  <a:srgbClr val="000000"/>
                </a:solidFill>
                <a:effectLst/>
                <a:ea typeface="Calibri" panose="020F0502020204030204" pitchFamily="34" charset="0"/>
                <a:cs typeface="Times New Roman" panose="02020603050405020304" pitchFamily="18" charset="0"/>
              </a:rPr>
              <a:t> + </a:t>
            </a:r>
            <a:r>
              <a:rPr lang="en-US" sz="1100" dirty="0">
                <a:solidFill>
                  <a:srgbClr val="000000"/>
                </a:solidFill>
                <a:effectLst/>
                <a:ea typeface="Calibri" panose="020F0502020204030204" pitchFamily="34" charset="0"/>
                <a:cs typeface="Times New Roman" panose="02020603050405020304" pitchFamily="18" charset="0"/>
              </a:rPr>
              <a:t>b</a:t>
            </a:r>
            <a:endParaRPr sz="1100" dirty="0">
              <a:effectLst/>
              <a:ea typeface="Calibri" panose="020F0502020204030204" pitchFamily="34" charset="0"/>
              <a:cs typeface="Times New Roman" panose="02020603050405020304" pitchFamily="18" charset="0"/>
            </a:endParaRPr>
          </a:p>
          <a:p>
            <a:pPr algn="ctr">
              <a:lnSpc>
                <a:spcPct val="115000"/>
              </a:lnSpc>
              <a:spcAft>
                <a:spcPts val="1000"/>
              </a:spcAft>
            </a:pPr>
            <a:r>
              <a:rPr lang="ru-RU" sz="1100" dirty="0">
                <a:solidFill>
                  <a:srgbClr val="000000"/>
                </a:solidFill>
                <a:effectLst/>
                <a:ea typeface="Calibri" panose="020F0502020204030204" pitchFamily="34" charset="0"/>
                <a:cs typeface="Times New Roman" panose="02020603050405020304" pitchFamily="18" charset="0"/>
              </a:rPr>
              <a:t> </a:t>
            </a:r>
            <a:endParaRPr sz="1100" dirty="0">
              <a:effectLst/>
              <a:ea typeface="Calibri" panose="020F0502020204030204" pitchFamily="34" charset="0"/>
              <a:cs typeface="Times New Roman" panose="02020603050405020304" pitchFamily="18" charset="0"/>
            </a:endParaRPr>
          </a:p>
        </p:txBody>
      </p:sp>
      <p:cxnSp>
        <p:nvCxnSpPr>
          <p:cNvPr id="11" name="Прямая со стрелкой 10">
            <a:extLst>
              <a:ext uri="{FF2B5EF4-FFF2-40B4-BE49-F238E27FC236}">
                <a16:creationId xmlns:a16="http://schemas.microsoft.com/office/drawing/2014/main" id="{7CE37D4B-2704-49C1-9C9F-EAFCDFA615EE}"/>
              </a:ext>
            </a:extLst>
          </p:cNvPr>
          <p:cNvCxnSpPr/>
          <p:nvPr/>
        </p:nvCxnSpPr>
        <p:spPr>
          <a:xfrm>
            <a:off x="1694815" y="6000750"/>
            <a:ext cx="6350" cy="3073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7672A2C8-CCEA-47F3-ADCC-2E280FAE33A4}"/>
              </a:ext>
            </a:extLst>
          </p:cNvPr>
          <p:cNvCxnSpPr/>
          <p:nvPr/>
        </p:nvCxnSpPr>
        <p:spPr>
          <a:xfrm>
            <a:off x="1710055" y="6755130"/>
            <a:ext cx="6350" cy="3073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0CF5D02E-AB3E-4287-BF84-43BB65E0D3E5}"/>
              </a:ext>
            </a:extLst>
          </p:cNvPr>
          <p:cNvCxnSpPr/>
          <p:nvPr/>
        </p:nvCxnSpPr>
        <p:spPr>
          <a:xfrm>
            <a:off x="1736725" y="7664450"/>
            <a:ext cx="6350" cy="3073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Блок-схема: решение 13">
            <a:extLst>
              <a:ext uri="{FF2B5EF4-FFF2-40B4-BE49-F238E27FC236}">
                <a16:creationId xmlns:a16="http://schemas.microsoft.com/office/drawing/2014/main" id="{209FEB01-9EB9-45FB-BBD4-694E6BD53F15}"/>
              </a:ext>
            </a:extLst>
          </p:cNvPr>
          <p:cNvSpPr/>
          <p:nvPr/>
        </p:nvSpPr>
        <p:spPr>
          <a:xfrm>
            <a:off x="599757" y="4244924"/>
            <a:ext cx="2190115" cy="818515"/>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solidFill>
                  <a:srgbClr val="000000"/>
                </a:solidFill>
                <a:effectLst/>
                <a:ea typeface="Calibri" panose="020F0502020204030204" pitchFamily="34" charset="0"/>
                <a:cs typeface="Times New Roman" panose="02020603050405020304" pitchFamily="18" charset="0"/>
              </a:rPr>
              <a:t>x1 = x2</a:t>
            </a:r>
            <a:endParaRPr sz="1100">
              <a:effectLst/>
              <a:ea typeface="Calibri" panose="020F0502020204030204" pitchFamily="34" charset="0"/>
              <a:cs typeface="Times New Roman" panose="02020603050405020304" pitchFamily="18" charset="0"/>
            </a:endParaRPr>
          </a:p>
        </p:txBody>
      </p:sp>
      <p:cxnSp>
        <p:nvCxnSpPr>
          <p:cNvPr id="15" name="Прямая со стрелкой 14">
            <a:extLst>
              <a:ext uri="{FF2B5EF4-FFF2-40B4-BE49-F238E27FC236}">
                <a16:creationId xmlns:a16="http://schemas.microsoft.com/office/drawing/2014/main" id="{C1C58DA3-F79A-401C-A336-D47390EA5DC4}"/>
              </a:ext>
            </a:extLst>
          </p:cNvPr>
          <p:cNvCxnSpPr>
            <a:cxnSpLocks/>
            <a:endCxn id="23" idx="0"/>
          </p:cNvCxnSpPr>
          <p:nvPr/>
        </p:nvCxnSpPr>
        <p:spPr>
          <a:xfrm flipH="1">
            <a:off x="3561491" y="4661218"/>
            <a:ext cx="12406" cy="2396172"/>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1F4A2A47-4F27-490D-B361-B77F2345F3FD}"/>
              </a:ext>
            </a:extLst>
          </p:cNvPr>
          <p:cNvCxnSpPr>
            <a:cxnSpLocks/>
          </p:cNvCxnSpPr>
          <p:nvPr/>
        </p:nvCxnSpPr>
        <p:spPr>
          <a:xfrm>
            <a:off x="2765425" y="4647146"/>
            <a:ext cx="808471" cy="14072"/>
          </a:xfrm>
          <a:prstGeom prst="line">
            <a:avLst/>
          </a:prstGeom>
          <a:ln w="28575">
            <a:solidFill>
              <a:srgbClr val="92D050"/>
            </a:solidFill>
            <a:tailEnd type="non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a:extLst>
              <a:ext uri="{FF2B5EF4-FFF2-40B4-BE49-F238E27FC236}">
                <a16:creationId xmlns:a16="http://schemas.microsoft.com/office/drawing/2014/main" id="{47F94B55-566D-4A7E-9FBA-FE3BA0111AF4}"/>
              </a:ext>
            </a:extLst>
          </p:cNvPr>
          <p:cNvCxnSpPr>
            <a:cxnSpLocks/>
          </p:cNvCxnSpPr>
          <p:nvPr/>
        </p:nvCxnSpPr>
        <p:spPr>
          <a:xfrm>
            <a:off x="1709702" y="5119177"/>
            <a:ext cx="0" cy="4421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Блок-схема: решение 17">
            <a:extLst>
              <a:ext uri="{FF2B5EF4-FFF2-40B4-BE49-F238E27FC236}">
                <a16:creationId xmlns:a16="http://schemas.microsoft.com/office/drawing/2014/main" id="{89FC48E4-8CD1-4CBA-B1F1-6415161CE621}"/>
              </a:ext>
            </a:extLst>
          </p:cNvPr>
          <p:cNvSpPr/>
          <p:nvPr/>
        </p:nvSpPr>
        <p:spPr>
          <a:xfrm>
            <a:off x="566420" y="3129280"/>
            <a:ext cx="2190115" cy="818515"/>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solidFill>
                  <a:srgbClr val="000000"/>
                </a:solidFill>
                <a:effectLst/>
                <a:ea typeface="Calibri" panose="020F0502020204030204" pitchFamily="34" charset="0"/>
                <a:cs typeface="Times New Roman" panose="02020603050405020304" pitchFamily="18" charset="0"/>
              </a:rPr>
              <a:t>x1, y1 = x2, y2</a:t>
            </a:r>
            <a:endParaRPr sz="1100">
              <a:effectLst/>
              <a:ea typeface="Calibri" panose="020F0502020204030204" pitchFamily="34" charset="0"/>
              <a:cs typeface="Times New Roman" panose="02020603050405020304" pitchFamily="18" charset="0"/>
            </a:endParaRPr>
          </a:p>
        </p:txBody>
      </p:sp>
      <p:cxnSp>
        <p:nvCxnSpPr>
          <p:cNvPr id="19" name="Прямая со стрелкой 18">
            <a:extLst>
              <a:ext uri="{FF2B5EF4-FFF2-40B4-BE49-F238E27FC236}">
                <a16:creationId xmlns:a16="http://schemas.microsoft.com/office/drawing/2014/main" id="{5A791868-5A60-452F-B404-816886E2734A}"/>
              </a:ext>
            </a:extLst>
          </p:cNvPr>
          <p:cNvCxnSpPr>
            <a:cxnSpLocks/>
          </p:cNvCxnSpPr>
          <p:nvPr/>
        </p:nvCxnSpPr>
        <p:spPr>
          <a:xfrm flipH="1" flipV="1">
            <a:off x="1661478" y="2118044"/>
            <a:ext cx="1418974" cy="25557"/>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a:extLst>
              <a:ext uri="{FF2B5EF4-FFF2-40B4-BE49-F238E27FC236}">
                <a16:creationId xmlns:a16="http://schemas.microsoft.com/office/drawing/2014/main" id="{749D1992-564D-45BE-8FCD-71C3A3CB2337}"/>
              </a:ext>
            </a:extLst>
          </p:cNvPr>
          <p:cNvCxnSpPr>
            <a:cxnSpLocks/>
          </p:cNvCxnSpPr>
          <p:nvPr/>
        </p:nvCxnSpPr>
        <p:spPr>
          <a:xfrm flipH="1" flipV="1">
            <a:off x="3090930" y="2143602"/>
            <a:ext cx="8890" cy="1394935"/>
          </a:xfrm>
          <a:prstGeom prst="line">
            <a:avLst/>
          </a:prstGeom>
          <a:ln w="28575">
            <a:solidFill>
              <a:srgbClr val="92D050"/>
            </a:solidFill>
            <a:tailEnd type="non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12BFCE88-C76C-4150-BD5D-60A60943E3A0}"/>
              </a:ext>
            </a:extLst>
          </p:cNvPr>
          <p:cNvCxnSpPr>
            <a:cxnSpLocks/>
            <a:endCxn id="14" idx="0"/>
          </p:cNvCxnSpPr>
          <p:nvPr/>
        </p:nvCxnSpPr>
        <p:spPr>
          <a:xfrm>
            <a:off x="1661479" y="3972367"/>
            <a:ext cx="33336" cy="2725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D67DE945-1EDA-4FF7-8FA2-5952E6B6A042}"/>
              </a:ext>
            </a:extLst>
          </p:cNvPr>
          <p:cNvCxnSpPr>
            <a:cxnSpLocks/>
          </p:cNvCxnSpPr>
          <p:nvPr/>
        </p:nvCxnSpPr>
        <p:spPr>
          <a:xfrm flipH="1">
            <a:off x="1730448" y="7818120"/>
            <a:ext cx="18434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Блок-схема: документ 22">
            <a:extLst>
              <a:ext uri="{FF2B5EF4-FFF2-40B4-BE49-F238E27FC236}">
                <a16:creationId xmlns:a16="http://schemas.microsoft.com/office/drawing/2014/main" id="{752D24EA-0D52-4090-8D56-D6EDBD712BCD}"/>
              </a:ext>
            </a:extLst>
          </p:cNvPr>
          <p:cNvSpPr/>
          <p:nvPr/>
        </p:nvSpPr>
        <p:spPr>
          <a:xfrm>
            <a:off x="2928176" y="7057390"/>
            <a:ext cx="1266629" cy="60706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endParaRPr lang="ru-RU" sz="1100" dirty="0">
              <a:solidFill>
                <a:srgbClr val="000000"/>
              </a:solidFill>
              <a:effectLst/>
              <a:ea typeface="Calibri" panose="020F0502020204030204" pitchFamily="34" charset="0"/>
              <a:cs typeface="Times New Roman" panose="02020603050405020304" pitchFamily="18" charset="0"/>
            </a:endParaRPr>
          </a:p>
          <a:p>
            <a:pPr>
              <a:lnSpc>
                <a:spcPct val="115000"/>
              </a:lnSpc>
              <a:spcAft>
                <a:spcPts val="1000"/>
              </a:spcAft>
            </a:pPr>
            <a:r>
              <a:rPr lang="ru-RU" sz="1100" dirty="0" err="1">
                <a:solidFill>
                  <a:srgbClr val="000000"/>
                </a:solidFill>
                <a:effectLst/>
                <a:ea typeface="Calibri" panose="020F0502020204030204" pitchFamily="34" charset="0"/>
                <a:cs typeface="Times New Roman" panose="02020603050405020304" pitchFamily="18" charset="0"/>
              </a:rPr>
              <a:t>Уровнение</a:t>
            </a:r>
            <a:r>
              <a:rPr lang="ru-RU" sz="1100" dirty="0">
                <a:solidFill>
                  <a:srgbClr val="000000"/>
                </a:solidFill>
                <a:effectLst/>
                <a:ea typeface="Calibri" panose="020F0502020204030204" pitchFamily="34" charset="0"/>
                <a:cs typeface="Times New Roman" panose="02020603050405020304" pitchFamily="18" charset="0"/>
              </a:rPr>
              <a:t> прямой</a:t>
            </a:r>
            <a:r>
              <a:rPr lang="en-US" sz="1100" dirty="0">
                <a:solidFill>
                  <a:srgbClr val="000000"/>
                </a:solidFill>
                <a:effectLst/>
                <a:ea typeface="Calibri" panose="020F0502020204030204" pitchFamily="34" charset="0"/>
                <a:cs typeface="Times New Roman" panose="02020603050405020304" pitchFamily="18" charset="0"/>
              </a:rPr>
              <a:t> x = x1</a:t>
            </a:r>
            <a:endParaRPr sz="1100" dirty="0">
              <a:effectLst/>
              <a:ea typeface="Calibri" panose="020F0502020204030204" pitchFamily="34" charset="0"/>
              <a:cs typeface="Times New Roman" panose="02020603050405020304" pitchFamily="18" charset="0"/>
            </a:endParaRPr>
          </a:p>
          <a:p>
            <a:pPr algn="ctr">
              <a:lnSpc>
                <a:spcPct val="115000"/>
              </a:lnSpc>
              <a:spcAft>
                <a:spcPts val="1000"/>
              </a:spcAft>
            </a:pPr>
            <a:r>
              <a:rPr lang="en-US" sz="1100" dirty="0">
                <a:solidFill>
                  <a:srgbClr val="000000"/>
                </a:solidFill>
                <a:effectLst/>
                <a:ea typeface="Calibri" panose="020F0502020204030204" pitchFamily="34" charset="0"/>
                <a:cs typeface="Times New Roman" panose="02020603050405020304" pitchFamily="18" charset="0"/>
              </a:rPr>
              <a:t> </a:t>
            </a:r>
            <a:endParaRPr sz="1100" dirty="0">
              <a:effectLst/>
              <a:ea typeface="Calibri" panose="020F0502020204030204" pitchFamily="34" charset="0"/>
              <a:cs typeface="Times New Roman" panose="02020603050405020304" pitchFamily="18" charset="0"/>
            </a:endParaRPr>
          </a:p>
        </p:txBody>
      </p:sp>
      <p:cxnSp>
        <p:nvCxnSpPr>
          <p:cNvPr id="24" name="Прямая со стрелкой 23">
            <a:extLst>
              <a:ext uri="{FF2B5EF4-FFF2-40B4-BE49-F238E27FC236}">
                <a16:creationId xmlns:a16="http://schemas.microsoft.com/office/drawing/2014/main" id="{27E7381F-BADF-47B6-B9CC-09616E801EB9}"/>
              </a:ext>
            </a:extLst>
          </p:cNvPr>
          <p:cNvCxnSpPr>
            <a:cxnSpLocks/>
            <a:stCxn id="23" idx="2"/>
          </p:cNvCxnSpPr>
          <p:nvPr/>
        </p:nvCxnSpPr>
        <p:spPr>
          <a:xfrm>
            <a:off x="3561491" y="7624317"/>
            <a:ext cx="12405" cy="193803"/>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0D397204-CACF-4ED5-B636-3C62DC75B952}"/>
              </a:ext>
            </a:extLst>
          </p:cNvPr>
          <p:cNvCxnSpPr>
            <a:cxnSpLocks/>
          </p:cNvCxnSpPr>
          <p:nvPr/>
        </p:nvCxnSpPr>
        <p:spPr>
          <a:xfrm>
            <a:off x="2765425" y="3555683"/>
            <a:ext cx="325505" cy="0"/>
          </a:xfrm>
          <a:prstGeom prst="line">
            <a:avLst/>
          </a:prstGeom>
          <a:ln w="28575">
            <a:solidFill>
              <a:srgbClr val="92D05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57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5C85BDA-6CB4-49DD-8EE5-615C6A54762C}"/>
              </a:ext>
            </a:extLst>
          </p:cNvPr>
          <p:cNvSpPr/>
          <p:nvPr/>
        </p:nvSpPr>
        <p:spPr>
          <a:xfrm>
            <a:off x="0" y="0"/>
            <a:ext cx="6858000" cy="555408"/>
          </a:xfrm>
          <a:prstGeom prst="rect">
            <a:avLst/>
          </a:prstGeom>
        </p:spPr>
        <p:txBody>
          <a:bodyPr wrap="square">
            <a:spAutoFit/>
          </a:bodyPr>
          <a:lstStyle/>
          <a:p>
            <a:pPr>
              <a:lnSpc>
                <a:spcPts val="1800"/>
              </a:lnSpc>
              <a:spcBef>
                <a:spcPts val="1500"/>
              </a:spcBef>
              <a:spcAft>
                <a:spcPts val="750"/>
              </a:spcAft>
            </a:pPr>
            <a:r>
              <a:rPr lang="ru-RU" dirty="0">
                <a:solidFill>
                  <a:srgbClr val="50667B"/>
                </a:solidFill>
                <a:latin typeface="Helvetica" panose="020B0604020202020204" pitchFamily="34" charset="0"/>
                <a:ea typeface="Times New Roman" panose="02020603050405020304" pitchFamily="18" charset="0"/>
                <a:cs typeface="Times New Roman" panose="02020603050405020304" pitchFamily="18" charset="0"/>
              </a:rPr>
              <a:t>8. Определить, является ли год, который ввел пользователем, високосным или </a:t>
            </a:r>
            <a:r>
              <a:rPr lang="ru-RU" dirty="0" err="1">
                <a:solidFill>
                  <a:srgbClr val="50667B"/>
                </a:solidFill>
                <a:latin typeface="Helvetica" panose="020B0604020202020204" pitchFamily="34" charset="0"/>
                <a:ea typeface="Times New Roman" panose="02020603050405020304" pitchFamily="18" charset="0"/>
                <a:cs typeface="Times New Roman" panose="02020603050405020304" pitchFamily="18" charset="0"/>
              </a:rPr>
              <a:t>невисокосным</a:t>
            </a:r>
            <a:r>
              <a:rPr lang="ru-RU" dirty="0">
                <a:solidFill>
                  <a:srgbClr val="50667B"/>
                </a:solidFill>
                <a:latin typeface="Helvetica" panose="020B0604020202020204" pitchFamily="34" charset="0"/>
                <a:ea typeface="Times New Roman" panose="02020603050405020304" pitchFamily="18"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Блок-схема: данные 2">
            <a:extLst>
              <a:ext uri="{FF2B5EF4-FFF2-40B4-BE49-F238E27FC236}">
                <a16:creationId xmlns:a16="http://schemas.microsoft.com/office/drawing/2014/main" id="{04B07F67-8327-4B13-A171-40B6DC80666E}"/>
              </a:ext>
            </a:extLst>
          </p:cNvPr>
          <p:cNvSpPr/>
          <p:nvPr/>
        </p:nvSpPr>
        <p:spPr>
          <a:xfrm>
            <a:off x="206213" y="1278281"/>
            <a:ext cx="1582109" cy="326948"/>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ffectLst/>
                <a:ea typeface="Calibri" panose="020F0502020204030204" pitchFamily="34" charset="0"/>
                <a:cs typeface="Times New Roman" panose="02020603050405020304" pitchFamily="18" charset="0"/>
              </a:rPr>
              <a:t>year</a:t>
            </a:r>
            <a:endParaRPr sz="1100" dirty="0">
              <a:effectLst/>
              <a:ea typeface="Calibri" panose="020F0502020204030204" pitchFamily="34" charset="0"/>
              <a:cs typeface="Times New Roman" panose="02020603050405020304" pitchFamily="18" charset="0"/>
            </a:endParaRPr>
          </a:p>
        </p:txBody>
      </p:sp>
      <p:sp>
        <p:nvSpPr>
          <p:cNvPr id="4" name="Блок-схема: знак завершения 3">
            <a:extLst>
              <a:ext uri="{FF2B5EF4-FFF2-40B4-BE49-F238E27FC236}">
                <a16:creationId xmlns:a16="http://schemas.microsoft.com/office/drawing/2014/main" id="{07605E5E-484E-4E8F-95D6-1943FEF8BBC5}"/>
              </a:ext>
            </a:extLst>
          </p:cNvPr>
          <p:cNvSpPr/>
          <p:nvPr/>
        </p:nvSpPr>
        <p:spPr>
          <a:xfrm>
            <a:off x="352426" y="726440"/>
            <a:ext cx="1289685" cy="381635"/>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1100">
                <a:solidFill>
                  <a:srgbClr val="000000"/>
                </a:solidFill>
                <a:effectLst/>
                <a:ea typeface="Calibri" panose="020F0502020204030204" pitchFamily="34" charset="0"/>
                <a:cs typeface="Times New Roman" panose="02020603050405020304" pitchFamily="18" charset="0"/>
              </a:rPr>
              <a:t>Начало</a:t>
            </a:r>
            <a:endParaRPr sz="1100">
              <a:effectLst/>
              <a:ea typeface="Calibri" panose="020F0502020204030204" pitchFamily="34" charset="0"/>
              <a:cs typeface="Times New Roman" panose="02020603050405020304" pitchFamily="18" charset="0"/>
            </a:endParaRPr>
          </a:p>
        </p:txBody>
      </p:sp>
      <p:sp>
        <p:nvSpPr>
          <p:cNvPr id="5" name="Блок-схема: знак завершения 4">
            <a:extLst>
              <a:ext uri="{FF2B5EF4-FFF2-40B4-BE49-F238E27FC236}">
                <a16:creationId xmlns:a16="http://schemas.microsoft.com/office/drawing/2014/main" id="{C9753EF7-A514-4097-B267-1E34E3F0132B}"/>
              </a:ext>
            </a:extLst>
          </p:cNvPr>
          <p:cNvSpPr/>
          <p:nvPr/>
        </p:nvSpPr>
        <p:spPr>
          <a:xfrm>
            <a:off x="1450981" y="5206959"/>
            <a:ext cx="1248410" cy="381635"/>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1100">
                <a:solidFill>
                  <a:srgbClr val="000000"/>
                </a:solidFill>
                <a:effectLst/>
                <a:ea typeface="Calibri" panose="020F0502020204030204" pitchFamily="34" charset="0"/>
                <a:cs typeface="Times New Roman" panose="02020603050405020304" pitchFamily="18" charset="0"/>
              </a:rPr>
              <a:t>Конец</a:t>
            </a:r>
            <a:endParaRPr sz="1100">
              <a:effectLst/>
              <a:ea typeface="Calibri" panose="020F0502020204030204" pitchFamily="34" charset="0"/>
              <a:cs typeface="Times New Roman" panose="02020603050405020304" pitchFamily="18" charset="0"/>
            </a:endParaRPr>
          </a:p>
        </p:txBody>
      </p:sp>
      <p:cxnSp>
        <p:nvCxnSpPr>
          <p:cNvPr id="6" name="Прямая со стрелкой 5">
            <a:extLst>
              <a:ext uri="{FF2B5EF4-FFF2-40B4-BE49-F238E27FC236}">
                <a16:creationId xmlns:a16="http://schemas.microsoft.com/office/drawing/2014/main" id="{349E4CB9-9985-4E90-AD38-C472A681EB2D}"/>
              </a:ext>
            </a:extLst>
          </p:cNvPr>
          <p:cNvCxnSpPr>
            <a:cxnSpLocks/>
          </p:cNvCxnSpPr>
          <p:nvPr/>
        </p:nvCxnSpPr>
        <p:spPr>
          <a:xfrm>
            <a:off x="1008381" y="1108710"/>
            <a:ext cx="0" cy="1842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a:extLst>
              <a:ext uri="{FF2B5EF4-FFF2-40B4-BE49-F238E27FC236}">
                <a16:creationId xmlns:a16="http://schemas.microsoft.com/office/drawing/2014/main" id="{6FF7DE5A-708D-4377-AA74-F24549218A23}"/>
              </a:ext>
            </a:extLst>
          </p:cNvPr>
          <p:cNvCxnSpPr>
            <a:cxnSpLocks/>
          </p:cNvCxnSpPr>
          <p:nvPr/>
        </p:nvCxnSpPr>
        <p:spPr>
          <a:xfrm>
            <a:off x="1006158" y="1606524"/>
            <a:ext cx="0" cy="1794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Блок-схема: решение 13">
            <a:extLst>
              <a:ext uri="{FF2B5EF4-FFF2-40B4-BE49-F238E27FC236}">
                <a16:creationId xmlns:a16="http://schemas.microsoft.com/office/drawing/2014/main" id="{6379217F-4FBC-42E8-9DD7-23F3A53D523A}"/>
              </a:ext>
            </a:extLst>
          </p:cNvPr>
          <p:cNvSpPr/>
          <p:nvPr/>
        </p:nvSpPr>
        <p:spPr>
          <a:xfrm>
            <a:off x="223993" y="1803265"/>
            <a:ext cx="1564330" cy="571308"/>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900" dirty="0">
                <a:solidFill>
                  <a:srgbClr val="000000"/>
                </a:solidFill>
                <a:effectLst/>
                <a:ea typeface="Calibri" panose="020F0502020204030204" pitchFamily="34" charset="0"/>
                <a:cs typeface="Times New Roman" panose="02020603050405020304" pitchFamily="18" charset="0"/>
              </a:rPr>
              <a:t>year % 4 </a:t>
            </a:r>
            <a:r>
              <a:rPr lang="ru-RU" sz="900" dirty="0">
                <a:solidFill>
                  <a:srgbClr val="000000"/>
                </a:solidFill>
                <a:effectLst/>
                <a:ea typeface="Calibri" panose="020F0502020204030204" pitchFamily="34" charset="0"/>
                <a:cs typeface="Times New Roman" panose="02020603050405020304" pitchFamily="18" charset="0"/>
              </a:rPr>
              <a:t>=</a:t>
            </a:r>
            <a:r>
              <a:rPr lang="en-US" sz="900" dirty="0">
                <a:solidFill>
                  <a:srgbClr val="000000"/>
                </a:solidFill>
                <a:effectLst/>
                <a:ea typeface="Calibri" panose="020F0502020204030204" pitchFamily="34" charset="0"/>
                <a:cs typeface="Times New Roman" panose="02020603050405020304" pitchFamily="18" charset="0"/>
              </a:rPr>
              <a:t>= 0</a:t>
            </a:r>
            <a:endParaRPr sz="900" dirty="0">
              <a:effectLst/>
              <a:ea typeface="Calibri" panose="020F0502020204030204" pitchFamily="34" charset="0"/>
              <a:cs typeface="Times New Roman" panose="02020603050405020304" pitchFamily="18" charset="0"/>
            </a:endParaRPr>
          </a:p>
        </p:txBody>
      </p:sp>
      <p:cxnSp>
        <p:nvCxnSpPr>
          <p:cNvPr id="15" name="Прямая со стрелкой 14">
            <a:extLst>
              <a:ext uri="{FF2B5EF4-FFF2-40B4-BE49-F238E27FC236}">
                <a16:creationId xmlns:a16="http://schemas.microsoft.com/office/drawing/2014/main" id="{2C1163D9-42DA-430B-8821-BB10275ACC26}"/>
              </a:ext>
            </a:extLst>
          </p:cNvPr>
          <p:cNvCxnSpPr>
            <a:cxnSpLocks/>
            <a:stCxn id="14" idx="3"/>
          </p:cNvCxnSpPr>
          <p:nvPr/>
        </p:nvCxnSpPr>
        <p:spPr>
          <a:xfrm>
            <a:off x="1788323" y="2088919"/>
            <a:ext cx="2364581" cy="11632"/>
          </a:xfrm>
          <a:prstGeom prst="straightConnector1">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0B71311D-2509-4D9D-8C11-23F2B13D9EB6}"/>
              </a:ext>
            </a:extLst>
          </p:cNvPr>
          <p:cNvCxnSpPr>
            <a:cxnSpLocks/>
          </p:cNvCxnSpPr>
          <p:nvPr/>
        </p:nvCxnSpPr>
        <p:spPr>
          <a:xfrm>
            <a:off x="1004417" y="2374991"/>
            <a:ext cx="0" cy="164804"/>
          </a:xfrm>
          <a:prstGeom prst="line">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Блок-схема: решение 17">
            <a:extLst>
              <a:ext uri="{FF2B5EF4-FFF2-40B4-BE49-F238E27FC236}">
                <a16:creationId xmlns:a16="http://schemas.microsoft.com/office/drawing/2014/main" id="{E83A48CF-29D7-4832-A51F-087AA6B5A7BC}"/>
              </a:ext>
            </a:extLst>
          </p:cNvPr>
          <p:cNvSpPr/>
          <p:nvPr/>
        </p:nvSpPr>
        <p:spPr>
          <a:xfrm>
            <a:off x="222252" y="2553012"/>
            <a:ext cx="1564330" cy="571308"/>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000000"/>
                </a:solidFill>
                <a:ea typeface="Calibri" panose="020F0502020204030204" pitchFamily="34" charset="0"/>
                <a:cs typeface="Times New Roman" panose="02020603050405020304" pitchFamily="18" charset="0"/>
              </a:rPr>
              <a:t>year % 400 </a:t>
            </a:r>
            <a:r>
              <a:rPr lang="ru-RU" sz="1000" dirty="0">
                <a:solidFill>
                  <a:srgbClr val="000000"/>
                </a:solidFill>
                <a:ea typeface="Calibri" panose="020F0502020204030204" pitchFamily="34" charset="0"/>
                <a:cs typeface="Times New Roman" panose="02020603050405020304" pitchFamily="18" charset="0"/>
              </a:rPr>
              <a:t>=</a:t>
            </a:r>
            <a:r>
              <a:rPr lang="en-US" sz="1000" dirty="0">
                <a:solidFill>
                  <a:srgbClr val="000000"/>
                </a:solidFill>
                <a:ea typeface="Calibri" panose="020F0502020204030204" pitchFamily="34" charset="0"/>
                <a:cs typeface="Times New Roman" panose="02020603050405020304" pitchFamily="18" charset="0"/>
              </a:rPr>
              <a:t>= 0</a:t>
            </a:r>
          </a:p>
        </p:txBody>
      </p:sp>
      <p:cxnSp>
        <p:nvCxnSpPr>
          <p:cNvPr id="20" name="Прямая соединительная линия 19">
            <a:extLst>
              <a:ext uri="{FF2B5EF4-FFF2-40B4-BE49-F238E27FC236}">
                <a16:creationId xmlns:a16="http://schemas.microsoft.com/office/drawing/2014/main" id="{B13D50FC-9345-421A-9AAD-525295A3037A}"/>
              </a:ext>
            </a:extLst>
          </p:cNvPr>
          <p:cNvCxnSpPr>
            <a:cxnSpLocks/>
          </p:cNvCxnSpPr>
          <p:nvPr/>
        </p:nvCxnSpPr>
        <p:spPr>
          <a:xfrm>
            <a:off x="3743019" y="2859497"/>
            <a:ext cx="114606" cy="0"/>
          </a:xfrm>
          <a:prstGeom prst="line">
            <a:avLst/>
          </a:prstGeom>
          <a:ln w="28575">
            <a:solidFill>
              <a:srgbClr val="92D050"/>
            </a:solidFill>
            <a:tailEnd type="none"/>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a:extLst>
              <a:ext uri="{FF2B5EF4-FFF2-40B4-BE49-F238E27FC236}">
                <a16:creationId xmlns:a16="http://schemas.microsoft.com/office/drawing/2014/main" id="{26C8FFF1-A324-43A7-9872-AD58F88E0560}"/>
              </a:ext>
            </a:extLst>
          </p:cNvPr>
          <p:cNvCxnSpPr>
            <a:cxnSpLocks/>
            <a:endCxn id="52" idx="1"/>
          </p:cNvCxnSpPr>
          <p:nvPr/>
        </p:nvCxnSpPr>
        <p:spPr>
          <a:xfrm>
            <a:off x="1786582" y="2846776"/>
            <a:ext cx="392107" cy="10395"/>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a:extLst>
              <a:ext uri="{FF2B5EF4-FFF2-40B4-BE49-F238E27FC236}">
                <a16:creationId xmlns:a16="http://schemas.microsoft.com/office/drawing/2014/main" id="{FF444CF6-A4A2-48C3-9596-470040DE8778}"/>
              </a:ext>
            </a:extLst>
          </p:cNvPr>
          <p:cNvCxnSpPr>
            <a:cxnSpLocks/>
          </p:cNvCxnSpPr>
          <p:nvPr/>
        </p:nvCxnSpPr>
        <p:spPr>
          <a:xfrm>
            <a:off x="1137662" y="4799236"/>
            <a:ext cx="6075" cy="22133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28" name="Блок-схема: процесс 27">
            <a:extLst>
              <a:ext uri="{FF2B5EF4-FFF2-40B4-BE49-F238E27FC236}">
                <a16:creationId xmlns:a16="http://schemas.microsoft.com/office/drawing/2014/main" id="{EB48D3D4-C416-46B9-86D7-D76006037639}"/>
              </a:ext>
            </a:extLst>
          </p:cNvPr>
          <p:cNvSpPr/>
          <p:nvPr/>
        </p:nvSpPr>
        <p:spPr>
          <a:xfrm>
            <a:off x="2075186" y="4367573"/>
            <a:ext cx="2402389" cy="43624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ffectLst/>
                <a:ea typeface="Calibri" panose="020F0502020204030204" pitchFamily="34" charset="0"/>
                <a:cs typeface="Times New Roman" panose="02020603050405020304" pitchFamily="18" charset="0"/>
              </a:rPr>
              <a:t>Print (“</a:t>
            </a:r>
            <a:r>
              <a:rPr lang="ru-RU" sz="1100" dirty="0">
                <a:solidFill>
                  <a:srgbClr val="000000"/>
                </a:solidFill>
                <a:effectLst/>
                <a:ea typeface="Calibri" panose="020F0502020204030204" pitchFamily="34" charset="0"/>
                <a:cs typeface="Times New Roman" panose="02020603050405020304" pitchFamily="18" charset="0"/>
              </a:rPr>
              <a:t>Год не високосный</a:t>
            </a:r>
            <a:r>
              <a:rPr lang="en-US" sz="1100" dirty="0">
                <a:solidFill>
                  <a:srgbClr val="000000"/>
                </a:solidFill>
                <a:effectLst/>
                <a:ea typeface="Calibri" panose="020F0502020204030204" pitchFamily="34" charset="0"/>
                <a:cs typeface="Times New Roman" panose="02020603050405020304" pitchFamily="18" charset="0"/>
              </a:rPr>
              <a:t>”)</a:t>
            </a:r>
            <a:endParaRPr sz="1100" dirty="0">
              <a:effectLst/>
              <a:ea typeface="Calibri" panose="020F0502020204030204" pitchFamily="34" charset="0"/>
              <a:cs typeface="Times New Roman" panose="02020603050405020304" pitchFamily="18" charset="0"/>
            </a:endParaRPr>
          </a:p>
        </p:txBody>
      </p:sp>
      <p:cxnSp>
        <p:nvCxnSpPr>
          <p:cNvPr id="30" name="Прямая со стрелкой 29">
            <a:extLst>
              <a:ext uri="{FF2B5EF4-FFF2-40B4-BE49-F238E27FC236}">
                <a16:creationId xmlns:a16="http://schemas.microsoft.com/office/drawing/2014/main" id="{2EF9EF75-DF0B-4865-A532-9A7864BC95AB}"/>
              </a:ext>
            </a:extLst>
          </p:cNvPr>
          <p:cNvCxnSpPr>
            <a:cxnSpLocks/>
          </p:cNvCxnSpPr>
          <p:nvPr/>
        </p:nvCxnSpPr>
        <p:spPr>
          <a:xfrm>
            <a:off x="1137662" y="5020566"/>
            <a:ext cx="1946761"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8BBCF4F8-FE64-4178-B082-A38FD8D838DA}"/>
              </a:ext>
            </a:extLst>
          </p:cNvPr>
          <p:cNvCxnSpPr>
            <a:cxnSpLocks/>
          </p:cNvCxnSpPr>
          <p:nvPr/>
        </p:nvCxnSpPr>
        <p:spPr>
          <a:xfrm>
            <a:off x="2075186" y="5020566"/>
            <a:ext cx="0" cy="206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a:extLst>
              <a:ext uri="{FF2B5EF4-FFF2-40B4-BE49-F238E27FC236}">
                <a16:creationId xmlns:a16="http://schemas.microsoft.com/office/drawing/2014/main" id="{A94B0955-6054-4295-AD3A-D09E1E28207B}"/>
              </a:ext>
            </a:extLst>
          </p:cNvPr>
          <p:cNvCxnSpPr>
            <a:cxnSpLocks/>
          </p:cNvCxnSpPr>
          <p:nvPr/>
        </p:nvCxnSpPr>
        <p:spPr>
          <a:xfrm>
            <a:off x="1144127" y="3621486"/>
            <a:ext cx="0" cy="7270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a:extLst>
              <a:ext uri="{FF2B5EF4-FFF2-40B4-BE49-F238E27FC236}">
                <a16:creationId xmlns:a16="http://schemas.microsoft.com/office/drawing/2014/main" id="{19F0A874-6354-41F5-BED1-BBD02CB2E763}"/>
              </a:ext>
            </a:extLst>
          </p:cNvPr>
          <p:cNvCxnSpPr>
            <a:cxnSpLocks/>
          </p:cNvCxnSpPr>
          <p:nvPr/>
        </p:nvCxnSpPr>
        <p:spPr>
          <a:xfrm>
            <a:off x="4152904" y="2086646"/>
            <a:ext cx="0" cy="2272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Блок-схема: процесс 43">
            <a:extLst>
              <a:ext uri="{FF2B5EF4-FFF2-40B4-BE49-F238E27FC236}">
                <a16:creationId xmlns:a16="http://schemas.microsoft.com/office/drawing/2014/main" id="{7F1661C0-1644-40EC-AFB7-087531106100}"/>
              </a:ext>
            </a:extLst>
          </p:cNvPr>
          <p:cNvSpPr/>
          <p:nvPr/>
        </p:nvSpPr>
        <p:spPr>
          <a:xfrm>
            <a:off x="206213" y="4361880"/>
            <a:ext cx="1796473" cy="43624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ffectLst/>
                <a:ea typeface="Calibri" panose="020F0502020204030204" pitchFamily="34" charset="0"/>
                <a:cs typeface="Times New Roman" panose="02020603050405020304" pitchFamily="18" charset="0"/>
              </a:rPr>
              <a:t>Print (“</a:t>
            </a:r>
            <a:r>
              <a:rPr lang="ru-RU" sz="1100" dirty="0">
                <a:solidFill>
                  <a:srgbClr val="000000"/>
                </a:solidFill>
                <a:effectLst/>
                <a:ea typeface="Calibri" panose="020F0502020204030204" pitchFamily="34" charset="0"/>
                <a:cs typeface="Times New Roman" panose="02020603050405020304" pitchFamily="18" charset="0"/>
              </a:rPr>
              <a:t>Год високосный</a:t>
            </a:r>
            <a:r>
              <a:rPr lang="en-US" sz="1100" dirty="0">
                <a:solidFill>
                  <a:srgbClr val="000000"/>
                </a:solidFill>
                <a:effectLst/>
                <a:ea typeface="Calibri" panose="020F0502020204030204" pitchFamily="34" charset="0"/>
                <a:cs typeface="Times New Roman" panose="02020603050405020304" pitchFamily="18" charset="0"/>
              </a:rPr>
              <a:t>”)</a:t>
            </a:r>
            <a:endParaRPr sz="1100" dirty="0">
              <a:effectLst/>
              <a:ea typeface="Calibri" panose="020F0502020204030204" pitchFamily="34" charset="0"/>
              <a:cs typeface="Times New Roman" panose="02020603050405020304" pitchFamily="18" charset="0"/>
            </a:endParaRPr>
          </a:p>
        </p:txBody>
      </p:sp>
      <p:cxnSp>
        <p:nvCxnSpPr>
          <p:cNvPr id="48" name="Прямая со стрелкой 47">
            <a:extLst>
              <a:ext uri="{FF2B5EF4-FFF2-40B4-BE49-F238E27FC236}">
                <a16:creationId xmlns:a16="http://schemas.microsoft.com/office/drawing/2014/main" id="{2BE23B1E-3081-4976-9363-B7B1E3622FBD}"/>
              </a:ext>
            </a:extLst>
          </p:cNvPr>
          <p:cNvCxnSpPr>
            <a:cxnSpLocks/>
          </p:cNvCxnSpPr>
          <p:nvPr/>
        </p:nvCxnSpPr>
        <p:spPr>
          <a:xfrm>
            <a:off x="3084423" y="4799236"/>
            <a:ext cx="6075" cy="22133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a:extLst>
              <a:ext uri="{FF2B5EF4-FFF2-40B4-BE49-F238E27FC236}">
                <a16:creationId xmlns:a16="http://schemas.microsoft.com/office/drawing/2014/main" id="{93153A4B-23CB-4C8B-B7DA-F21AF8ED76B3}"/>
              </a:ext>
            </a:extLst>
          </p:cNvPr>
          <p:cNvCxnSpPr>
            <a:cxnSpLocks/>
            <a:stCxn id="18" idx="2"/>
          </p:cNvCxnSpPr>
          <p:nvPr/>
        </p:nvCxnSpPr>
        <p:spPr>
          <a:xfrm flipH="1">
            <a:off x="997269" y="3124320"/>
            <a:ext cx="7148" cy="1234713"/>
          </a:xfrm>
          <a:prstGeom prst="line">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2" name="Блок-схема: решение 51">
            <a:extLst>
              <a:ext uri="{FF2B5EF4-FFF2-40B4-BE49-F238E27FC236}">
                <a16:creationId xmlns:a16="http://schemas.microsoft.com/office/drawing/2014/main" id="{089C2B16-290F-44B6-898F-53A075DE1506}"/>
              </a:ext>
            </a:extLst>
          </p:cNvPr>
          <p:cNvSpPr/>
          <p:nvPr/>
        </p:nvSpPr>
        <p:spPr>
          <a:xfrm>
            <a:off x="2178689" y="2571517"/>
            <a:ext cx="1564330" cy="571308"/>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000000"/>
                </a:solidFill>
                <a:ea typeface="Calibri" panose="020F0502020204030204" pitchFamily="34" charset="0"/>
                <a:cs typeface="Times New Roman" panose="02020603050405020304" pitchFamily="18" charset="0"/>
              </a:rPr>
              <a:t>year % </a:t>
            </a:r>
            <a:r>
              <a:rPr lang="ru-RU" sz="1000" dirty="0">
                <a:solidFill>
                  <a:srgbClr val="000000"/>
                </a:solidFill>
                <a:ea typeface="Calibri" panose="020F0502020204030204" pitchFamily="34" charset="0"/>
                <a:cs typeface="Times New Roman" panose="02020603050405020304" pitchFamily="18" charset="0"/>
              </a:rPr>
              <a:t>1</a:t>
            </a:r>
            <a:r>
              <a:rPr lang="en-US" sz="1000" dirty="0">
                <a:solidFill>
                  <a:srgbClr val="000000"/>
                </a:solidFill>
                <a:ea typeface="Calibri" panose="020F0502020204030204" pitchFamily="34" charset="0"/>
                <a:cs typeface="Times New Roman" panose="02020603050405020304" pitchFamily="18" charset="0"/>
              </a:rPr>
              <a:t>00 </a:t>
            </a:r>
            <a:r>
              <a:rPr lang="ru-RU" sz="1000" dirty="0">
                <a:solidFill>
                  <a:srgbClr val="000000"/>
                </a:solidFill>
                <a:ea typeface="Calibri" panose="020F0502020204030204" pitchFamily="34" charset="0"/>
                <a:cs typeface="Times New Roman" panose="02020603050405020304" pitchFamily="18" charset="0"/>
              </a:rPr>
              <a:t>=</a:t>
            </a:r>
            <a:r>
              <a:rPr lang="en-US" sz="1000" dirty="0">
                <a:solidFill>
                  <a:srgbClr val="000000"/>
                </a:solidFill>
                <a:ea typeface="Calibri" panose="020F0502020204030204" pitchFamily="34" charset="0"/>
                <a:cs typeface="Times New Roman" panose="02020603050405020304" pitchFamily="18" charset="0"/>
              </a:rPr>
              <a:t>= 0</a:t>
            </a:r>
          </a:p>
        </p:txBody>
      </p:sp>
      <p:cxnSp>
        <p:nvCxnSpPr>
          <p:cNvPr id="71" name="Прямая со стрелкой 70">
            <a:extLst>
              <a:ext uri="{FF2B5EF4-FFF2-40B4-BE49-F238E27FC236}">
                <a16:creationId xmlns:a16="http://schemas.microsoft.com/office/drawing/2014/main" id="{1259E6E5-290B-47F7-A13A-BE656AB6A448}"/>
              </a:ext>
            </a:extLst>
          </p:cNvPr>
          <p:cNvCxnSpPr>
            <a:cxnSpLocks/>
          </p:cNvCxnSpPr>
          <p:nvPr/>
        </p:nvCxnSpPr>
        <p:spPr>
          <a:xfrm flipV="1">
            <a:off x="1146836" y="3592536"/>
            <a:ext cx="1839696" cy="10398"/>
          </a:xfrm>
          <a:prstGeom prst="straightConnector1">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73" name="Прямая соединительная линия 72">
            <a:extLst>
              <a:ext uri="{FF2B5EF4-FFF2-40B4-BE49-F238E27FC236}">
                <a16:creationId xmlns:a16="http://schemas.microsoft.com/office/drawing/2014/main" id="{38D8D2BF-03E6-411E-B3DB-89AA666D6E36}"/>
              </a:ext>
            </a:extLst>
          </p:cNvPr>
          <p:cNvCxnSpPr>
            <a:cxnSpLocks/>
            <a:stCxn id="52" idx="2"/>
          </p:cNvCxnSpPr>
          <p:nvPr/>
        </p:nvCxnSpPr>
        <p:spPr>
          <a:xfrm>
            <a:off x="2960854" y="3142825"/>
            <a:ext cx="0" cy="456513"/>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79" name="Прямая соединительная линия 78">
            <a:extLst>
              <a:ext uri="{FF2B5EF4-FFF2-40B4-BE49-F238E27FC236}">
                <a16:creationId xmlns:a16="http://schemas.microsoft.com/office/drawing/2014/main" id="{DF8DD101-469E-47E1-BD59-957A43761EE5}"/>
              </a:ext>
            </a:extLst>
          </p:cNvPr>
          <p:cNvCxnSpPr>
            <a:cxnSpLocks/>
          </p:cNvCxnSpPr>
          <p:nvPr/>
        </p:nvCxnSpPr>
        <p:spPr>
          <a:xfrm flipH="1">
            <a:off x="3857625" y="2838666"/>
            <a:ext cx="3574" cy="1509855"/>
          </a:xfrm>
          <a:prstGeom prst="line">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71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9F52738-E302-4FDF-8A7B-3377914988C8}"/>
              </a:ext>
            </a:extLst>
          </p:cNvPr>
          <p:cNvSpPr/>
          <p:nvPr/>
        </p:nvSpPr>
        <p:spPr>
          <a:xfrm>
            <a:off x="0" y="0"/>
            <a:ext cx="6858000" cy="555408"/>
          </a:xfrm>
          <a:prstGeom prst="rect">
            <a:avLst/>
          </a:prstGeom>
        </p:spPr>
        <p:txBody>
          <a:bodyPr wrap="square">
            <a:spAutoFit/>
          </a:bodyPr>
          <a:lstStyle/>
          <a:p>
            <a:pPr>
              <a:lnSpc>
                <a:spcPts val="1800"/>
              </a:lnSpc>
              <a:spcBef>
                <a:spcPts val="1500"/>
              </a:spcBef>
              <a:spcAft>
                <a:spcPts val="750"/>
              </a:spcAft>
            </a:pPr>
            <a:r>
              <a:rPr lang="ru-RU" dirty="0">
                <a:solidFill>
                  <a:srgbClr val="50667B"/>
                </a:solidFill>
                <a:latin typeface="Helvetica" panose="020B0604020202020204" pitchFamily="34" charset="0"/>
                <a:ea typeface="Times New Roman" panose="02020603050405020304" pitchFamily="18" charset="0"/>
                <a:cs typeface="Times New Roman" panose="02020603050405020304" pitchFamily="18" charset="0"/>
              </a:rPr>
              <a:t>9. Вводятся три разных числа. Найти, какое из них является средним (больше одного, но меньше другого).</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Блок-схема: данные 3">
            <a:extLst>
              <a:ext uri="{FF2B5EF4-FFF2-40B4-BE49-F238E27FC236}">
                <a16:creationId xmlns:a16="http://schemas.microsoft.com/office/drawing/2014/main" id="{C1EA6863-275E-4795-A6E9-9CF492878192}"/>
              </a:ext>
            </a:extLst>
          </p:cNvPr>
          <p:cNvSpPr/>
          <p:nvPr/>
        </p:nvSpPr>
        <p:spPr>
          <a:xfrm>
            <a:off x="206213" y="1278281"/>
            <a:ext cx="1582109" cy="326948"/>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a typeface="Calibri" panose="020F0502020204030204" pitchFamily="34" charset="0"/>
                <a:cs typeface="Times New Roman" panose="02020603050405020304" pitchFamily="18" charset="0"/>
              </a:rPr>
              <a:t>a</a:t>
            </a:r>
            <a:r>
              <a:rPr lang="en-US" sz="1100" dirty="0">
                <a:solidFill>
                  <a:srgbClr val="000000"/>
                </a:solidFill>
                <a:effectLst/>
                <a:ea typeface="Calibri" panose="020F0502020204030204" pitchFamily="34" charset="0"/>
                <a:cs typeface="Times New Roman" panose="02020603050405020304" pitchFamily="18" charset="0"/>
              </a:rPr>
              <a:t> ,</a:t>
            </a:r>
            <a:r>
              <a:rPr lang="en-US" sz="1100" dirty="0">
                <a:solidFill>
                  <a:srgbClr val="000000"/>
                </a:solidFill>
                <a:ea typeface="Calibri" panose="020F0502020204030204" pitchFamily="34" charset="0"/>
                <a:cs typeface="Times New Roman" panose="02020603050405020304" pitchFamily="18" charset="0"/>
              </a:rPr>
              <a:t>b</a:t>
            </a:r>
            <a:r>
              <a:rPr lang="en-US" sz="1100" dirty="0">
                <a:solidFill>
                  <a:srgbClr val="000000"/>
                </a:solidFill>
                <a:effectLst/>
                <a:ea typeface="Calibri" panose="020F0502020204030204" pitchFamily="34" charset="0"/>
                <a:cs typeface="Times New Roman" panose="02020603050405020304" pitchFamily="18" charset="0"/>
              </a:rPr>
              <a:t> ,</a:t>
            </a:r>
            <a:r>
              <a:rPr lang="en-US" sz="1100" dirty="0">
                <a:solidFill>
                  <a:srgbClr val="000000"/>
                </a:solidFill>
                <a:ea typeface="Calibri" panose="020F0502020204030204" pitchFamily="34" charset="0"/>
                <a:cs typeface="Times New Roman" panose="02020603050405020304" pitchFamily="18" charset="0"/>
              </a:rPr>
              <a:t>c</a:t>
            </a:r>
            <a:endParaRPr sz="1100" dirty="0">
              <a:effectLst/>
              <a:ea typeface="Calibri" panose="020F0502020204030204" pitchFamily="34" charset="0"/>
              <a:cs typeface="Times New Roman" panose="02020603050405020304" pitchFamily="18" charset="0"/>
            </a:endParaRPr>
          </a:p>
        </p:txBody>
      </p:sp>
      <p:sp>
        <p:nvSpPr>
          <p:cNvPr id="5" name="Блок-схема: знак завершения 4">
            <a:extLst>
              <a:ext uri="{FF2B5EF4-FFF2-40B4-BE49-F238E27FC236}">
                <a16:creationId xmlns:a16="http://schemas.microsoft.com/office/drawing/2014/main" id="{FD356D2C-9295-4389-BD02-5008227386C8}"/>
              </a:ext>
            </a:extLst>
          </p:cNvPr>
          <p:cNvSpPr/>
          <p:nvPr/>
        </p:nvSpPr>
        <p:spPr>
          <a:xfrm>
            <a:off x="352426" y="726440"/>
            <a:ext cx="1289685" cy="381635"/>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1100">
                <a:solidFill>
                  <a:srgbClr val="000000"/>
                </a:solidFill>
                <a:effectLst/>
                <a:ea typeface="Calibri" panose="020F0502020204030204" pitchFamily="34" charset="0"/>
                <a:cs typeface="Times New Roman" panose="02020603050405020304" pitchFamily="18" charset="0"/>
              </a:rPr>
              <a:t>Начало</a:t>
            </a:r>
            <a:endParaRPr sz="1100">
              <a:effectLst/>
              <a:ea typeface="Calibri" panose="020F0502020204030204" pitchFamily="34" charset="0"/>
              <a:cs typeface="Times New Roman" panose="02020603050405020304" pitchFamily="18" charset="0"/>
            </a:endParaRPr>
          </a:p>
        </p:txBody>
      </p:sp>
      <p:sp>
        <p:nvSpPr>
          <p:cNvPr id="6" name="Блок-схема: знак завершения 5">
            <a:extLst>
              <a:ext uri="{FF2B5EF4-FFF2-40B4-BE49-F238E27FC236}">
                <a16:creationId xmlns:a16="http://schemas.microsoft.com/office/drawing/2014/main" id="{FDB3444E-B0BC-452F-A3B9-1372BAFD7618}"/>
              </a:ext>
            </a:extLst>
          </p:cNvPr>
          <p:cNvSpPr/>
          <p:nvPr/>
        </p:nvSpPr>
        <p:spPr>
          <a:xfrm>
            <a:off x="399884" y="5972677"/>
            <a:ext cx="1248410" cy="381635"/>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ru-RU" sz="1100">
                <a:solidFill>
                  <a:srgbClr val="000000"/>
                </a:solidFill>
                <a:effectLst/>
                <a:ea typeface="Calibri" panose="020F0502020204030204" pitchFamily="34" charset="0"/>
                <a:cs typeface="Times New Roman" panose="02020603050405020304" pitchFamily="18" charset="0"/>
              </a:rPr>
              <a:t>Конец</a:t>
            </a:r>
            <a:endParaRPr sz="1100">
              <a:effectLst/>
              <a:ea typeface="Calibri" panose="020F0502020204030204" pitchFamily="34" charset="0"/>
              <a:cs typeface="Times New Roman" panose="02020603050405020304" pitchFamily="18" charset="0"/>
            </a:endParaRPr>
          </a:p>
        </p:txBody>
      </p:sp>
      <p:cxnSp>
        <p:nvCxnSpPr>
          <p:cNvPr id="7" name="Прямая со стрелкой 6">
            <a:extLst>
              <a:ext uri="{FF2B5EF4-FFF2-40B4-BE49-F238E27FC236}">
                <a16:creationId xmlns:a16="http://schemas.microsoft.com/office/drawing/2014/main" id="{0CE97AE0-D356-4368-855C-203FC8563333}"/>
              </a:ext>
            </a:extLst>
          </p:cNvPr>
          <p:cNvCxnSpPr>
            <a:cxnSpLocks/>
          </p:cNvCxnSpPr>
          <p:nvPr/>
        </p:nvCxnSpPr>
        <p:spPr>
          <a:xfrm>
            <a:off x="1008381" y="1108710"/>
            <a:ext cx="0" cy="1842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a:extLst>
              <a:ext uri="{FF2B5EF4-FFF2-40B4-BE49-F238E27FC236}">
                <a16:creationId xmlns:a16="http://schemas.microsoft.com/office/drawing/2014/main" id="{89F73D16-B8FD-4867-9D90-F67D50D78B4C}"/>
              </a:ext>
            </a:extLst>
          </p:cNvPr>
          <p:cNvCxnSpPr>
            <a:cxnSpLocks/>
          </p:cNvCxnSpPr>
          <p:nvPr/>
        </p:nvCxnSpPr>
        <p:spPr>
          <a:xfrm>
            <a:off x="1006158" y="1606524"/>
            <a:ext cx="0" cy="1794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Блок-схема: процесс 8">
            <a:extLst>
              <a:ext uri="{FF2B5EF4-FFF2-40B4-BE49-F238E27FC236}">
                <a16:creationId xmlns:a16="http://schemas.microsoft.com/office/drawing/2014/main" id="{566F2F21-584B-41CF-AC52-3FB53981C18B}"/>
              </a:ext>
            </a:extLst>
          </p:cNvPr>
          <p:cNvSpPr/>
          <p:nvPr/>
        </p:nvSpPr>
        <p:spPr>
          <a:xfrm>
            <a:off x="223993" y="4240156"/>
            <a:ext cx="1573220" cy="43624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ffectLst/>
                <a:ea typeface="Calibri" panose="020F0502020204030204" pitchFamily="34" charset="0"/>
                <a:cs typeface="Times New Roman" panose="02020603050405020304" pitchFamily="18" charset="0"/>
              </a:rPr>
              <a:t>mid=b</a:t>
            </a:r>
            <a:endParaRPr sz="1100" dirty="0">
              <a:effectLst/>
              <a:ea typeface="Calibri" panose="020F0502020204030204" pitchFamily="34" charset="0"/>
              <a:cs typeface="Times New Roman" panose="02020603050405020304" pitchFamily="18" charset="0"/>
            </a:endParaRPr>
          </a:p>
        </p:txBody>
      </p:sp>
      <p:sp>
        <p:nvSpPr>
          <p:cNvPr id="10" name="Блок-схема: документ 9">
            <a:extLst>
              <a:ext uri="{FF2B5EF4-FFF2-40B4-BE49-F238E27FC236}">
                <a16:creationId xmlns:a16="http://schemas.microsoft.com/office/drawing/2014/main" id="{1238A16D-6365-4C45-B73A-C2DAAF4074DA}"/>
              </a:ext>
            </a:extLst>
          </p:cNvPr>
          <p:cNvSpPr/>
          <p:nvPr/>
        </p:nvSpPr>
        <p:spPr>
          <a:xfrm>
            <a:off x="251702" y="5035779"/>
            <a:ext cx="1573215" cy="60706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ffectLst/>
                <a:ea typeface="Calibri" panose="020F0502020204030204" pitchFamily="34" charset="0"/>
                <a:cs typeface="Times New Roman" panose="02020603050405020304" pitchFamily="18" charset="0"/>
              </a:rPr>
              <a:t>mid</a:t>
            </a:r>
            <a:endParaRPr sz="1100" dirty="0">
              <a:effectLst/>
              <a:ea typeface="Calibri" panose="020F0502020204030204" pitchFamily="34" charset="0"/>
              <a:cs typeface="Times New Roman" panose="02020603050405020304" pitchFamily="18" charset="0"/>
            </a:endParaRPr>
          </a:p>
        </p:txBody>
      </p:sp>
      <p:cxnSp>
        <p:nvCxnSpPr>
          <p:cNvPr id="11" name="Прямая со стрелкой 10">
            <a:extLst>
              <a:ext uri="{FF2B5EF4-FFF2-40B4-BE49-F238E27FC236}">
                <a16:creationId xmlns:a16="http://schemas.microsoft.com/office/drawing/2014/main" id="{95E1F86A-A320-4552-9CD4-289C951F043E}"/>
              </a:ext>
            </a:extLst>
          </p:cNvPr>
          <p:cNvCxnSpPr>
            <a:cxnSpLocks/>
          </p:cNvCxnSpPr>
          <p:nvPr/>
        </p:nvCxnSpPr>
        <p:spPr>
          <a:xfrm>
            <a:off x="2460208" y="3883584"/>
            <a:ext cx="0" cy="905145"/>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B4AB012D-54DC-4709-9BA0-56B425E0ADA4}"/>
              </a:ext>
            </a:extLst>
          </p:cNvPr>
          <p:cNvCxnSpPr/>
          <p:nvPr/>
        </p:nvCxnSpPr>
        <p:spPr>
          <a:xfrm>
            <a:off x="1004417" y="4682033"/>
            <a:ext cx="6350" cy="3073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8629E892-D2B6-46D7-B55D-18AB6760FD4D}"/>
              </a:ext>
            </a:extLst>
          </p:cNvPr>
          <p:cNvCxnSpPr>
            <a:cxnSpLocks/>
            <a:stCxn id="34" idx="3"/>
            <a:endCxn id="70" idx="1"/>
          </p:cNvCxnSpPr>
          <p:nvPr/>
        </p:nvCxnSpPr>
        <p:spPr>
          <a:xfrm>
            <a:off x="4919911" y="2088919"/>
            <a:ext cx="733846" cy="0"/>
          </a:xfrm>
          <a:prstGeom prst="line">
            <a:avLst/>
          </a:prstGeom>
          <a:ln w="28575">
            <a:solidFill>
              <a:srgbClr val="92D050"/>
            </a:solidFill>
            <a:tailEnd type="non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a:extLst>
              <a:ext uri="{FF2B5EF4-FFF2-40B4-BE49-F238E27FC236}">
                <a16:creationId xmlns:a16="http://schemas.microsoft.com/office/drawing/2014/main" id="{730C25B8-B935-488E-9890-2BDEB86ED53B}"/>
              </a:ext>
            </a:extLst>
          </p:cNvPr>
          <p:cNvCxnSpPr>
            <a:cxnSpLocks/>
          </p:cNvCxnSpPr>
          <p:nvPr/>
        </p:nvCxnSpPr>
        <p:spPr>
          <a:xfrm>
            <a:off x="974055" y="3956591"/>
            <a:ext cx="0" cy="2661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Блок-схема: решение 17">
            <a:extLst>
              <a:ext uri="{FF2B5EF4-FFF2-40B4-BE49-F238E27FC236}">
                <a16:creationId xmlns:a16="http://schemas.microsoft.com/office/drawing/2014/main" id="{97139E6C-B5E3-4A4E-BE5F-612461733429}"/>
              </a:ext>
            </a:extLst>
          </p:cNvPr>
          <p:cNvSpPr/>
          <p:nvPr/>
        </p:nvSpPr>
        <p:spPr>
          <a:xfrm>
            <a:off x="223993" y="1803265"/>
            <a:ext cx="1564330" cy="571308"/>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ffectLst/>
                <a:ea typeface="Calibri" panose="020F0502020204030204" pitchFamily="34" charset="0"/>
                <a:cs typeface="Times New Roman" panose="02020603050405020304" pitchFamily="18" charset="0"/>
              </a:rPr>
              <a:t>a&gt;b</a:t>
            </a:r>
            <a:endParaRPr sz="1100" dirty="0">
              <a:effectLst/>
              <a:ea typeface="Calibri" panose="020F0502020204030204" pitchFamily="34" charset="0"/>
              <a:cs typeface="Times New Roman" panose="02020603050405020304" pitchFamily="18" charset="0"/>
            </a:endParaRPr>
          </a:p>
        </p:txBody>
      </p:sp>
      <p:cxnSp>
        <p:nvCxnSpPr>
          <p:cNvPr id="21" name="Прямая со стрелкой 20">
            <a:extLst>
              <a:ext uri="{FF2B5EF4-FFF2-40B4-BE49-F238E27FC236}">
                <a16:creationId xmlns:a16="http://schemas.microsoft.com/office/drawing/2014/main" id="{96CEDF90-8324-4E10-8002-1D5271A7FD04}"/>
              </a:ext>
            </a:extLst>
          </p:cNvPr>
          <p:cNvCxnSpPr>
            <a:cxnSpLocks/>
          </p:cNvCxnSpPr>
          <p:nvPr/>
        </p:nvCxnSpPr>
        <p:spPr>
          <a:xfrm>
            <a:off x="1006158" y="2384999"/>
            <a:ext cx="0" cy="1876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A5EE8EAB-59D7-4A0C-9E9C-EBE1B5FFF6B8}"/>
              </a:ext>
            </a:extLst>
          </p:cNvPr>
          <p:cNvCxnSpPr>
            <a:cxnSpLocks/>
          </p:cNvCxnSpPr>
          <p:nvPr/>
        </p:nvCxnSpPr>
        <p:spPr>
          <a:xfrm flipH="1">
            <a:off x="1020404" y="4891634"/>
            <a:ext cx="513258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173BEA35-E852-44D5-A990-7C2D26ADE519}"/>
              </a:ext>
            </a:extLst>
          </p:cNvPr>
          <p:cNvCxnSpPr>
            <a:cxnSpLocks/>
            <a:stCxn id="18" idx="3"/>
            <a:endCxn id="34" idx="1"/>
          </p:cNvCxnSpPr>
          <p:nvPr/>
        </p:nvCxnSpPr>
        <p:spPr>
          <a:xfrm>
            <a:off x="1788323" y="2088919"/>
            <a:ext cx="1567258" cy="0"/>
          </a:xfrm>
          <a:prstGeom prst="line">
            <a:avLst/>
          </a:prstGeom>
          <a:ln w="28575">
            <a:solidFill>
              <a:srgbClr val="92D050"/>
            </a:solidFill>
            <a:tailEnd type="none"/>
          </a:ln>
        </p:spPr>
        <p:style>
          <a:lnRef idx="1">
            <a:schemeClr val="accent1"/>
          </a:lnRef>
          <a:fillRef idx="0">
            <a:schemeClr val="accent1"/>
          </a:fillRef>
          <a:effectRef idx="0">
            <a:schemeClr val="accent1"/>
          </a:effectRef>
          <a:fontRef idx="minor">
            <a:schemeClr val="tx1"/>
          </a:fontRef>
        </p:style>
      </p:cxnSp>
      <p:sp>
        <p:nvSpPr>
          <p:cNvPr id="31" name="Блок-схема: решение 30">
            <a:extLst>
              <a:ext uri="{FF2B5EF4-FFF2-40B4-BE49-F238E27FC236}">
                <a16:creationId xmlns:a16="http://schemas.microsoft.com/office/drawing/2014/main" id="{DC4117BB-C065-479F-B841-C1A7B3EEA8FC}"/>
              </a:ext>
            </a:extLst>
          </p:cNvPr>
          <p:cNvSpPr/>
          <p:nvPr/>
        </p:nvSpPr>
        <p:spPr>
          <a:xfrm>
            <a:off x="215103" y="2618310"/>
            <a:ext cx="1564330" cy="571308"/>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a typeface="Calibri" panose="020F0502020204030204" pitchFamily="34" charset="0"/>
                <a:cs typeface="Times New Roman" panose="02020603050405020304" pitchFamily="18" charset="0"/>
              </a:rPr>
              <a:t>a&gt;c</a:t>
            </a:r>
            <a:endParaRPr sz="1100" dirty="0">
              <a:effectLst/>
              <a:ea typeface="Calibri" panose="020F0502020204030204" pitchFamily="34" charset="0"/>
              <a:cs typeface="Times New Roman" panose="02020603050405020304" pitchFamily="18" charset="0"/>
            </a:endParaRPr>
          </a:p>
        </p:txBody>
      </p:sp>
      <p:sp>
        <p:nvSpPr>
          <p:cNvPr id="34" name="Блок-схема: решение 33">
            <a:extLst>
              <a:ext uri="{FF2B5EF4-FFF2-40B4-BE49-F238E27FC236}">
                <a16:creationId xmlns:a16="http://schemas.microsoft.com/office/drawing/2014/main" id="{15BDAE1B-9A52-4B40-9A79-E2F08E11DA8B}"/>
              </a:ext>
            </a:extLst>
          </p:cNvPr>
          <p:cNvSpPr/>
          <p:nvPr/>
        </p:nvSpPr>
        <p:spPr>
          <a:xfrm>
            <a:off x="3355581" y="1803265"/>
            <a:ext cx="1564330" cy="571308"/>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a typeface="Calibri" panose="020F0502020204030204" pitchFamily="34" charset="0"/>
                <a:cs typeface="Times New Roman" panose="02020603050405020304" pitchFamily="18" charset="0"/>
              </a:rPr>
              <a:t>b&gt;c</a:t>
            </a:r>
            <a:endParaRPr sz="1100" dirty="0">
              <a:effectLst/>
              <a:ea typeface="Calibri" panose="020F0502020204030204" pitchFamily="34" charset="0"/>
              <a:cs typeface="Times New Roman" panose="02020603050405020304" pitchFamily="18" charset="0"/>
            </a:endParaRPr>
          </a:p>
        </p:txBody>
      </p:sp>
      <p:cxnSp>
        <p:nvCxnSpPr>
          <p:cNvPr id="35" name="Прямая соединительная линия 34">
            <a:extLst>
              <a:ext uri="{FF2B5EF4-FFF2-40B4-BE49-F238E27FC236}">
                <a16:creationId xmlns:a16="http://schemas.microsoft.com/office/drawing/2014/main" id="{545D47F0-1C0B-49E1-AE16-720E117EE8A8}"/>
              </a:ext>
            </a:extLst>
          </p:cNvPr>
          <p:cNvCxnSpPr>
            <a:cxnSpLocks/>
          </p:cNvCxnSpPr>
          <p:nvPr/>
        </p:nvCxnSpPr>
        <p:spPr>
          <a:xfrm>
            <a:off x="4919911" y="2994046"/>
            <a:ext cx="139561" cy="0"/>
          </a:xfrm>
          <a:prstGeom prst="line">
            <a:avLst/>
          </a:prstGeom>
          <a:ln w="28575">
            <a:solidFill>
              <a:srgbClr val="92D050"/>
            </a:solidFill>
            <a:tailEnd type="none"/>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a:extLst>
              <a:ext uri="{FF2B5EF4-FFF2-40B4-BE49-F238E27FC236}">
                <a16:creationId xmlns:a16="http://schemas.microsoft.com/office/drawing/2014/main" id="{4D724772-9F8F-43D6-B68D-321C64BD7726}"/>
              </a:ext>
            </a:extLst>
          </p:cNvPr>
          <p:cNvCxnSpPr>
            <a:cxnSpLocks/>
          </p:cNvCxnSpPr>
          <p:nvPr/>
        </p:nvCxnSpPr>
        <p:spPr>
          <a:xfrm>
            <a:off x="1773086" y="2903964"/>
            <a:ext cx="202882" cy="0"/>
          </a:xfrm>
          <a:prstGeom prst="line">
            <a:avLst/>
          </a:prstGeom>
          <a:ln w="28575">
            <a:solidFill>
              <a:srgbClr val="92D050"/>
            </a:solidFill>
            <a:tailEnd type="none"/>
          </a:ln>
        </p:spPr>
        <p:style>
          <a:lnRef idx="1">
            <a:schemeClr val="accent1"/>
          </a:lnRef>
          <a:fillRef idx="0">
            <a:schemeClr val="accent1"/>
          </a:fillRef>
          <a:effectRef idx="0">
            <a:schemeClr val="accent1"/>
          </a:effectRef>
          <a:fontRef idx="minor">
            <a:schemeClr val="tx1"/>
          </a:fontRef>
        </p:style>
      </p:cxnSp>
      <p:sp>
        <p:nvSpPr>
          <p:cNvPr id="41" name="Блок-схема: решение 40">
            <a:extLst>
              <a:ext uri="{FF2B5EF4-FFF2-40B4-BE49-F238E27FC236}">
                <a16:creationId xmlns:a16="http://schemas.microsoft.com/office/drawing/2014/main" id="{6FB39D06-CC95-4F1B-AE01-879F7A4E6789}"/>
              </a:ext>
            </a:extLst>
          </p:cNvPr>
          <p:cNvSpPr/>
          <p:nvPr/>
        </p:nvSpPr>
        <p:spPr>
          <a:xfrm>
            <a:off x="206213" y="3385283"/>
            <a:ext cx="1564330" cy="571308"/>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a typeface="Calibri" panose="020F0502020204030204" pitchFamily="34" charset="0"/>
                <a:cs typeface="Times New Roman" panose="02020603050405020304" pitchFamily="18" charset="0"/>
              </a:rPr>
              <a:t>b&gt;c</a:t>
            </a:r>
            <a:endParaRPr sz="1100" dirty="0">
              <a:effectLst/>
              <a:ea typeface="Calibri" panose="020F0502020204030204" pitchFamily="34" charset="0"/>
              <a:cs typeface="Times New Roman" panose="02020603050405020304" pitchFamily="18" charset="0"/>
            </a:endParaRPr>
          </a:p>
        </p:txBody>
      </p:sp>
      <p:cxnSp>
        <p:nvCxnSpPr>
          <p:cNvPr id="43" name="Прямая со стрелкой 42">
            <a:extLst>
              <a:ext uri="{FF2B5EF4-FFF2-40B4-BE49-F238E27FC236}">
                <a16:creationId xmlns:a16="http://schemas.microsoft.com/office/drawing/2014/main" id="{C8B6E69A-E0BE-4C3C-A6A0-38B1F0CE6A03}"/>
              </a:ext>
            </a:extLst>
          </p:cNvPr>
          <p:cNvCxnSpPr>
            <a:cxnSpLocks/>
          </p:cNvCxnSpPr>
          <p:nvPr/>
        </p:nvCxnSpPr>
        <p:spPr>
          <a:xfrm>
            <a:off x="992820" y="3187017"/>
            <a:ext cx="0" cy="1876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Блок-схема: процесс 46">
            <a:extLst>
              <a:ext uri="{FF2B5EF4-FFF2-40B4-BE49-F238E27FC236}">
                <a16:creationId xmlns:a16="http://schemas.microsoft.com/office/drawing/2014/main" id="{E487E486-5476-4C32-95B3-7E5597F840D6}"/>
              </a:ext>
            </a:extLst>
          </p:cNvPr>
          <p:cNvSpPr/>
          <p:nvPr/>
        </p:nvSpPr>
        <p:spPr>
          <a:xfrm>
            <a:off x="1983411" y="3447339"/>
            <a:ext cx="880440" cy="43624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ffectLst/>
                <a:ea typeface="Calibri" panose="020F0502020204030204" pitchFamily="34" charset="0"/>
                <a:cs typeface="Times New Roman" panose="02020603050405020304" pitchFamily="18" charset="0"/>
              </a:rPr>
              <a:t>mid=c</a:t>
            </a:r>
            <a:endParaRPr sz="1100" dirty="0">
              <a:effectLst/>
              <a:ea typeface="Calibri" panose="020F0502020204030204" pitchFamily="34" charset="0"/>
              <a:cs typeface="Times New Roman" panose="02020603050405020304" pitchFamily="18" charset="0"/>
            </a:endParaRPr>
          </a:p>
        </p:txBody>
      </p:sp>
      <p:cxnSp>
        <p:nvCxnSpPr>
          <p:cNvPr id="48" name="Прямая соединительная линия 47">
            <a:extLst>
              <a:ext uri="{FF2B5EF4-FFF2-40B4-BE49-F238E27FC236}">
                <a16:creationId xmlns:a16="http://schemas.microsoft.com/office/drawing/2014/main" id="{22ADBAD9-4283-4905-8343-9117E48532C4}"/>
              </a:ext>
            </a:extLst>
          </p:cNvPr>
          <p:cNvCxnSpPr>
            <a:cxnSpLocks/>
          </p:cNvCxnSpPr>
          <p:nvPr/>
        </p:nvCxnSpPr>
        <p:spPr>
          <a:xfrm>
            <a:off x="1788322" y="3665461"/>
            <a:ext cx="202882" cy="0"/>
          </a:xfrm>
          <a:prstGeom prst="line">
            <a:avLst/>
          </a:prstGeom>
          <a:ln w="28575">
            <a:solidFill>
              <a:srgbClr val="92D050"/>
            </a:solidFill>
            <a:tailEnd type="none"/>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a:extLst>
              <a:ext uri="{FF2B5EF4-FFF2-40B4-BE49-F238E27FC236}">
                <a16:creationId xmlns:a16="http://schemas.microsoft.com/office/drawing/2014/main" id="{A8A92CF8-A924-4B51-8D08-FFD4EF54058E}"/>
              </a:ext>
            </a:extLst>
          </p:cNvPr>
          <p:cNvCxnSpPr>
            <a:cxnSpLocks/>
          </p:cNvCxnSpPr>
          <p:nvPr/>
        </p:nvCxnSpPr>
        <p:spPr>
          <a:xfrm flipH="1">
            <a:off x="1010767" y="4778110"/>
            <a:ext cx="144944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55">
            <a:extLst>
              <a:ext uri="{FF2B5EF4-FFF2-40B4-BE49-F238E27FC236}">
                <a16:creationId xmlns:a16="http://schemas.microsoft.com/office/drawing/2014/main" id="{C2AE8C74-1B51-497D-926B-42E9F41BE705}"/>
              </a:ext>
            </a:extLst>
          </p:cNvPr>
          <p:cNvCxnSpPr>
            <a:cxnSpLocks/>
          </p:cNvCxnSpPr>
          <p:nvPr/>
        </p:nvCxnSpPr>
        <p:spPr>
          <a:xfrm>
            <a:off x="3152776" y="2916405"/>
            <a:ext cx="1" cy="1928823"/>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57" name="Блок-схема: процесс 56">
            <a:extLst>
              <a:ext uri="{FF2B5EF4-FFF2-40B4-BE49-F238E27FC236}">
                <a16:creationId xmlns:a16="http://schemas.microsoft.com/office/drawing/2014/main" id="{4F72D6BA-5E27-42AD-B1D0-C463486B5FE3}"/>
              </a:ext>
            </a:extLst>
          </p:cNvPr>
          <p:cNvSpPr/>
          <p:nvPr/>
        </p:nvSpPr>
        <p:spPr>
          <a:xfrm>
            <a:off x="1991350" y="2705017"/>
            <a:ext cx="880440" cy="43624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ffectLst/>
                <a:ea typeface="Calibri" panose="020F0502020204030204" pitchFamily="34" charset="0"/>
                <a:cs typeface="Times New Roman" panose="02020603050405020304" pitchFamily="18" charset="0"/>
              </a:rPr>
              <a:t>mid=a</a:t>
            </a:r>
            <a:endParaRPr sz="1100" dirty="0">
              <a:effectLst/>
              <a:ea typeface="Calibri" panose="020F0502020204030204" pitchFamily="34" charset="0"/>
              <a:cs typeface="Times New Roman" panose="02020603050405020304" pitchFamily="18" charset="0"/>
            </a:endParaRPr>
          </a:p>
        </p:txBody>
      </p:sp>
      <p:cxnSp>
        <p:nvCxnSpPr>
          <p:cNvPr id="58" name="Прямая со стрелкой 57">
            <a:extLst>
              <a:ext uri="{FF2B5EF4-FFF2-40B4-BE49-F238E27FC236}">
                <a16:creationId xmlns:a16="http://schemas.microsoft.com/office/drawing/2014/main" id="{92D20EBD-AD2A-4B85-AA7B-4D08654C9F1E}"/>
              </a:ext>
            </a:extLst>
          </p:cNvPr>
          <p:cNvCxnSpPr>
            <a:cxnSpLocks/>
          </p:cNvCxnSpPr>
          <p:nvPr/>
        </p:nvCxnSpPr>
        <p:spPr>
          <a:xfrm flipH="1">
            <a:off x="1010768" y="4835703"/>
            <a:ext cx="2142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Прямая со стрелкой 61">
            <a:extLst>
              <a:ext uri="{FF2B5EF4-FFF2-40B4-BE49-F238E27FC236}">
                <a16:creationId xmlns:a16="http://schemas.microsoft.com/office/drawing/2014/main" id="{81EE4650-F3EC-47EA-926B-65E584109BA8}"/>
              </a:ext>
            </a:extLst>
          </p:cNvPr>
          <p:cNvCxnSpPr>
            <a:cxnSpLocks/>
            <a:stCxn id="57" idx="3"/>
          </p:cNvCxnSpPr>
          <p:nvPr/>
        </p:nvCxnSpPr>
        <p:spPr>
          <a:xfrm>
            <a:off x="2871790" y="2923140"/>
            <a:ext cx="280986"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68" name="Прямая со стрелкой 67">
            <a:extLst>
              <a:ext uri="{FF2B5EF4-FFF2-40B4-BE49-F238E27FC236}">
                <a16:creationId xmlns:a16="http://schemas.microsoft.com/office/drawing/2014/main" id="{C20EE206-A05A-447F-A3A6-B30FB3BF22BC}"/>
              </a:ext>
            </a:extLst>
          </p:cNvPr>
          <p:cNvCxnSpPr/>
          <p:nvPr/>
        </p:nvCxnSpPr>
        <p:spPr>
          <a:xfrm>
            <a:off x="1038310" y="5665337"/>
            <a:ext cx="6350" cy="3073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0" name="Блок-схема: процесс 69">
            <a:extLst>
              <a:ext uri="{FF2B5EF4-FFF2-40B4-BE49-F238E27FC236}">
                <a16:creationId xmlns:a16="http://schemas.microsoft.com/office/drawing/2014/main" id="{E44A408C-F577-49F3-98AC-1212E4784BE1}"/>
              </a:ext>
            </a:extLst>
          </p:cNvPr>
          <p:cNvSpPr/>
          <p:nvPr/>
        </p:nvSpPr>
        <p:spPr>
          <a:xfrm>
            <a:off x="5653757" y="1870796"/>
            <a:ext cx="980250" cy="43624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ffectLst/>
                <a:ea typeface="Calibri" panose="020F0502020204030204" pitchFamily="34" charset="0"/>
                <a:cs typeface="Times New Roman" panose="02020603050405020304" pitchFamily="18" charset="0"/>
              </a:rPr>
              <a:t>mid=b</a:t>
            </a:r>
            <a:endParaRPr sz="1100" dirty="0">
              <a:effectLst/>
              <a:ea typeface="Calibri" panose="020F0502020204030204" pitchFamily="34" charset="0"/>
              <a:cs typeface="Times New Roman" panose="02020603050405020304" pitchFamily="18" charset="0"/>
            </a:endParaRPr>
          </a:p>
        </p:txBody>
      </p:sp>
      <p:cxnSp>
        <p:nvCxnSpPr>
          <p:cNvPr id="72" name="Прямая со стрелкой 71">
            <a:extLst>
              <a:ext uri="{FF2B5EF4-FFF2-40B4-BE49-F238E27FC236}">
                <a16:creationId xmlns:a16="http://schemas.microsoft.com/office/drawing/2014/main" id="{E6D1A16C-6FA5-4A9A-8FD9-06E869585EEC}"/>
              </a:ext>
            </a:extLst>
          </p:cNvPr>
          <p:cNvCxnSpPr>
            <a:cxnSpLocks/>
            <a:stCxn id="34" idx="2"/>
          </p:cNvCxnSpPr>
          <p:nvPr/>
        </p:nvCxnSpPr>
        <p:spPr>
          <a:xfrm>
            <a:off x="4137746" y="2374573"/>
            <a:ext cx="6857" cy="3304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Блок-схема: решение 72">
            <a:extLst>
              <a:ext uri="{FF2B5EF4-FFF2-40B4-BE49-F238E27FC236}">
                <a16:creationId xmlns:a16="http://schemas.microsoft.com/office/drawing/2014/main" id="{DF92E40C-1D8B-45E7-8069-37B6852372EF}"/>
              </a:ext>
            </a:extLst>
          </p:cNvPr>
          <p:cNvSpPr/>
          <p:nvPr/>
        </p:nvSpPr>
        <p:spPr>
          <a:xfrm>
            <a:off x="3358201" y="2709514"/>
            <a:ext cx="1564330" cy="571308"/>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a typeface="Calibri" panose="020F0502020204030204" pitchFamily="34" charset="0"/>
                <a:cs typeface="Times New Roman" panose="02020603050405020304" pitchFamily="18" charset="0"/>
              </a:rPr>
              <a:t>c&gt;a</a:t>
            </a:r>
            <a:endParaRPr sz="1100" dirty="0">
              <a:effectLst/>
              <a:ea typeface="Calibri" panose="020F0502020204030204" pitchFamily="34" charset="0"/>
              <a:cs typeface="Times New Roman" panose="02020603050405020304" pitchFamily="18" charset="0"/>
            </a:endParaRPr>
          </a:p>
        </p:txBody>
      </p:sp>
      <p:cxnSp>
        <p:nvCxnSpPr>
          <p:cNvPr id="78" name="Прямая со стрелкой 77">
            <a:extLst>
              <a:ext uri="{FF2B5EF4-FFF2-40B4-BE49-F238E27FC236}">
                <a16:creationId xmlns:a16="http://schemas.microsoft.com/office/drawing/2014/main" id="{4528BCC8-5DA5-4376-B221-127B11FB1361}"/>
              </a:ext>
            </a:extLst>
          </p:cNvPr>
          <p:cNvCxnSpPr>
            <a:cxnSpLocks/>
          </p:cNvCxnSpPr>
          <p:nvPr/>
        </p:nvCxnSpPr>
        <p:spPr>
          <a:xfrm>
            <a:off x="6152993" y="2316410"/>
            <a:ext cx="0" cy="2575224"/>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82" name="Блок-схема: процесс 81">
            <a:extLst>
              <a:ext uri="{FF2B5EF4-FFF2-40B4-BE49-F238E27FC236}">
                <a16:creationId xmlns:a16="http://schemas.microsoft.com/office/drawing/2014/main" id="{4D1A2B14-8853-4A45-8DC3-B3600DD44096}"/>
              </a:ext>
            </a:extLst>
          </p:cNvPr>
          <p:cNvSpPr/>
          <p:nvPr/>
        </p:nvSpPr>
        <p:spPr>
          <a:xfrm>
            <a:off x="5043901" y="2750772"/>
            <a:ext cx="980250" cy="43624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ffectLst/>
                <a:ea typeface="Calibri" panose="020F0502020204030204" pitchFamily="34" charset="0"/>
                <a:cs typeface="Times New Roman" panose="02020603050405020304" pitchFamily="18" charset="0"/>
              </a:rPr>
              <a:t>mid=a</a:t>
            </a:r>
            <a:endParaRPr sz="1100" dirty="0">
              <a:effectLst/>
              <a:ea typeface="Calibri" panose="020F0502020204030204" pitchFamily="34" charset="0"/>
              <a:cs typeface="Times New Roman" panose="02020603050405020304" pitchFamily="18" charset="0"/>
            </a:endParaRPr>
          </a:p>
        </p:txBody>
      </p:sp>
      <p:cxnSp>
        <p:nvCxnSpPr>
          <p:cNvPr id="84" name="Прямая со стрелкой 83">
            <a:extLst>
              <a:ext uri="{FF2B5EF4-FFF2-40B4-BE49-F238E27FC236}">
                <a16:creationId xmlns:a16="http://schemas.microsoft.com/office/drawing/2014/main" id="{DB667B4E-1473-448F-9B7E-FBEFB2AF6ACD}"/>
              </a:ext>
            </a:extLst>
          </p:cNvPr>
          <p:cNvCxnSpPr>
            <a:cxnSpLocks/>
            <a:stCxn id="82" idx="2"/>
          </p:cNvCxnSpPr>
          <p:nvPr/>
        </p:nvCxnSpPr>
        <p:spPr>
          <a:xfrm>
            <a:off x="5534026" y="3187017"/>
            <a:ext cx="1" cy="1704617"/>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89" name="Прямая со стрелкой 88">
            <a:extLst>
              <a:ext uri="{FF2B5EF4-FFF2-40B4-BE49-F238E27FC236}">
                <a16:creationId xmlns:a16="http://schemas.microsoft.com/office/drawing/2014/main" id="{AA0D9BEB-5522-4FCD-9392-14579B20E030}"/>
              </a:ext>
            </a:extLst>
          </p:cNvPr>
          <p:cNvCxnSpPr>
            <a:cxnSpLocks/>
          </p:cNvCxnSpPr>
          <p:nvPr/>
        </p:nvCxnSpPr>
        <p:spPr>
          <a:xfrm>
            <a:off x="4152904" y="3268894"/>
            <a:ext cx="6857" cy="3304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Блок-схема: процесс 89">
            <a:extLst>
              <a:ext uri="{FF2B5EF4-FFF2-40B4-BE49-F238E27FC236}">
                <a16:creationId xmlns:a16="http://schemas.microsoft.com/office/drawing/2014/main" id="{37DA691A-A266-459F-A88B-5B3606571EC9}"/>
              </a:ext>
            </a:extLst>
          </p:cNvPr>
          <p:cNvSpPr/>
          <p:nvPr/>
        </p:nvSpPr>
        <p:spPr>
          <a:xfrm>
            <a:off x="3690671" y="3576135"/>
            <a:ext cx="980250" cy="43624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rgbClr val="000000"/>
                </a:solidFill>
                <a:effectLst/>
                <a:ea typeface="Calibri" panose="020F0502020204030204" pitchFamily="34" charset="0"/>
                <a:cs typeface="Times New Roman" panose="02020603050405020304" pitchFamily="18" charset="0"/>
              </a:rPr>
              <a:t>mid=c</a:t>
            </a:r>
            <a:endParaRPr sz="1100" dirty="0">
              <a:effectLst/>
              <a:ea typeface="Calibri" panose="020F0502020204030204" pitchFamily="34" charset="0"/>
              <a:cs typeface="Times New Roman" panose="02020603050405020304" pitchFamily="18" charset="0"/>
            </a:endParaRPr>
          </a:p>
        </p:txBody>
      </p:sp>
      <p:cxnSp>
        <p:nvCxnSpPr>
          <p:cNvPr id="91" name="Прямая со стрелкой 90">
            <a:extLst>
              <a:ext uri="{FF2B5EF4-FFF2-40B4-BE49-F238E27FC236}">
                <a16:creationId xmlns:a16="http://schemas.microsoft.com/office/drawing/2014/main" id="{8F67F029-861D-4512-AFD1-9A201088DE1B}"/>
              </a:ext>
            </a:extLst>
          </p:cNvPr>
          <p:cNvCxnSpPr>
            <a:cxnSpLocks/>
            <a:stCxn id="90" idx="2"/>
          </p:cNvCxnSpPr>
          <p:nvPr/>
        </p:nvCxnSpPr>
        <p:spPr>
          <a:xfrm flipH="1">
            <a:off x="4178458" y="4012380"/>
            <a:ext cx="2338" cy="879254"/>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11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F05F68E-4D63-4C9B-B39D-552399CDCA5A}"/>
              </a:ext>
            </a:extLst>
          </p:cNvPr>
          <p:cNvSpPr/>
          <p:nvPr/>
        </p:nvSpPr>
        <p:spPr>
          <a:xfrm>
            <a:off x="310701" y="292620"/>
            <a:ext cx="6334797" cy="2133148"/>
          </a:xfrm>
          <a:prstGeom prst="rect">
            <a:avLst/>
          </a:prstGeom>
        </p:spPr>
        <p:txBody>
          <a:bodyPr wrap="square">
            <a:spAutoFit/>
          </a:bodyPr>
          <a:lstStyle/>
          <a:p>
            <a:pPr>
              <a:lnSpc>
                <a:spcPts val="1800"/>
              </a:lnSpc>
              <a:spcBef>
                <a:spcPts val="1500"/>
              </a:spcBef>
              <a:spcAft>
                <a:spcPts val="750"/>
              </a:spcAft>
            </a:pPr>
            <a:r>
              <a:rPr lang="ru-RU" sz="1200" dirty="0">
                <a:solidFill>
                  <a:srgbClr val="50667B"/>
                </a:solidFill>
                <a:latin typeface="Helvetica" panose="020B0604020202020204" pitchFamily="34" charset="0"/>
                <a:ea typeface="Times New Roman" panose="02020603050405020304" pitchFamily="18" charset="0"/>
                <a:cs typeface="Times New Roman" panose="02020603050405020304" pitchFamily="18" charset="0"/>
              </a:rPr>
              <a:t>4. Написать программу, которая генерирует в указанных пользователем границах:</a:t>
            </a:r>
            <a:endParaRPr lang="ru-RU"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180340" algn="l"/>
              </a:tabLst>
            </a:pPr>
            <a:r>
              <a:rPr lang="ru-RU" sz="1100" dirty="0">
                <a:solidFill>
                  <a:srgbClr val="2C2D30"/>
                </a:solidFill>
                <a:latin typeface="Helvetica" panose="020B0604020202020204" pitchFamily="34" charset="0"/>
                <a:ea typeface="Times New Roman" panose="02020603050405020304" pitchFamily="18" charset="0"/>
                <a:cs typeface="Times New Roman" panose="02020603050405020304" pitchFamily="18" charset="0"/>
              </a:rPr>
              <a:t>случайное целое число;</a:t>
            </a:r>
            <a:endParaRPr lang="ru-RU"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180340" algn="l"/>
              </a:tabLst>
            </a:pPr>
            <a:r>
              <a:rPr lang="ru-RU" sz="1100" dirty="0">
                <a:solidFill>
                  <a:srgbClr val="2C2D30"/>
                </a:solidFill>
                <a:latin typeface="Helvetica" panose="020B0604020202020204" pitchFamily="34" charset="0"/>
                <a:ea typeface="Times New Roman" panose="02020603050405020304" pitchFamily="18" charset="0"/>
                <a:cs typeface="Times New Roman" panose="02020603050405020304" pitchFamily="18" charset="0"/>
              </a:rPr>
              <a:t>случайное вещественное число;</a:t>
            </a:r>
            <a:endParaRPr lang="ru-RU"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180340" algn="l"/>
              </a:tabLst>
            </a:pPr>
            <a:r>
              <a:rPr lang="ru-RU" sz="1100" dirty="0">
                <a:solidFill>
                  <a:srgbClr val="2C2D30"/>
                </a:solidFill>
                <a:latin typeface="Helvetica" panose="020B0604020202020204" pitchFamily="34" charset="0"/>
                <a:ea typeface="Times New Roman" panose="02020603050405020304" pitchFamily="18" charset="0"/>
                <a:cs typeface="Times New Roman" panose="02020603050405020304" pitchFamily="18" charset="0"/>
              </a:rPr>
              <a:t>случайный символ.</a:t>
            </a:r>
            <a:endParaRPr lang="ru-RU" sz="105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50667B"/>
                </a:solidFill>
                <a:latin typeface="Helvetica" panose="020B0604020202020204" pitchFamily="34" charset="0"/>
                <a:ea typeface="Times New Roman" panose="02020603050405020304" pitchFamily="18" charset="0"/>
              </a:rPr>
              <a:t>Для каждого из трех случаев пользователь задает свои границы диапазона. Например, если надо получить случайный символ от 'a' до 'f', то вводятся эти символы. Программа должна вывести на экран любой символ алфавита от 'a' до 'f' включительно.</a:t>
            </a:r>
            <a:endParaRPr lang="LID4096" sz="1200" dirty="0"/>
          </a:p>
        </p:txBody>
      </p:sp>
    </p:spTree>
    <p:extLst>
      <p:ext uri="{BB962C8B-B14F-4D97-AF65-F5344CB8AC3E}">
        <p14:creationId xmlns:p14="http://schemas.microsoft.com/office/powerpoint/2010/main" val="335207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334F6B8-244D-4A28-8720-390FEA834AB2}"/>
              </a:ext>
            </a:extLst>
          </p:cNvPr>
          <p:cNvSpPr/>
          <p:nvPr/>
        </p:nvSpPr>
        <p:spPr>
          <a:xfrm>
            <a:off x="143277" y="130535"/>
            <a:ext cx="6515099" cy="786241"/>
          </a:xfrm>
          <a:prstGeom prst="rect">
            <a:avLst/>
          </a:prstGeom>
        </p:spPr>
        <p:txBody>
          <a:bodyPr wrap="square">
            <a:spAutoFit/>
          </a:bodyPr>
          <a:lstStyle/>
          <a:p>
            <a:pPr>
              <a:lnSpc>
                <a:spcPts val="1800"/>
              </a:lnSpc>
              <a:spcBef>
                <a:spcPts val="1500"/>
              </a:spcBef>
              <a:spcAft>
                <a:spcPts val="750"/>
              </a:spcAft>
            </a:pPr>
            <a:r>
              <a:rPr lang="ru-RU" dirty="0">
                <a:solidFill>
                  <a:srgbClr val="50667B"/>
                </a:solidFill>
                <a:latin typeface="Helvetica" panose="020B0604020202020204" pitchFamily="34" charset="0"/>
                <a:ea typeface="Times New Roman" panose="02020603050405020304" pitchFamily="18" charset="0"/>
                <a:cs typeface="Times New Roman" panose="02020603050405020304" pitchFamily="18" charset="0"/>
              </a:rPr>
              <a:t>5. Пользователь вводит две буквы. Определить, на каких местах алфавита они стоят и сколько между ними находится букв.</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1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347E8E5-E659-4909-B421-DE9F6AD44B06}"/>
              </a:ext>
            </a:extLst>
          </p:cNvPr>
          <p:cNvSpPr/>
          <p:nvPr/>
        </p:nvSpPr>
        <p:spPr>
          <a:xfrm>
            <a:off x="0" y="0"/>
            <a:ext cx="6858000" cy="555408"/>
          </a:xfrm>
          <a:prstGeom prst="rect">
            <a:avLst/>
          </a:prstGeom>
        </p:spPr>
        <p:txBody>
          <a:bodyPr wrap="square">
            <a:spAutoFit/>
          </a:bodyPr>
          <a:lstStyle/>
          <a:p>
            <a:pPr>
              <a:lnSpc>
                <a:spcPts val="1800"/>
              </a:lnSpc>
              <a:spcBef>
                <a:spcPts val="1500"/>
              </a:spcBef>
              <a:spcAft>
                <a:spcPts val="750"/>
              </a:spcAft>
            </a:pPr>
            <a:r>
              <a:rPr lang="ru-RU" dirty="0">
                <a:solidFill>
                  <a:srgbClr val="50667B"/>
                </a:solidFill>
                <a:latin typeface="Helvetica" panose="020B0604020202020204" pitchFamily="34" charset="0"/>
                <a:ea typeface="Times New Roman" panose="02020603050405020304" pitchFamily="18" charset="0"/>
                <a:cs typeface="Times New Roman" panose="02020603050405020304" pitchFamily="18" charset="0"/>
              </a:rPr>
              <a:t>6. Пользователь вводит номер буквы в алфавите. Определить, какая это буква.</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786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2C90370-DC32-4879-B866-1B158723AAF6}"/>
              </a:ext>
            </a:extLst>
          </p:cNvPr>
          <p:cNvSpPr/>
          <p:nvPr/>
        </p:nvSpPr>
        <p:spPr>
          <a:xfrm>
            <a:off x="0" y="0"/>
            <a:ext cx="6858000" cy="1247906"/>
          </a:xfrm>
          <a:prstGeom prst="rect">
            <a:avLst/>
          </a:prstGeom>
        </p:spPr>
        <p:txBody>
          <a:bodyPr wrap="square">
            <a:spAutoFit/>
          </a:bodyPr>
          <a:lstStyle/>
          <a:p>
            <a:pPr>
              <a:lnSpc>
                <a:spcPts val="1800"/>
              </a:lnSpc>
              <a:spcBef>
                <a:spcPts val="1500"/>
              </a:spcBef>
              <a:spcAft>
                <a:spcPts val="750"/>
              </a:spcAft>
            </a:pPr>
            <a:r>
              <a:rPr lang="ru-RU" dirty="0">
                <a:solidFill>
                  <a:srgbClr val="50667B"/>
                </a:solidFill>
                <a:latin typeface="Helvetica" panose="020B0604020202020204" pitchFamily="34" charset="0"/>
                <a:ea typeface="Times New Roman" panose="02020603050405020304" pitchFamily="18" charset="0"/>
                <a:cs typeface="Times New Roman" panose="02020603050405020304" pitchFamily="18" charset="0"/>
              </a:rPr>
              <a:t>7. По длинам трех отрезков, введенных пользователем, определить возможность существования треугольника, составленного из этих отрезков. Если такой треугольник существует, то определить, является ли он разносторонним, равнобедренным или равносторонним.</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3048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951131"/>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TotalTime>
  <Words>370</Words>
  <Application>Microsoft Office PowerPoint</Application>
  <PresentationFormat>Лист A4 (210x297 мм)</PresentationFormat>
  <Paragraphs>54</Paragraphs>
  <Slides>9</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vt:i4>
      </vt:variant>
    </vt:vector>
  </HeadingPairs>
  <TitlesOfParts>
    <vt:vector size="16" baseType="lpstr">
      <vt:lpstr>Arial</vt:lpstr>
      <vt:lpstr>Calibri</vt:lpstr>
      <vt:lpstr>Calibri Light</vt:lpstr>
      <vt:lpstr>Consolas</vt:lpstr>
      <vt:lpstr>Helvetica</vt:lpstr>
      <vt:lpstr>Symbol</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Aleksey Ushakov</dc:creator>
  <cp:lastModifiedBy>Aleksey Ushakov</cp:lastModifiedBy>
  <cp:revision>9</cp:revision>
  <dcterms:created xsi:type="dcterms:W3CDTF">2019-01-16T11:33:37Z</dcterms:created>
  <dcterms:modified xsi:type="dcterms:W3CDTF">2019-01-16T12:55:51Z</dcterms:modified>
</cp:coreProperties>
</file>