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8" r:id="rId2"/>
    <p:sldId id="272" r:id="rId3"/>
    <p:sldId id="282" r:id="rId4"/>
    <p:sldId id="283" r:id="rId5"/>
    <p:sldId id="268" r:id="rId6"/>
    <p:sldId id="284" r:id="rId7"/>
    <p:sldId id="269" r:id="rId8"/>
    <p:sldId id="260" r:id="rId9"/>
    <p:sldId id="274" r:id="rId10"/>
    <p:sldId id="286" r:id="rId11"/>
    <p:sldId id="279" r:id="rId12"/>
    <p:sldId id="276" r:id="rId13"/>
    <p:sldId id="275" r:id="rId14"/>
    <p:sldId id="280" r:id="rId15"/>
    <p:sldId id="277" r:id="rId16"/>
    <p:sldId id="28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A4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CDC8-902C-4535-B4B2-AD0BB5F5E6F6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F7A7-22E0-4DCF-86C1-84A2E61F2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22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6CA-54FE-4067-9A30-C8FBD0DBAFE7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4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A7-63DE-462E-B947-C4EC098C6BC4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285-C966-4768-AEDB-46BC7E6B9995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233-5917-476D-BA63-B78D08D088BF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316A-BD03-4856-BB79-871BFC7780A3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C8DC-D31F-4115-88B5-12D1112EC2F1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C10A-3CB5-4CC6-A443-DFD7ED3FB0EE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1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F579-3094-4F33-A06F-B054A5DDFF93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04B-5ABC-4A5C-A18D-D86661BA76A1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3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511B6-1FBC-454A-9E8E-3B9BDD59438B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F0E5-C203-44D8-A77A-1ED640BD526D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024370-CBDE-496F-9176-8B2639330CDA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D8A346-46F0-43C9-89C9-EB13E57B450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4318" y="3840874"/>
            <a:ext cx="10997682" cy="3017126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endParaRPr lang="ru-RU" sz="1800" dirty="0"/>
          </a:p>
          <a:p>
            <a:pPr algn="r"/>
            <a:endParaRPr lang="ru-RU" sz="1800" dirty="0"/>
          </a:p>
          <a:p>
            <a:r>
              <a:rPr lang="en-US" sz="1800" b="1" dirty="0">
                <a:solidFill>
                  <a:schemeClr val="tx1"/>
                </a:solidFill>
              </a:rPr>
              <a:t>student</a:t>
            </a:r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							         Tokarchuk T. S.</a:t>
            </a:r>
            <a:endParaRPr lang="ru-RU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Research supervisor</a:t>
            </a:r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						         Anisimov A. A.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Advisor 							         Bobrova Y. O.</a:t>
            </a:r>
            <a:endParaRPr lang="ru-RU" sz="1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54480" y="387990"/>
            <a:ext cx="9144000" cy="3452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</a:rPr>
              <a:t>Saint Petersburg Electrotechnical University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(ETU)</a:t>
            </a:r>
            <a:r>
              <a:rPr lang="ru-RU" sz="2500" dirty="0">
                <a:solidFill>
                  <a:schemeClr val="tx1"/>
                </a:solidFill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Biotechnical systems Department</a:t>
            </a:r>
            <a:endParaRPr lang="ru-RU" sz="2500" dirty="0">
              <a:solidFill>
                <a:schemeClr val="tx1"/>
              </a:solidFill>
            </a:endParaRPr>
          </a:p>
          <a:p>
            <a:pPr algn="ctr"/>
            <a:br>
              <a:rPr lang="ru-RU" sz="2500" dirty="0">
                <a:solidFill>
                  <a:schemeClr val="tx1"/>
                </a:solidFill>
              </a:rPr>
            </a:br>
            <a:r>
              <a:rPr lang="en-US" sz="2900" b="1" dirty="0">
                <a:solidFill>
                  <a:schemeClr val="tx1"/>
                </a:solidFill>
              </a:rPr>
              <a:t>MASTER THESIS</a:t>
            </a:r>
            <a:endParaRPr lang="ru-RU" sz="2900" b="1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ru-RU" sz="1400" dirty="0"/>
          </a:p>
          <a:p>
            <a:pPr algn="ctr"/>
            <a:r>
              <a:rPr lang="en-US" sz="2500" b="1" dirty="0"/>
              <a:t>Topic:</a:t>
            </a:r>
            <a:endParaRPr lang="ru-RU" sz="2500" b="1" dirty="0"/>
          </a:p>
          <a:p>
            <a:pPr algn="ctr"/>
            <a:r>
              <a:rPr lang="ru-RU" sz="2500" b="1" dirty="0"/>
              <a:t>Алгоритм Анализа Фетальной ЭКГ для Выявления Тревожных Состояний</a:t>
            </a:r>
          </a:p>
          <a:p>
            <a:pPr algn="ctr"/>
            <a:r>
              <a:rPr lang="ru-RU" sz="2500" b="1" dirty="0"/>
              <a:t>(</a:t>
            </a:r>
            <a:r>
              <a:rPr lang="en-US" sz="2500" b="1" dirty="0"/>
              <a:t>Algorithmic Analysis of ECG for Discovering Fetal Critical Conditions)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CD744-0571-4767-AFC2-9FE1151EEDA7}"/>
              </a:ext>
            </a:extLst>
          </p:cNvPr>
          <p:cNvSpPr txBox="1"/>
          <p:nvPr/>
        </p:nvSpPr>
        <p:spPr>
          <a:xfrm>
            <a:off x="5734815" y="6400801"/>
            <a:ext cx="72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20</a:t>
            </a:r>
            <a:r>
              <a:rPr lang="en-US" b="1" dirty="0">
                <a:solidFill>
                  <a:schemeClr val="bg1"/>
                </a:solidFill>
              </a:rPr>
              <a:t>21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9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8DFD41-80FB-4E34-A0B3-5266867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8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BA3C5-8D16-4950-98FB-0F33B8E85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r="4791" b="3057"/>
          <a:stretch/>
        </p:blipFill>
        <p:spPr>
          <a:xfrm>
            <a:off x="971028" y="1111045"/>
            <a:ext cx="10249944" cy="493812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898E489-D33E-4C7C-8EE5-BF19B837F049}"/>
              </a:ext>
            </a:extLst>
          </p:cNvPr>
          <p:cNvSpPr txBox="1">
            <a:spLocks/>
          </p:cNvSpPr>
          <p:nvPr/>
        </p:nvSpPr>
        <p:spPr>
          <a:xfrm>
            <a:off x="1066800" y="-593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Independent component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13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687CCC-0ECF-416D-8E6C-15BF831DA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"/>
          <a:stretch/>
        </p:blipFill>
        <p:spPr>
          <a:xfrm>
            <a:off x="3057525" y="141244"/>
            <a:ext cx="9016488" cy="594492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73621-04B8-438F-A001-8012D113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001DD-8AEA-4D42-A49C-EC3CDFB61C53}"/>
              </a:ext>
            </a:extLst>
          </p:cNvPr>
          <p:cNvSpPr txBox="1">
            <a:spLocks/>
          </p:cNvSpPr>
          <p:nvPr/>
        </p:nvSpPr>
        <p:spPr>
          <a:xfrm>
            <a:off x="117987" y="12517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Fetal ECG Extraction Algorithm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9909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4E9E-D00C-4FC1-B8BC-6D822A0B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extraction algorithm evaluation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076EDFA-D1DD-42A3-AE0E-42DD27FDC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013386"/>
              </p:ext>
            </p:extLst>
          </p:nvPr>
        </p:nvGraphicFramePr>
        <p:xfrm>
          <a:off x="1179871" y="1805495"/>
          <a:ext cx="9975812" cy="4483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102">
                  <a:extLst>
                    <a:ext uri="{9D8B030D-6E8A-4147-A177-3AD203B41FA5}">
                      <a16:colId xmlns:a16="http://schemas.microsoft.com/office/drawing/2014/main" val="2392584485"/>
                    </a:ext>
                  </a:extLst>
                </a:gridCol>
                <a:gridCol w="1662742">
                  <a:extLst>
                    <a:ext uri="{9D8B030D-6E8A-4147-A177-3AD203B41FA5}">
                      <a16:colId xmlns:a16="http://schemas.microsoft.com/office/drawing/2014/main" val="2205409581"/>
                    </a:ext>
                  </a:extLst>
                </a:gridCol>
                <a:gridCol w="1662742">
                  <a:extLst>
                    <a:ext uri="{9D8B030D-6E8A-4147-A177-3AD203B41FA5}">
                      <a16:colId xmlns:a16="http://schemas.microsoft.com/office/drawing/2014/main" val="2396662388"/>
                    </a:ext>
                  </a:extLst>
                </a:gridCol>
                <a:gridCol w="1662742">
                  <a:extLst>
                    <a:ext uri="{9D8B030D-6E8A-4147-A177-3AD203B41FA5}">
                      <a16:colId xmlns:a16="http://schemas.microsoft.com/office/drawing/2014/main" val="907831616"/>
                    </a:ext>
                  </a:extLst>
                </a:gridCol>
                <a:gridCol w="1662742">
                  <a:extLst>
                    <a:ext uri="{9D8B030D-6E8A-4147-A177-3AD203B41FA5}">
                      <a16:colId xmlns:a16="http://schemas.microsoft.com/office/drawing/2014/main" val="419177701"/>
                    </a:ext>
                  </a:extLst>
                </a:gridCol>
                <a:gridCol w="1662742">
                  <a:extLst>
                    <a:ext uri="{9D8B030D-6E8A-4147-A177-3AD203B41FA5}">
                      <a16:colId xmlns:a16="http://schemas.microsoft.com/office/drawing/2014/main" val="676365409"/>
                    </a:ext>
                  </a:extLst>
                </a:gridCol>
              </a:tblGrid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R01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R04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R07*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R08**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R10**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17595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TP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609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372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438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296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268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500708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FP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36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253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203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55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974516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FN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35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260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189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55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25929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TPR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0.95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0.59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0.70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0.90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0.83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441562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PPV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0.95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0.59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0.68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0.91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0.83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631804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Acc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0.90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0.42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0.53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0.82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0.71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643380"/>
                  </a:ext>
                </a:extLst>
              </a:tr>
              <a:tr h="5604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0.94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0.59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0.69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0.90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0.83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220177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C9350B-ECEF-4D90-A055-0B7883A7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449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1DCBB4-961A-4E9C-98B2-FDB144802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7" b="1723"/>
          <a:stretch/>
        </p:blipFill>
        <p:spPr>
          <a:xfrm>
            <a:off x="4615008" y="2822008"/>
            <a:ext cx="7576992" cy="334243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717348C-9547-49F9-B46B-80DDCA44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Processing: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Median filtration</a:t>
            </a:r>
          </a:p>
          <a:p>
            <a:r>
              <a:rPr lang="en-US" sz="2400" b="1" dirty="0"/>
              <a:t>Features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Baseline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AmpStd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Number of accelerations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Number of decelerations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Mild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Prolonged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Severe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BF26CB7-FC6D-46DC-99F4-20005BE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heart rate analysis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FE9902-DBC7-48FC-A13C-94FAF535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63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218ECF-F94F-49DA-8BC8-51C4C265B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17" y="117987"/>
            <a:ext cx="6257925" cy="611587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865596-93D7-4DFF-9708-F6FFF42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11</a:t>
            </a:r>
            <a:endParaRPr lang="ru-RU" sz="16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7C7BB3-64C6-41FB-87FA-F9753509C639}"/>
              </a:ext>
            </a:extLst>
          </p:cNvPr>
          <p:cNvSpPr txBox="1">
            <a:spLocks/>
          </p:cNvSpPr>
          <p:nvPr/>
        </p:nvSpPr>
        <p:spPr>
          <a:xfrm>
            <a:off x="292729" y="117987"/>
            <a:ext cx="829083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Fetal Heart Rate Decision Algorithm</a:t>
            </a:r>
            <a:endParaRPr lang="ru-RU" sz="44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0C4C236-EA17-43AA-98FC-0DB31610C3BD}"/>
              </a:ext>
            </a:extLst>
          </p:cNvPr>
          <p:cNvSpPr txBox="1">
            <a:spLocks/>
          </p:cNvSpPr>
          <p:nvPr/>
        </p:nvSpPr>
        <p:spPr>
          <a:xfrm>
            <a:off x="646691" y="2746043"/>
            <a:ext cx="3573043" cy="28166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Green</a:t>
            </a:r>
            <a:r>
              <a:rPr lang="en-US" sz="3200" dirty="0"/>
              <a:t> – </a:t>
            </a:r>
            <a:r>
              <a:rPr lang="en-US" sz="3200" dirty="0">
                <a:solidFill>
                  <a:srgbClr val="00FF00"/>
                </a:solidFill>
              </a:rPr>
              <a:t>Safe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Yellow</a:t>
            </a:r>
            <a:r>
              <a:rPr lang="en-US" sz="3200" dirty="0"/>
              <a:t> – </a:t>
            </a:r>
            <a:r>
              <a:rPr lang="en-US" sz="3200" dirty="0">
                <a:solidFill>
                  <a:srgbClr val="FFA400"/>
                </a:solidFill>
              </a:rPr>
              <a:t>Attention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Red</a:t>
            </a:r>
            <a:r>
              <a:rPr lang="en-US" sz="3200" dirty="0"/>
              <a:t> – </a:t>
            </a:r>
            <a:r>
              <a:rPr lang="en-US" sz="3200" dirty="0">
                <a:solidFill>
                  <a:srgbClr val="FF0000"/>
                </a:solidFill>
              </a:rPr>
              <a:t>Danger</a:t>
            </a:r>
            <a:endParaRPr lang="en-US" sz="28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580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4E9E-D00C-4FC1-B8BC-6D822A0B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heart rate algorithm evaluation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6DD2037-C6E8-4844-ACBC-26D515C48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59396"/>
              </p:ext>
            </p:extLst>
          </p:nvPr>
        </p:nvGraphicFramePr>
        <p:xfrm>
          <a:off x="1203649" y="1794637"/>
          <a:ext cx="9952029" cy="446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8140">
                  <a:extLst>
                    <a:ext uri="{9D8B030D-6E8A-4147-A177-3AD203B41FA5}">
                      <a16:colId xmlns:a16="http://schemas.microsoft.com/office/drawing/2014/main" val="313544338"/>
                    </a:ext>
                  </a:extLst>
                </a:gridCol>
                <a:gridCol w="1658140">
                  <a:extLst>
                    <a:ext uri="{9D8B030D-6E8A-4147-A177-3AD203B41FA5}">
                      <a16:colId xmlns:a16="http://schemas.microsoft.com/office/drawing/2014/main" val="851727248"/>
                    </a:ext>
                  </a:extLst>
                </a:gridCol>
                <a:gridCol w="1658140">
                  <a:extLst>
                    <a:ext uri="{9D8B030D-6E8A-4147-A177-3AD203B41FA5}">
                      <a16:colId xmlns:a16="http://schemas.microsoft.com/office/drawing/2014/main" val="801212396"/>
                    </a:ext>
                  </a:extLst>
                </a:gridCol>
                <a:gridCol w="1659203">
                  <a:extLst>
                    <a:ext uri="{9D8B030D-6E8A-4147-A177-3AD203B41FA5}">
                      <a16:colId xmlns:a16="http://schemas.microsoft.com/office/drawing/2014/main" val="3994395055"/>
                    </a:ext>
                  </a:extLst>
                </a:gridCol>
                <a:gridCol w="1659203">
                  <a:extLst>
                    <a:ext uri="{9D8B030D-6E8A-4147-A177-3AD203B41FA5}">
                      <a16:colId xmlns:a16="http://schemas.microsoft.com/office/drawing/2014/main" val="632934714"/>
                    </a:ext>
                  </a:extLst>
                </a:gridCol>
                <a:gridCol w="1659203">
                  <a:extLst>
                    <a:ext uri="{9D8B030D-6E8A-4147-A177-3AD203B41FA5}">
                      <a16:colId xmlns:a16="http://schemas.microsoft.com/office/drawing/2014/main" val="1170386766"/>
                    </a:ext>
                  </a:extLst>
                </a:gridCol>
              </a:tblGrid>
              <a:tr h="558564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trace 1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trace 2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trace 10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trace 26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trace 28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2608543217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Level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1591958050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Baseline, bpm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170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177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118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139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2018117766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AmpStd, bpm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7.4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7.0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5.3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6.2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1937700872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Acc_num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13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17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2029584577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Dec_Mild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29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19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38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2673719235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Dec_Prolonged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1523635806"/>
                  </a:ext>
                </a:extLst>
              </a:tr>
              <a:tr h="558564"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Dec_Severe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4" marR="57304" marT="0" marB="0" anchor="ctr"/>
                </a:tc>
                <a:extLst>
                  <a:ext uri="{0D108BD9-81ED-4DB2-BD59-A6C34878D82A}">
                    <a16:rowId xmlns:a16="http://schemas.microsoft.com/office/drawing/2014/main" val="154421418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C20FE9-363A-4094-99D9-2F358C44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1600" dirty="0"/>
              <a:t>1</a:t>
            </a:r>
            <a:r>
              <a:rPr lang="en-US" sz="1600" dirty="0"/>
              <a:t>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2872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98473-9EDD-4F7C-BA1C-6C2F5FE4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8F825-03E7-4FE8-89F9-8FA471A1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892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Project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Development of the preprocessing chain</a:t>
            </a:r>
            <a:endParaRPr lang="ru-RU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Development of the FHR Extraction algorithm.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Modification of Pan and Tompkins Processing and Search algorithms.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Development of the Enhance Peak Position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Modification of the Template Subtraction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Development of FHR analysis and decision making algorithms.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 algn="just">
              <a:buNone/>
            </a:pPr>
            <a:r>
              <a:rPr lang="en-US" sz="2600" dirty="0"/>
              <a:t>Future investigations should include the development of electrode positioning system, appropriate for obtaining at least two channels with mECG and fECG, and algorithm optimization and adaptation for a concrete acquisition system.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7C1DE-E8CD-4844-AF86-5D610651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8935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1F452-04E1-4F40-BCB5-6083762C20CC}"/>
              </a:ext>
            </a:extLst>
          </p:cNvPr>
          <p:cNvSpPr txBox="1"/>
          <p:nvPr/>
        </p:nvSpPr>
        <p:spPr>
          <a:xfrm>
            <a:off x="2481942" y="2228671"/>
            <a:ext cx="12559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Thanks for attention</a:t>
            </a:r>
            <a:endParaRPr lang="ru-RU" sz="7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5117DB-E04B-40E8-9852-4328F0E5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78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Relevance of Fetal Monitoring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57769-3E79-4583-A121-4629DF36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0" y="1878637"/>
            <a:ext cx="6079183" cy="429118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9CC0B0B-4F1D-49BE-9FE5-308CBDAC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346-46F0-43C9-89C9-EB13E57B4503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276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Relevance of Fetal 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0" y="214646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Diagnostic ways:</a:t>
            </a:r>
            <a:endParaRPr lang="ru-RU" sz="24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Biochemical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samples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Biotechnical analysis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Ultrasound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Cardiotocography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Fetal ECG monitoring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57769-3E79-4583-A121-4629DF36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0" y="1878637"/>
            <a:ext cx="6079183" cy="429118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9CC0B0B-4F1D-49BE-9FE5-308CBDAC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85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Relevance of Fetal 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0" y="214646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Diagnostic ways:</a:t>
            </a:r>
            <a:endParaRPr lang="ru-RU" sz="24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Biochemical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samples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Biotechnical analysis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Ultrasound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Cardiotocography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u="sng" dirty="0">
                <a:solidFill>
                  <a:schemeClr val="tx1"/>
                </a:solidFill>
              </a:rPr>
              <a:t>Fetal ECG monitoring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57769-3E79-4583-A121-4629DF36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2" y="1878637"/>
            <a:ext cx="6079183" cy="429118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9CC0B0B-4F1D-49BE-9FE5-308CBDAC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1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Goals and tasks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Goal</a:t>
            </a:r>
            <a:r>
              <a:rPr lang="en-US" sz="2400" dirty="0">
                <a:solidFill>
                  <a:schemeClr val="tx1"/>
                </a:solidFill>
              </a:rPr>
              <a:t>: The Development of algorithm based on fetal ECG analysis for discovering fetal critical conditions.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Tasks</a:t>
            </a:r>
            <a:r>
              <a:rPr lang="ru-RU" sz="2400" b="1" dirty="0">
                <a:solidFill>
                  <a:schemeClr val="tx1"/>
                </a:solidFill>
              </a:rPr>
              <a:t>: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of the preprocessing chain.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and improvement of the Fetal ECG extraction algorithm.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of the fetal heart rate analysis algorithm.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Fetal ECG extraction and FHR analysis algorithm evaluation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F42EBB-DA6F-4FD5-A070-0B8EA8CD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93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292D3-AA72-439E-9F78-2E0A0E6E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ECG Monitoring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5A7F4D-EF4D-4832-908A-A8B0BDEB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pic>
        <p:nvPicPr>
          <p:cNvPr id="6" name="Рисунок 5" descr="Фетальный ЭКГ монитор Monica Novii - Биомир - Медицинское оборудование,  аксессуары и расходные материалы">
            <a:extLst>
              <a:ext uri="{FF2B5EF4-FFF2-40B4-BE49-F238E27FC236}">
                <a16:creationId xmlns:a16="http://schemas.microsoft.com/office/drawing/2014/main" id="{317F3F4B-7FAC-421B-B538-1A1D19A79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4" y="2081489"/>
            <a:ext cx="4817807" cy="402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C39A15-B4AF-43C6-93C3-EE39C0247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 r="4919"/>
          <a:stretch/>
        </p:blipFill>
        <p:spPr>
          <a:xfrm>
            <a:off x="5211098" y="1839221"/>
            <a:ext cx="6862916" cy="30159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79ABBB-0E11-4F2D-B770-78E60C914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31" y="4855170"/>
            <a:ext cx="4210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Stage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Signal noises: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Powerline interference.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Baseline drift.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High frequency noises.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Artefacts.</a:t>
            </a:r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endParaRPr lang="ru-RU" sz="2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2137AF-7ACE-47D0-9DDB-9BC6A43E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r="3859"/>
          <a:stretch/>
        </p:blipFill>
        <p:spPr>
          <a:xfrm>
            <a:off x="4388624" y="2724539"/>
            <a:ext cx="7722511" cy="3596238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B9569A8-47EE-475E-9DF7-597873E1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8172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30F380-9B26-4376-AA79-1A53BA006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" r="4051"/>
          <a:stretch/>
        </p:blipFill>
        <p:spPr>
          <a:xfrm>
            <a:off x="4355690" y="2711591"/>
            <a:ext cx="7836310" cy="35924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03D7C-15BE-4163-9F7F-4988C7C7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Stage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3A729AB-A6F5-4A8C-A24F-8FB244EA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Methods to cope with noises: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Notch 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Wavelet decomposition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Bandpass filtering</a:t>
            </a:r>
          </a:p>
          <a:p>
            <a:pPr marL="0" indent="0">
              <a:buNone/>
            </a:pPr>
            <a:endParaRPr lang="en-US" sz="2200" b="1" dirty="0"/>
          </a:p>
          <a:p>
            <a:endParaRPr lang="en-US" sz="2200" dirty="0"/>
          </a:p>
          <a:p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173B4D3-7104-40DB-AECD-5DF5BF1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8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4E9E-D00C-4FC1-B8BC-6D822A0B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ECG Extraction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7348C-9547-49F9-B46B-80DDCA44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5559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Extraction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u="sng" dirty="0"/>
              <a:t>FastICA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QRS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Peak Enhancement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Template Subtraction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EE12611-9CAE-407E-A4DE-C2FC7582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E46662B-AD59-43BB-BA2D-D7830050AEA1}"/>
              </a:ext>
            </a:extLst>
          </p:cNvPr>
          <p:cNvSpPr txBox="1">
            <a:spLocks/>
          </p:cNvSpPr>
          <p:nvPr/>
        </p:nvSpPr>
        <p:spPr>
          <a:xfrm>
            <a:off x="6744929" y="1858020"/>
            <a:ext cx="4886633" cy="34710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Advantages: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High computational speed.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Low memory usage.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Sustainability to additive noise.</a:t>
            </a:r>
          </a:p>
          <a:p>
            <a:pPr marL="292608" lvl="1" indent="0">
              <a:buNone/>
            </a:pPr>
            <a:endParaRPr lang="en-US" sz="2400" dirty="0"/>
          </a:p>
          <a:p>
            <a:r>
              <a:rPr lang="en-US" sz="2400" b="1" dirty="0"/>
              <a:t>Disadvantages: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Only one gaussian source allowed.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High number of channels required.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389781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3268</TotalTime>
  <Words>451</Words>
  <Application>Microsoft Office PowerPoint</Application>
  <PresentationFormat>Широкоэкранный</PresentationFormat>
  <Paragraphs>212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Ретро</vt:lpstr>
      <vt:lpstr>Презентация PowerPoint</vt:lpstr>
      <vt:lpstr>The Relevance of Fetal Monitoring</vt:lpstr>
      <vt:lpstr>The Relevance of Fetal Monitoring</vt:lpstr>
      <vt:lpstr>The Relevance of Fetal Monitoring</vt:lpstr>
      <vt:lpstr>Goals and tasks</vt:lpstr>
      <vt:lpstr>Fetal ECG Monitoring</vt:lpstr>
      <vt:lpstr>Preprocessing Stage</vt:lpstr>
      <vt:lpstr>Preprocessing Stage</vt:lpstr>
      <vt:lpstr>Fetal ECG Extraction</vt:lpstr>
      <vt:lpstr>Презентация PowerPoint</vt:lpstr>
      <vt:lpstr>Презентация PowerPoint</vt:lpstr>
      <vt:lpstr>Fetal extraction algorithm evaluation</vt:lpstr>
      <vt:lpstr>Fetal heart rate analysis</vt:lpstr>
      <vt:lpstr>Презентация PowerPoint</vt:lpstr>
      <vt:lpstr>Fetal heart rate algorithm evaluation</vt:lpstr>
      <vt:lpstr>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Zind</dc:creator>
  <cp:lastModifiedBy>Zind</cp:lastModifiedBy>
  <cp:revision>55</cp:revision>
  <dcterms:created xsi:type="dcterms:W3CDTF">2021-05-29T15:31:18Z</dcterms:created>
  <dcterms:modified xsi:type="dcterms:W3CDTF">2021-06-02T19:26:09Z</dcterms:modified>
</cp:coreProperties>
</file>