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Quintessential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oOhDKbl0LcRBDdIrjR3MTVKi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intessential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2.png"/><Relationship Id="rId13" Type="http://schemas.openxmlformats.org/officeDocument/2006/relationships/image" Target="../media/image1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Relationship Id="rId15" Type="http://schemas.openxmlformats.org/officeDocument/2006/relationships/image" Target="../media/image9.png"/><Relationship Id="rId1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6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19.png"/><Relationship Id="rId7" Type="http://schemas.openxmlformats.org/officeDocument/2006/relationships/image" Target="../media/image1.png"/><Relationship Id="rId8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/>
              <a:t>PUDA- Privacy and Unforgeability for Data Aggregation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Goal: Privacy and Unforgeability for Data Aggregation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Actors involved: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/>
              <a:t>Users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/>
              <a:t>Key Dealer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/>
              <a:t>Aggregator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/>
              <a:t>Data Analyzer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Aggregator Obliviousness: Aggregator learns only the aggregate value of the user’s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Aggregator Unforgeability: it cannot generate a proof for an aggregate value that was not computed correctly from users’ input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Setup</a:t>
            </a:r>
            <a:endParaRPr/>
          </a:p>
        </p:txBody>
      </p:sp>
      <p:pic>
        <p:nvPicPr>
          <p:cNvPr descr="Man" id="96" name="Google Shape;9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478" y="31000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"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0" y="2514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" id="98" name="Google Shape;9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600" y="132766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" id="99" name="Google Shape;9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0324" y="4014458"/>
            <a:ext cx="508739" cy="506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8282609" y="1597046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parameter </a:t>
            </a:r>
            <a:r>
              <a:rPr b="0" i="0" lang="fr-FR" sz="1800" u="none" cap="none" strike="noStrik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P</a:t>
            </a:r>
            <a:endParaRPr sz="18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8282609" y="2650784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Aggregator’s Secret Key SK</a:t>
            </a:r>
            <a:r>
              <a:rPr lang="fr-FR"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A</a:t>
            </a: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8282609" y="4081072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secret keys SK</a:t>
            </a: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users </a:t>
            </a:r>
            <a:r>
              <a:rPr lang="fr-FR" sz="18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U</a:t>
            </a: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8282609" y="5360502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verification Key VK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ey" id="104" name="Google Shape;10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05600" y="5228125"/>
            <a:ext cx="914400" cy="911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" id="105" name="Google Shape;10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48539" y="313223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el face with solid fill" id="106" name="Google Shape;106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32010" y="3100058"/>
            <a:ext cx="585458" cy="585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" id="107" name="Google Shape;10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72724" y="4166858"/>
            <a:ext cx="508739" cy="5068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" id="108" name="Google Shape;10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25124" y="4319258"/>
            <a:ext cx="508739" cy="5068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" id="109" name="Google Shape;10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77524" y="4471658"/>
            <a:ext cx="508739" cy="5068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3"/>
          <p:cNvCxnSpPr>
            <a:stCxn id="96" idx="3"/>
          </p:cNvCxnSpPr>
          <p:nvPr/>
        </p:nvCxnSpPr>
        <p:spPr>
          <a:xfrm>
            <a:off x="1543878" y="3557258"/>
            <a:ext cx="213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3"/>
          <p:cNvCxnSpPr>
            <a:stCxn id="105" idx="3"/>
            <a:endCxn id="98" idx="1"/>
          </p:cNvCxnSpPr>
          <p:nvPr/>
        </p:nvCxnSpPr>
        <p:spPr>
          <a:xfrm flipH="1" rot="10800000">
            <a:off x="4962939" y="1784938"/>
            <a:ext cx="1742700" cy="180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3"/>
          <p:cNvCxnSpPr>
            <a:stCxn id="105" idx="3"/>
            <a:endCxn id="97" idx="1"/>
          </p:cNvCxnSpPr>
          <p:nvPr/>
        </p:nvCxnSpPr>
        <p:spPr>
          <a:xfrm flipH="1" rot="10800000">
            <a:off x="4962939" y="2971738"/>
            <a:ext cx="1742700" cy="6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3"/>
          <p:cNvCxnSpPr>
            <a:stCxn id="105" idx="3"/>
          </p:cNvCxnSpPr>
          <p:nvPr/>
        </p:nvCxnSpPr>
        <p:spPr>
          <a:xfrm>
            <a:off x="4962939" y="3589438"/>
            <a:ext cx="1742700" cy="98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3"/>
          <p:cNvCxnSpPr>
            <a:stCxn id="105" idx="3"/>
            <a:endCxn id="104" idx="1"/>
          </p:cNvCxnSpPr>
          <p:nvPr/>
        </p:nvCxnSpPr>
        <p:spPr>
          <a:xfrm>
            <a:off x="4962939" y="3589438"/>
            <a:ext cx="1742700" cy="209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3"/>
          <p:cNvSpPr txBox="1"/>
          <p:nvPr/>
        </p:nvSpPr>
        <p:spPr>
          <a:xfrm>
            <a:off x="2393026" y="3224831"/>
            <a:ext cx="3733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k</a:t>
            </a:r>
            <a:endParaRPr sz="18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descr="Dice" id="116" name="Google Shape;116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615069" y="3666588"/>
            <a:ext cx="347870" cy="347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l face with solid fill" id="117" name="Google Shape;117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926418" y="2523588"/>
            <a:ext cx="848137" cy="848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of men" id="118" name="Google Shape;118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860155" y="396310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mer" id="119" name="Google Shape;119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926418" y="522481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" id="120" name="Google Shape;120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860155" y="127631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EncTag</a:t>
            </a:r>
            <a:endParaRPr/>
          </a:p>
        </p:txBody>
      </p:sp>
      <p:pic>
        <p:nvPicPr>
          <p:cNvPr descr="Document" id="126" name="Google Shape;12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705" y="179480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"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7705" y="49571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arm clock" id="128" name="Google Shape;12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7705" y="337599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" id="129" name="Google Shape;12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53465" y="337599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130" name="Google Shape;13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30208" y="49571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" id="131" name="Google Shape;13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25730" y="4623783"/>
            <a:ext cx="746348" cy="7463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bel" id="132" name="Google Shape;13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30208" y="1794807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4"/>
          <p:cNvCxnSpPr>
            <a:stCxn id="126" idx="3"/>
            <a:endCxn id="129" idx="1"/>
          </p:cNvCxnSpPr>
          <p:nvPr/>
        </p:nvCxnSpPr>
        <p:spPr>
          <a:xfrm>
            <a:off x="2622105" y="2252007"/>
            <a:ext cx="2531400" cy="158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4"/>
          <p:cNvCxnSpPr>
            <a:stCxn id="128" idx="3"/>
            <a:endCxn id="129" idx="1"/>
          </p:cNvCxnSpPr>
          <p:nvPr/>
        </p:nvCxnSpPr>
        <p:spPr>
          <a:xfrm>
            <a:off x="2622105" y="3833191"/>
            <a:ext cx="253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4"/>
          <p:cNvCxnSpPr>
            <a:stCxn id="127" idx="3"/>
            <a:endCxn id="129" idx="1"/>
          </p:cNvCxnSpPr>
          <p:nvPr/>
        </p:nvCxnSpPr>
        <p:spPr>
          <a:xfrm flipH="1" rot="10800000">
            <a:off x="2622105" y="3833075"/>
            <a:ext cx="2531400" cy="158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" name="Google Shape;136;p4"/>
          <p:cNvCxnSpPr>
            <a:stCxn id="129" idx="3"/>
            <a:endCxn id="132" idx="1"/>
          </p:cNvCxnSpPr>
          <p:nvPr/>
        </p:nvCxnSpPr>
        <p:spPr>
          <a:xfrm flipH="1" rot="10800000">
            <a:off x="6067865" y="2251891"/>
            <a:ext cx="2662200" cy="158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" name="Google Shape;137;p4"/>
          <p:cNvCxnSpPr>
            <a:stCxn id="129" idx="3"/>
            <a:endCxn id="130" idx="1"/>
          </p:cNvCxnSpPr>
          <p:nvPr/>
        </p:nvCxnSpPr>
        <p:spPr>
          <a:xfrm>
            <a:off x="6067865" y="3833191"/>
            <a:ext cx="2662200" cy="158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Dice" id="138" name="Google Shape;138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84625" y="3942521"/>
            <a:ext cx="347870" cy="34787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808383" y="3644348"/>
            <a:ext cx="1001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time 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741065" y="4827508"/>
            <a:ext cx="9144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 Key SK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user </a:t>
            </a:r>
            <a:r>
              <a:rPr lang="fr-FR" sz="18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U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808383" y="2067339"/>
            <a:ext cx="9587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fr-FR" sz="18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x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9872870" y="1961321"/>
            <a:ext cx="2160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tag σ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authenticate </a:t>
            </a:r>
            <a:r>
              <a:rPr lang="fr-FR" sz="18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x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9872870" y="5181600"/>
            <a:ext cx="2319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 text c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Aggregate</a:t>
            </a:r>
            <a:endParaRPr/>
          </a:p>
        </p:txBody>
      </p:sp>
      <p:pic>
        <p:nvPicPr>
          <p:cNvPr descr="Key" id="149" name="Google Shape;14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707" y="325524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150" name="Google Shape;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5548" y="455359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" id="151" name="Google Shape;1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6400" y="4297625"/>
            <a:ext cx="746348" cy="7463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bel" id="152" name="Google Shape;1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15548" y="1992012"/>
            <a:ext cx="422077" cy="422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bel" id="153" name="Google Shape;1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25340" y="440786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" id="154" name="Google Shape;15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72940" y="1919008"/>
            <a:ext cx="746349" cy="746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155" name="Google Shape;1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5340" y="220815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156" name="Google Shape;1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7740" y="236055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l face with solid fill" id="157" name="Google Shape;15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90628" y="3220381"/>
            <a:ext cx="676391" cy="6763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" id="158" name="Google Shape;15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11079" y="3343494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5"/>
          <p:cNvCxnSpPr/>
          <p:nvPr/>
        </p:nvCxnSpPr>
        <p:spPr>
          <a:xfrm>
            <a:off x="3204460" y="2360557"/>
            <a:ext cx="2539784" cy="13518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5"/>
          <p:cNvCxnSpPr>
            <a:stCxn id="149" idx="3"/>
          </p:cNvCxnSpPr>
          <p:nvPr/>
        </p:nvCxnSpPr>
        <p:spPr>
          <a:xfrm>
            <a:off x="3337107" y="3712441"/>
            <a:ext cx="240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5"/>
          <p:cNvCxnSpPr>
            <a:stCxn id="150" idx="3"/>
          </p:cNvCxnSpPr>
          <p:nvPr/>
        </p:nvCxnSpPr>
        <p:spPr>
          <a:xfrm flipH="1" rot="10800000">
            <a:off x="3329948" y="3712393"/>
            <a:ext cx="2414400" cy="129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" name="Google Shape;162;p5"/>
          <p:cNvCxnSpPr>
            <a:stCxn id="158" idx="3"/>
            <a:endCxn id="155" idx="1"/>
          </p:cNvCxnSpPr>
          <p:nvPr/>
        </p:nvCxnSpPr>
        <p:spPr>
          <a:xfrm flipH="1" rot="10800000">
            <a:off x="7025479" y="2665494"/>
            <a:ext cx="2199900" cy="113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5"/>
          <p:cNvCxnSpPr>
            <a:stCxn id="158" idx="3"/>
            <a:endCxn id="153" idx="1"/>
          </p:cNvCxnSpPr>
          <p:nvPr/>
        </p:nvCxnSpPr>
        <p:spPr>
          <a:xfrm>
            <a:off x="7025479" y="3800694"/>
            <a:ext cx="2199900" cy="106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4" name="Google Shape;164;p5"/>
          <p:cNvSpPr txBox="1"/>
          <p:nvPr/>
        </p:nvSpPr>
        <p:spPr>
          <a:xfrm>
            <a:off x="6197081" y="2905625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A</a:t>
            </a:r>
            <a:endParaRPr sz="18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descr="Label" id="165" name="Google Shape;165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67948" y="2144412"/>
            <a:ext cx="422077" cy="422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bel" id="166" name="Google Shape;16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20348" y="2296812"/>
            <a:ext cx="422077" cy="422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bel" id="167" name="Google Shape;16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72748" y="2449212"/>
            <a:ext cx="422077" cy="422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168" name="Google Shape;16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7948" y="470599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" id="169" name="Google Shape;16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8800" y="4450025"/>
            <a:ext cx="746348" cy="7463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727573" y="2002824"/>
            <a:ext cx="16228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 tags {σ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748761" y="3232521"/>
            <a:ext cx="13408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Aggregator secret Key SK</a:t>
            </a:r>
            <a:r>
              <a:rPr lang="fr-FR"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A</a:t>
            </a:r>
            <a:endParaRPr sz="18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725897" y="4726663"/>
            <a:ext cx="12716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Ciphertexts {c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10314991" y="2461070"/>
            <a:ext cx="1778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10314991" y="4718638"/>
            <a:ext cx="1653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σ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Verification</a:t>
            </a:r>
            <a:endParaRPr/>
          </a:p>
        </p:txBody>
      </p:sp>
      <p:pic>
        <p:nvPicPr>
          <p:cNvPr descr="Gears" id="180" name="Google Shape;18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9496" y="335051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" id="181" name="Google Shape;18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0687" y="140818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bel" id="182" name="Google Shape;18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0687" y="529284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" id="183" name="Google Shape;18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8287" y="3061363"/>
            <a:ext cx="746349" cy="746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184" name="Google Shape;18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0687" y="335051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185" name="Google Shape;18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3087" y="350291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mer" id="186" name="Google Shape;186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9512" y="3061363"/>
            <a:ext cx="746350" cy="74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187" name="Google Shape;187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00625" y="441731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188" name="Google Shape;188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589774" y="2159478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6"/>
          <p:cNvCxnSpPr>
            <a:stCxn id="181" idx="3"/>
          </p:cNvCxnSpPr>
          <p:nvPr/>
        </p:nvCxnSpPr>
        <p:spPr>
          <a:xfrm>
            <a:off x="2435087" y="1865381"/>
            <a:ext cx="3263400" cy="207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p6"/>
          <p:cNvCxnSpPr>
            <a:stCxn id="185" idx="3"/>
          </p:cNvCxnSpPr>
          <p:nvPr/>
        </p:nvCxnSpPr>
        <p:spPr>
          <a:xfrm flipH="1" rot="10800000">
            <a:off x="2587487" y="3935812"/>
            <a:ext cx="3111000" cy="2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6"/>
          <p:cNvCxnSpPr>
            <a:stCxn id="182" idx="3"/>
          </p:cNvCxnSpPr>
          <p:nvPr/>
        </p:nvCxnSpPr>
        <p:spPr>
          <a:xfrm flipH="1" rot="10800000">
            <a:off x="2435087" y="3935943"/>
            <a:ext cx="3263400" cy="18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6"/>
          <p:cNvCxnSpPr>
            <a:stCxn id="180" idx="3"/>
            <a:endCxn id="188" idx="1"/>
          </p:cNvCxnSpPr>
          <p:nvPr/>
        </p:nvCxnSpPr>
        <p:spPr>
          <a:xfrm flipH="1" rot="10800000">
            <a:off x="6833896" y="2616712"/>
            <a:ext cx="2755800" cy="119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6"/>
          <p:cNvCxnSpPr>
            <a:stCxn id="180" idx="3"/>
            <a:endCxn id="187" idx="1"/>
          </p:cNvCxnSpPr>
          <p:nvPr/>
        </p:nvCxnSpPr>
        <p:spPr>
          <a:xfrm>
            <a:off x="6833896" y="3807712"/>
            <a:ext cx="27666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6"/>
          <p:cNvSpPr txBox="1"/>
          <p:nvPr/>
        </p:nvSpPr>
        <p:spPr>
          <a:xfrm>
            <a:off x="5910471" y="2798929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DA</a:t>
            </a:r>
            <a:endParaRPr sz="18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290961" y="1570590"/>
            <a:ext cx="12622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Verification Key SK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324678" y="3539427"/>
            <a:ext cx="1194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324678" y="5597643"/>
            <a:ext cx="1653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σ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Strengths/ Weakness</a:t>
            </a:r>
            <a:endParaRPr/>
          </a:p>
        </p:txBody>
      </p:sp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fr-FR">
                <a:solidFill>
                  <a:schemeClr val="accent6"/>
                </a:solidFill>
              </a:rPr>
              <a:t>Strengths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04" name="Google Shape;20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Verification of data correctness without sacrificing privacy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Aggregator Obliviousness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Aggregate Unforgeability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Minimal computational overhead</a:t>
            </a:r>
            <a:endParaRPr/>
          </a:p>
        </p:txBody>
      </p:sp>
      <p:sp>
        <p:nvSpPr>
          <p:cNvPr id="205" name="Google Shape;20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fr-FR">
                <a:solidFill>
                  <a:srgbClr val="C00000"/>
                </a:solidFill>
              </a:rPr>
              <a:t>Weakness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06" name="Google Shape;20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Reliance on a third-party key Dealer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PUDA assumes assume that users are honest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PUDA’s efficiency is linear to the number of users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Aggregator cannot submit two distinct queries with the same User ID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Future works</a:t>
            </a:r>
            <a:endParaRPr/>
          </a:p>
        </p:txBody>
      </p:sp>
      <p:sp>
        <p:nvSpPr>
          <p:cNvPr id="212" name="Google Shape;21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Extend PUDA model to a general one dealing with privacy even if users are not independents.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Find some mechanisms that allow the correct execution of the protocol even if the Key Dealer and Users are not trusted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2021-11-20T14:49:00Z</dcterms:created>
  <dc:creator>Moad HAKAM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0F476633F8CA44BB9F47446108A5EB87</vt:lpwstr>
  </property>
  <property fmtid="{D5CDD505-2E9C-101B-9397-08002B2CF9AE}" pid="3" name="KSOProductBuildVer">
    <vt:lpwstr>1033-11.2.0.10308</vt:lpwstr>
  </property>
</Properties>
</file>