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  <p:embeddedFont>
      <p:font typeface="Fira Sans Condensed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bold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Extra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b88c96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7b88c96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228b39d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228b39d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9fbf6dc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9fbf6dc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228b39d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228b39d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7d59417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7d5941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7b88c96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7b88c96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fbf6d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9fbf6d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b88c967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b88c967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9fbf6dc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9fbf6dc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b88c96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b88c96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7b88c9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7b88c9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fbf6dc0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fbf6dc0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7b88c96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7b88c96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b88c967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b88c967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7b88c967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7b88c967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7d5941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7d594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7d5941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7d5941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b88c96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b88c96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228b39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228b39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7d5941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a7d5941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228b39d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228b39d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7d594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7d594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b88c96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7b88c96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228b39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228b39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14:gallery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1046850"/>
            <a:ext cx="91440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</a:t>
            </a:r>
            <a:r>
              <a:rPr lang="fr">
                <a:solidFill>
                  <a:srgbClr val="000000"/>
                </a:solidFill>
              </a:rPr>
              <a:t>  </a:t>
            </a:r>
            <a:r>
              <a:rPr b="1" lang="fr">
                <a:solidFill>
                  <a:srgbClr val="000000"/>
                </a:solidFill>
              </a:rPr>
              <a:t>Real Time Object Detection for autonomous cars using Deep Learning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5725" y="299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Harkati Chiraz Rayene &amp; Zineb Senane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Supervised by: Pr Marios Kountouris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450" y="3866450"/>
            <a:ext cx="2661424" cy="11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25" y="1893125"/>
            <a:ext cx="8839200" cy="135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674650"/>
            <a:ext cx="8520600" cy="21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895350"/>
            <a:ext cx="82581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2442450" y="201150"/>
            <a:ext cx="425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Main idea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57175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YOLO main idea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12" y="869000"/>
            <a:ext cx="8183126" cy="3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1576350" y="181650"/>
            <a:ext cx="599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You Look Only Once (YOLO) architecture</a:t>
            </a:r>
            <a:endParaRPr sz="20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2" y="1147489"/>
            <a:ext cx="7894875" cy="28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Yolo mechanism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49725" y="247875"/>
            <a:ext cx="85206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Fira Sans Condensed ExtraLight"/>
              <a:buChar char="●"/>
            </a:pPr>
            <a:r>
              <a:rPr lang="fr" sz="21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Divide the image into a SxS grid. </a:t>
            </a:r>
            <a:endParaRPr sz="2100"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Condensed ExtraLight"/>
              <a:buChar char="●"/>
            </a:pPr>
            <a:r>
              <a:rPr lang="fr" sz="21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If the center of an object fall into a grid cell, it will be the responsible for the object. </a:t>
            </a:r>
            <a:endParaRPr sz="2100"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Condensed ExtraLight"/>
              <a:buChar char="●"/>
            </a:pPr>
            <a:r>
              <a:rPr lang="fr" sz="21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Each grid cell predict: B bounding boxes; B confidence scores as C=Pr(Obj)*IOU; Confidence Prediction is obtained as IOU of predicted box and any ground truth box.</a:t>
            </a:r>
            <a:endParaRPr sz="2100"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2212575" y="215500"/>
            <a:ext cx="4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YOLOv3 Architecture </a:t>
            </a:r>
            <a:endParaRPr sz="20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13" y="627875"/>
            <a:ext cx="8133175" cy="45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YOLO v3 mechanism 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Condensed ExtraLight"/>
              <a:buChar char="●"/>
            </a:pPr>
            <a:r>
              <a:rPr lang="fr" sz="2100">
                <a:solidFill>
                  <a:schemeClr val="dk1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Its main idea is residual skipconnections  and upsampling </a:t>
            </a:r>
            <a:endParaRPr sz="2100">
              <a:solidFill>
                <a:schemeClr val="dk1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Condensed ExtraLight"/>
              <a:buChar char="●"/>
            </a:pPr>
            <a:r>
              <a:rPr lang="fr" sz="2000">
                <a:solidFill>
                  <a:schemeClr val="dk1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makes detections at three different scales. using 1x1 kernel on the feature maps and fully connected layers]</a:t>
            </a:r>
            <a:endParaRPr sz="2000">
              <a:solidFill>
                <a:schemeClr val="dk1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Condensed ExtraLight"/>
              <a:buChar char="●"/>
            </a:pPr>
            <a:r>
              <a:rPr lang="fr" sz="2100">
                <a:solidFill>
                  <a:schemeClr val="dk1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 uses independent logistic classifiers and binary cross-entropy loss instead of softmax and mean squared error.</a:t>
            </a:r>
            <a:endParaRPr sz="2200">
              <a:solidFill>
                <a:schemeClr val="dk1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1709700" y="143675"/>
            <a:ext cx="499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YOLOv4 Architecture</a:t>
            </a:r>
            <a:endParaRPr sz="20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8675"/>
            <a:ext cx="8833024" cy="2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YOLOv4 mechanism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892375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ct val="100000"/>
              <a:buFont typeface="Fira Sans Condensed ExtraLight"/>
              <a:buChar char="●"/>
            </a:pPr>
            <a:r>
              <a:rPr lang="fr" sz="21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Different architecture composed of four different blocks which are :the backbone, the neck, the dense prediction, and the sparse prediction. </a:t>
            </a:r>
            <a:endParaRPr sz="21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ct val="100000"/>
              <a:buFont typeface="Fira Sans Condensed ExtraLight"/>
              <a:buChar char="●"/>
            </a:pPr>
            <a:r>
              <a:rPr lang="fr" sz="21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Compared to YOLO v3 , YOLO v4 improved  the mean average precision(mAP) by as much as 10% and the number of frames per second by 12% </a:t>
            </a:r>
            <a:endParaRPr sz="21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669275" y="1611200"/>
            <a:ext cx="79074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900"/>
              <a:buFont typeface="Fira Sans Condensed ExtraLight"/>
              <a:buChar char="➔"/>
            </a:pPr>
            <a:r>
              <a:rPr lang="fr" sz="19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backbone : neural network  composed of convolutional layers to extract the essential features</a:t>
            </a:r>
            <a:endParaRPr sz="19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900"/>
              <a:buFont typeface="Fira Sans Condensed ExtraLight"/>
              <a:buChar char="➔"/>
            </a:pPr>
            <a:r>
              <a:rPr lang="fr" sz="19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  neck :   it collects feature maps from different stage to improve accuracy </a:t>
            </a:r>
            <a:endParaRPr sz="19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900"/>
              <a:buFont typeface="Fira Sans Condensed ExtraLight"/>
              <a:buChar char="➔"/>
            </a:pPr>
            <a:r>
              <a:rPr lang="fr" sz="19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  Head : perform dense prediction which is a vector containing the coordinates of the predicted bounding box (center, height, width), the confidence score of the prediction and the label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450" y="1938088"/>
            <a:ext cx="8839200" cy="12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86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Datasets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347025" y="1301375"/>
            <a:ext cx="852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Fira Sans Condensed ExtraLight"/>
              <a:buChar char="●"/>
            </a:pPr>
            <a:r>
              <a:rPr lang="fr" sz="20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BDD100K: different images in different circumstances with ones challenging the deep learning models in such tasks</a:t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Fira Sans Condensed ExtraLight"/>
              <a:buChar char="●"/>
            </a:pPr>
            <a:r>
              <a:rPr lang="fr" sz="20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Our own images</a:t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Font typeface="Fira Sans Condensed ExtraLight"/>
              <a:buChar char="●"/>
            </a:pPr>
            <a:r>
              <a:rPr lang="fr" sz="2000">
                <a:solidFill>
                  <a:srgbClr val="FFFFFE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Live camera for videos</a:t>
            </a:r>
            <a:endParaRPr sz="2000">
              <a:solidFill>
                <a:srgbClr val="FFFFFE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0" y="799875"/>
            <a:ext cx="6515451" cy="43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1648400" y="74375"/>
            <a:ext cx="583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YOLOv3</a:t>
            </a:r>
            <a:endParaRPr sz="20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1669800" y="2287050"/>
            <a:ext cx="580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DEMO for real-time detection</a:t>
            </a:r>
            <a:endParaRPr sz="25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6075"/>
            <a:ext cx="8839199" cy="131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Good accuracy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easy and fast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But …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Struggles to detect objects grouped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Struggles to detect small objects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Test two-stage detectors for higher accuracy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2000"/>
              <a:t>To think about: how to </a:t>
            </a:r>
            <a:r>
              <a:rPr lang="fr" sz="2000"/>
              <a:t>achieve</a:t>
            </a:r>
            <a:r>
              <a:rPr lang="fr" sz="2000"/>
              <a:t> a good tradeoff between speed and accuracy since we’re dealing with </a:t>
            </a:r>
            <a:r>
              <a:rPr lang="fr" sz="2000"/>
              <a:t>autonomous</a:t>
            </a:r>
            <a:r>
              <a:rPr lang="fr" sz="2000"/>
              <a:t> cars driving </a:t>
            </a:r>
            <a:r>
              <a:rPr lang="fr"/>
              <a:t> </a:t>
            </a:r>
            <a:endParaRPr/>
          </a:p>
        </p:txBody>
      </p:sp>
      <p:sp>
        <p:nvSpPr>
          <p:cNvPr id="199" name="Google Shape;199;p36"/>
          <p:cNvSpPr txBox="1"/>
          <p:nvPr>
            <p:ph type="title"/>
          </p:nvPr>
        </p:nvSpPr>
        <p:spPr>
          <a:xfrm>
            <a:off x="4852025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475"/>
            <a:ext cx="9144000" cy="52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1819275"/>
            <a:ext cx="68961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35"/>
            <a:ext cx="9231049" cy="52093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077550" y="201150"/>
            <a:ext cx="6709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Motivation</a:t>
            </a:r>
            <a:endParaRPr b="1" sz="37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083250"/>
            <a:ext cx="8520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chemeClr val="lt2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rPr>
              <a:t>How to perform a real time object detection in self driving  or autonomous cars  using the YOLO model ?</a:t>
            </a:r>
            <a:endParaRPr sz="3000">
              <a:solidFill>
                <a:schemeClr val="lt2"/>
              </a:solidFill>
              <a:latin typeface="Fira Sans Condensed ExtraLight"/>
              <a:ea typeface="Fira Sans Condensed ExtraLight"/>
              <a:cs typeface="Fira Sans Condensed ExtraLight"/>
              <a:sym typeface="Fira Sans Condensed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b="1" lang="fr" sz="1900">
                <a:solidFill>
                  <a:srgbClr val="000000"/>
                </a:solidFill>
              </a:rPr>
              <a:t>   </a:t>
            </a:r>
            <a:endParaRPr b="1"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510250" y="416650"/>
            <a:ext cx="41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Approach</a:t>
            </a:r>
            <a:endParaRPr b="1" sz="21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23975"/>
            <a:ext cx="6355525" cy="27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pre-trained models on COCO dataset?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48925"/>
            <a:ext cx="55721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1200"/>
            <a:ext cx="7562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62275"/>
            <a:ext cx="79819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775" y="1819275"/>
            <a:ext cx="58864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609150" y="244250"/>
            <a:ext cx="537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E"/>
                </a:solidFill>
                <a:latin typeface="Average"/>
                <a:ea typeface="Average"/>
                <a:cs typeface="Average"/>
                <a:sym typeface="Average"/>
              </a:rPr>
              <a:t>Recent object detectors</a:t>
            </a:r>
            <a:endParaRPr sz="2500">
              <a:solidFill>
                <a:srgbClr val="FFFFF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6850"/>
            <a:ext cx="8574414" cy="41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