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8" r:id="rId3"/>
    <p:sldId id="261" r:id="rId4"/>
    <p:sldId id="262" r:id="rId5"/>
    <p:sldId id="260" r:id="rId6"/>
    <p:sldId id="263" r:id="rId7"/>
    <p:sldId id="264" r:id="rId8"/>
    <p:sldId id="265" r:id="rId9"/>
    <p:sldId id="275" r:id="rId10"/>
    <p:sldId id="267" r:id="rId11"/>
    <p:sldId id="269" r:id="rId12"/>
    <p:sldId id="270" r:id="rId13"/>
    <p:sldId id="271" r:id="rId14"/>
    <p:sldId id="273" r:id="rId15"/>
    <p:sldId id="276" r:id="rId16"/>
    <p:sldId id="274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9C574BF-2C44-47F4-A8AD-1BD998AB3402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2CB6148-1106-46AB-93EA-438C3B220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930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74BF-2C44-47F4-A8AD-1BD998AB3402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6148-1106-46AB-93EA-438C3B220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832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74BF-2C44-47F4-A8AD-1BD998AB3402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6148-1106-46AB-93EA-438C3B220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272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74BF-2C44-47F4-A8AD-1BD998AB3402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6148-1106-46AB-93EA-438C3B220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08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74BF-2C44-47F4-A8AD-1BD998AB3402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6148-1106-46AB-93EA-438C3B220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508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74BF-2C44-47F4-A8AD-1BD998AB3402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6148-1106-46AB-93EA-438C3B220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520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74BF-2C44-47F4-A8AD-1BD998AB3402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6148-1106-46AB-93EA-438C3B220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755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74BF-2C44-47F4-A8AD-1BD998AB3402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6148-1106-46AB-93EA-438C3B220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331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74BF-2C44-47F4-A8AD-1BD998AB3402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6148-1106-46AB-93EA-438C3B220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648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74BF-2C44-47F4-A8AD-1BD998AB3402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2CB6148-1106-46AB-93EA-438C3B220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247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9C574BF-2C44-47F4-A8AD-1BD998AB3402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2CB6148-1106-46AB-93EA-438C3B220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2737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9C574BF-2C44-47F4-A8AD-1BD998AB3402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2CB6148-1106-46AB-93EA-438C3B220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553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/>
          <a:srcRect l="1710" r="285" b="20919"/>
          <a:stretch/>
        </p:blipFill>
        <p:spPr>
          <a:xfrm>
            <a:off x="3683725" y="4567647"/>
            <a:ext cx="5853870" cy="13768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/>
          <a:srcRect l="7491" t="18457" r="8989" b="10831"/>
          <a:stretch/>
        </p:blipFill>
        <p:spPr>
          <a:xfrm>
            <a:off x="3573054" y="352697"/>
            <a:ext cx="2920572" cy="22076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/>
          <a:srcRect t="3510"/>
          <a:stretch/>
        </p:blipFill>
        <p:spPr>
          <a:xfrm>
            <a:off x="6504473" y="352697"/>
            <a:ext cx="2993336" cy="22076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51100" y="2762935"/>
            <a:ext cx="8166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 smtClean="0">
                <a:solidFill>
                  <a:srgbClr val="FFC000"/>
                </a:solidFill>
              </a:rPr>
              <a:t>PROGRAMA DE GESTÃO AMBIENTAL </a:t>
            </a:r>
            <a:r>
              <a:rPr lang="en-US" sz="3600" b="1" dirty="0" smtClean="0">
                <a:solidFill>
                  <a:srgbClr val="FFC000"/>
                </a:solidFill>
              </a:rPr>
              <a:t>– PGA </a:t>
            </a:r>
          </a:p>
          <a:p>
            <a:pPr algn="ctr"/>
            <a:r>
              <a:rPr lang="pt-PT" sz="3600" b="1" dirty="0" smtClean="0">
                <a:solidFill>
                  <a:srgbClr val="FFC000"/>
                </a:solidFill>
              </a:rPr>
              <a:t>=Actualização=</a:t>
            </a:r>
          </a:p>
        </p:txBody>
      </p:sp>
    </p:spTree>
    <p:extLst>
      <p:ext uri="{BB962C8B-B14F-4D97-AF65-F5344CB8AC3E}">
        <p14:creationId xmlns="" xmlns:p14="http://schemas.microsoft.com/office/powerpoint/2010/main" val="7898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1750" y="406400"/>
            <a:ext cx="938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b="1" dirty="0">
                <a:solidFill>
                  <a:srgbClr val="FFC000"/>
                </a:solidFill>
              </a:rPr>
              <a:t>Medidas de Gestão de Água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600" y="1307751"/>
            <a:ext cx="1111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100" y="1114286"/>
            <a:ext cx="1143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400" dirty="0"/>
              <a:t>A operação a céu aberto original foi desenvolvida </a:t>
            </a:r>
            <a:r>
              <a:rPr lang="pt-PT" sz="2400" dirty="0" smtClean="0"/>
              <a:t>numa </a:t>
            </a:r>
            <a:r>
              <a:rPr lang="pt-PT" sz="2400" dirty="0"/>
              <a:t>planície de inundação de vários cursos de água que drenam para o Rio </a:t>
            </a:r>
            <a:r>
              <a:rPr lang="pt-PT" sz="2400" dirty="0" smtClean="0"/>
              <a:t>Revubué. Criar e implentar um plano de Gestão </a:t>
            </a:r>
            <a:r>
              <a:rPr lang="pt-PT" sz="2400" dirty="0"/>
              <a:t>da Água de longo prazo.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36600" y="2868612"/>
            <a:ext cx="11087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400" dirty="0">
                <a:solidFill>
                  <a:schemeClr val="bg1"/>
                </a:solidFill>
              </a:rPr>
              <a:t>As acções propostas para a Gestão de Água são: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2400" dirty="0">
                <a:solidFill>
                  <a:schemeClr val="bg1"/>
                </a:solidFill>
              </a:rPr>
              <a:t>Obter aprovação da estratégia proposta por parte das autoridades ambientais e outros interessados.</a:t>
            </a:r>
            <a:endParaRPr lang="en-US" sz="2400" dirty="0">
              <a:solidFill>
                <a:schemeClr val="bg1"/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2400" dirty="0">
                <a:solidFill>
                  <a:schemeClr val="bg1"/>
                </a:solidFill>
              </a:rPr>
              <a:t>Realizar um estudo geotécnico completo para o estudo de viabilidade.</a:t>
            </a:r>
            <a:endParaRPr lang="en-US" sz="2400" dirty="0">
              <a:solidFill>
                <a:schemeClr val="bg1"/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2400" dirty="0">
                <a:solidFill>
                  <a:schemeClr val="bg1"/>
                </a:solidFill>
              </a:rPr>
              <a:t>Desenvolver os aspectos hidrológicos, hidráulicos, civis e estruturais da concepção sugerida para que atinjam um estudo completo de viabilidade, com uma estimativa de custos Capex a tal nível e desenvolver um cronograma mais realístico</a:t>
            </a:r>
            <a:r>
              <a:rPr lang="pt-PT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06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149190"/>
            <a:ext cx="938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b="1" dirty="0">
                <a:solidFill>
                  <a:srgbClr val="FFC000"/>
                </a:solidFill>
              </a:rPr>
              <a:t>Medidas de Gestão de Água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600" y="1307751"/>
            <a:ext cx="1111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857076"/>
            <a:ext cx="7632700" cy="5515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6052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2450" y="254000"/>
            <a:ext cx="938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b="1" dirty="0">
                <a:solidFill>
                  <a:srgbClr val="FFC000"/>
                </a:solidFill>
              </a:rPr>
              <a:t>Cursos de Água Ambiental </a:t>
            </a:r>
            <a:r>
              <a:rPr lang="pt-PT" sz="4000" dirty="0" smtClean="0">
                <a:solidFill>
                  <a:srgbClr val="FFC000"/>
                </a:solidFill>
              </a:rPr>
              <a:t> 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0" y="1383377"/>
            <a:ext cx="538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dirty="0" smtClean="0">
                <a:solidFill>
                  <a:schemeClr val="bg1"/>
                </a:solidFill>
              </a:rPr>
              <a:t>Utilização de drenagem </a:t>
            </a:r>
            <a:r>
              <a:rPr lang="pt-PT" sz="2800" dirty="0">
                <a:solidFill>
                  <a:schemeClr val="bg1"/>
                </a:solidFill>
              </a:rPr>
              <a:t>por gravidade, onde as condutas e bombeamento serão apenas incorporados em áreas onde a drenagem por gravidade não puder ser acomodada no projecto (por exemplo, a desidratação da superfície da cava, em reservatórios de recolha ou outras áreas baixas)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 descr="IMG_0670"/>
          <p:cNvPicPr/>
          <p:nvPr/>
        </p:nvPicPr>
        <p:blipFill>
          <a:blip r:embed="rId2" cstate="print"/>
          <a:srcRect t="34232" r="17795" b="7737"/>
          <a:stretch>
            <a:fillRect/>
          </a:stretch>
        </p:blipFill>
        <p:spPr bwMode="auto">
          <a:xfrm>
            <a:off x="6057900" y="1088886"/>
            <a:ext cx="5486400" cy="4559300"/>
          </a:xfrm>
          <a:prstGeom prst="rect">
            <a:avLst/>
          </a:prstGeom>
          <a:ln w="19050" cap="sq">
            <a:solidFill>
              <a:schemeClr val="tx1">
                <a:lumMod val="65000"/>
                <a:lumOff val="3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184900" y="5775186"/>
            <a:ext cx="535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i="1" dirty="0"/>
              <a:t>D</a:t>
            </a:r>
            <a:r>
              <a:rPr lang="pt-PT" i="1" dirty="0" smtClean="0"/>
              <a:t>esvio </a:t>
            </a:r>
            <a:r>
              <a:rPr lang="pt-PT" i="1" dirty="0"/>
              <a:t>da água pluvial </a:t>
            </a:r>
            <a:r>
              <a:rPr lang="pt-PT" i="1" dirty="0" smtClean="0"/>
              <a:t>em </a:t>
            </a:r>
            <a:r>
              <a:rPr lang="pt-PT" i="1" dirty="0"/>
              <a:t>vota da área da mina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28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2450" y="254000"/>
            <a:ext cx="938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b="1" dirty="0" smtClean="0">
                <a:solidFill>
                  <a:srgbClr val="FFC000"/>
                </a:solidFill>
              </a:rPr>
              <a:t>Águas Negras e Oleosas</a:t>
            </a:r>
            <a:r>
              <a:rPr lang="pt-PT" sz="4000" dirty="0" smtClean="0">
                <a:solidFill>
                  <a:srgbClr val="FFC000"/>
                </a:solidFill>
              </a:rPr>
              <a:t> 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3528" y="927464"/>
            <a:ext cx="114397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b="1" dirty="0" smtClean="0"/>
              <a:t>Águas Negras (CHPP e Pátio de Entulhos)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bg1"/>
                </a:solidFill>
              </a:rPr>
              <a:t>  Não só contêm concentrações elevadas de sólidos em suspensão, mas também tem uma maior probabilidade de conterem elementos de metais e impurezas geoquímicas.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383" y="2757664"/>
            <a:ext cx="113777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pt-PT" sz="2800" dirty="0" smtClean="0">
                <a:solidFill>
                  <a:schemeClr val="bg1"/>
                </a:solidFill>
              </a:rPr>
              <a:t>Recolha de águas negras através de drenagem superficial e/ou na cava e consolidação em reservatórios;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pt-PT" sz="2800" dirty="0" smtClean="0">
                <a:solidFill>
                  <a:schemeClr val="bg1"/>
                </a:solidFill>
              </a:rPr>
              <a:t>Sedimentação primária e secundaria em reservatórios;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pt-PT" sz="2800" dirty="0" smtClean="0">
                <a:solidFill>
                  <a:schemeClr val="bg1"/>
                </a:solidFill>
              </a:rPr>
              <a:t>O tratamento terciário de águas negras será em estação de tratamento de agua através de colheita de amostras para encontra o possível uso.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pt-PT" sz="2800" dirty="0" smtClean="0">
                <a:solidFill>
                  <a:schemeClr val="bg1"/>
                </a:solidFill>
              </a:rPr>
              <a:t>As descargas ambientais do efluente tratado da estação de tratamento de águas negras (se aplicável). 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6404" y="162560"/>
            <a:ext cx="938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b="1" dirty="0" smtClean="0">
                <a:solidFill>
                  <a:srgbClr val="FFC000"/>
                </a:solidFill>
              </a:rPr>
              <a:t>Águas Negra e Oleosa</a:t>
            </a:r>
            <a:r>
              <a:rPr lang="pt-PT" sz="4000" dirty="0" smtClean="0">
                <a:solidFill>
                  <a:srgbClr val="FFC000"/>
                </a:solidFill>
              </a:rPr>
              <a:t> 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3528" y="927464"/>
            <a:ext cx="114397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b="1" dirty="0" smtClean="0"/>
              <a:t>A água oleosa (Oficinas de reparação e manutenção de Equipamentos)</a:t>
            </a:r>
            <a:endParaRPr lang="pt-PT" sz="2800" dirty="0" smtClean="0"/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/>
              <a:t> Serão colocados reservatórios para água oleosa serão colocados na oficina e na área de lavagem de equipamentos mineiros.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383" y="2272936"/>
            <a:ext cx="116520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pt-PT" sz="2800" dirty="0" smtClean="0">
                <a:solidFill>
                  <a:schemeClr val="bg1"/>
                </a:solidFill>
              </a:rPr>
              <a:t>Recolha da água oleosa através de placas de cimento com drenagem, juntamente com drenos de concretos abertos, conforme necessário.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pt-PT" sz="2800" dirty="0" smtClean="0">
                <a:solidFill>
                  <a:schemeClr val="bg1"/>
                </a:solidFill>
              </a:rPr>
              <a:t>Separação preliminar de água oleosa através de câmaras de depósito de água de fluxo superior e inferior, com divisórias.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pt-PT" sz="2800" dirty="0" smtClean="0">
                <a:solidFill>
                  <a:schemeClr val="bg1"/>
                </a:solidFill>
              </a:rPr>
              <a:t>O tratamento da água oleosa na estação de tratamento, que pode ser tão simples como um sistema filtração.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PT" sz="2800" dirty="0" smtClean="0">
                <a:solidFill>
                  <a:schemeClr val="bg1"/>
                </a:solidFill>
              </a:rPr>
              <a:t>Descarga ambiental do efluente limpo para o sistema de drenagem natural e regional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351" y="1871133"/>
            <a:ext cx="10772775" cy="1658198"/>
          </a:xfrm>
        </p:spPr>
        <p:txBody>
          <a:bodyPr/>
          <a:lstStyle/>
          <a:p>
            <a:pPr algn="ctr"/>
            <a:r>
              <a:rPr lang="pt-PT" dirty="0" smtClean="0"/>
              <a:t>Gestão da Qualidade de Ar </a:t>
            </a:r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2534194" y="3735978"/>
            <a:ext cx="740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Mudança da posição/localização atual do CHPPP</a:t>
            </a:r>
            <a:endParaRPr lang="pt-PT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6404" y="162560"/>
            <a:ext cx="938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b="1" dirty="0" smtClean="0">
                <a:solidFill>
                  <a:srgbClr val="FFC000"/>
                </a:solidFill>
              </a:rPr>
              <a:t>Gestão da Qualidade do Ar </a:t>
            </a:r>
            <a:endParaRPr lang="en-US" sz="4000" b="1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3528" y="927464"/>
            <a:ext cx="114397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dirty="0" smtClean="0">
                <a:solidFill>
                  <a:schemeClr val="bg1"/>
                </a:solidFill>
              </a:rPr>
              <a:t>Extração do carvão pela Minas Moatize (escavação, nivelamento, compactação, além do movimento de veículos). Atividades que são potenciais fontes de poeira. As emissões dos veículos são uma fonte de partículas e outros poluentes. </a:t>
            </a:r>
          </a:p>
          <a:p>
            <a:pPr algn="just"/>
            <a:r>
              <a:rPr lang="pt-PT" sz="2800" dirty="0" smtClean="0">
                <a:solidFill>
                  <a:schemeClr val="bg1"/>
                </a:solidFill>
              </a:rPr>
              <a:t>O minério de carvão, é um produto particularmente empoeirado quando seco e todos aspectos relacionados com o transporte de carvão são potenciais fontes de poeira.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4880" y="4023358"/>
            <a:ext cx="105896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</a:rPr>
              <a:t>Os principais impactos da qualidade do ar podem ser causada por: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pt-PT" sz="2800" dirty="0" smtClean="0">
                <a:solidFill>
                  <a:schemeClr val="bg1"/>
                </a:solidFill>
              </a:rPr>
              <a:t>PM10 – Material Particulado Fino.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pt-PT" sz="2800" dirty="0" smtClean="0">
                <a:solidFill>
                  <a:schemeClr val="bg1"/>
                </a:solidFill>
              </a:rPr>
              <a:t>Poeira – Material Particulado Grosso.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pt-PT" sz="2800" dirty="0" smtClean="0">
                <a:solidFill>
                  <a:schemeClr val="bg1"/>
                </a:solidFill>
              </a:rPr>
              <a:t>Dióxido de Nitrogénio (NO2).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0278" y="1142274"/>
            <a:ext cx="938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b="1" dirty="0" smtClean="0">
                <a:solidFill>
                  <a:srgbClr val="FFC000"/>
                </a:solidFill>
              </a:rPr>
              <a:t>Gestão da Qualidade do Ar </a:t>
            </a:r>
            <a:endParaRPr lang="en-US" sz="4000" b="1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8030" y="2050870"/>
            <a:ext cx="114397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dirty="0" smtClean="0"/>
              <a:t>A </a:t>
            </a:r>
            <a:r>
              <a:rPr lang="pt-PT" sz="2800" dirty="0" smtClean="0"/>
              <a:t>adoção </a:t>
            </a:r>
            <a:r>
              <a:rPr lang="pt-PT" sz="2800" dirty="0" smtClean="0"/>
              <a:t>do </a:t>
            </a:r>
            <a:r>
              <a:rPr lang="pt-PT" sz="2800" dirty="0" smtClean="0"/>
              <a:t>limite </a:t>
            </a:r>
            <a:r>
              <a:rPr lang="pt-PT" sz="2800" dirty="0" smtClean="0"/>
              <a:t>para dispersão de poeira de 1200mg/m2/dia medido ao longo de um período de 30 dias para áreas industriais proporciona uma importante </a:t>
            </a:r>
            <a:r>
              <a:rPr lang="pt-PT" sz="2800" dirty="0" smtClean="0"/>
              <a:t>diretriz </a:t>
            </a:r>
            <a:r>
              <a:rPr lang="pt-PT" sz="2800" dirty="0" smtClean="0"/>
              <a:t>(</a:t>
            </a:r>
            <a:r>
              <a:rPr lang="pt-PT" sz="2800" dirty="0" err="1" smtClean="0"/>
              <a:t>South</a:t>
            </a:r>
            <a:r>
              <a:rPr lang="pt-PT" sz="2800" dirty="0" smtClean="0"/>
              <a:t> </a:t>
            </a:r>
            <a:r>
              <a:rPr lang="pt-PT" sz="2800" dirty="0" err="1" smtClean="0"/>
              <a:t>African</a:t>
            </a:r>
            <a:r>
              <a:rPr lang="pt-PT" sz="2800" dirty="0" smtClean="0"/>
              <a:t> </a:t>
            </a:r>
            <a:r>
              <a:rPr lang="pt-PT" sz="2800" dirty="0" err="1" smtClean="0"/>
              <a:t>National</a:t>
            </a:r>
            <a:r>
              <a:rPr lang="pt-PT" sz="2800" dirty="0" smtClean="0"/>
              <a:t> Standard, SANS 1929:2009).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6484" y="3180079"/>
            <a:ext cx="938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b="1" dirty="0" smtClean="0">
                <a:solidFill>
                  <a:srgbClr val="FFC000"/>
                </a:solidFill>
              </a:rPr>
              <a:t>Obrigado!  </a:t>
            </a:r>
            <a:endParaRPr lang="en-US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786" y="174812"/>
            <a:ext cx="4905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 smtClean="0">
                <a:solidFill>
                  <a:srgbClr val="FFC000"/>
                </a:solidFill>
              </a:rPr>
              <a:t>CONTEXTUALIZAÇÃO </a:t>
            </a:r>
            <a:endParaRPr lang="en-US" sz="4000" b="1" dirty="0">
              <a:solidFill>
                <a:srgbClr val="FFC000"/>
              </a:solidFill>
            </a:endParaRPr>
          </a:p>
        </p:txBody>
      </p:sp>
      <p:pic>
        <p:nvPicPr>
          <p:cNvPr id="5" name="Picture 4" descr="PHOTO-2018-11-15-05-40-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23138" y="874059"/>
            <a:ext cx="4296336" cy="5728448"/>
          </a:xfrm>
          <a:prstGeom prst="rect">
            <a:avLst/>
          </a:prstGeom>
        </p:spPr>
      </p:pic>
      <p:pic>
        <p:nvPicPr>
          <p:cNvPr id="7" name="Picture 6" descr="PHOTO-2018-11-15-05-40-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8217" y="886824"/>
            <a:ext cx="4246420" cy="5661894"/>
          </a:xfrm>
          <a:prstGeom prst="rect">
            <a:avLst/>
          </a:prstGeom>
        </p:spPr>
      </p:pic>
      <p:pic>
        <p:nvPicPr>
          <p:cNvPr id="9" name="Picture 8" descr="PHOTO-2018-11-15-05-39-4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2387" y="887506"/>
            <a:ext cx="4156423" cy="55418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848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1150" y="401707"/>
            <a:ext cx="938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b="1" dirty="0" smtClean="0">
                <a:solidFill>
                  <a:srgbClr val="FFC000"/>
                </a:solidFill>
              </a:rPr>
              <a:t>REFERÊNCIAL REGIONAL&amp;LOCAL </a:t>
            </a:r>
            <a:endParaRPr lang="en-US" sz="4000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450" y="1563990"/>
            <a:ext cx="1115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800" dirty="0">
                <a:solidFill>
                  <a:schemeClr val="bg1"/>
                </a:solidFill>
              </a:rPr>
              <a:t>Temperatura e </a:t>
            </a:r>
            <a:r>
              <a:rPr lang="pt-PT" sz="2800" dirty="0" smtClean="0">
                <a:solidFill>
                  <a:schemeClr val="bg1"/>
                </a:solidFill>
              </a:rPr>
              <a:t>precipitação – 27.4º e 691mm.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800" dirty="0">
                <a:solidFill>
                  <a:schemeClr val="bg1"/>
                </a:solidFill>
              </a:rPr>
              <a:t>Regime de </a:t>
            </a:r>
            <a:r>
              <a:rPr lang="pt-PT" sz="2800" dirty="0" smtClean="0">
                <a:solidFill>
                  <a:schemeClr val="bg1"/>
                </a:solidFill>
              </a:rPr>
              <a:t>ventos - </a:t>
            </a:r>
            <a:r>
              <a:rPr lang="pt-PT" sz="2800" dirty="0">
                <a:solidFill>
                  <a:schemeClr val="bg1"/>
                </a:solidFill>
              </a:rPr>
              <a:t>7 </a:t>
            </a:r>
            <a:r>
              <a:rPr lang="pt-PT" sz="2800" dirty="0" smtClean="0">
                <a:solidFill>
                  <a:schemeClr val="bg1"/>
                </a:solidFill>
              </a:rPr>
              <a:t>km/h, </a:t>
            </a:r>
            <a:r>
              <a:rPr lang="pt-PT" sz="2800" dirty="0">
                <a:solidFill>
                  <a:schemeClr val="bg1"/>
                </a:solidFill>
              </a:rPr>
              <a:t>De acordo com a escala de </a:t>
            </a:r>
            <a:r>
              <a:rPr lang="pt-PT" sz="2800" dirty="0" smtClean="0">
                <a:solidFill>
                  <a:schemeClr val="bg1"/>
                </a:solidFill>
              </a:rPr>
              <a:t>Beaufort, </a:t>
            </a:r>
            <a:r>
              <a:rPr lang="pt-PT" sz="2800" dirty="0">
                <a:solidFill>
                  <a:schemeClr val="bg1"/>
                </a:solidFill>
              </a:rPr>
              <a:t>classificam-se como aragem a brisa </a:t>
            </a:r>
            <a:r>
              <a:rPr lang="pt-PT" sz="2800" dirty="0" smtClean="0">
                <a:solidFill>
                  <a:schemeClr val="bg1"/>
                </a:solidFill>
              </a:rPr>
              <a:t>leve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800" dirty="0">
                <a:solidFill>
                  <a:schemeClr val="bg1"/>
                </a:solidFill>
              </a:rPr>
              <a:t>Humidade </a:t>
            </a:r>
            <a:r>
              <a:rPr lang="pt-PT" sz="2800" dirty="0" smtClean="0">
                <a:solidFill>
                  <a:schemeClr val="bg1"/>
                </a:solidFill>
              </a:rPr>
              <a:t>Relativa – valor médio </a:t>
            </a:r>
            <a:r>
              <a:rPr lang="pt-PT" sz="2800" dirty="0">
                <a:solidFill>
                  <a:schemeClr val="bg1"/>
                </a:solidFill>
              </a:rPr>
              <a:t>mensal é de 71</a:t>
            </a:r>
            <a:r>
              <a:rPr lang="pt-PT" sz="2800" dirty="0" smtClean="0">
                <a:solidFill>
                  <a:schemeClr val="bg1"/>
                </a:solidFill>
              </a:rPr>
              <a:t>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800" dirty="0">
                <a:solidFill>
                  <a:schemeClr val="bg1"/>
                </a:solidFill>
              </a:rPr>
              <a:t>Pressão </a:t>
            </a:r>
            <a:r>
              <a:rPr lang="pt-PT" sz="2800" dirty="0" smtClean="0">
                <a:solidFill>
                  <a:schemeClr val="bg1"/>
                </a:solidFill>
              </a:rPr>
              <a:t>atmosférica - valores </a:t>
            </a:r>
            <a:r>
              <a:rPr lang="pt-PT" sz="2800" dirty="0">
                <a:solidFill>
                  <a:schemeClr val="bg1"/>
                </a:solidFill>
              </a:rPr>
              <a:t>mais elevados </a:t>
            </a:r>
            <a:r>
              <a:rPr lang="pt-PT" sz="2800" dirty="0" smtClean="0">
                <a:solidFill>
                  <a:schemeClr val="bg1"/>
                </a:solidFill>
              </a:rPr>
              <a:t>em </a:t>
            </a:r>
            <a:r>
              <a:rPr lang="pt-PT" sz="2800" dirty="0">
                <a:solidFill>
                  <a:schemeClr val="bg1"/>
                </a:solidFill>
              </a:rPr>
              <a:t>redor dos 1003 </a:t>
            </a:r>
            <a:r>
              <a:rPr lang="pt-PT" sz="2800" dirty="0" smtClean="0">
                <a:solidFill>
                  <a:schemeClr val="bg1"/>
                </a:solidFill>
              </a:rPr>
              <a:t>hpa.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500" y="4431070"/>
            <a:ext cx="10858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dirty="0" smtClean="0">
                <a:solidFill>
                  <a:schemeClr val="bg1"/>
                </a:solidFill>
              </a:rPr>
              <a:t>1. População, 2. Infraestruturas, 3. Solos; 4. Água. </a:t>
            </a:r>
          </a:p>
          <a:p>
            <a:pPr algn="just"/>
            <a:r>
              <a:rPr lang="pt-PT" sz="2800" dirty="0" smtClean="0">
                <a:solidFill>
                  <a:schemeClr val="bg1"/>
                </a:solidFill>
              </a:rPr>
              <a:t>Infrastruturas ou unidades </a:t>
            </a:r>
            <a:r>
              <a:rPr lang="pt-PT" sz="2800" dirty="0">
                <a:solidFill>
                  <a:schemeClr val="bg1"/>
                </a:solidFill>
              </a:rPr>
              <a:t>de </a:t>
            </a:r>
            <a:r>
              <a:rPr lang="pt-PT" sz="2800" dirty="0" smtClean="0">
                <a:solidFill>
                  <a:schemeClr val="bg1"/>
                </a:solidFill>
              </a:rPr>
              <a:t>negócios  </a:t>
            </a:r>
            <a:r>
              <a:rPr lang="pt-PT" sz="2800" i="1" dirty="0">
                <a:solidFill>
                  <a:schemeClr val="bg1"/>
                </a:solidFill>
              </a:rPr>
              <a:t>Afrox, Mafer Comercial Tete, Oficina Fevereiro, Paulo Teixeira-Ofina, Pedreira Ceta, SR – Comercio Internacional LTS, Servitrade e Restaurante a </a:t>
            </a:r>
            <a:r>
              <a:rPr lang="pt-PT" sz="2800" i="1" dirty="0" smtClean="0">
                <a:solidFill>
                  <a:schemeClr val="bg1"/>
                </a:solidFill>
              </a:rPr>
              <a:t>Pedreira.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3925570"/>
            <a:ext cx="337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smtClean="0"/>
              <a:t>Principais Receptores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102325"/>
            <a:ext cx="337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smtClean="0"/>
              <a:t>Padrões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35100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8050" y="181114"/>
            <a:ext cx="938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b="1" dirty="0" smtClean="0">
                <a:solidFill>
                  <a:srgbClr val="FFC000"/>
                </a:solidFill>
              </a:rPr>
              <a:t>PARÂMETROS</a:t>
            </a:r>
            <a:endParaRPr lang="en-US" sz="4000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500" y="1063486"/>
            <a:ext cx="5410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b="1" dirty="0" smtClean="0"/>
              <a:t>Qualidade do Ar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sz="2800" dirty="0" smtClean="0">
                <a:solidFill>
                  <a:schemeClr val="bg1"/>
                </a:solidFill>
              </a:rPr>
              <a:t>Decreto nº 67/2010 Lei do Ambiente de Moçambique. </a:t>
            </a:r>
          </a:p>
          <a:p>
            <a:pPr algn="just"/>
            <a:r>
              <a:rPr lang="pt-PT" sz="2800" dirty="0" smtClean="0">
                <a:solidFill>
                  <a:schemeClr val="bg1"/>
                </a:solidFill>
              </a:rPr>
              <a:t>Poluição: </a:t>
            </a:r>
            <a:r>
              <a:rPr lang="pt-PT" sz="2800" i="1" dirty="0" smtClean="0">
                <a:solidFill>
                  <a:schemeClr val="bg1"/>
                </a:solidFill>
              </a:rPr>
              <a:t>“produção, o depósito no solo e no subsolo e o lançamento na água ou para a atmosfera, de quaisquer substâncias tóxicas e poluidoras, assim como a prática de actividades que acelerem a erosão, a desertificação, a desflorestação ou qualquer outra forma de degradação do ambiente</a:t>
            </a:r>
            <a:r>
              <a:rPr lang="pt-PT" sz="2800" i="1" dirty="0" smtClean="0"/>
              <a:t>” </a:t>
            </a:r>
            <a:endParaRPr lang="pt-PT" sz="28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9900" y="1727200"/>
            <a:ext cx="3962400" cy="4089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56300" y="1135556"/>
            <a:ext cx="5657766" cy="55192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273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3650" y="152400"/>
            <a:ext cx="938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b="1" dirty="0" smtClean="0">
                <a:solidFill>
                  <a:srgbClr val="FFC000"/>
                </a:solidFill>
              </a:rPr>
              <a:t>PARÂMETROS </a:t>
            </a:r>
            <a:endParaRPr lang="en-US" sz="4000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450" y="806172"/>
            <a:ext cx="10807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b="1" dirty="0" smtClean="0"/>
              <a:t>Ruído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800" dirty="0">
                <a:solidFill>
                  <a:schemeClr val="bg1"/>
                </a:solidFill>
              </a:rPr>
              <a:t>Os potenciais efeitos adversos do ruído na saúde incluem efeitos sociais ou psicológicos que são, de acordo com Berglund </a:t>
            </a:r>
            <a:r>
              <a:rPr lang="pt-PT" sz="2800" i="1" dirty="0">
                <a:solidFill>
                  <a:schemeClr val="bg1"/>
                </a:solidFill>
              </a:rPr>
              <a:t>et al</a:t>
            </a:r>
            <a:r>
              <a:rPr lang="pt-PT" sz="2800" dirty="0">
                <a:solidFill>
                  <a:schemeClr val="bg1"/>
                </a:solidFill>
              </a:rPr>
              <a:t>. (1999): incómodo; interferência na inteligibilidade da linguagem e com a comunicação; distúrbio do sono; e diminuição da </a:t>
            </a:r>
            <a:r>
              <a:rPr lang="pt-PT" sz="2800" dirty="0" smtClean="0">
                <a:solidFill>
                  <a:schemeClr val="bg1"/>
                </a:solidFill>
              </a:rPr>
              <a:t>audição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5500" y="4076700"/>
            <a:ext cx="8864600" cy="184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0975" y="3052941"/>
            <a:ext cx="9598304" cy="31656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011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3650" y="152400"/>
            <a:ext cx="938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b="1" dirty="0" smtClean="0">
                <a:solidFill>
                  <a:srgbClr val="FFC000"/>
                </a:solidFill>
              </a:rPr>
              <a:t>PARÂMETROS </a:t>
            </a:r>
            <a:endParaRPr lang="en-US" sz="4000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600" y="647351"/>
            <a:ext cx="490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b="1" dirty="0" smtClean="0"/>
              <a:t>Geologia e Geomorfologia</a:t>
            </a:r>
            <a:endParaRPr lang="en-US" sz="2800" b="1" dirty="0"/>
          </a:p>
        </p:txBody>
      </p:sp>
      <p:pic>
        <p:nvPicPr>
          <p:cNvPr id="5" name="Picture 4" descr="A close up of a map&#10;&#10;Description generated with very high confidence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372" t="2504" r="1603" b="3414"/>
          <a:stretch/>
        </p:blipFill>
        <p:spPr bwMode="auto">
          <a:xfrm>
            <a:off x="7048500" y="2528609"/>
            <a:ext cx="4927600" cy="4129505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590" y="1295400"/>
            <a:ext cx="6682110" cy="21870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6100" y="3689350"/>
            <a:ext cx="642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b="1" dirty="0" smtClean="0"/>
              <a:t>Sismicidade</a:t>
            </a:r>
          </a:p>
          <a:p>
            <a:pPr algn="just"/>
            <a:r>
              <a:rPr lang="pt-PT" sz="2000" dirty="0">
                <a:solidFill>
                  <a:schemeClr val="bg1"/>
                </a:solidFill>
              </a:rPr>
              <a:t>A actividade sísmica em Moçambique é recorrente mas geralmente de reduzida </a:t>
            </a:r>
            <a:r>
              <a:rPr lang="pt-PT" sz="2000" dirty="0" smtClean="0">
                <a:solidFill>
                  <a:schemeClr val="bg1"/>
                </a:solidFill>
              </a:rPr>
              <a:t>magnitude. A evolução </a:t>
            </a:r>
            <a:r>
              <a:rPr lang="pt-PT" sz="2000" dirty="0">
                <a:solidFill>
                  <a:schemeClr val="bg1"/>
                </a:solidFill>
              </a:rPr>
              <a:t>tectónica recente do sistema de Rift do Miocénico ao longo de África Oriental, </a:t>
            </a:r>
            <a:r>
              <a:rPr lang="pt-PT" sz="2000" dirty="0" smtClean="0">
                <a:solidFill>
                  <a:schemeClr val="bg1"/>
                </a:solidFill>
              </a:rPr>
              <a:t>representado </a:t>
            </a:r>
            <a:r>
              <a:rPr lang="pt-PT" sz="2000" dirty="0">
                <a:solidFill>
                  <a:schemeClr val="bg1"/>
                </a:solidFill>
              </a:rPr>
              <a:t>Lago Niassa – Chire – Urema </a:t>
            </a:r>
            <a:r>
              <a:rPr lang="pt-PT" sz="2000" dirty="0" smtClean="0">
                <a:solidFill>
                  <a:schemeClr val="bg1"/>
                </a:solidFill>
              </a:rPr>
              <a:t>– Sofala. A area Concessão </a:t>
            </a:r>
            <a:r>
              <a:rPr lang="pt-PT" sz="2000" dirty="0">
                <a:solidFill>
                  <a:schemeClr val="bg1"/>
                </a:solidFill>
              </a:rPr>
              <a:t>M</a:t>
            </a:r>
            <a:r>
              <a:rPr lang="pt-PT" sz="2000" dirty="0" smtClean="0">
                <a:solidFill>
                  <a:schemeClr val="bg1"/>
                </a:solidFill>
              </a:rPr>
              <a:t>ineira </a:t>
            </a:r>
            <a:r>
              <a:rPr lang="pt-PT" sz="2000" dirty="0">
                <a:solidFill>
                  <a:schemeClr val="bg1"/>
                </a:solidFill>
              </a:rPr>
              <a:t>da Minas Moatize localiza-se numa área considerada de risco sísmico baixo, embora na proximidade da área de influência do grande rifte do Leste Africano, a região já apresenta um risco sísmico médio.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101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1750" y="406400"/>
            <a:ext cx="938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b="1" dirty="0" smtClean="0">
                <a:solidFill>
                  <a:srgbClr val="FFC000"/>
                </a:solidFill>
              </a:rPr>
              <a:t>PARÂMETROS </a:t>
            </a:r>
            <a:endParaRPr lang="en-US" sz="4000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600" y="1114287"/>
            <a:ext cx="110871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Riscos de erosão</a:t>
            </a:r>
            <a:endParaRPr lang="en-US" sz="24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bg1"/>
                </a:solidFill>
              </a:rPr>
              <a:t>A carta nacional de solos de Moçambique à escala 1:1 000 000 (INIA) constituiu o documento base para a identificação e distribuição geográficas das unidades-solo na área em </a:t>
            </a:r>
            <a:r>
              <a:rPr lang="pt-PT" sz="2400" dirty="0" smtClean="0">
                <a:solidFill>
                  <a:schemeClr val="bg1"/>
                </a:solidFill>
              </a:rPr>
              <a:t>estudo.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sz="2400" dirty="0" smtClean="0">
                <a:solidFill>
                  <a:schemeClr val="bg1"/>
                </a:solidFill>
              </a:rPr>
              <a:t>A </a:t>
            </a:r>
            <a:r>
              <a:rPr lang="pt-PT" sz="2400" dirty="0">
                <a:solidFill>
                  <a:schemeClr val="bg1"/>
                </a:solidFill>
              </a:rPr>
              <a:t>formação e erosão dos solos são dois processos naturais e opostos. Muitos solos, no seu estado natural e não perturbado, apresentam uma taxa de formação que é balanceada pela taxa de erosão. Nestas condições, o solo parece permanecer num estado constante à medida que a paisagem evolui. Geralmente, as taxas de erosão natural são baixas, a não ser que a superfície do solo seja exposta directamente à chuva e ao vento. Os problemas de erosão surgem quando a cobertura vegetal é removida, acelerando grandemente a taxa de erosão.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553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1750" y="406400"/>
            <a:ext cx="938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b="1" dirty="0" smtClean="0">
                <a:solidFill>
                  <a:srgbClr val="FFC000"/>
                </a:solidFill>
              </a:rPr>
              <a:t>DESCRIÇÃO </a:t>
            </a:r>
            <a:r>
              <a:rPr lang="pt-PT" sz="4000" b="1" dirty="0">
                <a:solidFill>
                  <a:srgbClr val="FFC000"/>
                </a:solidFill>
              </a:rPr>
              <a:t>DAS ACTIVIDADES NA MINA </a:t>
            </a:r>
            <a:endParaRPr lang="en-US" sz="4000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300" y="977901"/>
            <a:ext cx="11569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PT" sz="2400" dirty="0"/>
              <a:t>O </a:t>
            </a:r>
            <a:r>
              <a:rPr lang="pt-PT" sz="2400" dirty="0" smtClean="0"/>
              <a:t>Estudo de Viabilidade Definitivo para </a:t>
            </a:r>
            <a:r>
              <a:rPr lang="pt-PT" sz="2400" dirty="0"/>
              <a:t>a expansão da Minas Moatize apresenta oportunidades substanciais para o aumento da exploração mineira, com cerca de </a:t>
            </a:r>
            <a:r>
              <a:rPr lang="pt-PT" sz="2400" b="1" dirty="0" smtClean="0">
                <a:solidFill>
                  <a:srgbClr val="FFC000"/>
                </a:solidFill>
              </a:rPr>
              <a:t>86.8 </a:t>
            </a:r>
            <a:r>
              <a:rPr lang="pt-PT" sz="2400" b="1" dirty="0">
                <a:solidFill>
                  <a:srgbClr val="FFC000"/>
                </a:solidFill>
              </a:rPr>
              <a:t>milhões</a:t>
            </a:r>
            <a:r>
              <a:rPr lang="pt-PT" sz="2400" dirty="0"/>
              <a:t> de toneladas de carvão disponíveis. A mina planeia a aumentar a produção dos actuais </a:t>
            </a:r>
            <a:r>
              <a:rPr lang="pt-PT" sz="2400" b="1" dirty="0" smtClean="0">
                <a:solidFill>
                  <a:srgbClr val="FFC000"/>
                </a:solidFill>
              </a:rPr>
              <a:t>1.8 Mt/a </a:t>
            </a:r>
            <a:r>
              <a:rPr lang="pt-PT" sz="2400" dirty="0"/>
              <a:t>para </a:t>
            </a:r>
            <a:r>
              <a:rPr lang="pt-PT" sz="2400" b="1" dirty="0" smtClean="0">
                <a:solidFill>
                  <a:srgbClr val="FFC000"/>
                </a:solidFill>
              </a:rPr>
              <a:t>2.8 Mt/a</a:t>
            </a:r>
            <a:r>
              <a:rPr lang="pt-PT" sz="2400" dirty="0" smtClean="0"/>
              <a:t>.</a:t>
            </a:r>
            <a:endParaRPr lang="pt-PT" sz="2400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0900" y="2717800"/>
            <a:ext cx="11214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pt-PT" sz="2000" dirty="0">
                <a:solidFill>
                  <a:schemeClr val="bg1"/>
                </a:solidFill>
              </a:rPr>
              <a:t>Mineração subterrânea que fechou em 2011, depois passou para pequenas operações a céu aberto;</a:t>
            </a:r>
            <a:endParaRPr lang="en-US" sz="2000" dirty="0">
              <a:solidFill>
                <a:schemeClr val="bg1"/>
              </a:solidFill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pt-PT" sz="2000" dirty="0">
                <a:solidFill>
                  <a:schemeClr val="bg1"/>
                </a:solidFill>
              </a:rPr>
              <a:t>A operação proposta a céu aberto vai explorar aproximadamente 4Mtpa ROM por 10 anos;</a:t>
            </a:r>
            <a:endParaRPr lang="en-US" sz="2000" dirty="0">
              <a:solidFill>
                <a:schemeClr val="bg1"/>
              </a:solidFill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pt-PT" sz="2000" dirty="0">
                <a:solidFill>
                  <a:schemeClr val="bg1"/>
                </a:solidFill>
              </a:rPr>
              <a:t>Com um rácio de camada média de </a:t>
            </a:r>
            <a:r>
              <a:rPr lang="pt-PT" sz="2000" dirty="0" smtClean="0">
                <a:solidFill>
                  <a:schemeClr val="bg1"/>
                </a:solidFill>
              </a:rPr>
              <a:t>0.55 </a:t>
            </a:r>
            <a:r>
              <a:rPr lang="pt-PT" sz="2000" dirty="0">
                <a:solidFill>
                  <a:schemeClr val="bg1"/>
                </a:solidFill>
              </a:rPr>
              <a:t>BCM/ton;</a:t>
            </a:r>
            <a:endParaRPr lang="en-US" sz="2000" dirty="0">
              <a:solidFill>
                <a:schemeClr val="bg1"/>
              </a:solidFill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pt-PT" sz="2000" dirty="0">
                <a:solidFill>
                  <a:schemeClr val="bg1"/>
                </a:solidFill>
              </a:rPr>
              <a:t>Propõem-se a construção de uma Planta de Manuseio e Transformação de Carvão (CHPP) com uma taxa de produção de 750tph;</a:t>
            </a:r>
            <a:endParaRPr lang="en-US" sz="2000" dirty="0">
              <a:solidFill>
                <a:schemeClr val="bg1"/>
              </a:solidFill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pt-PT" sz="2000" dirty="0">
                <a:solidFill>
                  <a:schemeClr val="bg1"/>
                </a:solidFill>
              </a:rPr>
              <a:t>O CHPP vai lavar o carvão e produzir três produtos em simultâneo (carvão de coque para exportação, carvão térmico para exportação e carvão térmico para consumo nacional), bem como fluxo de descarte (colocação de volta na cava), e</a:t>
            </a:r>
            <a:endParaRPr lang="en-US" sz="2000" dirty="0">
              <a:solidFill>
                <a:schemeClr val="bg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000" dirty="0">
                <a:solidFill>
                  <a:schemeClr val="bg1"/>
                </a:solidFill>
              </a:rPr>
              <a:t>Expansão das operações a céu aberto</a:t>
            </a:r>
            <a:r>
              <a:rPr lang="pt-PT" sz="2000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292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978" y="2406710"/>
            <a:ext cx="10772775" cy="1658198"/>
          </a:xfrm>
        </p:spPr>
        <p:txBody>
          <a:bodyPr/>
          <a:lstStyle/>
          <a:p>
            <a:r>
              <a:rPr lang="pt-PT" b="1" dirty="0" smtClean="0"/>
              <a:t>GESTÃO DE ÁGUA  &amp; QUALIDADE DE AR </a:t>
            </a:r>
            <a:endParaRPr lang="pt-P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342</TotalTime>
  <Words>1173</Words>
  <Application>Microsoft Office PowerPoint</Application>
  <PresentationFormat>Custom</PresentationFormat>
  <Paragraphs>72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Metropolitan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GESTÃO DE ÁGUA  &amp; QUALIDADE DE AR </vt:lpstr>
      <vt:lpstr>Slide 10</vt:lpstr>
      <vt:lpstr>Slide 11</vt:lpstr>
      <vt:lpstr>Slide 12</vt:lpstr>
      <vt:lpstr>Slide 13</vt:lpstr>
      <vt:lpstr>Slide 14</vt:lpstr>
      <vt:lpstr>Gestão da Qualidade de Ar 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Thodi Viola</dc:creator>
  <cp:lastModifiedBy>Viola</cp:lastModifiedBy>
  <cp:revision>30</cp:revision>
  <dcterms:created xsi:type="dcterms:W3CDTF">2019-01-15T08:28:05Z</dcterms:created>
  <dcterms:modified xsi:type="dcterms:W3CDTF">2019-01-15T23:26:24Z</dcterms:modified>
</cp:coreProperties>
</file>