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DAC-D424-4AB9-A498-A7E8ED29AEDA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B19-5E73-4E2A-8FA9-E688107A83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43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DAC-D424-4AB9-A498-A7E8ED29AEDA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B19-5E73-4E2A-8FA9-E688107A83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910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DAC-D424-4AB9-A498-A7E8ED29AEDA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B19-5E73-4E2A-8FA9-E688107A83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62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DAC-D424-4AB9-A498-A7E8ED29AEDA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B19-5E73-4E2A-8FA9-E688107A83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645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DAC-D424-4AB9-A498-A7E8ED29AEDA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B19-5E73-4E2A-8FA9-E688107A83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9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DAC-D424-4AB9-A498-A7E8ED29AEDA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B19-5E73-4E2A-8FA9-E688107A83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626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DAC-D424-4AB9-A498-A7E8ED29AEDA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B19-5E73-4E2A-8FA9-E688107A83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11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DAC-D424-4AB9-A498-A7E8ED29AEDA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B19-5E73-4E2A-8FA9-E688107A83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710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DAC-D424-4AB9-A498-A7E8ED29AEDA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B19-5E73-4E2A-8FA9-E688107A83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90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DAC-D424-4AB9-A498-A7E8ED29AEDA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B19-5E73-4E2A-8FA9-E688107A83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912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DAC-D424-4AB9-A498-A7E8ED29AEDA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B19-5E73-4E2A-8FA9-E688107A83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94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EDAC-D424-4AB9-A498-A7E8ED29AEDA}" type="datetimeFigureOut">
              <a:rPr lang="pt-PT" smtClean="0"/>
              <a:t>15/01/2019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5B19-5E73-4E2A-8FA9-E688107A83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583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87339"/>
          </a:xfrm>
        </p:spPr>
        <p:txBody>
          <a:bodyPr>
            <a:normAutofit fontScale="90000"/>
          </a:bodyPr>
          <a:lstStyle/>
          <a:p>
            <a:r>
              <a:rPr lang="pt-PT" sz="3600" b="1" cap="small" dirty="0"/>
              <a:t>minas de </a:t>
            </a:r>
            <a:r>
              <a:rPr lang="pt-PT" sz="3600" b="1" cap="small" dirty="0" err="1" smtClean="0"/>
              <a:t>moatize</a:t>
            </a:r>
            <a:r>
              <a:rPr lang="pt-PT" sz="3600" b="1" cap="small" dirty="0" smtClean="0"/>
              <a:t>, LDA.</a:t>
            </a:r>
            <a:br>
              <a:rPr lang="pt-PT" sz="3600" b="1" cap="small" dirty="0" smtClean="0"/>
            </a:br>
            <a:r>
              <a:rPr lang="pt-PT" sz="4000" b="1" cap="small" dirty="0"/>
              <a:t>Estudo Socioeconómico de Base da área do DUAT</a:t>
            </a:r>
            <a:r>
              <a:rPr lang="pt-PT" b="1" dirty="0"/>
              <a:t/>
            </a:r>
            <a:br>
              <a:rPr lang="pt-PT" b="1" dirty="0"/>
            </a:br>
            <a:endParaRPr lang="pt-PT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952" y="4919448"/>
            <a:ext cx="9144000" cy="1655762"/>
          </a:xfrm>
        </p:spPr>
        <p:txBody>
          <a:bodyPr/>
          <a:lstStyle/>
          <a:p>
            <a:endParaRPr lang="pt-PT" b="1" dirty="0" smtClean="0"/>
          </a:p>
          <a:p>
            <a:r>
              <a:rPr lang="pt-PT" b="1" dirty="0" smtClean="0"/>
              <a:t>JANEIRO </a:t>
            </a:r>
            <a:r>
              <a:rPr lang="pt-PT" b="1" dirty="0"/>
              <a:t>2019</a:t>
            </a:r>
            <a:endParaRPr lang="pt-PT" dirty="0"/>
          </a:p>
        </p:txBody>
      </p:sp>
      <p:pic>
        <p:nvPicPr>
          <p:cNvPr id="1026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302" y="2119746"/>
            <a:ext cx="2979301" cy="285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AM Fermin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77" y="5747329"/>
            <a:ext cx="869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9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7" y="500063"/>
            <a:ext cx="9799319" cy="82166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Minas de </a:t>
            </a:r>
            <a:r>
              <a:rPr lang="en-US" sz="3600" b="1" dirty="0" err="1" smtClean="0"/>
              <a:t>Moatize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Estudo</a:t>
            </a:r>
            <a:r>
              <a:rPr lang="en-US" sz="3600" b="1" dirty="0" smtClean="0"/>
              <a:t> </a:t>
            </a:r>
            <a:r>
              <a:rPr lang="en-US" sz="3600" b="1" dirty="0" err="1"/>
              <a:t>S</a:t>
            </a:r>
            <a:r>
              <a:rPr lang="en-US" sz="3600" b="1" dirty="0" err="1" smtClean="0"/>
              <a:t>ocioeconómico</a:t>
            </a:r>
            <a:r>
              <a:rPr lang="en-US" sz="3600" b="1" dirty="0" smtClean="0"/>
              <a:t> de Base</a:t>
            </a:r>
            <a:endParaRPr lang="pt-PT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58549" cy="4724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 err="1" smtClean="0"/>
              <a:t>Resumo</a:t>
            </a:r>
            <a:r>
              <a:rPr lang="en-US" sz="2400" b="1" dirty="0" smtClean="0"/>
              <a:t> do </a:t>
            </a:r>
            <a:r>
              <a:rPr lang="en-US" sz="2400" b="1" dirty="0" err="1" smtClean="0"/>
              <a:t>trabalho</a:t>
            </a:r>
            <a:r>
              <a:rPr lang="en-US" sz="2400" b="1" dirty="0" smtClean="0"/>
              <a:t> de campo</a:t>
            </a:r>
          </a:p>
          <a:p>
            <a:pPr marL="0" indent="0" algn="just">
              <a:buNone/>
            </a:pPr>
            <a:r>
              <a:rPr lang="en-US" sz="2400" b="1" dirty="0" smtClean="0"/>
              <a:t>2.6 </a:t>
            </a:r>
            <a:r>
              <a:rPr lang="en-US" sz="2400" b="1" dirty="0" err="1" smtClean="0"/>
              <a:t>Expectativas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atendimento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caso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reassentamento</a:t>
            </a:r>
            <a:endParaRPr lang="en-US" sz="2400" b="1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pt-PT" sz="2400" dirty="0"/>
              <a:t>Cerca de 68.8% dos AF inquiridos optaria por um reassentamento físico. Dentre estes, cerca de 31.6% se contentaria em receber uma casa de substituição, enquanto que cerca de 37.2% dos AF inquiridos, para além da nova casa de substituição, exigiriam uma compensação monetária pela expropriação da </a:t>
            </a:r>
            <a:r>
              <a:rPr lang="pt-PT" sz="2400" dirty="0" err="1"/>
              <a:t>actual</a:t>
            </a:r>
            <a:r>
              <a:rPr lang="pt-PT" sz="2400" dirty="0"/>
              <a:t> residência;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pt-PT" sz="2400" dirty="0"/>
              <a:t>Cerca de 27.4% dos AF inquiridos optaria por uma compensação monetária pelas perdas das </a:t>
            </a:r>
            <a:r>
              <a:rPr lang="pt-PT" sz="2400" dirty="0" err="1"/>
              <a:t>actuais</a:t>
            </a:r>
            <a:r>
              <a:rPr lang="pt-PT" sz="2400" dirty="0"/>
              <a:t> morarias; e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pt-PT" sz="2400" dirty="0"/>
              <a:t>Perto de 3.8% dos respondentes não sabem ou não informaram. 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</p:txBody>
      </p:sp>
      <p:pic>
        <p:nvPicPr>
          <p:cNvPr id="2050" name="Picture 2" descr="AM Fermin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02" y="654974"/>
            <a:ext cx="869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16" descr="SAM_053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97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10" descr="SAM_050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97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11" descr="SAM_053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97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2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7" y="500063"/>
            <a:ext cx="9799319" cy="82166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Minas de </a:t>
            </a:r>
            <a:r>
              <a:rPr lang="en-US" sz="3600" b="1" dirty="0" err="1" smtClean="0"/>
              <a:t>Moatize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Estudo</a:t>
            </a:r>
            <a:r>
              <a:rPr lang="en-US" sz="3600" b="1" dirty="0" smtClean="0"/>
              <a:t> </a:t>
            </a:r>
            <a:r>
              <a:rPr lang="en-US" sz="3600" b="1" dirty="0" err="1"/>
              <a:t>S</a:t>
            </a:r>
            <a:r>
              <a:rPr lang="en-US" sz="3600" b="1" dirty="0" err="1" smtClean="0"/>
              <a:t>ocioeconómico</a:t>
            </a:r>
            <a:r>
              <a:rPr lang="en-US" sz="3600" b="1" dirty="0" smtClean="0"/>
              <a:t> de Base</a:t>
            </a:r>
            <a:endParaRPr lang="pt-PT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58549" cy="47248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b="1" dirty="0" smtClean="0"/>
              <a:t>OBRIGADO PELA ATENÇÃO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</p:txBody>
      </p:sp>
      <p:pic>
        <p:nvPicPr>
          <p:cNvPr id="2050" name="Picture 2" descr="AM Fermin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02" y="654974"/>
            <a:ext cx="869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16" descr="SAM_053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97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10" descr="SAM_050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97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11" descr="SAM_053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97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6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7" y="500063"/>
            <a:ext cx="9799319" cy="82166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Minas de </a:t>
            </a:r>
            <a:r>
              <a:rPr lang="en-US" sz="3600" b="1" dirty="0" err="1" smtClean="0"/>
              <a:t>Moatize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Estudo</a:t>
            </a:r>
            <a:r>
              <a:rPr lang="en-US" sz="3600" b="1" dirty="0" smtClean="0"/>
              <a:t> </a:t>
            </a:r>
            <a:r>
              <a:rPr lang="en-US" sz="3600" b="1" dirty="0" err="1"/>
              <a:t>S</a:t>
            </a:r>
            <a:r>
              <a:rPr lang="en-US" sz="3600" b="1" dirty="0" err="1" smtClean="0"/>
              <a:t>ocioeconómico</a:t>
            </a:r>
            <a:r>
              <a:rPr lang="en-US" sz="3600" b="1" dirty="0" smtClean="0"/>
              <a:t> de Base</a:t>
            </a:r>
            <a:endParaRPr lang="pt-PT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 dirty="0" err="1" smtClean="0"/>
              <a:t>Abordagem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metodológica</a:t>
            </a:r>
            <a:endParaRPr lang="en-US" sz="2400" b="1" dirty="0" smtClean="0"/>
          </a:p>
          <a:p>
            <a:r>
              <a:rPr lang="en-US" sz="2400" dirty="0" err="1" smtClean="0"/>
              <a:t>Reuniões</a:t>
            </a:r>
            <a:r>
              <a:rPr lang="en-US" sz="2400" dirty="0" smtClean="0"/>
              <a:t> com </a:t>
            </a:r>
            <a:r>
              <a:rPr lang="en-US" sz="2400" dirty="0" err="1" smtClean="0"/>
              <a:t>autoridades</a:t>
            </a:r>
            <a:r>
              <a:rPr lang="en-US" sz="2400" dirty="0" smtClean="0"/>
              <a:t> e </a:t>
            </a:r>
            <a:r>
              <a:rPr lang="en-US" sz="2400" dirty="0" err="1" smtClean="0"/>
              <a:t>informantes-chave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- </a:t>
            </a:r>
            <a:r>
              <a:rPr lang="en-US" sz="2400" dirty="0" err="1" smtClean="0"/>
              <a:t>Presidente</a:t>
            </a:r>
            <a:r>
              <a:rPr lang="en-US" sz="2400" dirty="0" smtClean="0"/>
              <a:t> do CM Vila de </a:t>
            </a:r>
            <a:r>
              <a:rPr lang="en-US" sz="2400" dirty="0" err="1" smtClean="0"/>
              <a:t>Moatize</a:t>
            </a:r>
            <a:r>
              <a:rPr lang="en-US" sz="2400" dirty="0" smtClean="0"/>
              <a:t>, no </a:t>
            </a:r>
            <a:r>
              <a:rPr lang="en-US" sz="2400" dirty="0" err="1" smtClean="0"/>
              <a:t>dia</a:t>
            </a:r>
            <a:r>
              <a:rPr lang="en-US" sz="2400" dirty="0" smtClean="0"/>
              <a:t> 6 de </a:t>
            </a:r>
            <a:r>
              <a:rPr lang="en-US" sz="2400" dirty="0" err="1" smtClean="0"/>
              <a:t>Dezembro</a:t>
            </a:r>
            <a:r>
              <a:rPr lang="en-US" sz="2400" dirty="0" smtClean="0"/>
              <a:t> de 2018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- SP do </a:t>
            </a:r>
            <a:r>
              <a:rPr lang="en-US" sz="2400" dirty="0" err="1" smtClean="0"/>
              <a:t>Governo</a:t>
            </a:r>
            <a:r>
              <a:rPr lang="en-US" sz="2400" dirty="0" smtClean="0"/>
              <a:t> do Distrito de </a:t>
            </a:r>
            <a:r>
              <a:rPr lang="en-US" sz="2400" dirty="0" err="1" smtClean="0"/>
              <a:t>Moatize</a:t>
            </a:r>
            <a:r>
              <a:rPr lang="en-US" sz="2400" dirty="0" smtClean="0"/>
              <a:t>, no </a:t>
            </a:r>
            <a:r>
              <a:rPr lang="en-US" sz="2400" dirty="0" err="1" smtClean="0"/>
              <a:t>dia</a:t>
            </a:r>
            <a:r>
              <a:rPr lang="en-US" sz="2400" dirty="0" smtClean="0"/>
              <a:t> 5 de </a:t>
            </a:r>
            <a:r>
              <a:rPr lang="en-US" sz="2400" dirty="0" err="1" smtClean="0"/>
              <a:t>Dezembro</a:t>
            </a:r>
            <a:r>
              <a:rPr lang="en-US" sz="2400" dirty="0" smtClean="0"/>
              <a:t> de 2018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- </a:t>
            </a:r>
            <a:r>
              <a:rPr lang="en-US" sz="2400" dirty="0" err="1" smtClean="0"/>
              <a:t>Secretário</a:t>
            </a:r>
            <a:r>
              <a:rPr lang="en-US" sz="2400" dirty="0" smtClean="0"/>
              <a:t> do </a:t>
            </a:r>
            <a:r>
              <a:rPr lang="en-US" sz="2400" dirty="0" err="1" smtClean="0"/>
              <a:t>bairro</a:t>
            </a:r>
            <a:r>
              <a:rPr lang="en-US" sz="2400" dirty="0" smtClean="0"/>
              <a:t> </a:t>
            </a:r>
            <a:r>
              <a:rPr lang="en-US" sz="2400" dirty="0" err="1" smtClean="0"/>
              <a:t>Chithatha</a:t>
            </a:r>
            <a:r>
              <a:rPr lang="en-US" sz="2400" dirty="0" smtClean="0"/>
              <a:t> e outros </a:t>
            </a:r>
            <a:r>
              <a:rPr lang="en-US" sz="2400" dirty="0" err="1" smtClean="0"/>
              <a:t>líderes</a:t>
            </a:r>
            <a:r>
              <a:rPr lang="en-US" sz="2400" dirty="0" smtClean="0"/>
              <a:t> </a:t>
            </a:r>
            <a:r>
              <a:rPr lang="en-US" sz="2400" dirty="0" err="1" smtClean="0"/>
              <a:t>comunitários</a:t>
            </a:r>
            <a:r>
              <a:rPr lang="en-US" sz="2400" dirty="0" smtClean="0"/>
              <a:t> e </a:t>
            </a:r>
            <a:r>
              <a:rPr lang="en-US" sz="2400" dirty="0" err="1" smtClean="0"/>
              <a:t>pessoas</a:t>
            </a:r>
            <a:r>
              <a:rPr lang="en-US" sz="2400" dirty="0" smtClean="0"/>
              <a:t> influents, </a:t>
            </a:r>
            <a:r>
              <a:rPr lang="en-US" sz="2400" dirty="0" err="1" smtClean="0"/>
              <a:t>desde</a:t>
            </a:r>
            <a:r>
              <a:rPr lang="en-US" sz="2400" dirty="0" smtClean="0"/>
              <a:t> o </a:t>
            </a:r>
            <a:r>
              <a:rPr lang="en-US" sz="2400" dirty="0" err="1" smtClean="0"/>
              <a:t>início</a:t>
            </a:r>
            <a:r>
              <a:rPr lang="en-US" sz="2400" dirty="0" smtClean="0"/>
              <a:t> dos </a:t>
            </a:r>
            <a:r>
              <a:rPr lang="en-US" sz="2400" dirty="0" err="1" smtClean="0"/>
              <a:t>trabalhos</a:t>
            </a:r>
            <a:r>
              <a:rPr lang="en-US" sz="2400" dirty="0" smtClean="0"/>
              <a:t> de campo</a:t>
            </a:r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b="1" dirty="0" err="1" smtClean="0"/>
              <a:t>Revisão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informação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secundária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diversa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sobre</a:t>
            </a:r>
            <a:r>
              <a:rPr lang="en-US" sz="2400" b="1" dirty="0" smtClean="0"/>
              <a:t> o </a:t>
            </a:r>
            <a:r>
              <a:rPr lang="en-US" sz="2400" b="1" dirty="0" err="1" smtClean="0"/>
              <a:t>projecto</a:t>
            </a:r>
            <a:r>
              <a:rPr lang="en-US" sz="2400" b="1" dirty="0" smtClean="0"/>
              <a:t> e a </a:t>
            </a:r>
            <a:r>
              <a:rPr lang="en-US" sz="2400" b="1" dirty="0" err="1" smtClean="0"/>
              <a:t>actividade</a:t>
            </a:r>
            <a:endParaRPr lang="en-US" sz="2400" b="1" dirty="0" smtClean="0"/>
          </a:p>
          <a:p>
            <a:r>
              <a:rPr lang="en-US" sz="2400" b="1" dirty="0" err="1" smtClean="0"/>
              <a:t>Selecção</a:t>
            </a:r>
            <a:r>
              <a:rPr lang="en-US" sz="2400" b="1" dirty="0" smtClean="0"/>
              <a:t> e </a:t>
            </a:r>
            <a:r>
              <a:rPr lang="en-US" sz="2400" b="1" dirty="0" err="1" smtClean="0"/>
              <a:t>treinamento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inquiridores</a:t>
            </a:r>
            <a:endParaRPr lang="en-US" sz="2400" b="1" dirty="0" smtClean="0"/>
          </a:p>
          <a:p>
            <a:r>
              <a:rPr lang="en-US" sz="2400" b="1" dirty="0" err="1" smtClean="0"/>
              <a:t>Inquéritos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Agregados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Familiares</a:t>
            </a:r>
            <a:r>
              <a:rPr lang="en-US" sz="2400" b="1" dirty="0" smtClean="0"/>
              <a:t> (AF) (7 a 20 de </a:t>
            </a:r>
            <a:r>
              <a:rPr lang="en-US" sz="2400" b="1" dirty="0" err="1" smtClean="0"/>
              <a:t>Dezembro</a:t>
            </a:r>
            <a:r>
              <a:rPr lang="en-US" sz="2400" b="1" dirty="0" smtClean="0"/>
              <a:t> de 2018)</a:t>
            </a:r>
            <a:endParaRPr lang="pt-PT" sz="2400" b="1" dirty="0"/>
          </a:p>
        </p:txBody>
      </p:sp>
      <p:pic>
        <p:nvPicPr>
          <p:cNvPr id="2050" name="Picture 2" descr="AM Fermin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02" y="654974"/>
            <a:ext cx="869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8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7" y="500063"/>
            <a:ext cx="9799319" cy="82166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Minas de </a:t>
            </a:r>
            <a:r>
              <a:rPr lang="en-US" sz="3600" b="1" dirty="0" err="1" smtClean="0"/>
              <a:t>Moatize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Estudo</a:t>
            </a:r>
            <a:r>
              <a:rPr lang="en-US" sz="3600" b="1" dirty="0" smtClean="0"/>
              <a:t> </a:t>
            </a:r>
            <a:r>
              <a:rPr lang="en-US" sz="3600" b="1" dirty="0" err="1"/>
              <a:t>S</a:t>
            </a:r>
            <a:r>
              <a:rPr lang="en-US" sz="3600" b="1" dirty="0" err="1" smtClean="0"/>
              <a:t>ocioeconómico</a:t>
            </a:r>
            <a:r>
              <a:rPr lang="en-US" sz="3600" b="1" dirty="0" smtClean="0"/>
              <a:t> de Base</a:t>
            </a:r>
            <a:endParaRPr lang="pt-PT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58549" cy="472480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 dirty="0" err="1" smtClean="0"/>
              <a:t>Abordagem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metodológica</a:t>
            </a:r>
            <a:endParaRPr lang="en-US" sz="2400" b="1" dirty="0" smtClean="0"/>
          </a:p>
          <a:p>
            <a:pPr algn="just"/>
            <a:r>
              <a:rPr lang="en-US" sz="2400" dirty="0" err="1" smtClean="0"/>
              <a:t>Todo</a:t>
            </a:r>
            <a:r>
              <a:rPr lang="en-US" sz="2400" dirty="0" smtClean="0"/>
              <a:t> o </a:t>
            </a:r>
            <a:r>
              <a:rPr lang="en-US" sz="2400" dirty="0" err="1" smtClean="0"/>
              <a:t>trabalho</a:t>
            </a:r>
            <a:r>
              <a:rPr lang="en-US" sz="2400" dirty="0" smtClean="0"/>
              <a:t> de campo </a:t>
            </a:r>
            <a:r>
              <a:rPr lang="en-US" sz="2400" dirty="0" err="1" smtClean="0"/>
              <a:t>foi</a:t>
            </a:r>
            <a:r>
              <a:rPr lang="en-US" sz="2400" dirty="0" smtClean="0"/>
              <a:t> </a:t>
            </a:r>
            <a:r>
              <a:rPr lang="en-US" sz="2400" dirty="0" err="1" smtClean="0"/>
              <a:t>acompanhado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técnica</a:t>
            </a:r>
            <a:r>
              <a:rPr lang="en-US" sz="2400" dirty="0" smtClean="0"/>
              <a:t> do SDPI,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representação</a:t>
            </a:r>
            <a:r>
              <a:rPr lang="en-US" sz="2400" dirty="0" smtClean="0"/>
              <a:t> do </a:t>
            </a:r>
            <a:r>
              <a:rPr lang="en-US" sz="2400" dirty="0" err="1" smtClean="0"/>
              <a:t>Governo</a:t>
            </a:r>
            <a:r>
              <a:rPr lang="en-US" sz="2400" dirty="0" smtClean="0"/>
              <a:t> </a:t>
            </a:r>
            <a:r>
              <a:rPr lang="en-US" sz="2400" dirty="0" err="1" smtClean="0"/>
              <a:t>Distrital</a:t>
            </a:r>
            <a:r>
              <a:rPr lang="en-US" sz="2400" dirty="0" smtClean="0"/>
              <a:t> de </a:t>
            </a:r>
            <a:r>
              <a:rPr lang="en-US" sz="2400" dirty="0" err="1" smtClean="0"/>
              <a:t>Moatize</a:t>
            </a:r>
            <a:r>
              <a:rPr lang="en-US" sz="2400" dirty="0" smtClean="0"/>
              <a:t>,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secretário</a:t>
            </a:r>
            <a:r>
              <a:rPr lang="en-US" sz="2400" dirty="0" smtClean="0"/>
              <a:t> do </a:t>
            </a:r>
            <a:r>
              <a:rPr lang="en-US" sz="2400" dirty="0" err="1" smtClean="0"/>
              <a:t>bairro</a:t>
            </a:r>
            <a:r>
              <a:rPr lang="en-US" sz="2400" dirty="0" smtClean="0"/>
              <a:t> </a:t>
            </a:r>
            <a:r>
              <a:rPr lang="en-US" sz="2400" dirty="0" err="1" smtClean="0"/>
              <a:t>Chithatha</a:t>
            </a:r>
            <a:r>
              <a:rPr lang="en-US" sz="2400" dirty="0" smtClean="0"/>
              <a:t> e </a:t>
            </a:r>
            <a:r>
              <a:rPr lang="en-US" sz="2400" dirty="0" err="1" smtClean="0"/>
              <a:t>por</a:t>
            </a:r>
            <a:r>
              <a:rPr lang="en-US" sz="2400" dirty="0" smtClean="0"/>
              <a:t> outros </a:t>
            </a:r>
            <a:r>
              <a:rPr lang="en-US" sz="2400" dirty="0" err="1" smtClean="0"/>
              <a:t>líderes</a:t>
            </a:r>
            <a:r>
              <a:rPr lang="en-US" sz="2400" dirty="0" smtClean="0"/>
              <a:t> </a:t>
            </a:r>
            <a:r>
              <a:rPr lang="en-US" sz="2400" dirty="0" err="1" smtClean="0"/>
              <a:t>locais</a:t>
            </a:r>
            <a:endParaRPr lang="en-US" sz="2400" dirty="0" smtClean="0"/>
          </a:p>
          <a:p>
            <a:pPr algn="ctr"/>
            <a:endParaRPr lang="pt-PT" sz="2400" dirty="0"/>
          </a:p>
        </p:txBody>
      </p:sp>
      <p:pic>
        <p:nvPicPr>
          <p:cNvPr id="2050" name="Picture 2" descr="AM Fermin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02" y="654974"/>
            <a:ext cx="869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85565"/>
              </p:ext>
            </p:extLst>
          </p:nvPr>
        </p:nvGraphicFramePr>
        <p:xfrm>
          <a:off x="2252749" y="3458096"/>
          <a:ext cx="7297189" cy="2901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8234">
                  <a:extLst>
                    <a:ext uri="{9D8B030D-6E8A-4147-A177-3AD203B41FA5}">
                      <a16:colId xmlns:a16="http://schemas.microsoft.com/office/drawing/2014/main" val="1599914659"/>
                    </a:ext>
                  </a:extLst>
                </a:gridCol>
                <a:gridCol w="1523689">
                  <a:extLst>
                    <a:ext uri="{9D8B030D-6E8A-4147-A177-3AD203B41FA5}">
                      <a16:colId xmlns:a16="http://schemas.microsoft.com/office/drawing/2014/main" val="4232263078"/>
                    </a:ext>
                  </a:extLst>
                </a:gridCol>
                <a:gridCol w="1982633">
                  <a:extLst>
                    <a:ext uri="{9D8B030D-6E8A-4147-A177-3AD203B41FA5}">
                      <a16:colId xmlns:a16="http://schemas.microsoft.com/office/drawing/2014/main" val="2735494818"/>
                    </a:ext>
                  </a:extLst>
                </a:gridCol>
                <a:gridCol w="1982633">
                  <a:extLst>
                    <a:ext uri="{9D8B030D-6E8A-4147-A177-3AD203B41FA5}">
                      <a16:colId xmlns:a16="http://schemas.microsoft.com/office/drawing/2014/main" val="2024275400"/>
                    </a:ext>
                  </a:extLst>
                </a:gridCol>
              </a:tblGrid>
              <a:tr h="28616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Nome 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Instituição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Cargo/Função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Contactos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31895868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Ana Cristina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SDPI Moatize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Técnica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+258-841000245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97075625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Júlio Segredo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Bairro Chithatha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Secretário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+258-842438521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37713290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Júlio Ribeiro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Bairro Chithatha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Chefe de Unidade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818241267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José Torres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Bairro </a:t>
                      </a:r>
                      <a:r>
                        <a:rPr lang="pt-PT" sz="1100" dirty="0" err="1">
                          <a:effectLst/>
                        </a:rPr>
                        <a:t>Chithatha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Chefe de Unidade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+258-843589410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68493991"/>
                  </a:ext>
                </a:extLst>
              </a:tr>
              <a:tr h="286165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 err="1">
                          <a:effectLst/>
                        </a:rPr>
                        <a:t>Ezala</a:t>
                      </a:r>
                      <a:r>
                        <a:rPr lang="pt-PT" sz="1100" dirty="0">
                          <a:effectLst/>
                        </a:rPr>
                        <a:t> Luciano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Bairro Chithatha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72076940"/>
                  </a:ext>
                </a:extLst>
              </a:tr>
              <a:tr h="300474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Júlio Vasco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Bairro Chithatha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355581826"/>
                  </a:ext>
                </a:extLst>
              </a:tr>
              <a:tr h="28273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José Manuel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Bairro Chithatha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+258-848986082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264387402"/>
                  </a:ext>
                </a:extLst>
              </a:tr>
              <a:tr h="300474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Maria Ussalo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Bairro Chithatha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+258-845201860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600229623"/>
                  </a:ext>
                </a:extLst>
              </a:tr>
              <a:tr h="300474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Sérgio Nhampando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Bairro </a:t>
                      </a:r>
                      <a:r>
                        <a:rPr lang="pt-PT" sz="1100" dirty="0" err="1">
                          <a:effectLst/>
                        </a:rPr>
                        <a:t>Chithatha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+258-846667676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513908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7" y="500063"/>
            <a:ext cx="9799319" cy="82166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Minas de </a:t>
            </a:r>
            <a:r>
              <a:rPr lang="en-US" sz="3600" b="1" dirty="0" err="1" smtClean="0"/>
              <a:t>Moatize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Estudo</a:t>
            </a:r>
            <a:r>
              <a:rPr lang="en-US" sz="3600" b="1" dirty="0" smtClean="0"/>
              <a:t> </a:t>
            </a:r>
            <a:r>
              <a:rPr lang="en-US" sz="3600" b="1" dirty="0" err="1"/>
              <a:t>S</a:t>
            </a:r>
            <a:r>
              <a:rPr lang="en-US" sz="3600" b="1" dirty="0" err="1" smtClean="0"/>
              <a:t>ocioeconómico</a:t>
            </a:r>
            <a:r>
              <a:rPr lang="en-US" sz="3600" b="1" dirty="0" smtClean="0"/>
              <a:t> de Base</a:t>
            </a:r>
            <a:endParaRPr lang="pt-PT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58549" cy="4724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 err="1" smtClean="0"/>
              <a:t>Resumo</a:t>
            </a:r>
            <a:r>
              <a:rPr lang="en-US" sz="2400" b="1" dirty="0" smtClean="0"/>
              <a:t> do </a:t>
            </a:r>
            <a:r>
              <a:rPr lang="en-US" sz="2400" b="1" dirty="0" err="1" smtClean="0"/>
              <a:t>trabalho</a:t>
            </a:r>
            <a:r>
              <a:rPr lang="en-US" sz="2400" b="1" dirty="0" smtClean="0"/>
              <a:t> de campo</a:t>
            </a:r>
          </a:p>
          <a:p>
            <a:pPr algn="just"/>
            <a:r>
              <a:rPr lang="en-US" sz="2400" dirty="0" err="1" smtClean="0"/>
              <a:t>Identificados</a:t>
            </a:r>
            <a:r>
              <a:rPr lang="en-US" sz="2400" dirty="0" smtClean="0"/>
              <a:t> 243 AF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da </a:t>
            </a:r>
            <a:r>
              <a:rPr lang="en-US" sz="2400" dirty="0" err="1" smtClean="0"/>
              <a:t>Área</a:t>
            </a:r>
            <a:r>
              <a:rPr lang="en-US" sz="2400" dirty="0" smtClean="0"/>
              <a:t> do DUAT, dos </a:t>
            </a:r>
            <a:r>
              <a:rPr lang="en-US" sz="2400" dirty="0" err="1" smtClean="0"/>
              <a:t>quais</a:t>
            </a:r>
            <a:r>
              <a:rPr lang="en-US" sz="2400" dirty="0" smtClean="0"/>
              <a:t> 234 AF </a:t>
            </a:r>
            <a:r>
              <a:rPr lang="en-US" sz="2400" dirty="0" err="1" smtClean="0"/>
              <a:t>inquiridos</a:t>
            </a:r>
            <a:r>
              <a:rPr lang="en-US" sz="2400" dirty="0" smtClean="0"/>
              <a:t> e 9 AF </a:t>
            </a:r>
            <a:r>
              <a:rPr lang="en-US" sz="2400" dirty="0" err="1" smtClean="0"/>
              <a:t>ausentes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ctr"/>
            <a:endParaRPr lang="en-US" sz="2400" dirty="0" smtClean="0"/>
          </a:p>
          <a:p>
            <a:pPr algn="just"/>
            <a:r>
              <a:rPr lang="en-US" sz="2400" dirty="0" err="1" smtClean="0"/>
              <a:t>Identificadas</a:t>
            </a:r>
            <a:r>
              <a:rPr lang="en-US" sz="2400" dirty="0" smtClean="0"/>
              <a:t> </a:t>
            </a:r>
            <a:r>
              <a:rPr lang="en-US" sz="2400" dirty="0" err="1" smtClean="0"/>
              <a:t>infraestruturas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construção</a:t>
            </a:r>
            <a:r>
              <a:rPr lang="en-US" sz="2400" dirty="0" smtClean="0"/>
              <a:t> e </a:t>
            </a:r>
            <a:r>
              <a:rPr lang="en-US" sz="2400" dirty="0" err="1" smtClean="0"/>
              <a:t>terrenos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preparação</a:t>
            </a:r>
            <a:r>
              <a:rPr lang="en-US" sz="2400" dirty="0" smtClean="0"/>
              <a:t> para o </a:t>
            </a:r>
            <a:r>
              <a:rPr lang="en-US" sz="2400" dirty="0" err="1" smtClean="0"/>
              <a:t>início</a:t>
            </a:r>
            <a:r>
              <a:rPr lang="en-US" sz="2400" dirty="0" smtClean="0"/>
              <a:t> das </a:t>
            </a:r>
            <a:r>
              <a:rPr lang="en-US" sz="2400" dirty="0" err="1" smtClean="0"/>
              <a:t>obras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Identificadas</a:t>
            </a:r>
            <a:r>
              <a:rPr lang="en-US" sz="2400" dirty="0" smtClean="0"/>
              <a:t> 7 </a:t>
            </a:r>
            <a:r>
              <a:rPr lang="en-US" sz="2400" dirty="0" err="1" smtClean="0"/>
              <a:t>unidades</a:t>
            </a:r>
            <a:r>
              <a:rPr lang="en-US" sz="2400" dirty="0" smtClean="0"/>
              <a:t> de </a:t>
            </a:r>
            <a:r>
              <a:rPr lang="en-US" sz="2400" dirty="0" err="1" smtClean="0"/>
              <a:t>negócios</a:t>
            </a:r>
            <a:r>
              <a:rPr lang="en-US" sz="2400" dirty="0" smtClean="0"/>
              <a:t> (Afrox </a:t>
            </a:r>
            <a:r>
              <a:rPr lang="en-US" sz="2400" dirty="0" err="1" smtClean="0"/>
              <a:t>Moçambique</a:t>
            </a:r>
            <a:r>
              <a:rPr lang="en-US" sz="2400" dirty="0" smtClean="0"/>
              <a:t>, </a:t>
            </a:r>
            <a:r>
              <a:rPr lang="en-US" sz="2400" dirty="0" err="1" smtClean="0"/>
              <a:t>Lda</a:t>
            </a:r>
            <a:r>
              <a:rPr lang="en-US" sz="2400" dirty="0" smtClean="0"/>
              <a:t>.; </a:t>
            </a:r>
            <a:r>
              <a:rPr lang="en-US" sz="2400" dirty="0" err="1" smtClean="0"/>
              <a:t>Mafer</a:t>
            </a:r>
            <a:r>
              <a:rPr lang="en-US" sz="2400" dirty="0" smtClean="0"/>
              <a:t> commercial; </a:t>
            </a:r>
            <a:r>
              <a:rPr lang="en-US" sz="2400" dirty="0" err="1" smtClean="0"/>
              <a:t>Oficina</a:t>
            </a:r>
            <a:r>
              <a:rPr lang="en-US" sz="2400" dirty="0" smtClean="0"/>
              <a:t> </a:t>
            </a:r>
            <a:r>
              <a:rPr lang="en-US" sz="2400" dirty="0" err="1" smtClean="0"/>
              <a:t>Fevereiro</a:t>
            </a:r>
            <a:r>
              <a:rPr lang="en-US" sz="2400" dirty="0"/>
              <a:t>;</a:t>
            </a:r>
            <a:r>
              <a:rPr lang="en-US" sz="2400" dirty="0" smtClean="0"/>
              <a:t> Paulo Teixeira </a:t>
            </a:r>
            <a:r>
              <a:rPr lang="en-US" sz="2400" dirty="0" err="1" smtClean="0"/>
              <a:t>Oficina</a:t>
            </a:r>
            <a:r>
              <a:rPr lang="en-US" sz="2400" dirty="0" smtClean="0"/>
              <a:t>; </a:t>
            </a:r>
            <a:r>
              <a:rPr lang="en-US" sz="2400" dirty="0" err="1" smtClean="0"/>
              <a:t>Servi</a:t>
            </a:r>
            <a:r>
              <a:rPr lang="en-US" sz="2400" dirty="0" smtClean="0"/>
              <a:t> Trade; Sir </a:t>
            </a:r>
            <a:r>
              <a:rPr lang="en-US" sz="2400" dirty="0" err="1" smtClean="0"/>
              <a:t>Comércio</a:t>
            </a:r>
            <a:r>
              <a:rPr lang="en-US" sz="2400" dirty="0" smtClean="0"/>
              <a:t> </a:t>
            </a:r>
            <a:r>
              <a:rPr lang="en-US" sz="2400" dirty="0" err="1" smtClean="0"/>
              <a:t>Internacional</a:t>
            </a:r>
            <a:r>
              <a:rPr lang="en-US" sz="2400" dirty="0" smtClean="0"/>
              <a:t>; </a:t>
            </a:r>
            <a:r>
              <a:rPr lang="en-US" sz="2400" dirty="0" err="1" smtClean="0"/>
              <a:t>Pedreira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err="1" smtClean="0"/>
              <a:t>Identificado</a:t>
            </a:r>
            <a:r>
              <a:rPr lang="en-US" sz="2400" dirty="0" smtClean="0"/>
              <a:t> um </a:t>
            </a:r>
            <a:r>
              <a:rPr lang="en-US" sz="2400" dirty="0" err="1" smtClean="0"/>
              <a:t>cemitério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uso</a:t>
            </a:r>
            <a:r>
              <a:rPr lang="en-US" sz="2400" dirty="0" smtClean="0"/>
              <a:t>, mas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apurado</a:t>
            </a:r>
            <a:r>
              <a:rPr lang="en-US" sz="2400" dirty="0" smtClean="0"/>
              <a:t> o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de </a:t>
            </a:r>
            <a:r>
              <a:rPr lang="en-US" sz="2400" dirty="0" err="1" smtClean="0"/>
              <a:t>sepulturas</a:t>
            </a:r>
            <a:endParaRPr lang="en-US" sz="2400" dirty="0" smtClean="0"/>
          </a:p>
          <a:p>
            <a:pPr marL="0" indent="0" algn="just">
              <a:buNone/>
            </a:pPr>
            <a:endParaRPr lang="pt-PT" sz="2400" dirty="0"/>
          </a:p>
        </p:txBody>
      </p:sp>
      <p:pic>
        <p:nvPicPr>
          <p:cNvPr id="2050" name="Picture 2" descr="AM Fermin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02" y="654974"/>
            <a:ext cx="869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27436"/>
              </p:ext>
            </p:extLst>
          </p:nvPr>
        </p:nvGraphicFramePr>
        <p:xfrm>
          <a:off x="3850756" y="2946501"/>
          <a:ext cx="3975100" cy="81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8920449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7068152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2145408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04797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36411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Zona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Bairro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Unidade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Total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(%)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201914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Urbana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Chithatha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67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28.6%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15115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Urbana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Chithatha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167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71.4%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54623030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Total AF inquiridos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234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100.0%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2430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5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7" y="500063"/>
            <a:ext cx="9799319" cy="82166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Minas de </a:t>
            </a:r>
            <a:r>
              <a:rPr lang="en-US" sz="3600" b="1" dirty="0" err="1" smtClean="0"/>
              <a:t>Moatize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Estudo</a:t>
            </a:r>
            <a:r>
              <a:rPr lang="en-US" sz="3600" b="1" dirty="0" smtClean="0"/>
              <a:t> </a:t>
            </a:r>
            <a:r>
              <a:rPr lang="en-US" sz="3600" b="1" dirty="0" err="1"/>
              <a:t>S</a:t>
            </a:r>
            <a:r>
              <a:rPr lang="en-US" sz="3600" b="1" dirty="0" err="1" smtClean="0"/>
              <a:t>ocioeconómico</a:t>
            </a:r>
            <a:r>
              <a:rPr lang="en-US" sz="3600" b="1" dirty="0" smtClean="0"/>
              <a:t> de Base</a:t>
            </a:r>
            <a:endParaRPr lang="pt-PT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58549" cy="4724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 err="1" smtClean="0"/>
              <a:t>Resumo</a:t>
            </a:r>
            <a:r>
              <a:rPr lang="en-US" sz="2400" b="1" dirty="0" smtClean="0"/>
              <a:t> do </a:t>
            </a:r>
            <a:r>
              <a:rPr lang="en-US" sz="2400" b="1" dirty="0" err="1" smtClean="0"/>
              <a:t>trabalho</a:t>
            </a:r>
            <a:r>
              <a:rPr lang="en-US" sz="2400" b="1" dirty="0" smtClean="0"/>
              <a:t> de campo</a:t>
            </a:r>
          </a:p>
          <a:p>
            <a:pPr marL="0" indent="0" algn="just">
              <a:buNone/>
            </a:pPr>
            <a:r>
              <a:rPr lang="en-US" sz="2400" b="1" dirty="0" smtClean="0"/>
              <a:t>2.1 </a:t>
            </a:r>
            <a:r>
              <a:rPr lang="en-US" sz="2400" b="1" dirty="0" err="1" smtClean="0"/>
              <a:t>Demografia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dirty="0" err="1" smtClean="0"/>
              <a:t>População</a:t>
            </a:r>
            <a:r>
              <a:rPr lang="en-US" sz="2400" dirty="0" smtClean="0"/>
              <a:t> </a:t>
            </a:r>
            <a:r>
              <a:rPr lang="en-US" sz="2400" dirty="0" err="1"/>
              <a:t>A</a:t>
            </a:r>
            <a:r>
              <a:rPr lang="en-US" sz="2400" dirty="0" err="1" smtClean="0"/>
              <a:t>fectada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Projecto</a:t>
            </a:r>
            <a:r>
              <a:rPr lang="en-US" sz="2400" dirty="0" smtClean="0"/>
              <a:t> 1 119 </a:t>
            </a:r>
            <a:r>
              <a:rPr lang="en-US" sz="2400" dirty="0" err="1" smtClean="0"/>
              <a:t>habitantes</a:t>
            </a:r>
            <a:r>
              <a:rPr lang="en-US" sz="2400" dirty="0" smtClean="0"/>
              <a:t> (50.2% </a:t>
            </a:r>
            <a:r>
              <a:rPr lang="en-US" sz="2400" dirty="0" err="1" smtClean="0"/>
              <a:t>homens</a:t>
            </a:r>
            <a:r>
              <a:rPr lang="en-US" sz="2400" dirty="0" smtClean="0"/>
              <a:t> e 49.8% </a:t>
            </a:r>
            <a:r>
              <a:rPr lang="en-US" sz="2400" dirty="0" err="1" smtClean="0"/>
              <a:t>mulheres</a:t>
            </a:r>
            <a:r>
              <a:rPr lang="en-US" sz="2400" dirty="0" smtClean="0"/>
              <a:t>)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72 (30.8%) </a:t>
            </a:r>
            <a:r>
              <a:rPr lang="en-US" sz="2400" dirty="0" err="1" smtClean="0"/>
              <a:t>famílias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chefiadas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mulheres</a:t>
            </a:r>
            <a:r>
              <a:rPr lang="en-US" sz="2400" dirty="0" smtClean="0"/>
              <a:t>. </a:t>
            </a:r>
            <a:r>
              <a:rPr lang="en-US" sz="2400" dirty="0" err="1" smtClean="0"/>
              <a:t>Essas</a:t>
            </a:r>
            <a:r>
              <a:rPr lang="en-US" sz="2400" dirty="0" smtClean="0"/>
              <a:t> </a:t>
            </a:r>
            <a:r>
              <a:rPr lang="en-US" sz="2400" dirty="0" err="1" smtClean="0"/>
              <a:t>mulheres</a:t>
            </a:r>
            <a:r>
              <a:rPr lang="en-US" sz="2400" dirty="0" smtClean="0"/>
              <a:t> </a:t>
            </a:r>
            <a:r>
              <a:rPr lang="en-US" sz="2400" dirty="0" err="1" smtClean="0"/>
              <a:t>Chefes</a:t>
            </a:r>
            <a:r>
              <a:rPr lang="en-US" sz="2400" dirty="0" smtClean="0"/>
              <a:t> de </a:t>
            </a:r>
            <a:r>
              <a:rPr lang="en-US" sz="2400" dirty="0" err="1" smtClean="0"/>
              <a:t>Agregados</a:t>
            </a:r>
            <a:r>
              <a:rPr lang="en-US" sz="2400" dirty="0" smtClean="0"/>
              <a:t> </a:t>
            </a:r>
            <a:r>
              <a:rPr lang="en-US" sz="2400" dirty="0" err="1" smtClean="0"/>
              <a:t>Familiares</a:t>
            </a:r>
            <a:r>
              <a:rPr lang="en-US" sz="2400" dirty="0" smtClean="0"/>
              <a:t> (CAF)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casadas</a:t>
            </a:r>
            <a:r>
              <a:rPr lang="en-US" sz="2400" dirty="0" smtClean="0"/>
              <a:t> (73.9%), </a:t>
            </a:r>
            <a:r>
              <a:rPr lang="en-US" sz="2400" dirty="0" err="1" smtClean="0"/>
              <a:t>Viúvas</a:t>
            </a:r>
            <a:r>
              <a:rPr lang="en-US" sz="2400" dirty="0" smtClean="0"/>
              <a:t> (12.0%),  etc.</a:t>
            </a:r>
          </a:p>
          <a:p>
            <a:pPr algn="just"/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existem</a:t>
            </a:r>
            <a:r>
              <a:rPr lang="en-US" sz="2400" dirty="0" smtClean="0"/>
              <a:t> </a:t>
            </a:r>
            <a:r>
              <a:rPr lang="en-US" sz="2400" dirty="0" err="1" smtClean="0"/>
              <a:t>famílias</a:t>
            </a:r>
            <a:r>
              <a:rPr lang="en-US" sz="2400" dirty="0" smtClean="0"/>
              <a:t> </a:t>
            </a:r>
            <a:r>
              <a:rPr lang="en-US" sz="2400" dirty="0" err="1" smtClean="0"/>
              <a:t>chefiadas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crianças</a:t>
            </a:r>
            <a:r>
              <a:rPr lang="en-US" sz="2400" dirty="0" smtClean="0"/>
              <a:t> com </a:t>
            </a:r>
            <a:r>
              <a:rPr lang="en-US" sz="2400" dirty="0" err="1" smtClean="0"/>
              <a:t>menos</a:t>
            </a:r>
            <a:r>
              <a:rPr lang="en-US" sz="2400" dirty="0" smtClean="0"/>
              <a:t> de 15 </a:t>
            </a:r>
            <a:r>
              <a:rPr lang="en-US" sz="2400" dirty="0" err="1" smtClean="0"/>
              <a:t>anos</a:t>
            </a:r>
            <a:r>
              <a:rPr lang="en-US" sz="2400" dirty="0" smtClean="0"/>
              <a:t>. </a:t>
            </a:r>
            <a:r>
              <a:rPr lang="en-US" sz="2400" dirty="0" err="1" smtClean="0"/>
              <a:t>Existem</a:t>
            </a:r>
            <a:r>
              <a:rPr lang="en-US" sz="2400" dirty="0" smtClean="0"/>
              <a:t> 20 </a:t>
            </a:r>
            <a:r>
              <a:rPr lang="en-US" sz="2400" dirty="0" err="1" smtClean="0"/>
              <a:t>famílias</a:t>
            </a:r>
            <a:r>
              <a:rPr lang="en-US" sz="2400" dirty="0" smtClean="0"/>
              <a:t> (11.7%) </a:t>
            </a:r>
            <a:r>
              <a:rPr lang="en-US" sz="2400" dirty="0" err="1" smtClean="0"/>
              <a:t>chefiadas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idosos</a:t>
            </a:r>
            <a:r>
              <a:rPr lang="en-US" sz="2400" dirty="0" smtClean="0"/>
              <a:t> com </a:t>
            </a:r>
            <a:r>
              <a:rPr lang="en-US" sz="2400" dirty="0" err="1" smtClean="0"/>
              <a:t>mais</a:t>
            </a:r>
            <a:r>
              <a:rPr lang="en-US" sz="2400" dirty="0" smtClean="0"/>
              <a:t> de 65 </a:t>
            </a:r>
            <a:r>
              <a:rPr lang="en-US" sz="2400" dirty="0" err="1" smtClean="0"/>
              <a:t>anos</a:t>
            </a:r>
            <a:endParaRPr lang="pt-PT" sz="2400" dirty="0"/>
          </a:p>
        </p:txBody>
      </p:sp>
      <p:pic>
        <p:nvPicPr>
          <p:cNvPr id="2050" name="Picture 2" descr="AM Fermin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02" y="654974"/>
            <a:ext cx="869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35293"/>
              </p:ext>
            </p:extLst>
          </p:nvPr>
        </p:nvGraphicFramePr>
        <p:xfrm>
          <a:off x="4107524" y="3426791"/>
          <a:ext cx="4005697" cy="1411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479">
                  <a:extLst>
                    <a:ext uri="{9D8B030D-6E8A-4147-A177-3AD203B41FA5}">
                      <a16:colId xmlns:a16="http://schemas.microsoft.com/office/drawing/2014/main" val="1718487397"/>
                    </a:ext>
                  </a:extLst>
                </a:gridCol>
                <a:gridCol w="1539015">
                  <a:extLst>
                    <a:ext uri="{9D8B030D-6E8A-4147-A177-3AD203B41FA5}">
                      <a16:colId xmlns:a16="http://schemas.microsoft.com/office/drawing/2014/main" val="2640658074"/>
                    </a:ext>
                  </a:extLst>
                </a:gridCol>
                <a:gridCol w="1516203">
                  <a:extLst>
                    <a:ext uri="{9D8B030D-6E8A-4147-A177-3AD203B41FA5}">
                      <a16:colId xmlns:a16="http://schemas.microsoft.com/office/drawing/2014/main" val="731874827"/>
                    </a:ext>
                  </a:extLst>
                </a:gridCol>
              </a:tblGrid>
              <a:tr h="573719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Unidade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Pessoas </a:t>
                      </a:r>
                      <a:r>
                        <a:rPr lang="pt-PT" sz="1100" dirty="0" err="1">
                          <a:effectLst/>
                        </a:rPr>
                        <a:t>afectadas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Densidade populacional por AF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71384948"/>
                  </a:ext>
                </a:extLst>
              </a:tr>
              <a:tr h="275877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302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4.51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63000318"/>
                  </a:ext>
                </a:extLst>
              </a:tr>
              <a:tr h="275877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808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4.84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28393904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Total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1110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4.74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7963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9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7" y="500063"/>
            <a:ext cx="9799319" cy="82166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Minas de </a:t>
            </a:r>
            <a:r>
              <a:rPr lang="en-US" sz="3600" b="1" dirty="0" err="1" smtClean="0"/>
              <a:t>Moatize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Estudo</a:t>
            </a:r>
            <a:r>
              <a:rPr lang="en-US" sz="3600" b="1" dirty="0" smtClean="0"/>
              <a:t> </a:t>
            </a:r>
            <a:r>
              <a:rPr lang="en-US" sz="3600" b="1" dirty="0" err="1"/>
              <a:t>S</a:t>
            </a:r>
            <a:r>
              <a:rPr lang="en-US" sz="3600" b="1" dirty="0" err="1" smtClean="0"/>
              <a:t>ocioeconómico</a:t>
            </a:r>
            <a:r>
              <a:rPr lang="en-US" sz="3600" b="1" dirty="0" smtClean="0"/>
              <a:t> de Base</a:t>
            </a:r>
            <a:endParaRPr lang="pt-PT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58549" cy="4724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 err="1" smtClean="0"/>
              <a:t>Resumo</a:t>
            </a:r>
            <a:r>
              <a:rPr lang="en-US" sz="2400" b="1" dirty="0" smtClean="0"/>
              <a:t> do </a:t>
            </a:r>
            <a:r>
              <a:rPr lang="en-US" sz="2400" b="1" dirty="0" err="1" smtClean="0"/>
              <a:t>trabalho</a:t>
            </a:r>
            <a:r>
              <a:rPr lang="en-US" sz="2400" b="1" dirty="0" smtClean="0"/>
              <a:t> de campo</a:t>
            </a:r>
          </a:p>
          <a:p>
            <a:pPr marL="0" indent="0" algn="just">
              <a:buNone/>
            </a:pPr>
            <a:r>
              <a:rPr lang="en-US" sz="2400" b="1" dirty="0" smtClean="0"/>
              <a:t>2.2 </a:t>
            </a:r>
            <a:r>
              <a:rPr lang="en-US" sz="2400" b="1" dirty="0" err="1" smtClean="0"/>
              <a:t>Línguas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faladas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pelas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famílias</a:t>
            </a:r>
            <a:endParaRPr lang="en-US" sz="2400" b="1" dirty="0" smtClean="0"/>
          </a:p>
          <a:p>
            <a:pPr algn="just"/>
            <a:r>
              <a:rPr lang="en-US" sz="2400" dirty="0" smtClean="0"/>
              <a:t>A principal </a:t>
            </a:r>
            <a:r>
              <a:rPr lang="en-US" sz="2400" dirty="0" err="1" smtClean="0"/>
              <a:t>língua</a:t>
            </a:r>
            <a:r>
              <a:rPr lang="en-US" sz="2400" dirty="0" smtClean="0"/>
              <a:t> é o </a:t>
            </a:r>
            <a:r>
              <a:rPr lang="en-US" sz="2400" dirty="0" err="1" smtClean="0"/>
              <a:t>Nhungué</a:t>
            </a:r>
            <a:r>
              <a:rPr lang="en-US" sz="2400" dirty="0" smtClean="0"/>
              <a:t> (70%)</a:t>
            </a:r>
          </a:p>
          <a:p>
            <a:pPr algn="just"/>
            <a:r>
              <a:rPr lang="en-US" sz="2400" dirty="0" err="1" smtClean="0"/>
              <a:t>Apenas</a:t>
            </a:r>
            <a:r>
              <a:rPr lang="en-US" sz="2400" dirty="0" smtClean="0"/>
              <a:t> 9% AF tem o </a:t>
            </a:r>
            <a:r>
              <a:rPr lang="en-US" sz="2400" dirty="0" err="1" smtClean="0"/>
              <a:t>português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a principal </a:t>
            </a:r>
            <a:r>
              <a:rPr lang="en-US" sz="2400" dirty="0" err="1" smtClean="0"/>
              <a:t>língua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</p:txBody>
      </p:sp>
      <p:pic>
        <p:nvPicPr>
          <p:cNvPr id="2050" name="Picture 2" descr="AM Fermin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02" y="654974"/>
            <a:ext cx="869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4063"/>
              </p:ext>
            </p:extLst>
          </p:nvPr>
        </p:nvGraphicFramePr>
        <p:xfrm>
          <a:off x="3865418" y="3790704"/>
          <a:ext cx="3940233" cy="1662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6187">
                  <a:extLst>
                    <a:ext uri="{9D8B030D-6E8A-4147-A177-3AD203B41FA5}">
                      <a16:colId xmlns:a16="http://schemas.microsoft.com/office/drawing/2014/main" val="3438226453"/>
                    </a:ext>
                  </a:extLst>
                </a:gridCol>
                <a:gridCol w="1324046">
                  <a:extLst>
                    <a:ext uri="{9D8B030D-6E8A-4147-A177-3AD203B41FA5}">
                      <a16:colId xmlns:a16="http://schemas.microsoft.com/office/drawing/2014/main" val="3166895732"/>
                    </a:ext>
                  </a:extLst>
                </a:gridCol>
              </a:tblGrid>
              <a:tr h="274784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Línguas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%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17999836"/>
                  </a:ext>
                </a:extLst>
              </a:tr>
              <a:tr h="274784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Portugues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9%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88036430"/>
                  </a:ext>
                </a:extLst>
              </a:tr>
              <a:tr h="274784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Nhungwe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70%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66960436"/>
                  </a:ext>
                </a:extLst>
              </a:tr>
              <a:tr h="274784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Portugues e Nhungwe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15%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50154027"/>
                  </a:ext>
                </a:extLst>
              </a:tr>
              <a:tr h="274784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Portugues, Nhungwe e Sena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2%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65392258"/>
                  </a:ext>
                </a:extLst>
              </a:tr>
              <a:tr h="288524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Outras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4%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5666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9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7" y="500063"/>
            <a:ext cx="9799319" cy="82166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Minas de </a:t>
            </a:r>
            <a:r>
              <a:rPr lang="en-US" sz="3600" b="1" dirty="0" err="1" smtClean="0"/>
              <a:t>Moatize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Estudo</a:t>
            </a:r>
            <a:r>
              <a:rPr lang="en-US" sz="3600" b="1" dirty="0" smtClean="0"/>
              <a:t> </a:t>
            </a:r>
            <a:r>
              <a:rPr lang="en-US" sz="3600" b="1" dirty="0" err="1"/>
              <a:t>S</a:t>
            </a:r>
            <a:r>
              <a:rPr lang="en-US" sz="3600" b="1" dirty="0" err="1" smtClean="0"/>
              <a:t>ocioeconómico</a:t>
            </a:r>
            <a:r>
              <a:rPr lang="en-US" sz="3600" b="1" dirty="0" smtClean="0"/>
              <a:t> de Base</a:t>
            </a:r>
            <a:endParaRPr lang="pt-PT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58549" cy="4724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 err="1" smtClean="0"/>
              <a:t>Resumo</a:t>
            </a:r>
            <a:r>
              <a:rPr lang="en-US" sz="2400" b="1" dirty="0" smtClean="0"/>
              <a:t> do </a:t>
            </a:r>
            <a:r>
              <a:rPr lang="en-US" sz="2400" b="1" dirty="0" err="1" smtClean="0"/>
              <a:t>trabalho</a:t>
            </a:r>
            <a:r>
              <a:rPr lang="en-US" sz="2400" b="1" dirty="0" smtClean="0"/>
              <a:t> de campo</a:t>
            </a:r>
          </a:p>
          <a:p>
            <a:pPr marL="0" indent="0" algn="just">
              <a:buNone/>
            </a:pPr>
            <a:r>
              <a:rPr lang="en-US" sz="2400" b="1" dirty="0" smtClean="0"/>
              <a:t>2.3 </a:t>
            </a:r>
            <a:r>
              <a:rPr lang="en-US" sz="2400" b="1" dirty="0" err="1" smtClean="0"/>
              <a:t>Religião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Cemitérios</a:t>
            </a:r>
            <a:r>
              <a:rPr lang="en-US" sz="2400" b="1" dirty="0" smtClean="0"/>
              <a:t> e </a:t>
            </a:r>
            <a:r>
              <a:rPr lang="en-US" sz="2400" b="1" dirty="0" err="1" smtClean="0"/>
              <a:t>Locais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Sagrados</a:t>
            </a:r>
            <a:endParaRPr lang="en-US" sz="2400" b="1" dirty="0" smtClean="0"/>
          </a:p>
          <a:p>
            <a:pPr algn="just"/>
            <a:r>
              <a:rPr lang="en-US" sz="2400" dirty="0" err="1" smtClean="0"/>
              <a:t>Principais</a:t>
            </a:r>
            <a:r>
              <a:rPr lang="en-US" sz="2400" dirty="0" smtClean="0"/>
              <a:t> </a:t>
            </a:r>
            <a:r>
              <a:rPr lang="en-US" sz="2400" dirty="0" err="1" smtClean="0"/>
              <a:t>religiões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a </a:t>
            </a:r>
            <a:r>
              <a:rPr lang="en-US" sz="2400" dirty="0" err="1" smtClean="0"/>
              <a:t>católica</a:t>
            </a:r>
            <a:r>
              <a:rPr lang="en-US" sz="2400" dirty="0" smtClean="0"/>
              <a:t> (35%) e </a:t>
            </a:r>
            <a:r>
              <a:rPr lang="en-US" sz="2400" dirty="0" err="1" smtClean="0"/>
              <a:t>Envagélica</a:t>
            </a:r>
            <a:r>
              <a:rPr lang="en-US" sz="2400" dirty="0" smtClean="0"/>
              <a:t> (25%). 21%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professam</a:t>
            </a:r>
            <a:r>
              <a:rPr lang="en-US" sz="2400" dirty="0" smtClean="0"/>
              <a:t> </a:t>
            </a:r>
            <a:r>
              <a:rPr lang="en-US" sz="2400" dirty="0" err="1" smtClean="0"/>
              <a:t>qualquer</a:t>
            </a:r>
            <a:r>
              <a:rPr lang="en-US" sz="2400" dirty="0" smtClean="0"/>
              <a:t> </a:t>
            </a:r>
            <a:r>
              <a:rPr lang="en-US" sz="2400" dirty="0" err="1" smtClean="0"/>
              <a:t>religião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Existe</a:t>
            </a:r>
            <a:r>
              <a:rPr lang="en-US" sz="2400" dirty="0" smtClean="0"/>
              <a:t> um </a:t>
            </a:r>
            <a:r>
              <a:rPr lang="en-US" sz="2400" dirty="0" err="1" smtClean="0"/>
              <a:t>cemitério</a:t>
            </a:r>
            <a:r>
              <a:rPr lang="en-US" sz="2400" dirty="0" smtClean="0"/>
              <a:t> </a:t>
            </a:r>
            <a:r>
              <a:rPr lang="en-US" sz="2400" dirty="0" err="1" smtClean="0"/>
              <a:t>comunitário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do DUAT</a:t>
            </a:r>
          </a:p>
          <a:p>
            <a:pPr algn="just"/>
            <a:r>
              <a:rPr lang="en-US" sz="2400" dirty="0" err="1" smtClean="0"/>
              <a:t>Cerca</a:t>
            </a:r>
            <a:r>
              <a:rPr lang="en-US" sz="2400" dirty="0" smtClean="0"/>
              <a:t> de 87.6% das </a:t>
            </a:r>
            <a:r>
              <a:rPr lang="en-US" sz="2400" dirty="0" err="1" smtClean="0"/>
              <a:t>famílias</a:t>
            </a:r>
            <a:r>
              <a:rPr lang="en-US" sz="2400" dirty="0" smtClean="0"/>
              <a:t> </a:t>
            </a:r>
            <a:r>
              <a:rPr lang="en-US" sz="2400" dirty="0" err="1" smtClean="0"/>
              <a:t>usam</a:t>
            </a:r>
            <a:r>
              <a:rPr lang="en-US" sz="2400" dirty="0" smtClean="0"/>
              <a:t> </a:t>
            </a:r>
            <a:r>
              <a:rPr lang="en-US" sz="2400" dirty="0" err="1" smtClean="0"/>
              <a:t>cemitérios</a:t>
            </a:r>
            <a:r>
              <a:rPr lang="en-US" sz="2400" dirty="0" smtClean="0"/>
              <a:t> </a:t>
            </a:r>
            <a:r>
              <a:rPr lang="en-US" sz="2400" dirty="0" err="1" smtClean="0"/>
              <a:t>comunitários</a:t>
            </a:r>
            <a:r>
              <a:rPr lang="en-US" sz="2400" dirty="0" smtClean="0"/>
              <a:t> e 12.4% </a:t>
            </a:r>
            <a:r>
              <a:rPr lang="en-US" sz="2400" dirty="0" err="1" smtClean="0"/>
              <a:t>usa</a:t>
            </a:r>
            <a:r>
              <a:rPr lang="en-US" sz="2400" dirty="0" smtClean="0"/>
              <a:t> </a:t>
            </a:r>
            <a:r>
              <a:rPr lang="en-US" sz="2400" dirty="0" err="1" smtClean="0"/>
              <a:t>cemitérios</a:t>
            </a:r>
            <a:r>
              <a:rPr lang="en-US" sz="2400" dirty="0" smtClean="0"/>
              <a:t> </a:t>
            </a:r>
            <a:r>
              <a:rPr lang="en-US" sz="2400" dirty="0" err="1" smtClean="0"/>
              <a:t>familiares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</p:txBody>
      </p:sp>
      <p:pic>
        <p:nvPicPr>
          <p:cNvPr id="2050" name="Picture 2" descr="AM Fermin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02" y="654974"/>
            <a:ext cx="869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33934"/>
              </p:ext>
            </p:extLst>
          </p:nvPr>
        </p:nvGraphicFramePr>
        <p:xfrm>
          <a:off x="4264313" y="3238370"/>
          <a:ext cx="3158952" cy="1633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3175">
                  <a:extLst>
                    <a:ext uri="{9D8B030D-6E8A-4147-A177-3AD203B41FA5}">
                      <a16:colId xmlns:a16="http://schemas.microsoft.com/office/drawing/2014/main" val="51142115"/>
                    </a:ext>
                  </a:extLst>
                </a:gridCol>
                <a:gridCol w="835777">
                  <a:extLst>
                    <a:ext uri="{9D8B030D-6E8A-4147-A177-3AD203B41FA5}">
                      <a16:colId xmlns:a16="http://schemas.microsoft.com/office/drawing/2014/main" val="3349881411"/>
                    </a:ext>
                  </a:extLst>
                </a:gridCol>
              </a:tblGrid>
              <a:tr h="20077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Templos religiosos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Aderência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2890344"/>
                  </a:ext>
                </a:extLst>
              </a:tr>
              <a:tr h="20077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Igreja Católica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35%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70939023"/>
                  </a:ext>
                </a:extLst>
              </a:tr>
              <a:tr h="20077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Envagélica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25%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27809714"/>
                  </a:ext>
                </a:extLst>
              </a:tr>
              <a:tr h="20077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Animista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4%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76150745"/>
                  </a:ext>
                </a:extLst>
              </a:tr>
              <a:tr h="20077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Zione/Cião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4%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65615060"/>
                  </a:ext>
                </a:extLst>
              </a:tr>
              <a:tr h="20077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Outros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11%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253451035"/>
                  </a:ext>
                </a:extLst>
              </a:tr>
              <a:tr h="200778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Não Rezam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21%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5335533"/>
                  </a:ext>
                </a:extLst>
              </a:tr>
              <a:tr h="210817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Total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100%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2981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0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7" y="500063"/>
            <a:ext cx="9799319" cy="82166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Minas de </a:t>
            </a:r>
            <a:r>
              <a:rPr lang="en-US" sz="3600" b="1" dirty="0" err="1" smtClean="0"/>
              <a:t>Moatize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Estudo</a:t>
            </a:r>
            <a:r>
              <a:rPr lang="en-US" sz="3600" b="1" dirty="0" smtClean="0"/>
              <a:t> </a:t>
            </a:r>
            <a:r>
              <a:rPr lang="en-US" sz="3600" b="1" dirty="0" err="1"/>
              <a:t>S</a:t>
            </a:r>
            <a:r>
              <a:rPr lang="en-US" sz="3600" b="1" dirty="0" err="1" smtClean="0"/>
              <a:t>ocioeconómico</a:t>
            </a:r>
            <a:r>
              <a:rPr lang="en-US" sz="3600" b="1" dirty="0" smtClean="0"/>
              <a:t> de Base</a:t>
            </a:r>
            <a:endParaRPr lang="pt-PT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58549" cy="4724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 err="1" smtClean="0"/>
              <a:t>Resumo</a:t>
            </a:r>
            <a:r>
              <a:rPr lang="en-US" sz="2400" b="1" dirty="0" smtClean="0"/>
              <a:t> do </a:t>
            </a:r>
            <a:r>
              <a:rPr lang="en-US" sz="2400" b="1" dirty="0" err="1" smtClean="0"/>
              <a:t>trabalho</a:t>
            </a:r>
            <a:r>
              <a:rPr lang="en-US" sz="2400" b="1" dirty="0" smtClean="0"/>
              <a:t> de campo</a:t>
            </a:r>
          </a:p>
          <a:p>
            <a:pPr marL="0" indent="0" algn="just">
              <a:buNone/>
            </a:pPr>
            <a:r>
              <a:rPr lang="en-US" sz="2400" b="1" dirty="0" smtClean="0"/>
              <a:t>2.4 </a:t>
            </a:r>
            <a:r>
              <a:rPr lang="en-US" sz="2400" b="1" dirty="0" err="1" smtClean="0"/>
              <a:t>Infraestruturas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sociais</a:t>
            </a:r>
            <a:endParaRPr lang="en-US" sz="2400" b="1" dirty="0" smtClean="0"/>
          </a:p>
          <a:p>
            <a:pPr algn="just"/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identificadas</a:t>
            </a:r>
            <a:r>
              <a:rPr lang="en-US" sz="2400" dirty="0" smtClean="0"/>
              <a:t> </a:t>
            </a:r>
            <a:r>
              <a:rPr lang="en-US" sz="2400" dirty="0" err="1" smtClean="0"/>
              <a:t>escolas</a:t>
            </a:r>
            <a:r>
              <a:rPr lang="en-US" sz="2400" dirty="0" smtClean="0"/>
              <a:t>, </a:t>
            </a:r>
            <a:r>
              <a:rPr lang="en-US" sz="2400" dirty="0" err="1" smtClean="0"/>
              <a:t>unidades</a:t>
            </a:r>
            <a:r>
              <a:rPr lang="en-US" sz="2400" dirty="0" smtClean="0"/>
              <a:t> </a:t>
            </a:r>
            <a:r>
              <a:rPr lang="en-US" sz="2400" dirty="0" err="1" smtClean="0"/>
              <a:t>sanitárias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outras</a:t>
            </a:r>
            <a:r>
              <a:rPr lang="en-US" sz="2400" dirty="0" smtClean="0"/>
              <a:t> </a:t>
            </a:r>
            <a:r>
              <a:rPr lang="en-US" sz="2400" dirty="0" err="1" smtClean="0"/>
              <a:t>infraestruturas</a:t>
            </a:r>
            <a:r>
              <a:rPr lang="en-US" sz="2400" dirty="0" smtClean="0"/>
              <a:t> </a:t>
            </a:r>
            <a:r>
              <a:rPr lang="en-US" sz="2400" dirty="0" err="1" smtClean="0"/>
              <a:t>sociais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da </a:t>
            </a:r>
            <a:r>
              <a:rPr lang="en-US" sz="2400" dirty="0" err="1" smtClean="0"/>
              <a:t>áreao</a:t>
            </a:r>
            <a:r>
              <a:rPr lang="en-US" sz="2400" dirty="0" smtClean="0"/>
              <a:t> do DUAT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b="1" dirty="0" smtClean="0"/>
              <a:t>2.5 </a:t>
            </a:r>
            <a:r>
              <a:rPr lang="en-US" sz="2400" b="1" dirty="0" err="1" smtClean="0"/>
              <a:t>Habitação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água</a:t>
            </a:r>
            <a:r>
              <a:rPr lang="en-US" sz="2400" b="1" dirty="0" smtClean="0"/>
              <a:t> e </a:t>
            </a:r>
            <a:r>
              <a:rPr lang="en-US" sz="2400" b="1" dirty="0" err="1" smtClean="0"/>
              <a:t>energia</a:t>
            </a:r>
            <a:endParaRPr lang="en-US" sz="2400" b="1" dirty="0" smtClean="0"/>
          </a:p>
          <a:p>
            <a:pPr algn="just"/>
            <a:r>
              <a:rPr lang="pt-PT" sz="2400" dirty="0"/>
              <a:t>Grande parte das casas é constituída com material duradouro, com destaque para pavimentos em cimento (82.5%), paredes em tijolo queimado com reboco (63.7%) ou blocos de cimento (29.5), significando que as casas erguidas são duradouras</a:t>
            </a:r>
            <a:r>
              <a:rPr lang="pt-PT" sz="2400" dirty="0" smtClean="0"/>
              <a:t>.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dirty="0" err="1" smtClean="0"/>
              <a:t>maioria</a:t>
            </a:r>
            <a:r>
              <a:rPr lang="en-US" sz="2400" dirty="0" smtClean="0"/>
              <a:t> das casas (96.9%)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construídas</a:t>
            </a:r>
            <a:r>
              <a:rPr lang="en-US" sz="2400" dirty="0" smtClean="0"/>
              <a:t> </a:t>
            </a:r>
            <a:r>
              <a:rPr lang="en-US" sz="2400" dirty="0" err="1" smtClean="0"/>
              <a:t>pelos</a:t>
            </a:r>
            <a:r>
              <a:rPr lang="en-US" sz="2400" dirty="0" smtClean="0"/>
              <a:t> </a:t>
            </a:r>
            <a:r>
              <a:rPr lang="en-US" sz="2400" dirty="0" err="1" smtClean="0"/>
              <a:t>proprietários</a:t>
            </a:r>
            <a:endParaRPr lang="pt-PT" sz="2400" dirty="0"/>
          </a:p>
          <a:p>
            <a:pPr algn="just"/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</p:txBody>
      </p:sp>
      <p:pic>
        <p:nvPicPr>
          <p:cNvPr id="2050" name="Picture 2" descr="AM Fermin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02" y="654974"/>
            <a:ext cx="869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5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7" y="500063"/>
            <a:ext cx="9799319" cy="82166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Minas de </a:t>
            </a:r>
            <a:r>
              <a:rPr lang="en-US" sz="3600" b="1" dirty="0" err="1" smtClean="0"/>
              <a:t>Moatize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Estudo</a:t>
            </a:r>
            <a:r>
              <a:rPr lang="en-US" sz="3600" b="1" dirty="0" smtClean="0"/>
              <a:t> </a:t>
            </a:r>
            <a:r>
              <a:rPr lang="en-US" sz="3600" b="1" dirty="0" err="1"/>
              <a:t>S</a:t>
            </a:r>
            <a:r>
              <a:rPr lang="en-US" sz="3600" b="1" dirty="0" err="1" smtClean="0"/>
              <a:t>ocioeconómico</a:t>
            </a:r>
            <a:r>
              <a:rPr lang="en-US" sz="3600" b="1" dirty="0" smtClean="0"/>
              <a:t> de Base</a:t>
            </a:r>
            <a:endParaRPr lang="pt-PT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58549" cy="47248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 err="1" smtClean="0"/>
              <a:t>Resumo</a:t>
            </a:r>
            <a:r>
              <a:rPr lang="en-US" sz="2400" b="1" dirty="0" smtClean="0"/>
              <a:t> do </a:t>
            </a:r>
            <a:r>
              <a:rPr lang="en-US" sz="2400" b="1" dirty="0" err="1" smtClean="0"/>
              <a:t>trabalho</a:t>
            </a:r>
            <a:r>
              <a:rPr lang="en-US" sz="2400" b="1" dirty="0" smtClean="0"/>
              <a:t> de campo</a:t>
            </a:r>
          </a:p>
          <a:p>
            <a:pPr marL="0" indent="0" algn="just">
              <a:buNone/>
            </a:pPr>
            <a:r>
              <a:rPr lang="en-US" sz="2400" b="1" dirty="0" smtClean="0"/>
              <a:t>2.5</a:t>
            </a:r>
            <a:r>
              <a:rPr lang="en-US" sz="2400" dirty="0" smtClean="0"/>
              <a:t> </a:t>
            </a:r>
            <a:r>
              <a:rPr lang="en-US" sz="2400" b="1" dirty="0" err="1" smtClean="0"/>
              <a:t>Habitação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água</a:t>
            </a:r>
            <a:r>
              <a:rPr lang="en-US" sz="2400" b="1" dirty="0" smtClean="0"/>
              <a:t> e </a:t>
            </a:r>
            <a:r>
              <a:rPr lang="en-US" sz="2400" b="1" dirty="0" err="1" smtClean="0"/>
              <a:t>energia</a:t>
            </a:r>
            <a:endParaRPr lang="en-US" sz="2400" b="1" dirty="0" smtClean="0"/>
          </a:p>
          <a:p>
            <a:pPr algn="just"/>
            <a:r>
              <a:rPr lang="en-US" sz="2400" dirty="0" err="1" smtClean="0"/>
              <a:t>Exemplos</a:t>
            </a:r>
            <a:r>
              <a:rPr lang="en-US" sz="2400" dirty="0" smtClean="0"/>
              <a:t> de casas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alvenaria</a:t>
            </a:r>
            <a:r>
              <a:rPr lang="en-US" sz="2400" dirty="0" smtClean="0"/>
              <a:t> </a:t>
            </a:r>
            <a:r>
              <a:rPr lang="en-US" sz="2400" dirty="0" err="1" smtClean="0"/>
              <a:t>existentes</a:t>
            </a:r>
            <a:r>
              <a:rPr lang="en-US" sz="2400" dirty="0" smtClean="0"/>
              <a:t>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da </a:t>
            </a:r>
            <a:r>
              <a:rPr lang="en-US" sz="2400" dirty="0" err="1" smtClean="0"/>
              <a:t>área</a:t>
            </a:r>
            <a:r>
              <a:rPr lang="en-US" sz="2400" dirty="0" smtClean="0"/>
              <a:t> do DUAT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err="1" smtClean="0"/>
              <a:t>Cerca</a:t>
            </a:r>
            <a:r>
              <a:rPr lang="en-US" sz="2400" dirty="0" smtClean="0"/>
              <a:t> de 48.3% dos AF </a:t>
            </a:r>
            <a:r>
              <a:rPr lang="en-US" sz="2400" dirty="0" err="1" smtClean="0"/>
              <a:t>possui</a:t>
            </a:r>
            <a:r>
              <a:rPr lang="en-US" sz="2400" dirty="0" smtClean="0"/>
              <a:t> </a:t>
            </a:r>
            <a:r>
              <a:rPr lang="en-US" sz="2400" dirty="0" err="1" smtClean="0"/>
              <a:t>água</a:t>
            </a:r>
            <a:r>
              <a:rPr lang="en-US" sz="2400" dirty="0" smtClean="0"/>
              <a:t> </a:t>
            </a:r>
            <a:r>
              <a:rPr lang="en-US" sz="2400" dirty="0" err="1" smtClean="0"/>
              <a:t>canalizada</a:t>
            </a:r>
            <a:r>
              <a:rPr lang="en-US" sz="2400" dirty="0" smtClean="0"/>
              <a:t>; 33.3% </a:t>
            </a:r>
            <a:r>
              <a:rPr lang="en-US" sz="2400" dirty="0" err="1" smtClean="0"/>
              <a:t>usa</a:t>
            </a:r>
            <a:r>
              <a:rPr lang="en-US" sz="2400" dirty="0" smtClean="0"/>
              <a:t> </a:t>
            </a:r>
            <a:r>
              <a:rPr lang="en-US" sz="2400" dirty="0" err="1" smtClean="0"/>
              <a:t>fontanários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água</a:t>
            </a:r>
            <a:r>
              <a:rPr lang="en-US" sz="2400" dirty="0" smtClean="0"/>
              <a:t> dos </a:t>
            </a:r>
            <a:r>
              <a:rPr lang="en-US" sz="2400" dirty="0" err="1" smtClean="0"/>
              <a:t>vizinhos</a:t>
            </a:r>
            <a:r>
              <a:rPr lang="en-US" sz="2400" dirty="0" smtClean="0"/>
              <a:t> (7.3%). </a:t>
            </a:r>
            <a:r>
              <a:rPr lang="en-US" sz="2400" dirty="0" err="1" smtClean="0"/>
              <a:t>Apenas</a:t>
            </a:r>
            <a:r>
              <a:rPr lang="en-US" sz="2400" dirty="0" smtClean="0"/>
              <a:t> 9.8% dos AF </a:t>
            </a:r>
            <a:r>
              <a:rPr lang="en-US" sz="2400" dirty="0" err="1" smtClean="0"/>
              <a:t>busca</a:t>
            </a:r>
            <a:r>
              <a:rPr lang="en-US" sz="2400" dirty="0" smtClean="0"/>
              <a:t> </a:t>
            </a:r>
            <a:r>
              <a:rPr lang="en-US" sz="2400" dirty="0" err="1" smtClean="0"/>
              <a:t>água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rios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Cerca</a:t>
            </a:r>
            <a:r>
              <a:rPr lang="en-US" sz="2400" dirty="0" smtClean="0"/>
              <a:t> de 87.6% dos AF </a:t>
            </a:r>
            <a:r>
              <a:rPr lang="en-US" sz="2400" dirty="0" err="1" smtClean="0"/>
              <a:t>usa</a:t>
            </a:r>
            <a:r>
              <a:rPr lang="en-US" sz="2400" dirty="0" smtClean="0"/>
              <a:t> </a:t>
            </a:r>
            <a:r>
              <a:rPr lang="en-US" sz="2400" dirty="0" err="1" smtClean="0"/>
              <a:t>energia</a:t>
            </a:r>
            <a:r>
              <a:rPr lang="en-US" sz="2400" dirty="0" smtClean="0"/>
              <a:t> </a:t>
            </a:r>
            <a:r>
              <a:rPr lang="en-US" sz="2400" dirty="0" err="1" smtClean="0"/>
              <a:t>eléctrica</a:t>
            </a:r>
            <a:r>
              <a:rPr lang="en-US" sz="2400" dirty="0" smtClean="0"/>
              <a:t> </a:t>
            </a:r>
            <a:r>
              <a:rPr lang="en-US" sz="2400" dirty="0" err="1" smtClean="0"/>
              <a:t>convencional</a:t>
            </a:r>
            <a:r>
              <a:rPr lang="en-US" sz="2400" dirty="0" smtClean="0"/>
              <a:t>. </a:t>
            </a:r>
            <a:r>
              <a:rPr lang="en-US" sz="2400" dirty="0" err="1" smtClean="0"/>
              <a:t>Apenas</a:t>
            </a:r>
            <a:r>
              <a:rPr lang="en-US" sz="2400" dirty="0" smtClean="0"/>
              <a:t> 0.4% </a:t>
            </a:r>
            <a:r>
              <a:rPr lang="en-US" sz="2400" dirty="0" err="1" smtClean="0"/>
              <a:t>usa</a:t>
            </a:r>
            <a:r>
              <a:rPr lang="en-US" sz="2400" dirty="0" smtClean="0"/>
              <a:t> </a:t>
            </a:r>
            <a:r>
              <a:rPr lang="en-US" sz="2400" dirty="0" err="1" smtClean="0"/>
              <a:t>carvão</a:t>
            </a:r>
            <a:r>
              <a:rPr lang="en-US" sz="2400" dirty="0" smtClean="0"/>
              <a:t> e 1.3% a </a:t>
            </a:r>
            <a:r>
              <a:rPr lang="en-US" sz="2400" dirty="0" err="1" smtClean="0"/>
              <a:t>lenha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</p:txBody>
      </p:sp>
      <p:pic>
        <p:nvPicPr>
          <p:cNvPr id="2050" name="Picture 2" descr="AM Fermin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02" y="654974"/>
            <a:ext cx="869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84" y="3054003"/>
            <a:ext cx="6010608" cy="2025056"/>
          </a:xfrm>
          <a:prstGeom prst="rect">
            <a:avLst/>
          </a:prstGeom>
        </p:spPr>
      </p:pic>
      <p:pic>
        <p:nvPicPr>
          <p:cNvPr id="9219" name="Picture 16" descr="SAM_053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97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10" descr="SAM_050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97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1" descr="SAM_053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97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4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797</Words>
  <Application>Microsoft Office PowerPoint</Application>
  <PresentationFormat>Widescreen</PresentationFormat>
  <Paragraphs>187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minas de moatize, LDA. Estudo Socioeconómico de Base da área do DUAT </vt:lpstr>
      <vt:lpstr>Minas de Moatize Estudo Socioeconómico de Base</vt:lpstr>
      <vt:lpstr>Minas de Moatize Estudo Socioeconómico de Base</vt:lpstr>
      <vt:lpstr>Minas de Moatize Estudo Socioeconómico de Base</vt:lpstr>
      <vt:lpstr>Minas de Moatize Estudo Socioeconómico de Base</vt:lpstr>
      <vt:lpstr>Minas de Moatize Estudo Socioeconómico de Base</vt:lpstr>
      <vt:lpstr>Minas de Moatize Estudo Socioeconómico de Base</vt:lpstr>
      <vt:lpstr>Minas de Moatize Estudo Socioeconómico de Base</vt:lpstr>
      <vt:lpstr>Minas de Moatize Estudo Socioeconómico de Base</vt:lpstr>
      <vt:lpstr>Minas de Moatize Estudo Socioeconómico de Base</vt:lpstr>
      <vt:lpstr>Minas de Moatize Estudo Socioeconómico de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minas de moatize, LDA. Estudo Socioeconómico de Base da área do DUAT</dc:title>
  <dc:creator>Horacio Cuna</dc:creator>
  <cp:lastModifiedBy>Horacio Cuna</cp:lastModifiedBy>
  <cp:revision>15</cp:revision>
  <dcterms:created xsi:type="dcterms:W3CDTF">2019-01-15T13:18:54Z</dcterms:created>
  <dcterms:modified xsi:type="dcterms:W3CDTF">2019-01-15T16:17:54Z</dcterms:modified>
</cp:coreProperties>
</file>