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59" r:id="rId6"/>
    <p:sldId id="2451" r:id="rId7"/>
    <p:sldId id="2432" r:id="rId8"/>
    <p:sldId id="2458" r:id="rId9"/>
    <p:sldId id="2433" r:id="rId10"/>
    <p:sldId id="2460" r:id="rId11"/>
    <p:sldId id="2461" r:id="rId12"/>
    <p:sldId id="2462" r:id="rId13"/>
    <p:sldId id="2457" r:id="rId14"/>
    <p:sldId id="2456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442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C8D905-AD25-4EA9-9BA7-CDFBE2B6064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2023/10/17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E93C0F-2CD9-4A6C-84A8-9380826C2B1F}" type="datetime1">
              <a:rPr lang="zh-TW" altLang="en-US" noProof="0" smtClean="0"/>
              <a:t>2023/10/17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8B34ED-4CDD-41C9-90F7-D768D5559A6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18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41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67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4147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1108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95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pc="300" noProof="0"/>
              <a:t>年度檢閱​​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4000" spc="300" noProof="0"/>
              <a:t>按一下以編輯母片標題樣式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1" name="文字版面配置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文字版面配置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線上影像預留位置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5" name="線上影像預留位置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6" name="線上影像預留位置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標題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algn="ctr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此處為投影片標題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9" name="投影片編號預留位置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圖片版面配置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圖片版面配置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圖片版面配置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19" name="圖片版面配置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4" name="內容版面配置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20" name="投影片編號預留位置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28" name="文字預留位置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9" name="文字預留位置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0" name="文字預留位置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1" name="投影片編號預留位置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nka.tw/app/dream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標題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3126766"/>
            <a:ext cx="11490325" cy="823913"/>
          </a:xfrm>
        </p:spPr>
        <p:txBody>
          <a:bodyPr rtlCol="0"/>
          <a:lstStyle/>
          <a:p>
            <a:pPr rtl="0"/>
            <a:r>
              <a:rPr lang="zh-TW" altLang="en-US" dirty="0"/>
              <a:t>期末專題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Chatbot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解夢聊天機器人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9E3E70AC-A076-FF8F-F259-52801EED08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836" y="6164736"/>
            <a:ext cx="5167313" cy="518795"/>
          </a:xfrm>
        </p:spPr>
        <p:txBody>
          <a:bodyPr/>
          <a:lstStyle/>
          <a:p>
            <a:pPr algn="l"/>
            <a:r>
              <a:rPr lang="en-US" altLang="zh-TW" dirty="0"/>
              <a:t>109321040 </a:t>
            </a:r>
            <a:r>
              <a:rPr lang="zh-TW" altLang="en-US" dirty="0"/>
              <a:t>林興政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819" y="205374"/>
            <a:ext cx="5251450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/>
          </a:p>
        </p:txBody>
      </p:sp>
      <p:pic>
        <p:nvPicPr>
          <p:cNvPr id="13" name="圖片版面配置區 12" descr="桌上的電腦靠著磚牆的特寫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2330AC-C2D6-7D1E-7CC3-478B47295390}"/>
              </a:ext>
            </a:extLst>
          </p:cNvPr>
          <p:cNvSpPr txBox="1"/>
          <p:nvPr/>
        </p:nvSpPr>
        <p:spPr>
          <a:xfrm>
            <a:off x="5547086" y="2565642"/>
            <a:ext cx="6182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GRU</a:t>
            </a:r>
            <a:r>
              <a:rPr lang="zh-TW" altLang="en-US" dirty="0"/>
              <a:t>訓練時間較</a:t>
            </a:r>
            <a:r>
              <a:rPr lang="en-US" altLang="zh-TW" dirty="0"/>
              <a:t>LSTM</a:t>
            </a:r>
            <a:r>
              <a:rPr lang="zh-TW" altLang="en-US" dirty="0"/>
              <a:t>短，相同時間可訓練的</a:t>
            </a:r>
            <a:r>
              <a:rPr lang="en-US" altLang="zh-TW" dirty="0"/>
              <a:t>epoch</a:t>
            </a:r>
            <a:r>
              <a:rPr lang="zh-TW" altLang="en-US" dirty="0"/>
              <a:t>數較多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由於資料前處理不夠完善，導致效果不佳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需依照資料量調整模型大小及參數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dirty="0"/>
          </a:p>
        </p:txBody>
      </p:sp>
      <p:pic>
        <p:nvPicPr>
          <p:cNvPr id="6" name="圖片版面配置區 5" descr="盯著磚牆上的藍圖的人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28C606-E8EB-2448-B704-B8D4921CD879}"/>
              </a:ext>
            </a:extLst>
          </p:cNvPr>
          <p:cNvSpPr txBox="1"/>
          <p:nvPr/>
        </p:nvSpPr>
        <p:spPr>
          <a:xfrm>
            <a:off x="5673834" y="2130017"/>
            <a:ext cx="6182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資料量：</a:t>
            </a:r>
            <a:r>
              <a:rPr lang="en-US" altLang="zh-TW" dirty="0"/>
              <a:t>PTT</a:t>
            </a:r>
            <a:r>
              <a:rPr lang="zh-TW" altLang="en-US" dirty="0"/>
              <a:t>和</a:t>
            </a:r>
            <a:r>
              <a:rPr lang="en-US" altLang="zh-TW" dirty="0" err="1"/>
              <a:t>Dcard</a:t>
            </a:r>
            <a:r>
              <a:rPr lang="zh-TW" altLang="en-US" dirty="0"/>
              <a:t>都有相關的資料可以爬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前處理：</a:t>
            </a:r>
            <a:r>
              <a:rPr lang="en-US" altLang="zh-TW" dirty="0" err="1"/>
              <a:t>jieba</a:t>
            </a:r>
            <a:r>
              <a:rPr lang="zh-TW" altLang="en-US" dirty="0"/>
              <a:t>、過濾不合格資料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可嘗試使用</a:t>
            </a:r>
            <a:r>
              <a:rPr lang="en-US" altLang="zh-TW" dirty="0"/>
              <a:t>GPT-2</a:t>
            </a:r>
            <a:r>
              <a:rPr lang="zh-TW" altLang="en-US"/>
              <a:t>，或其他模型測試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動機</a:t>
            </a:r>
          </a:p>
        </p:txBody>
      </p:sp>
      <p:pic>
        <p:nvPicPr>
          <p:cNvPr id="5" name="圖片版面配置區 4" descr="各類人員在其上使用膝上型電腦的桌子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/>
              <a:t>有個有趣的朋友總是會作些奇怪且不可思議的夢，有一次就跟我說 </a:t>
            </a:r>
            <a:r>
              <a:rPr lang="en-US" altLang="zh-TW" dirty="0"/>
              <a:t>:</a:t>
            </a:r>
          </a:p>
          <a:p>
            <a:pPr marL="0" indent="0" rtl="0">
              <a:buNone/>
            </a:pPr>
            <a:r>
              <a:rPr lang="en-US" altLang="zh-TW" dirty="0"/>
              <a:t>“</a:t>
            </a:r>
            <a:r>
              <a:rPr lang="zh-TW" altLang="en-US" dirty="0"/>
              <a:t> 我昨天夢見我開著教授的車去找外婆 </a:t>
            </a:r>
            <a:r>
              <a:rPr lang="en-US" altLang="zh-TW" dirty="0"/>
              <a:t>”</a:t>
            </a:r>
          </a:p>
          <a:p>
            <a:pPr marL="0" indent="0" rtl="0">
              <a:buNone/>
            </a:pPr>
            <a:r>
              <a:rPr lang="zh-TW" altLang="en-US" dirty="0"/>
              <a:t>對於他的夢境，是否能用</a:t>
            </a:r>
            <a:r>
              <a:rPr lang="en-US" altLang="zh-TW" dirty="0"/>
              <a:t>AI</a:t>
            </a:r>
            <a:r>
              <a:rPr lang="zh-TW" altLang="en-US" dirty="0"/>
              <a:t>模型來分析夢境的意義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zh-TW" altLang="en-US" dirty="0"/>
              <a:t>實作</a:t>
            </a:r>
          </a:p>
        </p:txBody>
      </p:sp>
      <p:pic>
        <p:nvPicPr>
          <p:cNvPr id="8" name="圖片版面配置區 7" descr="電腦程式碼特寫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資料集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4" name="內容版面配置區 8">
            <a:extLst>
              <a:ext uri="{FF2B5EF4-FFF2-40B4-BE49-F238E27FC236}">
                <a16:creationId xmlns:a16="http://schemas.microsoft.com/office/drawing/2014/main" id="{391E2AB8-704F-34FD-D3C7-B6D00187827F}"/>
              </a:ext>
            </a:extLst>
          </p:cNvPr>
          <p:cNvSpPr txBox="1">
            <a:spLocks/>
          </p:cNvSpPr>
          <p:nvPr/>
        </p:nvSpPr>
        <p:spPr>
          <a:xfrm>
            <a:off x="849085" y="2278422"/>
            <a:ext cx="10935477" cy="1421363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0" i="0" dirty="0">
                <a:effectLst/>
                <a:latin typeface="Helvetica Neue"/>
              </a:rPr>
              <a:t>爬蟲：周公解夢</a:t>
            </a:r>
            <a:r>
              <a:rPr lang="zh-TW" altLang="en-US" sz="2000" dirty="0">
                <a:solidFill>
                  <a:srgbClr val="3A383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https://www.lnka.tw/app/dream.aspx</a:t>
            </a:r>
            <a:endParaRPr lang="en-US" altLang="zh-TW" sz="2000" dirty="0"/>
          </a:p>
          <a:p>
            <a:r>
              <a:rPr lang="en-US" altLang="zh-TW" sz="2000" dirty="0" err="1"/>
              <a:t>Github</a:t>
            </a:r>
            <a:r>
              <a:rPr lang="zh-TW" altLang="en-US" sz="2000" dirty="0"/>
              <a:t>：類似的資料集再作處理</a:t>
            </a:r>
            <a:r>
              <a:rPr lang="en-US" altLang="zh-TW" sz="2000" dirty="0"/>
              <a:t>(https://github.com/saiwaiyanyu/tensorflow-bert-seq2seq-dream-decoder)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F61744-30AD-F9C8-446D-1AAC81535045}"/>
              </a:ext>
            </a:extLst>
          </p:cNvPr>
          <p:cNvSpPr txBox="1"/>
          <p:nvPr/>
        </p:nvSpPr>
        <p:spPr>
          <a:xfrm>
            <a:off x="849085" y="4037855"/>
            <a:ext cx="81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=&gt;</a:t>
            </a:r>
            <a:r>
              <a:rPr lang="zh-TW" altLang="en-US" dirty="0"/>
              <a:t> 共 </a:t>
            </a:r>
            <a:r>
              <a:rPr lang="en-US" altLang="zh-TW" dirty="0"/>
              <a:t>37247</a:t>
            </a:r>
            <a:r>
              <a:rPr lang="zh-TW" altLang="en-US" dirty="0"/>
              <a:t> 筆資料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28857-6239-5A5D-5347-AF72AE4D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398CE9-1E64-BD37-0D38-E9C4C08E8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984794-D52D-6799-9B49-0F5A56B0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2" y="2459801"/>
            <a:ext cx="11149656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/>
              <a:t>模型</a:t>
            </a:r>
            <a:r>
              <a:rPr lang="zh-TW" altLang="en-US" sz="4800" dirty="0"/>
              <a:t>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3" name="內容版面配置區 8">
            <a:extLst>
              <a:ext uri="{FF2B5EF4-FFF2-40B4-BE49-F238E27FC236}">
                <a16:creationId xmlns:a16="http://schemas.microsoft.com/office/drawing/2014/main" id="{EA78D20B-4F18-B531-286A-0936347085AC}"/>
              </a:ext>
            </a:extLst>
          </p:cNvPr>
          <p:cNvSpPr txBox="1">
            <a:spLocks/>
          </p:cNvSpPr>
          <p:nvPr/>
        </p:nvSpPr>
        <p:spPr>
          <a:xfrm>
            <a:off x="849085" y="2278422"/>
            <a:ext cx="10935477" cy="3164435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除了</a:t>
            </a:r>
            <a:r>
              <a:rPr lang="en-US" altLang="zh-TW" sz="2000" dirty="0"/>
              <a:t>sample code</a:t>
            </a:r>
            <a:r>
              <a:rPr lang="zh-TW" altLang="en-US" sz="2000" dirty="0"/>
              <a:t>，另外根據</a:t>
            </a:r>
            <a:r>
              <a:rPr lang="en-US" altLang="zh-TW" sz="2000" dirty="0"/>
              <a:t>sample code</a:t>
            </a:r>
            <a:r>
              <a:rPr lang="zh-TW" altLang="en-US" sz="2000" dirty="0"/>
              <a:t>去調整，嘗試使用</a:t>
            </a:r>
            <a:r>
              <a:rPr lang="en-US" altLang="zh-TW" sz="2000" dirty="0"/>
              <a:t>2</a:t>
            </a:r>
            <a:r>
              <a:rPr lang="zh-TW" altLang="en-US" sz="2000" dirty="0"/>
              <a:t>個模型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將</a:t>
            </a:r>
            <a:r>
              <a:rPr lang="en-US" altLang="zh-TW" sz="2000" dirty="0"/>
              <a:t>encoder</a:t>
            </a:r>
            <a:r>
              <a:rPr lang="zh-TW" altLang="en-US" sz="2000" dirty="0"/>
              <a:t>和</a:t>
            </a:r>
            <a:r>
              <a:rPr lang="en-US" altLang="zh-TW" sz="2000" dirty="0"/>
              <a:t>decoder</a:t>
            </a:r>
            <a:r>
              <a:rPr lang="zh-TW" altLang="en-US" sz="2000" dirty="0"/>
              <a:t>的</a:t>
            </a:r>
            <a:r>
              <a:rPr lang="en-US" altLang="zh-TW" sz="2000" dirty="0"/>
              <a:t>LSTM</a:t>
            </a:r>
            <a:r>
              <a:rPr lang="zh-TW" altLang="en-US" sz="2000" dirty="0"/>
              <a:t>層換成</a:t>
            </a:r>
            <a:r>
              <a:rPr lang="en-US" altLang="zh-TW" sz="2000" dirty="0"/>
              <a:t>GRU</a:t>
            </a:r>
            <a:r>
              <a:rPr lang="zh-TW" altLang="en-US" sz="2000" dirty="0"/>
              <a:t>層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zh-TW" altLang="en-US" sz="2000" dirty="0"/>
              <a:t>將原本</a:t>
            </a:r>
            <a:r>
              <a:rPr lang="en-US" altLang="zh-TW" sz="2000" dirty="0"/>
              <a:t>encoder</a:t>
            </a:r>
            <a:r>
              <a:rPr lang="zh-TW" altLang="en-US" sz="2000" dirty="0"/>
              <a:t>的</a:t>
            </a:r>
            <a:r>
              <a:rPr lang="en-US" altLang="zh-TW" sz="2000" dirty="0"/>
              <a:t>LSTM</a:t>
            </a:r>
            <a:r>
              <a:rPr lang="zh-TW" altLang="en-US" sz="2000" dirty="0"/>
              <a:t>層改用</a:t>
            </a:r>
            <a:r>
              <a:rPr lang="en-US" altLang="zh-TW" sz="2000" dirty="0" err="1"/>
              <a:t>bert</a:t>
            </a:r>
            <a:r>
              <a:rPr lang="zh-TW" altLang="en-US" sz="2000" dirty="0"/>
              <a:t>，</a:t>
            </a:r>
            <a:r>
              <a:rPr lang="en-US" altLang="zh-TW" sz="2000" dirty="0"/>
              <a:t> </a:t>
            </a:r>
            <a:r>
              <a:rPr lang="zh-TW" altLang="en-US" sz="2000" dirty="0"/>
              <a:t>另外再加入兩層</a:t>
            </a:r>
            <a:r>
              <a:rPr lang="en-US" altLang="zh-TW" sz="2000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5AAF2-3E4E-71A7-A6C5-84D13F39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GRU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8A3C59-1D89-4534-31FA-E768BF03CC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864D5A-9493-A863-DD9A-DD28EC9C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17" y="1721710"/>
            <a:ext cx="6054487" cy="288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D49FCE-A5C2-AE54-CD66-FAA3A8A10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841" y="2322603"/>
            <a:ext cx="5879640" cy="442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7C6E6A5-1AFD-B220-B83B-74AC9B5F5064}"/>
              </a:ext>
            </a:extLst>
          </p:cNvPr>
          <p:cNvSpPr txBox="1"/>
          <p:nvPr/>
        </p:nvSpPr>
        <p:spPr>
          <a:xfrm>
            <a:off x="184417" y="4731716"/>
            <a:ext cx="178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EPOCHS = 200</a:t>
            </a:r>
          </a:p>
          <a:p>
            <a:r>
              <a:rPr lang="zh-TW" altLang="en-US" dirty="0"/>
              <a:t>BATCH_SIZE = 64</a:t>
            </a:r>
          </a:p>
          <a:p>
            <a:r>
              <a:rPr lang="zh-TW" altLang="en-US" dirty="0"/>
              <a:t>EMB_DIM = 100</a:t>
            </a:r>
          </a:p>
          <a:p>
            <a:r>
              <a:rPr lang="zh-TW" altLang="en-US" dirty="0"/>
              <a:t>UNIT = 64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1DDA75-DEDB-EC41-3FAC-EF276776696E}"/>
              </a:ext>
            </a:extLst>
          </p:cNvPr>
          <p:cNvSpPr txBox="1"/>
          <p:nvPr/>
        </p:nvSpPr>
        <p:spPr>
          <a:xfrm>
            <a:off x="6280417" y="1823265"/>
            <a:ext cx="536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或許是</a:t>
            </a:r>
            <a:r>
              <a:rPr lang="en-US" altLang="zh-TW" dirty="0"/>
              <a:t>epoch</a:t>
            </a:r>
            <a:r>
              <a:rPr lang="zh-TW" altLang="en-US" dirty="0"/>
              <a:t>數的關係，稍微比前者好一點</a:t>
            </a:r>
          </a:p>
        </p:txBody>
      </p:sp>
    </p:spTree>
    <p:extLst>
      <p:ext uri="{BB962C8B-B14F-4D97-AF65-F5344CB8AC3E}">
        <p14:creationId xmlns:p14="http://schemas.microsoft.com/office/powerpoint/2010/main" val="180237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DF402-1374-B65C-20E3-1FB8A048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bert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1BB4D4-1F9D-F561-D6BF-FA8DFAF99B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24E17F-DB85-70DB-CD9A-9357EF62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1244337"/>
            <a:ext cx="5076000" cy="54065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4ADDA8D-0E9D-4ABA-D717-49F16D2BF54D}"/>
              </a:ext>
            </a:extLst>
          </p:cNvPr>
          <p:cNvSpPr txBox="1"/>
          <p:nvPr/>
        </p:nvSpPr>
        <p:spPr>
          <a:xfrm>
            <a:off x="5111685" y="181309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EPOCHS = 100</a:t>
            </a:r>
          </a:p>
          <a:p>
            <a:r>
              <a:rPr lang="zh-TW" altLang="en-US" dirty="0"/>
              <a:t>BATCH_SIZE = 16</a:t>
            </a:r>
          </a:p>
          <a:p>
            <a:r>
              <a:rPr lang="zh-TW" altLang="en-US" dirty="0"/>
              <a:t>EMB_DIM = 100</a:t>
            </a:r>
          </a:p>
          <a:p>
            <a:r>
              <a:rPr lang="zh-TW" altLang="en-US" dirty="0"/>
              <a:t>UNIT = 256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EF7A32-82C0-5A19-75D9-6F8E695D69E0}"/>
              </a:ext>
            </a:extLst>
          </p:cNvPr>
          <p:cNvSpPr txBox="1"/>
          <p:nvPr/>
        </p:nvSpPr>
        <p:spPr>
          <a:xfrm>
            <a:off x="5111685" y="304951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+mn-ea"/>
              </a:rPr>
              <a:t>Total params: 105,385,102 </a:t>
            </a:r>
          </a:p>
          <a:p>
            <a:r>
              <a:rPr lang="en-US" altLang="zh-TW" b="0" i="0" dirty="0">
                <a:effectLst/>
                <a:latin typeface="+mn-ea"/>
              </a:rPr>
              <a:t>Trainable params: 105,385,102</a:t>
            </a:r>
            <a:endParaRPr lang="zh-TW" altLang="en-US" dirty="0">
              <a:latin typeface="+mn-ea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AC0120E-7E33-02E0-A22B-33CFAA0799EC}"/>
              </a:ext>
            </a:extLst>
          </p:cNvPr>
          <p:cNvSpPr/>
          <p:nvPr/>
        </p:nvSpPr>
        <p:spPr>
          <a:xfrm>
            <a:off x="198783" y="3600234"/>
            <a:ext cx="4316656" cy="3473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8A5188B-3AC5-2886-E411-EBE99B2152C4}"/>
              </a:ext>
            </a:extLst>
          </p:cNvPr>
          <p:cNvSpPr/>
          <p:nvPr/>
        </p:nvSpPr>
        <p:spPr>
          <a:xfrm>
            <a:off x="198783" y="4063713"/>
            <a:ext cx="4316656" cy="3473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1AE7805-9796-6C84-B69E-373E11B68A25}"/>
              </a:ext>
            </a:extLst>
          </p:cNvPr>
          <p:cNvSpPr txBox="1"/>
          <p:nvPr/>
        </p:nvSpPr>
        <p:spPr>
          <a:xfrm>
            <a:off x="5237075" y="4051175"/>
            <a:ext cx="536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加入兩層</a:t>
            </a:r>
            <a:r>
              <a:rPr lang="en-US" altLang="zh-TW" dirty="0"/>
              <a:t>LSTM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19EF50C-BB87-F57F-C5FC-6D47111A0E0C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4515439" y="4235841"/>
            <a:ext cx="721636" cy="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3BFF15-98D0-96E0-DBFE-B5130C75DC18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>
            <a:off x="4515439" y="3773918"/>
            <a:ext cx="721636" cy="4619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3CBC80-1E0A-9766-B538-22FC131E781B}"/>
              </a:ext>
            </a:extLst>
          </p:cNvPr>
          <p:cNvSpPr txBox="1"/>
          <p:nvPr/>
        </p:nvSpPr>
        <p:spPr>
          <a:xfrm>
            <a:off x="5237074" y="4775832"/>
            <a:ext cx="536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可惜最後來不及練完，無法展示成果</a:t>
            </a:r>
          </a:p>
        </p:txBody>
      </p:sp>
    </p:spTree>
    <p:extLst>
      <p:ext uri="{BB962C8B-B14F-4D97-AF65-F5344CB8AC3E}">
        <p14:creationId xmlns:p14="http://schemas.microsoft.com/office/powerpoint/2010/main" val="177149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BDDF7-A663-6400-C3EC-E91B4A8F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 bot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1F0779-5946-A719-FE6D-05AA91EF1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C5340D-1E53-98CB-CE3B-5F5C5AA3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0" y="1766075"/>
            <a:ext cx="3515216" cy="48012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EB9BC1-B43D-E88B-9B70-84763517E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54"/>
          <a:stretch/>
        </p:blipFill>
        <p:spPr>
          <a:xfrm>
            <a:off x="8299103" y="1766075"/>
            <a:ext cx="3429479" cy="26763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CFC9B3-7F80-54C0-BB07-8E716E62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475"/>
          <a:stretch/>
        </p:blipFill>
        <p:spPr>
          <a:xfrm>
            <a:off x="4541870" y="1766075"/>
            <a:ext cx="3429479" cy="381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345_TF55661986_Win32" id="{F2053545-95AB-4321-ABA5-FB93F3F3A557}" vid="{11143FFB-B9F2-43EE-94EC-75054182FE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技術簡報</Template>
  <TotalTime>268</TotalTime>
  <Words>313</Words>
  <Application>Microsoft Office PowerPoint</Application>
  <PresentationFormat>寬螢幕</PresentationFormat>
  <Paragraphs>63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Helvetica Neue</vt:lpstr>
      <vt:lpstr>Microsoft JhengHei UI</vt:lpstr>
      <vt:lpstr>新細明體</vt:lpstr>
      <vt:lpstr>Arial</vt:lpstr>
      <vt:lpstr>Calibri</vt:lpstr>
      <vt:lpstr>Times New Roman</vt:lpstr>
      <vt:lpstr>Wingdings</vt:lpstr>
      <vt:lpstr>Office 佈景主題</vt:lpstr>
      <vt:lpstr>期末專題 – Chatbot - 解夢聊天機器人</vt:lpstr>
      <vt:lpstr>動機</vt:lpstr>
      <vt:lpstr>實作</vt:lpstr>
      <vt:lpstr>資料集(1/2)</vt:lpstr>
      <vt:lpstr>資料集(2/2)</vt:lpstr>
      <vt:lpstr>模型 </vt:lpstr>
      <vt:lpstr>GRU</vt:lpstr>
      <vt:lpstr>bert</vt:lpstr>
      <vt:lpstr>Line bot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 – Chatbot - 解夢聊天機器人</dc:title>
  <dc:creator>zingx0127@gmail.com</dc:creator>
  <cp:lastModifiedBy>zingx0127@gmail.com</cp:lastModifiedBy>
  <cp:revision>7</cp:revision>
  <dcterms:created xsi:type="dcterms:W3CDTF">2023-06-16T06:57:49Z</dcterms:created>
  <dcterms:modified xsi:type="dcterms:W3CDTF">2023-10-17T14:54:32Z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