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5143500" type="screen16x9"/>
  <p:notesSz cx="6858000" cy="9144000"/>
  <p:embeddedFontLst>
    <p:embeddedFont>
      <p:font typeface="Open Sans" panose="020B0606030504020204" pitchFamily="34" charset="0"/>
      <p:regular r:id="rId17"/>
      <p:bold r:id="rId18"/>
      <p:italic r:id="rId19"/>
      <p:boldItalic r:id="rId20"/>
    </p:embeddedFont>
    <p:embeddedFont>
      <p:font typeface="PT Sans Narrow" panose="020B0506020203020204" pitchFamily="34" charset="77"/>
      <p:regular r:id="rId21"/>
      <p:bold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40"/>
  </p:normalViewPr>
  <p:slideViewPr>
    <p:cSldViewPr snapToGrid="0">
      <p:cViewPr varScale="1">
        <p:scale>
          <a:sx n="136" d="100"/>
          <a:sy n="136" d="100"/>
        </p:scale>
        <p:origin x="960" y="17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4185042a94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4185042a9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This is the introduction slide! This would be a good place to introduce yourself, your club’s board members and advisors, and any 30000-foot information about your club, as well as a bit about </a:t>
            </a:r>
            <a:r>
              <a:rPr lang="en" dirty="0" err="1"/>
              <a:t>LingHacks</a:t>
            </a:r>
            <a:r>
              <a:rPr lang="en" dirty="0"/>
              <a:t>. Feel free to change the title to the name that your club goes by.</a:t>
            </a: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4185042a94_0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4185042a94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slide gives an overview of what the club will cover this year. Basically, we will first go over the fundamentals of Python programming and data processing (as well as a bit of linguistics fundamentals). Then, we’ll do a few deep dives into common computational linguistics algorithms and applications. After that, we also have lessons in North American Computational Linguistics Olympiad (NACLO) prep (more info at nacloweb.org), as well as some paper discussions on research at the intersection of computational linguistics and broader societal implications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3e4cc2f6a3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3e4cc2f6a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Introducing NACLO! Basically read the slide &amp; direct people to more info</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3e4cc2f6a3_0_8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3e4cc2f6a3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Go over instructions on downloading software (see further instructions in the Computational Linguistics Club Software Instructions document)</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4185042a94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4185042a94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More instructions on installing software</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4185042a94_0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4185042a94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is a sample problem! </a:t>
            </a:r>
            <a:r>
              <a:rPr lang="en" dirty="0"/>
              <a:t>The idea is to give students some time to solve it (may want to consider rewards like candy, though this is probably not possible virtually)</a:t>
            </a:r>
            <a:endParaRPr dirty="0"/>
          </a:p>
          <a:p>
            <a:pPr marL="0" lvl="0" indent="0" algn="l" rtl="0">
              <a:spcBef>
                <a:spcPts val="0"/>
              </a:spcBef>
              <a:spcAft>
                <a:spcPts val="0"/>
              </a:spcAft>
              <a:buNone/>
            </a:pPr>
            <a:r>
              <a:rPr lang="en" dirty="0"/>
              <a:t>Answers: </a:t>
            </a:r>
            <a:r>
              <a:rPr lang="en" dirty="0" err="1"/>
              <a:t>Aliwaona</a:t>
            </a:r>
            <a:r>
              <a:rPr lang="en" dirty="0"/>
              <a:t>, </a:t>
            </a:r>
            <a:r>
              <a:rPr lang="en" dirty="0" err="1"/>
              <a:t>Nitakawuona</a:t>
            </a:r>
            <a:r>
              <a:rPr lang="en" dirty="0"/>
              <a:t>, </a:t>
            </a:r>
            <a:r>
              <a:rPr lang="en" dirty="0" err="1"/>
              <a:t>Aliniona</a:t>
            </a:r>
            <a:r>
              <a:rPr lang="en" dirty="0"/>
              <a:t>.</a:t>
            </a:r>
            <a:endParaRPr dirty="0"/>
          </a:p>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is the intro slide for the first meeting! Briefly say that you’ll be doing an overview of the field of computational linguistics, and also edit the date to be the date on which you’re holding the meeting</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3e4cc2f6a3_0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3e4cc2f6a3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Say something to the effect of “computational linguistics is the intersection of computer science and linguistics”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3e8f0853dd_0_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3e8f0853dd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Paraphrase the definitions of computer science listed on the slide (basically define computer science)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3e4cc2f6a3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3e4cc2f6a3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Define linguistics!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3e4cc2f6a3_0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3e4cc2f6a3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And...define computational linguistics! Basically paraphrase these definitions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3e4cc2f6a3_0_10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3e4cc2f6a3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Explain how computational linguistics is the intersection of a bunch of disciplines, from neuroscience (because language involves brain activity) to engineering (actually making systems) to human-computer interaction to anthropology/philosophy/studies of people and thought to robotics etc</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3e4cc2f6a3_0_9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3e4cc2f6a3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Outline the potential career paths that involve computational linguistics!</a:t>
            </a:r>
            <a:endParaRPr/>
          </a:p>
          <a:p>
            <a:pPr marL="457200" lvl="0" indent="-298450" algn="l" rtl="0">
              <a:spcBef>
                <a:spcPts val="0"/>
              </a:spcBef>
              <a:spcAft>
                <a:spcPts val="0"/>
              </a:spcAft>
              <a:buSzPts val="1100"/>
              <a:buChar char="●"/>
            </a:pPr>
            <a:r>
              <a:rPr lang="en"/>
              <a:t>Speech scientists: work on speech recognition systems like Siri, Alexa, etc</a:t>
            </a:r>
            <a:endParaRPr/>
          </a:p>
          <a:p>
            <a:pPr marL="457200" lvl="0" indent="-298450" algn="l" rtl="0">
              <a:spcBef>
                <a:spcPts val="0"/>
              </a:spcBef>
              <a:spcAft>
                <a:spcPts val="0"/>
              </a:spcAft>
              <a:buSzPts val="1100"/>
              <a:buChar char="●"/>
            </a:pPr>
            <a:r>
              <a:rPr lang="en"/>
              <a:t>AI Lab Researcher: academic work or corporate lab work involving research in artificial intelligence</a:t>
            </a:r>
            <a:endParaRPr/>
          </a:p>
          <a:p>
            <a:pPr marL="457200" lvl="0" indent="-298450" algn="l" rtl="0">
              <a:spcBef>
                <a:spcPts val="0"/>
              </a:spcBef>
              <a:spcAft>
                <a:spcPts val="0"/>
              </a:spcAft>
              <a:buSzPts val="1100"/>
              <a:buChar char="●"/>
            </a:pPr>
            <a:r>
              <a:rPr lang="en"/>
              <a:t>Machine Learning Engineer: intersection of software engineering (aka developing and designing software) and implementing machine learning algorithms, essentially putting research into practice and developing real-world applications</a:t>
            </a:r>
            <a:endParaRPr/>
          </a:p>
          <a:p>
            <a:pPr marL="457200" lvl="0" indent="-298450" algn="l" rtl="0">
              <a:spcBef>
                <a:spcPts val="0"/>
              </a:spcBef>
              <a:spcAft>
                <a:spcPts val="0"/>
              </a:spcAft>
              <a:buSzPts val="1100"/>
              <a:buChar char="●"/>
            </a:pPr>
            <a:r>
              <a:rPr lang="en"/>
              <a:t>Machine Translation Researcher: work on both academic and industry problems in machine translation (think Google Translate)</a:t>
            </a:r>
            <a:endParaRPr/>
          </a:p>
          <a:p>
            <a:pPr marL="457200" lvl="0" indent="-298450" algn="l" rtl="0">
              <a:spcBef>
                <a:spcPts val="0"/>
              </a:spcBef>
              <a:spcAft>
                <a:spcPts val="0"/>
              </a:spcAft>
              <a:buSzPts val="1100"/>
              <a:buChar char="●"/>
            </a:pPr>
            <a:r>
              <a:rPr lang="en"/>
              <a:t>Language-based Software Engineer/NLP Developer: another cross between software engineering and AI, focused on NLP algorithms</a:t>
            </a:r>
            <a:endParaRPr/>
          </a:p>
          <a:p>
            <a:pPr marL="457200" lvl="0" indent="-298450" algn="l" rtl="0">
              <a:spcBef>
                <a:spcPts val="0"/>
              </a:spcBef>
              <a:spcAft>
                <a:spcPts val="0"/>
              </a:spcAft>
              <a:buSzPts val="1100"/>
              <a:buChar char="●"/>
            </a:pPr>
            <a:r>
              <a:rPr lang="en"/>
              <a:t>Language Modeling Researcher: huge area of academic (and corporate) research, investigating how language/cognitive processes can be modeled or simulated with computers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3e4cc2f6a3_0_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3e4cc2f6a3_0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This slide introduces some real-world applications of computational linguistics!</a:t>
            </a:r>
            <a:endParaRPr dirty="0"/>
          </a:p>
          <a:p>
            <a:pPr marL="457200" lvl="0" indent="-298450" algn="l" rtl="0">
              <a:spcBef>
                <a:spcPts val="0"/>
              </a:spcBef>
              <a:spcAft>
                <a:spcPts val="0"/>
              </a:spcAft>
              <a:buSzPts val="1100"/>
              <a:buChar char="●"/>
            </a:pPr>
            <a:r>
              <a:rPr lang="en" dirty="0"/>
              <a:t>Virtual assistants: Siri needs to understand what you’re saying (i.e. process your speech) and then do the right command</a:t>
            </a:r>
            <a:endParaRPr dirty="0"/>
          </a:p>
          <a:p>
            <a:pPr marL="457200" lvl="0" indent="-298450" algn="l" rtl="0">
              <a:spcBef>
                <a:spcPts val="0"/>
              </a:spcBef>
              <a:spcAft>
                <a:spcPts val="0"/>
              </a:spcAft>
              <a:buSzPts val="1100"/>
              <a:buChar char="●"/>
            </a:pPr>
            <a:r>
              <a:rPr lang="en" dirty="0"/>
              <a:t>Speech Synthesis &amp; Enhancement: Stephen Hawking wore one of these so that his speech was understandable; sign language gloves convert sign language motions to spoken language</a:t>
            </a:r>
            <a:endParaRPr dirty="0"/>
          </a:p>
          <a:p>
            <a:pPr marL="457200" lvl="0" indent="-298450" algn="l" rtl="0">
              <a:spcBef>
                <a:spcPts val="0"/>
              </a:spcBef>
              <a:spcAft>
                <a:spcPts val="0"/>
              </a:spcAft>
              <a:buSzPts val="1100"/>
              <a:buChar char="●"/>
            </a:pPr>
            <a:r>
              <a:rPr lang="en" dirty="0"/>
              <a:t>Machine Translation: pretty self explanatory, need to understand language to translate it to another language</a:t>
            </a:r>
            <a:endParaRPr dirty="0"/>
          </a:p>
          <a:p>
            <a:pPr marL="457200" lvl="0" indent="-298450" algn="l" rtl="0">
              <a:spcBef>
                <a:spcPts val="0"/>
              </a:spcBef>
              <a:spcAft>
                <a:spcPts val="0"/>
              </a:spcAft>
              <a:buSzPts val="1100"/>
              <a:buChar char="●"/>
            </a:pPr>
            <a:r>
              <a:rPr lang="en" dirty="0"/>
              <a:t>Speech Recognition: also underlies virtual assistants, some companies that produce this software include Dragon, Apple Dictation (essentially, this is the task of converting speech to text)</a:t>
            </a:r>
            <a:endParaRPr dirty="0"/>
          </a:p>
          <a:p>
            <a:pPr marL="457200" lvl="0" indent="-298450" algn="l" rtl="0">
              <a:spcBef>
                <a:spcPts val="0"/>
              </a:spcBef>
              <a:spcAft>
                <a:spcPts val="0"/>
              </a:spcAft>
              <a:buSzPts val="1100"/>
              <a:buChar char="●"/>
            </a:pPr>
            <a:r>
              <a:rPr lang="en" dirty="0"/>
              <a:t>Sentiment Analysis &amp; Question Answering: given some text/speech, analyze whether it has a positive or negative sentiment; given a question, answer it </a:t>
            </a:r>
            <a:endParaRPr dirty="0"/>
          </a:p>
          <a:p>
            <a:pPr marL="457200" lvl="0" indent="-298450" algn="l" rtl="0">
              <a:spcBef>
                <a:spcPts val="0"/>
              </a:spcBef>
              <a:spcAft>
                <a:spcPts val="0"/>
              </a:spcAft>
              <a:buSzPts val="1100"/>
              <a:buChar char="●"/>
            </a:pPr>
            <a:r>
              <a:rPr lang="en" dirty="0"/>
              <a:t>Further applications include search engines (google search)</a:t>
            </a: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w="76200" cap="flat" cmpd="sng">
            <a:solidFill>
              <a:schemeClr val="lt2"/>
            </a:solidFill>
            <a:prstDash val="solid"/>
            <a:round/>
            <a:headEnd type="none" w="sm" len="sm"/>
            <a:tailEnd type="none" w="sm" len="sm"/>
          </a:ln>
        </p:spPr>
      </p:cxnSp>
      <p:cxnSp>
        <p:nvCxnSpPr>
          <p:cNvPr id="11" name="Google Shape;11;p2"/>
          <p:cNvCxnSpPr/>
          <p:nvPr/>
        </p:nvCxnSpPr>
        <p:spPr>
          <a:xfrm>
            <a:off x="1575035" y="3158252"/>
            <a:ext cx="562200" cy="0"/>
          </a:xfrm>
          <a:prstGeom prst="straightConnector1">
            <a:avLst/>
          </a:prstGeom>
          <a:noFill/>
          <a:ln w="76200" cap="flat" cmpd="sng">
            <a:solidFill>
              <a:schemeClr val="lt2"/>
            </a:solidFill>
            <a:prstDash val="solid"/>
            <a:round/>
            <a:headEnd type="none" w="sm" len="sm"/>
            <a:tailEnd type="none" w="sm" len="sm"/>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4" name="Google Shape;14;p2"/>
            <p:cNvCxnSpPr/>
            <p:nvPr/>
          </p:nvCxnSpPr>
          <p:spPr>
            <a:xfrm rot="10800000">
              <a:off x="1346429" y="1163700"/>
              <a:ext cx="6452100" cy="0"/>
            </a:xfrm>
            <a:prstGeom prst="straightConnector1">
              <a:avLst/>
            </a:prstGeom>
            <a:noFill/>
            <a:ln w="9525" cap="flat" cmpd="sng">
              <a:solidFill>
                <a:schemeClr val="accent3"/>
              </a:solidFill>
              <a:prstDash val="solid"/>
              <a:round/>
              <a:headEnd type="none" w="sm" len="sm"/>
              <a:tailEnd type="none" w="sm" len="sm"/>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7" name="Google Shape;17;p2"/>
            <p:cNvCxnSpPr/>
            <p:nvPr/>
          </p:nvCxnSpPr>
          <p:spPr>
            <a:xfrm>
              <a:off x="1346435" y="3969088"/>
              <a:ext cx="6452100" cy="0"/>
            </a:xfrm>
            <a:prstGeom prst="straightConnector1">
              <a:avLst/>
            </a:prstGeom>
            <a:noFill/>
            <a:ln w="9525" cap="flat" cmpd="sng">
              <a:solidFill>
                <a:schemeClr val="accent3"/>
              </a:solidFill>
              <a:prstDash val="solid"/>
              <a:round/>
              <a:headEnd type="none" w="sm" len="sm"/>
              <a:tailEnd type="none" w="sm" len="sm"/>
            </a:ln>
          </p:spPr>
        </p:cxnSp>
      </p:grpSp>
      <p:sp>
        <p:nvSpPr>
          <p:cNvPr id="18" name="Google Shape;18;p2"/>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19" name="Google Shape;19;p2"/>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20" name="Google Shape;20;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1"/>
          <p:cNvSpPr txBox="1">
            <a:spLocks noGrp="1"/>
          </p:cNvSpPr>
          <p:nvPr>
            <p:ph type="title" hasCustomPrompt="1"/>
          </p:nvPr>
        </p:nvSpPr>
        <p:spPr>
          <a:xfrm>
            <a:off x="311700" y="1304850"/>
            <a:ext cx="8520600" cy="15384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a:spLocks noGrp="1"/>
          </p:cNvSpPr>
          <p:nvPr>
            <p:ph type="body" idx="1"/>
          </p:nvPr>
        </p:nvSpPr>
        <p:spPr>
          <a:xfrm>
            <a:off x="311700" y="2995650"/>
            <a:ext cx="8520600" cy="10716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9" name="Google Shape;5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0"/>
        <p:cNvGrpSpPr/>
        <p:nvPr/>
      </p:nvGrpSpPr>
      <p:grpSpPr>
        <a:xfrm>
          <a:off x="0" y="0"/>
          <a:ext cx="0" cy="0"/>
          <a:chOff x="0" y="0"/>
          <a:chExt cx="0" cy="0"/>
        </a:xfrm>
      </p:grpSpPr>
      <p:sp>
        <p:nvSpPr>
          <p:cNvPr id="61" name="Google Shape;6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txBox="1">
            <a:spLocks noGrp="1"/>
          </p:cNvSpPr>
          <p:nvPr>
            <p:ph type="title"/>
          </p:nvPr>
        </p:nvSpPr>
        <p:spPr>
          <a:xfrm>
            <a:off x="311700" y="814800"/>
            <a:ext cx="8571300" cy="9420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a:endParaRPr/>
          </a:p>
        </p:txBody>
      </p:sp>
      <p:sp>
        <p:nvSpPr>
          <p:cNvPr id="24" name="Google Shape;24;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8" name="Google Shape;28;p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9" name="Google Shape;2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2" name="Google Shape;32;p5"/>
          <p:cNvSpPr txBox="1">
            <a:spLocks noGrp="1"/>
          </p:cNvSpPr>
          <p:nvPr>
            <p:ph type="body" idx="1"/>
          </p:nvPr>
        </p:nvSpPr>
        <p:spPr>
          <a:xfrm>
            <a:off x="311700" y="1266175"/>
            <a:ext cx="3999900" cy="33027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3" name="Google Shape;33;p5"/>
          <p:cNvSpPr txBox="1">
            <a:spLocks noGrp="1"/>
          </p:cNvSpPr>
          <p:nvPr>
            <p:ph type="body" idx="2"/>
          </p:nvPr>
        </p:nvSpPr>
        <p:spPr>
          <a:xfrm>
            <a:off x="4832400" y="1266175"/>
            <a:ext cx="3999900" cy="33027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4" name="Google Shape;3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7" name="Google Shape;3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sp>
        <p:nvSpPr>
          <p:cNvPr id="39" name="Google Shape;3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1" name="Google Shape;4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6"/>
        </a:solidFill>
        <a:effectLst/>
      </p:bgPr>
    </p:bg>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526350"/>
            <a:ext cx="56136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dk2"/>
              </a:buClr>
              <a:buSzPts val="5400"/>
              <a:buNone/>
              <a:defRPr sz="5400" b="0">
                <a:solidFill>
                  <a:schemeClr val="dk2"/>
                </a:solidFill>
              </a:defRPr>
            </a:lvl1pPr>
            <a:lvl2pPr lvl="1">
              <a:spcBef>
                <a:spcPts val="0"/>
              </a:spcBef>
              <a:spcAft>
                <a:spcPts val="0"/>
              </a:spcAft>
              <a:buClr>
                <a:schemeClr val="dk2"/>
              </a:buClr>
              <a:buSzPts val="5400"/>
              <a:buNone/>
              <a:defRPr sz="5400" b="0">
                <a:solidFill>
                  <a:schemeClr val="dk2"/>
                </a:solidFill>
              </a:defRPr>
            </a:lvl2pPr>
            <a:lvl3pPr lvl="2">
              <a:spcBef>
                <a:spcPts val="0"/>
              </a:spcBef>
              <a:spcAft>
                <a:spcPts val="0"/>
              </a:spcAft>
              <a:buClr>
                <a:schemeClr val="dk2"/>
              </a:buClr>
              <a:buSzPts val="5400"/>
              <a:buNone/>
              <a:defRPr sz="5400" b="0">
                <a:solidFill>
                  <a:schemeClr val="dk2"/>
                </a:solidFill>
              </a:defRPr>
            </a:lvl3pPr>
            <a:lvl4pPr lvl="3">
              <a:spcBef>
                <a:spcPts val="0"/>
              </a:spcBef>
              <a:spcAft>
                <a:spcPts val="0"/>
              </a:spcAft>
              <a:buClr>
                <a:schemeClr val="dk2"/>
              </a:buClr>
              <a:buSzPts val="5400"/>
              <a:buNone/>
              <a:defRPr sz="5400" b="0">
                <a:solidFill>
                  <a:schemeClr val="dk2"/>
                </a:solidFill>
              </a:defRPr>
            </a:lvl4pPr>
            <a:lvl5pPr lvl="4">
              <a:spcBef>
                <a:spcPts val="0"/>
              </a:spcBef>
              <a:spcAft>
                <a:spcPts val="0"/>
              </a:spcAft>
              <a:buClr>
                <a:schemeClr val="dk2"/>
              </a:buClr>
              <a:buSzPts val="5400"/>
              <a:buNone/>
              <a:defRPr sz="5400" b="0">
                <a:solidFill>
                  <a:schemeClr val="dk2"/>
                </a:solidFill>
              </a:defRPr>
            </a:lvl5pPr>
            <a:lvl6pPr lvl="5">
              <a:spcBef>
                <a:spcPts val="0"/>
              </a:spcBef>
              <a:spcAft>
                <a:spcPts val="0"/>
              </a:spcAft>
              <a:buClr>
                <a:schemeClr val="dk2"/>
              </a:buClr>
              <a:buSzPts val="5400"/>
              <a:buNone/>
              <a:defRPr sz="5400" b="0">
                <a:solidFill>
                  <a:schemeClr val="dk2"/>
                </a:solidFill>
              </a:defRPr>
            </a:lvl6pPr>
            <a:lvl7pPr lvl="6">
              <a:spcBef>
                <a:spcPts val="0"/>
              </a:spcBef>
              <a:spcAft>
                <a:spcPts val="0"/>
              </a:spcAft>
              <a:buClr>
                <a:schemeClr val="dk2"/>
              </a:buClr>
              <a:buSzPts val="5400"/>
              <a:buNone/>
              <a:defRPr sz="5400" b="0">
                <a:solidFill>
                  <a:schemeClr val="dk2"/>
                </a:solidFill>
              </a:defRPr>
            </a:lvl7pPr>
            <a:lvl8pPr lvl="7">
              <a:spcBef>
                <a:spcPts val="0"/>
              </a:spcBef>
              <a:spcAft>
                <a:spcPts val="0"/>
              </a:spcAft>
              <a:buClr>
                <a:schemeClr val="dk2"/>
              </a:buClr>
              <a:buSzPts val="5400"/>
              <a:buNone/>
              <a:defRPr sz="5400" b="0">
                <a:solidFill>
                  <a:schemeClr val="dk2"/>
                </a:solidFill>
              </a:defRPr>
            </a:lvl8pPr>
            <a:lvl9pPr lvl="8">
              <a:spcBef>
                <a:spcPts val="0"/>
              </a:spcBef>
              <a:spcAft>
                <a:spcPts val="0"/>
              </a:spcAft>
              <a:buClr>
                <a:schemeClr val="dk2"/>
              </a:buClr>
              <a:buSzPts val="5400"/>
              <a:buNone/>
              <a:defRPr sz="5400" b="0">
                <a:solidFill>
                  <a:schemeClr val="dk2"/>
                </a:solidFill>
              </a:defRPr>
            </a:lvl9pPr>
          </a:lstStyle>
          <a:p>
            <a:endParaRPr/>
          </a:p>
        </p:txBody>
      </p:sp>
      <p:sp>
        <p:nvSpPr>
          <p:cNvPr id="44" name="Google Shape;4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7" name="Google Shape;47;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8" name="Google Shape;48;p9"/>
          <p:cNvSpPr txBox="1">
            <a:spLocks noGrp="1"/>
          </p:cNvSpPr>
          <p:nvPr>
            <p:ph type="title"/>
          </p:nvPr>
        </p:nvSpPr>
        <p:spPr>
          <a:xfrm>
            <a:off x="265500" y="1039675"/>
            <a:ext cx="4045200" cy="16758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9" name="Google Shape;49;p9"/>
          <p:cNvSpPr txBox="1">
            <a:spLocks noGrp="1"/>
          </p:cNvSpPr>
          <p:nvPr>
            <p:ph type="subTitle" idx="1"/>
          </p:nvPr>
        </p:nvSpPr>
        <p:spPr>
          <a:xfrm>
            <a:off x="265500" y="27268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a:spLocks noGrp="1"/>
          </p:cNvSpPr>
          <p:nvPr>
            <p:ph type="body" idx="1"/>
          </p:nvPr>
        </p:nvSpPr>
        <p:spPr>
          <a:xfrm>
            <a:off x="311700" y="423072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a:endParaRPr/>
          </a:p>
        </p:txBody>
      </p:sp>
      <p:sp>
        <p:nvSpPr>
          <p:cNvPr id="54" name="Google Shape;5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trop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7" name="Google Shape;7;p1"/>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hyperlink" Target="http://nacloweb.org" TargetMode="External"/><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hyperlink" Target="https://www.python.org/downloads/" TargetMode="External"/><Relationship Id="rId2" Type="http://schemas.openxmlformats.org/officeDocument/2006/relationships/notesSlide" Target="../notesSlides/notesSlide12.xml"/><Relationship Id="rId1" Type="http://schemas.openxmlformats.org/officeDocument/2006/relationships/slideLayout" Target="../slideLayouts/slideLayout3.xml"/><Relationship Id="rId5" Type="http://schemas.openxmlformats.org/officeDocument/2006/relationships/hyperlink" Target="https://www.sublimetext.com/3" TargetMode="External"/><Relationship Id="rId4" Type="http://schemas.openxmlformats.org/officeDocument/2006/relationships/hyperlink" Target="https://www.jetbrains.com/pycharm/download/#section=mac"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3"/>
          <p:cNvSpPr txBox="1">
            <a:spLocks noGrp="1"/>
          </p:cNvSpPr>
          <p:nvPr>
            <p:ph type="title"/>
          </p:nvPr>
        </p:nvSpPr>
        <p:spPr>
          <a:xfrm>
            <a:off x="0" y="526350"/>
            <a:ext cx="9144000" cy="4090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8600" b="1"/>
              <a:t>Computational Linguistics Club</a:t>
            </a:r>
            <a:endParaRPr sz="8600" b="1"/>
          </a:p>
        </p:txBody>
      </p:sp>
      <p:pic>
        <p:nvPicPr>
          <p:cNvPr id="67" name="Google Shape;67;p13"/>
          <p:cNvPicPr preferRelativeResize="0"/>
          <p:nvPr/>
        </p:nvPicPr>
        <p:blipFill>
          <a:blip r:embed="rId3">
            <a:alphaModFix/>
          </a:blip>
          <a:stretch>
            <a:fillRect/>
          </a:stretch>
        </p:blipFill>
        <p:spPr>
          <a:xfrm>
            <a:off x="7082174" y="143749"/>
            <a:ext cx="1277225" cy="12772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2"/>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Overview</a:t>
            </a:r>
            <a:endParaRPr/>
          </a:p>
        </p:txBody>
      </p:sp>
      <p:sp>
        <p:nvSpPr>
          <p:cNvPr id="122" name="Google Shape;122;p22"/>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Fundamentals: intro to Python &amp; basic data processing, intro to linguistics</a:t>
            </a:r>
            <a:endParaRPr/>
          </a:p>
          <a:p>
            <a:pPr marL="457200" lvl="0" indent="-342900" algn="l" rtl="0">
              <a:spcBef>
                <a:spcPts val="0"/>
              </a:spcBef>
              <a:spcAft>
                <a:spcPts val="0"/>
              </a:spcAft>
              <a:buSzPts val="1800"/>
              <a:buChar char="-"/>
            </a:pPr>
            <a:r>
              <a:rPr lang="en"/>
              <a:t>How computational linguistics works: math, common algorithms, implementations</a:t>
            </a:r>
            <a:endParaRPr/>
          </a:p>
          <a:p>
            <a:pPr marL="914400" lvl="1" indent="-317500" algn="l" rtl="0">
              <a:spcBef>
                <a:spcPts val="0"/>
              </a:spcBef>
              <a:spcAft>
                <a:spcPts val="0"/>
              </a:spcAft>
              <a:buSzPts val="1400"/>
              <a:buChar char="-"/>
            </a:pPr>
            <a:r>
              <a:rPr lang="en"/>
              <a:t>Standard machine learning algorithms as well as deep neural networks</a:t>
            </a:r>
            <a:endParaRPr/>
          </a:p>
          <a:p>
            <a:pPr marL="457200" lvl="0" indent="-342900" algn="l" rtl="0">
              <a:spcBef>
                <a:spcPts val="0"/>
              </a:spcBef>
              <a:spcAft>
                <a:spcPts val="0"/>
              </a:spcAft>
              <a:buSzPts val="1800"/>
              <a:buChar char="-"/>
            </a:pPr>
            <a:r>
              <a:rPr lang="en"/>
              <a:t>Computational linguistics applications: chatbots, machine translation systems, speech recognition, spam filters/classifiers</a:t>
            </a:r>
            <a:endParaRPr/>
          </a:p>
          <a:p>
            <a:pPr marL="457200" lvl="0" indent="-342900" algn="l" rtl="0">
              <a:spcBef>
                <a:spcPts val="0"/>
              </a:spcBef>
              <a:spcAft>
                <a:spcPts val="0"/>
              </a:spcAft>
              <a:buSzPts val="1800"/>
              <a:buChar char="-"/>
            </a:pPr>
            <a:r>
              <a:rPr lang="en"/>
              <a:t>CL + Society: comp ling in a global perspective, applications to social/political issues (e.g. fake news, cyberbullying, ethical questions)</a:t>
            </a:r>
            <a:endParaRPr/>
          </a:p>
          <a:p>
            <a:pPr marL="457200" lvl="0" indent="-342900" algn="l" rtl="0">
              <a:spcBef>
                <a:spcPts val="0"/>
              </a:spcBef>
              <a:spcAft>
                <a:spcPts val="0"/>
              </a:spcAft>
              <a:buSzPts val="1800"/>
              <a:buChar char="-"/>
            </a:pPr>
            <a:r>
              <a:rPr lang="en"/>
              <a:t>NACLO Prep</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3"/>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NACLO </a:t>
            </a:r>
            <a:endParaRPr/>
          </a:p>
        </p:txBody>
      </p:sp>
      <p:sp>
        <p:nvSpPr>
          <p:cNvPr id="128" name="Google Shape;128;p23"/>
          <p:cNvSpPr txBox="1">
            <a:spLocks noGrp="1"/>
          </p:cNvSpPr>
          <p:nvPr>
            <p:ph type="body" idx="1"/>
          </p:nvPr>
        </p:nvSpPr>
        <p:spPr>
          <a:xfrm>
            <a:off x="282450" y="1071250"/>
            <a:ext cx="8579100" cy="37065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Char char="❖"/>
            </a:pPr>
            <a:r>
              <a:rPr lang="en" sz="1900"/>
              <a:t>North American Computational Linguistics Olympiad</a:t>
            </a:r>
            <a:endParaRPr sz="1900"/>
          </a:p>
          <a:p>
            <a:pPr marL="914400" lvl="1" indent="-349250" algn="l" rtl="0">
              <a:spcBef>
                <a:spcPts val="0"/>
              </a:spcBef>
              <a:spcAft>
                <a:spcPts val="0"/>
              </a:spcAft>
              <a:buSzPts val="1900"/>
              <a:buChar char="➢"/>
            </a:pPr>
            <a:r>
              <a:rPr lang="en" sz="1900"/>
              <a:t>Competition in which you solve linguistic puzzles</a:t>
            </a:r>
            <a:endParaRPr sz="1900"/>
          </a:p>
          <a:p>
            <a:pPr marL="457200" lvl="0" indent="-349250" algn="l" rtl="0">
              <a:spcBef>
                <a:spcPts val="0"/>
              </a:spcBef>
              <a:spcAft>
                <a:spcPts val="0"/>
              </a:spcAft>
              <a:buSzPts val="1900"/>
              <a:buChar char="❖"/>
            </a:pPr>
            <a:r>
              <a:rPr lang="en" sz="1900"/>
              <a:t>Learn about the diversity and consistency of language, while exercising logic skills</a:t>
            </a:r>
            <a:endParaRPr sz="1800"/>
          </a:p>
          <a:p>
            <a:pPr marL="457200" lvl="0" indent="-342900" algn="l" rtl="0">
              <a:spcBef>
                <a:spcPts val="0"/>
              </a:spcBef>
              <a:spcAft>
                <a:spcPts val="0"/>
              </a:spcAft>
              <a:buSzPts val="1800"/>
              <a:buChar char="❖"/>
            </a:pPr>
            <a:r>
              <a:rPr lang="en"/>
              <a:t>Registration &amp; info: </a:t>
            </a:r>
            <a:r>
              <a:rPr lang="en" u="sng">
                <a:solidFill>
                  <a:schemeClr val="hlink"/>
                </a:solidFill>
                <a:hlinkClick r:id="rId3"/>
              </a:rPr>
              <a:t>http://nacloweb.org</a:t>
            </a:r>
            <a:endParaRPr sz="18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Downloading the Software</a:t>
            </a:r>
            <a:endParaRPr/>
          </a:p>
        </p:txBody>
      </p:sp>
      <p:sp>
        <p:nvSpPr>
          <p:cNvPr id="134" name="Google Shape;134;p24"/>
          <p:cNvSpPr txBox="1">
            <a:spLocks noGrp="1"/>
          </p:cNvSpPr>
          <p:nvPr>
            <p:ph type="body" idx="1"/>
          </p:nvPr>
        </p:nvSpPr>
        <p:spPr>
          <a:xfrm>
            <a:off x="311700" y="1253200"/>
            <a:ext cx="8650200" cy="33027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Clr>
                <a:srgbClr val="000000"/>
              </a:buClr>
              <a:buSzPts val="2000"/>
              <a:buChar char="❖"/>
            </a:pPr>
            <a:r>
              <a:rPr lang="en" sz="2000">
                <a:solidFill>
                  <a:srgbClr val="000000"/>
                </a:solidFill>
              </a:rPr>
              <a:t>Download Python - Python 3 (3.6+ is fine)</a:t>
            </a:r>
            <a:endParaRPr sz="2000">
              <a:solidFill>
                <a:srgbClr val="000000"/>
              </a:solidFill>
            </a:endParaRPr>
          </a:p>
          <a:p>
            <a:pPr marL="914400" lvl="1" indent="-355600" algn="l" rtl="0">
              <a:spcBef>
                <a:spcPts val="0"/>
              </a:spcBef>
              <a:spcAft>
                <a:spcPts val="0"/>
              </a:spcAft>
              <a:buClr>
                <a:srgbClr val="000000"/>
              </a:buClr>
              <a:buSzPts val="2000"/>
              <a:buChar char="➢"/>
            </a:pPr>
            <a:r>
              <a:rPr lang="en" sz="2000">
                <a:solidFill>
                  <a:srgbClr val="000000"/>
                </a:solidFill>
              </a:rPr>
              <a:t>Open IDLE (Integrated Development and Learning Environment)</a:t>
            </a:r>
            <a:endParaRPr sz="2000">
              <a:solidFill>
                <a:srgbClr val="000000"/>
              </a:solidFill>
            </a:endParaRPr>
          </a:p>
          <a:p>
            <a:pPr marL="914400" lvl="1" indent="-355600" algn="l" rtl="0">
              <a:spcBef>
                <a:spcPts val="0"/>
              </a:spcBef>
              <a:spcAft>
                <a:spcPts val="0"/>
              </a:spcAft>
              <a:buClr>
                <a:srgbClr val="000000"/>
              </a:buClr>
              <a:buSzPts val="2000"/>
              <a:buChar char="➢"/>
            </a:pPr>
            <a:r>
              <a:rPr lang="en" sz="2000" u="sng">
                <a:solidFill>
                  <a:schemeClr val="hlink"/>
                </a:solidFill>
                <a:hlinkClick r:id="rId3"/>
              </a:rPr>
              <a:t>https://www.python.org/downloads/</a:t>
            </a:r>
            <a:endParaRPr sz="2000">
              <a:solidFill>
                <a:srgbClr val="000000"/>
              </a:solidFill>
            </a:endParaRPr>
          </a:p>
          <a:p>
            <a:pPr marL="457200" lvl="0" indent="-355600" algn="l" rtl="0">
              <a:spcBef>
                <a:spcPts val="0"/>
              </a:spcBef>
              <a:spcAft>
                <a:spcPts val="0"/>
              </a:spcAft>
              <a:buClr>
                <a:srgbClr val="000000"/>
              </a:buClr>
              <a:buSzPts val="2000"/>
              <a:buChar char="❖"/>
            </a:pPr>
            <a:r>
              <a:rPr lang="en" sz="2000">
                <a:solidFill>
                  <a:srgbClr val="000000"/>
                </a:solidFill>
              </a:rPr>
              <a:t>Download Pycharm </a:t>
            </a:r>
            <a:endParaRPr sz="2000">
              <a:solidFill>
                <a:srgbClr val="000000"/>
              </a:solidFill>
            </a:endParaRPr>
          </a:p>
          <a:p>
            <a:pPr marL="914400" lvl="1" indent="-355600" algn="l" rtl="0">
              <a:spcBef>
                <a:spcPts val="0"/>
              </a:spcBef>
              <a:spcAft>
                <a:spcPts val="0"/>
              </a:spcAft>
              <a:buClr>
                <a:srgbClr val="000000"/>
              </a:buClr>
              <a:buSzPts val="2000"/>
              <a:buChar char="➢"/>
            </a:pPr>
            <a:r>
              <a:rPr lang="en" sz="2000" u="sng">
                <a:solidFill>
                  <a:schemeClr val="hlink"/>
                </a:solidFill>
                <a:hlinkClick r:id="rId4"/>
              </a:rPr>
              <a:t>https://www.jetbrains.com/pycharm/download/#section=mac</a:t>
            </a:r>
            <a:endParaRPr sz="2000">
              <a:solidFill>
                <a:srgbClr val="000000"/>
              </a:solidFill>
            </a:endParaRPr>
          </a:p>
          <a:p>
            <a:pPr marL="457200" lvl="0" indent="-355600" algn="l" rtl="0">
              <a:spcBef>
                <a:spcPts val="0"/>
              </a:spcBef>
              <a:spcAft>
                <a:spcPts val="0"/>
              </a:spcAft>
              <a:buClr>
                <a:srgbClr val="000000"/>
              </a:buClr>
              <a:buSzPts val="2000"/>
              <a:buChar char="❖"/>
            </a:pPr>
            <a:r>
              <a:rPr lang="en" sz="2000">
                <a:solidFill>
                  <a:srgbClr val="000000"/>
                </a:solidFill>
              </a:rPr>
              <a:t>Or use any text editor, such as Sublime</a:t>
            </a:r>
            <a:endParaRPr sz="2000">
              <a:solidFill>
                <a:srgbClr val="000000"/>
              </a:solidFill>
            </a:endParaRPr>
          </a:p>
          <a:p>
            <a:pPr marL="914400" lvl="1" indent="-355600" algn="l" rtl="0">
              <a:spcBef>
                <a:spcPts val="0"/>
              </a:spcBef>
              <a:spcAft>
                <a:spcPts val="0"/>
              </a:spcAft>
              <a:buClr>
                <a:srgbClr val="000000"/>
              </a:buClr>
              <a:buSzPts val="2000"/>
              <a:buChar char="➢"/>
            </a:pPr>
            <a:r>
              <a:rPr lang="en" sz="2000" u="sng">
                <a:solidFill>
                  <a:schemeClr val="hlink"/>
                </a:solidFill>
                <a:hlinkClick r:id="rId5"/>
              </a:rPr>
              <a:t>https://www.sublimetext.com/3</a:t>
            </a:r>
            <a:endParaRPr sz="2000">
              <a:solidFill>
                <a:srgbClr val="000000"/>
              </a:solidFill>
            </a:endParaRPr>
          </a:p>
          <a:p>
            <a:pPr marL="0" lvl="0" indent="0" algn="l" rtl="0">
              <a:spcBef>
                <a:spcPts val="1600"/>
              </a:spcBef>
              <a:spcAft>
                <a:spcPts val="1600"/>
              </a:spcAft>
              <a:buNone/>
            </a:pPr>
            <a:endParaRPr>
              <a:solidFill>
                <a:srgbClr val="00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Installing Packages</a:t>
            </a:r>
            <a:endParaRPr/>
          </a:p>
        </p:txBody>
      </p:sp>
      <p:sp>
        <p:nvSpPr>
          <p:cNvPr id="140" name="Google Shape;140;p25"/>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Open Terminal</a:t>
            </a:r>
            <a:endParaRPr/>
          </a:p>
          <a:p>
            <a:pPr marL="457200" lvl="0" indent="-342900" algn="l" rtl="0">
              <a:spcBef>
                <a:spcPts val="0"/>
              </a:spcBef>
              <a:spcAft>
                <a:spcPts val="0"/>
              </a:spcAft>
              <a:buSzPts val="1800"/>
              <a:buChar char="-"/>
            </a:pPr>
            <a:r>
              <a:rPr lang="en"/>
              <a:t>pip install -U pip</a:t>
            </a:r>
            <a:endParaRPr/>
          </a:p>
          <a:p>
            <a:pPr marL="457200" lvl="0" indent="-342900" algn="l" rtl="0">
              <a:spcBef>
                <a:spcPts val="0"/>
              </a:spcBef>
              <a:spcAft>
                <a:spcPts val="0"/>
              </a:spcAft>
              <a:buSzPts val="1800"/>
              <a:buChar char="-"/>
            </a:pPr>
            <a:r>
              <a:rPr lang="en"/>
              <a:t>pip install numpy</a:t>
            </a:r>
            <a:endParaRPr/>
          </a:p>
          <a:p>
            <a:pPr marL="914400" lvl="1" indent="-317500" algn="l" rtl="0">
              <a:spcBef>
                <a:spcPts val="0"/>
              </a:spcBef>
              <a:spcAft>
                <a:spcPts val="0"/>
              </a:spcAft>
              <a:buSzPts val="1400"/>
              <a:buChar char="-"/>
            </a:pPr>
            <a:r>
              <a:rPr lang="en"/>
              <a:t>pandas, scipy, matplotlib, nltk, scikit-learn, tensorflow, keras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Practice Problem</a:t>
            </a:r>
            <a:endParaRPr/>
          </a:p>
        </p:txBody>
      </p:sp>
      <p:sp>
        <p:nvSpPr>
          <p:cNvPr id="146" name="Google Shape;146;p26"/>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47" name="Google Shape;147;p26"/>
          <p:cNvPicPr preferRelativeResize="0"/>
          <p:nvPr/>
        </p:nvPicPr>
        <p:blipFill>
          <a:blip r:embed="rId3">
            <a:alphaModFix/>
          </a:blip>
          <a:stretch>
            <a:fillRect/>
          </a:stretch>
        </p:blipFill>
        <p:spPr>
          <a:xfrm>
            <a:off x="311700" y="1175400"/>
            <a:ext cx="6168551" cy="36830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4"/>
          <p:cNvSpPr txBox="1">
            <a:spLocks noGrp="1"/>
          </p:cNvSpPr>
          <p:nvPr>
            <p:ph type="ctrTitle"/>
          </p:nvPr>
        </p:nvSpPr>
        <p:spPr>
          <a:xfrm>
            <a:off x="708375" y="1586700"/>
            <a:ext cx="7668900" cy="1457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Meeting 1: Introduction to Computational Linguistics </a:t>
            </a:r>
            <a:endParaRPr/>
          </a:p>
        </p:txBody>
      </p:sp>
      <p:sp>
        <p:nvSpPr>
          <p:cNvPr id="73" name="Google Shape;73;p14"/>
          <p:cNvSpPr/>
          <p:nvPr/>
        </p:nvSpPr>
        <p:spPr>
          <a:xfrm>
            <a:off x="1600775" y="3122850"/>
            <a:ext cx="5970300" cy="105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4"/>
          <p:cNvSpPr txBox="1">
            <a:spLocks noGrp="1"/>
          </p:cNvSpPr>
          <p:nvPr>
            <p:ph type="ctrTitle"/>
          </p:nvPr>
        </p:nvSpPr>
        <p:spPr>
          <a:xfrm>
            <a:off x="708375" y="2498825"/>
            <a:ext cx="7668900" cy="1457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500"/>
              <a:t>[Month Day, Year]</a:t>
            </a:r>
            <a:endParaRPr sz="25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5"/>
          <p:cNvSpPr txBox="1">
            <a:spLocks noGrp="1"/>
          </p:cNvSpPr>
          <p:nvPr>
            <p:ph type="title"/>
          </p:nvPr>
        </p:nvSpPr>
        <p:spPr>
          <a:xfrm>
            <a:off x="59000" y="581850"/>
            <a:ext cx="4974300" cy="75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000"/>
              <a:t>What is </a:t>
            </a:r>
            <a:r>
              <a:rPr lang="en" sz="3000" b="1"/>
              <a:t>Computational Linguistics?</a:t>
            </a:r>
            <a:endParaRPr sz="3000" b="1"/>
          </a:p>
        </p:txBody>
      </p:sp>
      <p:sp>
        <p:nvSpPr>
          <p:cNvPr id="80" name="Google Shape;80;p15"/>
          <p:cNvSpPr txBox="1">
            <a:spLocks noGrp="1"/>
          </p:cNvSpPr>
          <p:nvPr>
            <p:ph type="body" idx="1"/>
          </p:nvPr>
        </p:nvSpPr>
        <p:spPr>
          <a:xfrm>
            <a:off x="480800" y="1803950"/>
            <a:ext cx="3276600" cy="27621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SzPts val="2400"/>
              <a:buChar char="●"/>
            </a:pPr>
            <a:r>
              <a:rPr lang="en" sz="2400"/>
              <a:t>Computer Science</a:t>
            </a:r>
            <a:endParaRPr sz="2400"/>
          </a:p>
          <a:p>
            <a:pPr marL="457200" lvl="0" indent="-381000" algn="l" rtl="0">
              <a:spcBef>
                <a:spcPts val="0"/>
              </a:spcBef>
              <a:spcAft>
                <a:spcPts val="0"/>
              </a:spcAft>
              <a:buSzPts val="2400"/>
              <a:buChar char="●"/>
            </a:pPr>
            <a:r>
              <a:rPr lang="en" sz="2400"/>
              <a:t>Linguistics  </a:t>
            </a:r>
            <a:endParaRPr sz="2400"/>
          </a:p>
        </p:txBody>
      </p:sp>
      <p:pic>
        <p:nvPicPr>
          <p:cNvPr id="81" name="Google Shape;81;p15"/>
          <p:cNvPicPr preferRelativeResize="0"/>
          <p:nvPr/>
        </p:nvPicPr>
        <p:blipFill>
          <a:blip r:embed="rId3">
            <a:alphaModFix/>
          </a:blip>
          <a:stretch>
            <a:fillRect/>
          </a:stretch>
        </p:blipFill>
        <p:spPr>
          <a:xfrm>
            <a:off x="3909800" y="1500688"/>
            <a:ext cx="5081801" cy="336861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Computer Science</a:t>
            </a:r>
            <a:endParaRPr/>
          </a:p>
        </p:txBody>
      </p:sp>
      <p:sp>
        <p:nvSpPr>
          <p:cNvPr id="87" name="Google Shape;87;p16"/>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457200" lvl="0" indent="-368300" algn="l" rtl="0">
              <a:lnSpc>
                <a:spcPct val="150000"/>
              </a:lnSpc>
              <a:spcBef>
                <a:spcPts val="0"/>
              </a:spcBef>
              <a:spcAft>
                <a:spcPts val="0"/>
              </a:spcAft>
              <a:buSzPts val="2200"/>
              <a:buChar char="❖"/>
            </a:pPr>
            <a:r>
              <a:rPr lang="en" sz="2200"/>
              <a:t>“The study of computers and algorithmic processes, including their principles, their hardware and software designs, their applications, and their impact on society.”</a:t>
            </a:r>
            <a:endParaRPr sz="2200"/>
          </a:p>
          <a:p>
            <a:pPr marL="457200" lvl="0" indent="-368300" algn="l" rtl="0">
              <a:spcBef>
                <a:spcPts val="0"/>
              </a:spcBef>
              <a:spcAft>
                <a:spcPts val="0"/>
              </a:spcAft>
              <a:buSzPts val="2200"/>
              <a:buChar char="❖"/>
            </a:pPr>
            <a:r>
              <a:rPr lang="en" sz="2200"/>
              <a:t>Scientific and practical approach to computation</a:t>
            </a:r>
            <a:endParaRPr sz="22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7"/>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Linguistics</a:t>
            </a:r>
            <a:endParaRPr/>
          </a:p>
        </p:txBody>
      </p:sp>
      <p:sp>
        <p:nvSpPr>
          <p:cNvPr id="93" name="Google Shape;93;p17"/>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457200" lvl="0" indent="-381000" algn="l" rtl="0">
              <a:lnSpc>
                <a:spcPct val="150000"/>
              </a:lnSpc>
              <a:spcBef>
                <a:spcPts val="0"/>
              </a:spcBef>
              <a:spcAft>
                <a:spcPts val="0"/>
              </a:spcAft>
              <a:buSzPts val="2400"/>
              <a:buChar char="❖"/>
            </a:pPr>
            <a:r>
              <a:rPr lang="en" sz="2400"/>
              <a:t>Study of language and its structure, nature, and meaning</a:t>
            </a:r>
            <a:endParaRPr sz="2400"/>
          </a:p>
          <a:p>
            <a:pPr marL="914400" lvl="1" indent="-381000" algn="l" rtl="0">
              <a:lnSpc>
                <a:spcPct val="150000"/>
              </a:lnSpc>
              <a:spcBef>
                <a:spcPts val="0"/>
              </a:spcBef>
              <a:spcAft>
                <a:spcPts val="0"/>
              </a:spcAft>
              <a:buSzPts val="2400"/>
              <a:buChar char="➢"/>
            </a:pPr>
            <a:r>
              <a:rPr lang="en" sz="2400"/>
              <a:t>Involves analysis of language form, language meaning, and language in context</a:t>
            </a:r>
            <a:endParaRPr sz="2400"/>
          </a:p>
          <a:p>
            <a:pPr marL="914400" lvl="0" indent="0" algn="l" rtl="0">
              <a:spcBef>
                <a:spcPts val="1600"/>
              </a:spcBef>
              <a:spcAft>
                <a:spcPts val="0"/>
              </a:spcAft>
              <a:buNone/>
            </a:pPr>
            <a:endParaRPr sz="2200"/>
          </a:p>
          <a:p>
            <a:pPr marL="0" lvl="0" indent="0" algn="l" rtl="0">
              <a:spcBef>
                <a:spcPts val="1600"/>
              </a:spcBef>
              <a:spcAft>
                <a:spcPts val="160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8"/>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Computational Linguistics </a:t>
            </a:r>
            <a:endParaRPr/>
          </a:p>
        </p:txBody>
      </p:sp>
      <p:sp>
        <p:nvSpPr>
          <p:cNvPr id="99" name="Google Shape;99;p18"/>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SzPts val="2000"/>
              <a:buChar char="❖"/>
            </a:pPr>
            <a:r>
              <a:rPr lang="en" sz="2000"/>
              <a:t>“Interdisciplinary field concerned with the rule-based modeling of natural language from a computational perspective, in which the techniques of computer science are applied to the analysis and synthesis of language and speech.” </a:t>
            </a:r>
            <a:endParaRPr sz="2000"/>
          </a:p>
          <a:p>
            <a:pPr marL="457200" lvl="0" indent="-355600" algn="l" rtl="0">
              <a:spcBef>
                <a:spcPts val="0"/>
              </a:spcBef>
              <a:spcAft>
                <a:spcPts val="0"/>
              </a:spcAft>
              <a:buSzPts val="2000"/>
              <a:buChar char="❖"/>
            </a:pPr>
            <a:r>
              <a:rPr lang="en" sz="2000"/>
              <a:t>Scientific and engineering discipline concerned with understanding written and spoken language from a computational perspective, and building artifacts that usefully process and produce language, either in bulk or in a dialogue setting.</a:t>
            </a:r>
            <a:endParaRPr sz="2000"/>
          </a:p>
          <a:p>
            <a:pPr marL="0" lvl="0" indent="0" algn="l" rtl="0">
              <a:spcBef>
                <a:spcPts val="1600"/>
              </a:spcBef>
              <a:spcAft>
                <a:spcPts val="160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666666"/>
        </a:solidFill>
        <a:effectLst/>
      </p:bgPr>
    </p:bg>
    <p:spTree>
      <p:nvGrpSpPr>
        <p:cNvPr id="1" name="Shape 103"/>
        <p:cNvGrpSpPr/>
        <p:nvPr/>
      </p:nvGrpSpPr>
      <p:grpSpPr>
        <a:xfrm>
          <a:off x="0" y="0"/>
          <a:ext cx="0" cy="0"/>
          <a:chOff x="0" y="0"/>
          <a:chExt cx="0" cy="0"/>
        </a:xfrm>
      </p:grpSpPr>
      <p:pic>
        <p:nvPicPr>
          <p:cNvPr id="104" name="Google Shape;104;p19"/>
          <p:cNvPicPr preferRelativeResize="0"/>
          <p:nvPr/>
        </p:nvPicPr>
        <p:blipFill rotWithShape="1">
          <a:blip r:embed="rId3">
            <a:alphaModFix/>
          </a:blip>
          <a:srcRect/>
          <a:stretch/>
        </p:blipFill>
        <p:spPr>
          <a:xfrm>
            <a:off x="976800" y="134700"/>
            <a:ext cx="7190400" cy="48741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0"/>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Careers</a:t>
            </a:r>
            <a:endParaRPr/>
          </a:p>
        </p:txBody>
      </p:sp>
      <p:sp>
        <p:nvSpPr>
          <p:cNvPr id="110" name="Google Shape;110;p20"/>
          <p:cNvSpPr txBox="1">
            <a:spLocks noGrp="1"/>
          </p:cNvSpPr>
          <p:nvPr>
            <p:ph type="body" idx="1"/>
          </p:nvPr>
        </p:nvSpPr>
        <p:spPr>
          <a:xfrm>
            <a:off x="311700" y="1423775"/>
            <a:ext cx="8520600" cy="3302700"/>
          </a:xfrm>
          <a:prstGeom prst="rect">
            <a:avLst/>
          </a:prstGeom>
        </p:spPr>
        <p:txBody>
          <a:bodyPr spcFirstLastPara="1" wrap="square" lIns="91425" tIns="91425" rIns="91425" bIns="91425" anchor="t" anchorCtr="0">
            <a:noAutofit/>
          </a:bodyPr>
          <a:lstStyle/>
          <a:p>
            <a:pPr marL="457200" lvl="0" indent="-368300" algn="l" rtl="0">
              <a:lnSpc>
                <a:spcPct val="150000"/>
              </a:lnSpc>
              <a:spcBef>
                <a:spcPts val="0"/>
              </a:spcBef>
              <a:spcAft>
                <a:spcPts val="0"/>
              </a:spcAft>
              <a:buSzPts val="2200"/>
              <a:buChar char="❖"/>
            </a:pPr>
            <a:r>
              <a:rPr lang="en" sz="2200"/>
              <a:t>Speech Scientist</a:t>
            </a:r>
            <a:endParaRPr sz="2200"/>
          </a:p>
          <a:p>
            <a:pPr marL="457200" lvl="0" indent="-368300" algn="l" rtl="0">
              <a:lnSpc>
                <a:spcPct val="150000"/>
              </a:lnSpc>
              <a:spcBef>
                <a:spcPts val="0"/>
              </a:spcBef>
              <a:spcAft>
                <a:spcPts val="0"/>
              </a:spcAft>
              <a:buSzPts val="2200"/>
              <a:buChar char="❖"/>
            </a:pPr>
            <a:r>
              <a:rPr lang="en" sz="2200"/>
              <a:t>Artificial Intelligence Lab Researcher</a:t>
            </a:r>
            <a:endParaRPr sz="2200"/>
          </a:p>
          <a:p>
            <a:pPr marL="457200" lvl="0" indent="-368300" algn="l" rtl="0">
              <a:lnSpc>
                <a:spcPct val="150000"/>
              </a:lnSpc>
              <a:spcBef>
                <a:spcPts val="0"/>
              </a:spcBef>
              <a:spcAft>
                <a:spcPts val="0"/>
              </a:spcAft>
              <a:buSzPts val="2200"/>
              <a:buChar char="❖"/>
            </a:pPr>
            <a:r>
              <a:rPr lang="en" sz="2200"/>
              <a:t>Machine Learning Engineer</a:t>
            </a:r>
            <a:endParaRPr sz="2200"/>
          </a:p>
          <a:p>
            <a:pPr marL="457200" lvl="0" indent="-368300" algn="l" rtl="0">
              <a:lnSpc>
                <a:spcPct val="150000"/>
              </a:lnSpc>
              <a:spcBef>
                <a:spcPts val="0"/>
              </a:spcBef>
              <a:spcAft>
                <a:spcPts val="0"/>
              </a:spcAft>
              <a:buSzPts val="2200"/>
              <a:buChar char="❖"/>
            </a:pPr>
            <a:r>
              <a:rPr lang="en" sz="2200"/>
              <a:t>Machine Translation Researcher</a:t>
            </a:r>
            <a:endParaRPr sz="2200"/>
          </a:p>
          <a:p>
            <a:pPr marL="457200" lvl="0" indent="-368300" algn="l" rtl="0">
              <a:lnSpc>
                <a:spcPct val="150000"/>
              </a:lnSpc>
              <a:spcBef>
                <a:spcPts val="0"/>
              </a:spcBef>
              <a:spcAft>
                <a:spcPts val="0"/>
              </a:spcAft>
              <a:buSzPts val="2200"/>
              <a:buChar char="❖"/>
            </a:pPr>
            <a:r>
              <a:rPr lang="en" sz="2200"/>
              <a:t>Language-based Software Engineer/NLP Developer</a:t>
            </a:r>
            <a:endParaRPr sz="2200"/>
          </a:p>
          <a:p>
            <a:pPr marL="457200" lvl="0" indent="-368300" algn="l" rtl="0">
              <a:lnSpc>
                <a:spcPct val="150000"/>
              </a:lnSpc>
              <a:spcBef>
                <a:spcPts val="0"/>
              </a:spcBef>
              <a:spcAft>
                <a:spcPts val="0"/>
              </a:spcAft>
              <a:buSzPts val="2200"/>
              <a:buChar char="❖"/>
            </a:pPr>
            <a:r>
              <a:rPr lang="en" sz="2200"/>
              <a:t>Language Modeling Researcher</a:t>
            </a:r>
            <a:endParaRPr sz="2200"/>
          </a:p>
          <a:p>
            <a:pPr marL="0" lvl="0" indent="0" algn="l" rtl="0">
              <a:lnSpc>
                <a:spcPct val="150000"/>
              </a:lnSpc>
              <a:spcBef>
                <a:spcPts val="1600"/>
              </a:spcBef>
              <a:spcAft>
                <a:spcPts val="0"/>
              </a:spcAft>
              <a:buNone/>
            </a:pPr>
            <a:endParaRPr sz="2200"/>
          </a:p>
          <a:p>
            <a:pPr marL="0" lvl="0" indent="0" algn="l" rtl="0">
              <a:lnSpc>
                <a:spcPct val="150000"/>
              </a:lnSpc>
              <a:spcBef>
                <a:spcPts val="1600"/>
              </a:spcBef>
              <a:spcAft>
                <a:spcPts val="160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1"/>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Real-World Applications </a:t>
            </a:r>
            <a:endParaRPr/>
          </a:p>
        </p:txBody>
      </p:sp>
      <p:sp>
        <p:nvSpPr>
          <p:cNvPr id="116" name="Google Shape;116;p21"/>
          <p:cNvSpPr txBox="1">
            <a:spLocks noGrp="1"/>
          </p:cNvSpPr>
          <p:nvPr>
            <p:ph type="body" idx="1"/>
          </p:nvPr>
        </p:nvSpPr>
        <p:spPr>
          <a:xfrm>
            <a:off x="248700" y="1305675"/>
            <a:ext cx="8646600" cy="3302700"/>
          </a:xfrm>
          <a:prstGeom prst="rect">
            <a:avLst/>
          </a:prstGeom>
        </p:spPr>
        <p:txBody>
          <a:bodyPr spcFirstLastPara="1" wrap="square" lIns="91425" tIns="91425" rIns="91425" bIns="91425" anchor="t" anchorCtr="0">
            <a:noAutofit/>
          </a:bodyPr>
          <a:lstStyle/>
          <a:p>
            <a:pPr marL="457200" lvl="0" indent="-361950" algn="l" rtl="0">
              <a:lnSpc>
                <a:spcPct val="150000"/>
              </a:lnSpc>
              <a:spcBef>
                <a:spcPts val="0"/>
              </a:spcBef>
              <a:spcAft>
                <a:spcPts val="0"/>
              </a:spcAft>
              <a:buSzPts val="2100"/>
              <a:buChar char="❖"/>
            </a:pPr>
            <a:r>
              <a:rPr lang="en" sz="2100" dirty="0"/>
              <a:t>Virtual Assistants: Siri, Alexa, Cortana, Google Home  </a:t>
            </a:r>
            <a:endParaRPr sz="2100" dirty="0"/>
          </a:p>
          <a:p>
            <a:pPr marL="457200" lvl="0" indent="-361950" algn="l" rtl="0">
              <a:lnSpc>
                <a:spcPct val="150000"/>
              </a:lnSpc>
              <a:spcBef>
                <a:spcPts val="0"/>
              </a:spcBef>
              <a:spcAft>
                <a:spcPts val="0"/>
              </a:spcAft>
              <a:buSzPts val="2100"/>
              <a:buChar char="❖"/>
            </a:pPr>
            <a:r>
              <a:rPr lang="en" sz="2100" dirty="0"/>
              <a:t>Speech Synthesis &amp; Enhancement: Stephen Hawking, Sign Language Glove</a:t>
            </a:r>
            <a:endParaRPr sz="2100" dirty="0"/>
          </a:p>
          <a:p>
            <a:pPr marL="457200" lvl="0" indent="-361950" algn="l" rtl="0">
              <a:lnSpc>
                <a:spcPct val="150000"/>
              </a:lnSpc>
              <a:spcBef>
                <a:spcPts val="0"/>
              </a:spcBef>
              <a:spcAft>
                <a:spcPts val="0"/>
              </a:spcAft>
              <a:buSzPts val="2100"/>
              <a:buChar char="❖"/>
            </a:pPr>
            <a:r>
              <a:rPr lang="en" sz="2100" dirty="0"/>
              <a:t>Machine Translation: Google Translate</a:t>
            </a:r>
            <a:endParaRPr sz="2100" dirty="0"/>
          </a:p>
          <a:p>
            <a:pPr marL="457200" lvl="0" indent="-361950" algn="l" rtl="0">
              <a:lnSpc>
                <a:spcPct val="150000"/>
              </a:lnSpc>
              <a:spcBef>
                <a:spcPts val="0"/>
              </a:spcBef>
              <a:spcAft>
                <a:spcPts val="0"/>
              </a:spcAft>
              <a:buSzPts val="2100"/>
              <a:buChar char="❖"/>
            </a:pPr>
            <a:r>
              <a:rPr lang="en" sz="2100" dirty="0"/>
              <a:t>Speech Recognition: Dragon NaturallySpeaking, Apple Dictation</a:t>
            </a:r>
            <a:endParaRPr sz="2100" dirty="0"/>
          </a:p>
          <a:p>
            <a:pPr marL="457200" lvl="0" indent="-355600" algn="l" rtl="0">
              <a:lnSpc>
                <a:spcPct val="150000"/>
              </a:lnSpc>
              <a:spcBef>
                <a:spcPts val="0"/>
              </a:spcBef>
              <a:spcAft>
                <a:spcPts val="0"/>
              </a:spcAft>
              <a:buSzPts val="2000"/>
              <a:buChar char="❖"/>
            </a:pPr>
            <a:r>
              <a:rPr lang="en" sz="2100" dirty="0"/>
              <a:t>Sentiment Anal</a:t>
            </a:r>
            <a:r>
              <a:rPr lang="en" sz="2000" dirty="0"/>
              <a:t>ysis &amp; Question Answering: IBM Watson, Tone Analyzer, </a:t>
            </a:r>
            <a:r>
              <a:rPr lang="en" sz="2000" dirty="0" err="1"/>
              <a:t>ChatGPT</a:t>
            </a:r>
            <a:endParaRPr sz="2000" dirty="0"/>
          </a:p>
          <a:p>
            <a:pPr marL="457200" lvl="0" indent="0" algn="l" rtl="0">
              <a:lnSpc>
                <a:spcPct val="150000"/>
              </a:lnSpc>
              <a:spcBef>
                <a:spcPts val="1600"/>
              </a:spcBef>
              <a:spcAft>
                <a:spcPts val="0"/>
              </a:spcAft>
              <a:buNone/>
            </a:pPr>
            <a:endParaRPr sz="1900" dirty="0"/>
          </a:p>
          <a:p>
            <a:pPr marL="457200" lvl="0" indent="0" algn="l" rtl="0">
              <a:lnSpc>
                <a:spcPct val="150000"/>
              </a:lnSpc>
              <a:spcBef>
                <a:spcPts val="1600"/>
              </a:spcBef>
              <a:spcAft>
                <a:spcPts val="0"/>
              </a:spcAft>
              <a:buNone/>
            </a:pPr>
            <a:endParaRPr sz="1900" dirty="0"/>
          </a:p>
          <a:p>
            <a:pPr marL="0" lvl="0" indent="0" algn="l" rtl="0">
              <a:spcBef>
                <a:spcPts val="1600"/>
              </a:spcBef>
              <a:spcAft>
                <a:spcPts val="0"/>
              </a:spcAft>
              <a:buNone/>
            </a:pPr>
            <a:endParaRPr sz="2200" dirty="0"/>
          </a:p>
          <a:p>
            <a:pPr marL="0" lvl="0" indent="0" algn="l" rtl="0">
              <a:spcBef>
                <a:spcPts val="1600"/>
              </a:spcBef>
              <a:spcAft>
                <a:spcPts val="1600"/>
              </a:spcAft>
              <a:buNone/>
            </a:pPr>
            <a:endParaRPr sz="2200" dirty="0"/>
          </a:p>
        </p:txBody>
      </p:sp>
    </p:spTree>
  </p:cSld>
  <p:clrMapOvr>
    <a:masterClrMapping/>
  </p:clrMapOvr>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1089</Words>
  <Application>Microsoft Macintosh PowerPoint</Application>
  <PresentationFormat>On-screen Show (16:9)</PresentationFormat>
  <Paragraphs>83</Paragraphs>
  <Slides>14</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Open Sans</vt:lpstr>
      <vt:lpstr>Arial</vt:lpstr>
      <vt:lpstr>PT Sans Narrow</vt:lpstr>
      <vt:lpstr>Tropic</vt:lpstr>
      <vt:lpstr>Computational Linguistics Club</vt:lpstr>
      <vt:lpstr>Meeting 1: Introduction to Computational Linguistics </vt:lpstr>
      <vt:lpstr>What is Computational Linguistics?</vt:lpstr>
      <vt:lpstr>Computer Science</vt:lpstr>
      <vt:lpstr>Linguistics</vt:lpstr>
      <vt:lpstr>Computational Linguistics </vt:lpstr>
      <vt:lpstr>PowerPoint Presentation</vt:lpstr>
      <vt:lpstr>Careers</vt:lpstr>
      <vt:lpstr>Real-World Applications </vt:lpstr>
      <vt:lpstr>Overview</vt:lpstr>
      <vt:lpstr>NACLO </vt:lpstr>
      <vt:lpstr>Downloading the Software</vt:lpstr>
      <vt:lpstr>Installing Packages</vt:lpstr>
      <vt:lpstr>Practice Problem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Computational Linguistics Club</dc:title>
  <cp:lastModifiedBy>Halevy, Karina</cp:lastModifiedBy>
  <cp:revision>1</cp:revision>
  <dcterms:modified xsi:type="dcterms:W3CDTF">2023-02-02T02:51:11Z</dcterms:modified>
</cp:coreProperties>
</file>