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Raleway"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D6B53E-62CE-4CF7-AB8A-FDCEDE17183E}">
  <a:tblStyle styleId="{B7D6B53E-62CE-4CF7-AB8A-FDCEDE17183E}"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1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an introduction to the Python programming language. Feel free to insert the date on this slide as well. Note: this tutorial has historically taken about an hour, so you may want to split it up into two meetings (this part is up to you). That’s why the next presentation in this folder is </a:t>
            </a:r>
            <a:r>
              <a:rPr lang="en"/>
              <a:t>labeled Lecture 04.</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43de08d9e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43de08d9e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43de08d9e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943de08d9e_0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43de08d9e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943de08d9e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943de08d9e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943de08d9e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43de08d9e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943de08d9e_0_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43de08d9e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943de08d9e_0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943de08d9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943de08d9e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43de08d9e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943de08d9e_0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43de08d9e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943de08d9e_0_2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43de08d9e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943de08d9e_0_2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Further resources! The </a:t>
            </a:r>
            <a:r>
              <a:rPr lang="en" dirty="0" err="1"/>
              <a:t>repl.it</a:t>
            </a:r>
            <a:r>
              <a:rPr lang="en" dirty="0"/>
              <a:t> link here contains all of the code on these slides in one place - feel free to (actually, we highly recommend) create your own </a:t>
            </a:r>
            <a:r>
              <a:rPr lang="en" dirty="0" err="1"/>
              <a:t>repl.it</a:t>
            </a:r>
            <a:r>
              <a:rPr lang="en" dirty="0"/>
              <a:t> link and replace it on this slide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43de08d9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943de08d9e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This slide introduces the ideas of programming and the particular programming language Python. Basically paraphrase this slide - for an example of a full-fledged explanation of these concepts, refer to </a:t>
            </a:r>
            <a:r>
              <a:rPr lang="en-US" dirty="0"/>
              <a:t>https://</a:t>
            </a:r>
            <a:r>
              <a:rPr lang="en-US" dirty="0" err="1"/>
              <a:t>linghacks.blogspot.com</a:t>
            </a:r>
            <a:r>
              <a:rPr lang="en-US" dirty="0"/>
              <a:t>/2020/05/basic-python-la-</a:t>
            </a:r>
            <a:r>
              <a:rPr lang="en-US" dirty="0" err="1"/>
              <a:t>linghacks.html</a:t>
            </a:r>
            <a:r>
              <a:rPr lang="en" dirty="0"/>
              <a:t>, particularly the Some Background on Programming and Python section. Tell them that if they want to follow along, all of the code is at that last link (this is to make it easier for you so people don’t keep saying “hey go back to the previous slide”)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201d7bf0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201d7bf0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overview of what’s to 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43de08d9e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943de08d9e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Refer to </a:t>
            </a:r>
            <a:r>
              <a:rPr lang="en-US" dirty="0"/>
              <a:t>https://</a:t>
            </a:r>
            <a:r>
              <a:rPr lang="en-US" dirty="0" err="1"/>
              <a:t>linghacks.blogspot.com</a:t>
            </a:r>
            <a:r>
              <a:rPr lang="en-US" dirty="0"/>
              <a:t>/2020/05/basic-python-la-</a:t>
            </a:r>
            <a:r>
              <a:rPr lang="en-US" dirty="0" err="1"/>
              <a:t>linghacks.html</a:t>
            </a:r>
            <a:r>
              <a:rPr lang="en" dirty="0"/>
              <a:t> for an example of how to verbally walk through this slide.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43de08d9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943de08d9e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43de08d9e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943de08d9e_0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43de08d9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943de08d9e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43de08d9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943de08d9e_0_2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43de08d9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943de08d9e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43de08d9e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943de08d9e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Refer to </a:t>
            </a:r>
            <a:r>
              <a:rPr lang="en-US" dirty="0">
                <a:solidFill>
                  <a:schemeClr val="dk1"/>
                </a:solidFill>
              </a:rPr>
              <a:t>https://</a:t>
            </a:r>
            <a:r>
              <a:rPr lang="en-US" dirty="0" err="1">
                <a:solidFill>
                  <a:schemeClr val="dk1"/>
                </a:solidFill>
              </a:rPr>
              <a:t>linghacks.blogspot.com</a:t>
            </a:r>
            <a:r>
              <a:rPr lang="en-US" dirty="0">
                <a:solidFill>
                  <a:schemeClr val="dk1"/>
                </a:solidFill>
              </a:rPr>
              <a:t>/2020/05/basic-python-la-</a:t>
            </a:r>
            <a:r>
              <a:rPr lang="en-US" dirty="0" err="1">
                <a:solidFill>
                  <a:schemeClr val="dk1"/>
                </a:solidFill>
              </a:rPr>
              <a:t>linghacks.html</a:t>
            </a:r>
            <a:r>
              <a:rPr lang="en-US" dirty="0">
                <a:solidFill>
                  <a:schemeClr val="dk1"/>
                </a:solidFill>
              </a:rPr>
              <a:t> </a:t>
            </a:r>
            <a:r>
              <a:rPr lang="en" dirty="0">
                <a:solidFill>
                  <a:schemeClr val="dk1"/>
                </a:solidFill>
              </a:rPr>
              <a:t>for an example of how to verbally walk through this slide.</a:t>
            </a:r>
            <a:endParaRPr dirty="0">
              <a:solidFill>
                <a:schemeClr val="dk1"/>
              </a:solidFill>
            </a:endParaRPr>
          </a:p>
          <a:p>
            <a:pPr marL="0" lvl="0" indent="0" algn="l" rtl="0">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cxnSp>
        <p:nvCxnSpPr>
          <p:cNvPr id="73" name="Google Shape;73;p1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74" name="Google Shape;74;p1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75" name="Google Shape;75;p1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76" name="Google Shape;76;p14"/>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7" name="Google Shape;77;p14"/>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78" name="Google Shape;78;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79"/>
        <p:cNvGrpSpPr/>
        <p:nvPr/>
      </p:nvGrpSpPr>
      <p:grpSpPr>
        <a:xfrm>
          <a:off x="0" y="0"/>
          <a:ext cx="0" cy="0"/>
          <a:chOff x="0" y="0"/>
          <a:chExt cx="0" cy="0"/>
        </a:xfrm>
      </p:grpSpPr>
      <p:cxnSp>
        <p:nvCxnSpPr>
          <p:cNvPr id="80" name="Google Shape;80;p15"/>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81" name="Google Shape;81;p15"/>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82" name="Google Shape;82;p15"/>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83" name="Google Shape;83;p15"/>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84" name="Google Shape;84;p15"/>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1800"/>
              <a:buNone/>
              <a:defRPr>
                <a:solidFill>
                  <a:schemeClr val="lt1"/>
                </a:solidFill>
              </a:defRPr>
            </a:lvl1pPr>
            <a:lvl2pPr lvl="1" algn="l" rtl="0">
              <a:lnSpc>
                <a:spcPct val="100000"/>
              </a:lnSpc>
              <a:spcBef>
                <a:spcPts val="0"/>
              </a:spcBef>
              <a:spcAft>
                <a:spcPts val="0"/>
              </a:spcAft>
              <a:buClr>
                <a:schemeClr val="lt1"/>
              </a:buClr>
              <a:buSzPts val="1800"/>
              <a:buNone/>
              <a:defRPr sz="1800">
                <a:solidFill>
                  <a:schemeClr val="lt1"/>
                </a:solidFill>
              </a:defRPr>
            </a:lvl2pPr>
            <a:lvl3pPr lvl="2" algn="l" rtl="0">
              <a:lnSpc>
                <a:spcPct val="100000"/>
              </a:lnSpc>
              <a:spcBef>
                <a:spcPts val="0"/>
              </a:spcBef>
              <a:spcAft>
                <a:spcPts val="0"/>
              </a:spcAft>
              <a:buClr>
                <a:schemeClr val="lt1"/>
              </a:buClr>
              <a:buSzPts val="1800"/>
              <a:buNone/>
              <a:defRPr sz="1800">
                <a:solidFill>
                  <a:schemeClr val="lt1"/>
                </a:solidFill>
              </a:defRPr>
            </a:lvl3pPr>
            <a:lvl4pPr lvl="3" algn="l" rtl="0">
              <a:lnSpc>
                <a:spcPct val="100000"/>
              </a:lnSpc>
              <a:spcBef>
                <a:spcPts val="0"/>
              </a:spcBef>
              <a:spcAft>
                <a:spcPts val="0"/>
              </a:spcAft>
              <a:buClr>
                <a:schemeClr val="lt1"/>
              </a:buClr>
              <a:buSzPts val="1800"/>
              <a:buNone/>
              <a:defRPr sz="1800">
                <a:solidFill>
                  <a:schemeClr val="lt1"/>
                </a:solidFill>
              </a:defRPr>
            </a:lvl4pPr>
            <a:lvl5pPr lvl="4" algn="l" rtl="0">
              <a:lnSpc>
                <a:spcPct val="100000"/>
              </a:lnSpc>
              <a:spcBef>
                <a:spcPts val="0"/>
              </a:spcBef>
              <a:spcAft>
                <a:spcPts val="0"/>
              </a:spcAft>
              <a:buClr>
                <a:schemeClr val="lt1"/>
              </a:buClr>
              <a:buSzPts val="1800"/>
              <a:buNone/>
              <a:defRPr sz="1800">
                <a:solidFill>
                  <a:schemeClr val="lt1"/>
                </a:solidFill>
              </a:defRPr>
            </a:lvl5pPr>
            <a:lvl6pPr lvl="5" algn="l" rtl="0">
              <a:lnSpc>
                <a:spcPct val="100000"/>
              </a:lnSpc>
              <a:spcBef>
                <a:spcPts val="0"/>
              </a:spcBef>
              <a:spcAft>
                <a:spcPts val="0"/>
              </a:spcAft>
              <a:buClr>
                <a:schemeClr val="lt1"/>
              </a:buClr>
              <a:buSzPts val="1800"/>
              <a:buNone/>
              <a:defRPr sz="1800">
                <a:solidFill>
                  <a:schemeClr val="lt1"/>
                </a:solidFill>
              </a:defRPr>
            </a:lvl6pPr>
            <a:lvl7pPr lvl="6" algn="l" rtl="0">
              <a:lnSpc>
                <a:spcPct val="100000"/>
              </a:lnSpc>
              <a:spcBef>
                <a:spcPts val="0"/>
              </a:spcBef>
              <a:spcAft>
                <a:spcPts val="0"/>
              </a:spcAft>
              <a:buClr>
                <a:schemeClr val="lt1"/>
              </a:buClr>
              <a:buSzPts val="1800"/>
              <a:buNone/>
              <a:defRPr sz="1800">
                <a:solidFill>
                  <a:schemeClr val="lt1"/>
                </a:solidFill>
              </a:defRPr>
            </a:lvl7pPr>
            <a:lvl8pPr lvl="7" algn="l" rtl="0">
              <a:lnSpc>
                <a:spcPct val="100000"/>
              </a:lnSpc>
              <a:spcBef>
                <a:spcPts val="0"/>
              </a:spcBef>
              <a:spcAft>
                <a:spcPts val="0"/>
              </a:spcAft>
              <a:buClr>
                <a:schemeClr val="lt1"/>
              </a:buClr>
              <a:buSzPts val="1800"/>
              <a:buNone/>
              <a:defRPr sz="1800">
                <a:solidFill>
                  <a:schemeClr val="lt1"/>
                </a:solidFill>
              </a:defRPr>
            </a:lvl8pPr>
            <a:lvl9pPr lvl="8" algn="l"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5" name="Google Shape;85;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86"/>
        <p:cNvGrpSpPr/>
        <p:nvPr/>
      </p:nvGrpSpPr>
      <p:grpSpPr>
        <a:xfrm>
          <a:off x="0" y="0"/>
          <a:ext cx="0" cy="0"/>
          <a:chOff x="0" y="0"/>
          <a:chExt cx="0" cy="0"/>
        </a:xfrm>
      </p:grpSpPr>
      <p:cxnSp>
        <p:nvCxnSpPr>
          <p:cNvPr id="87" name="Google Shape;87;p16"/>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88" name="Google Shape;88;p16"/>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89" name="Google Shape;89;p16"/>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800"/>
              <a:buNone/>
              <a:defRPr sz="4800">
                <a:solidFill>
                  <a:schemeClr val="lt1"/>
                </a:solidFill>
              </a:defRPr>
            </a:lvl1pPr>
            <a:lvl2pPr lvl="1" algn="ctr" rtl="0">
              <a:lnSpc>
                <a:spcPct val="100000"/>
              </a:lnSpc>
              <a:spcBef>
                <a:spcPts val="0"/>
              </a:spcBef>
              <a:spcAft>
                <a:spcPts val="0"/>
              </a:spcAft>
              <a:buClr>
                <a:schemeClr val="lt1"/>
              </a:buClr>
              <a:buSzPts val="4800"/>
              <a:buNone/>
              <a:defRPr sz="4800">
                <a:solidFill>
                  <a:schemeClr val="lt1"/>
                </a:solidFill>
              </a:defRPr>
            </a:lvl2pPr>
            <a:lvl3pPr lvl="2" algn="ctr" rtl="0">
              <a:lnSpc>
                <a:spcPct val="100000"/>
              </a:lnSpc>
              <a:spcBef>
                <a:spcPts val="0"/>
              </a:spcBef>
              <a:spcAft>
                <a:spcPts val="0"/>
              </a:spcAft>
              <a:buClr>
                <a:schemeClr val="lt1"/>
              </a:buClr>
              <a:buSzPts val="4800"/>
              <a:buNone/>
              <a:defRPr sz="4800">
                <a:solidFill>
                  <a:schemeClr val="lt1"/>
                </a:solidFill>
              </a:defRPr>
            </a:lvl3pPr>
            <a:lvl4pPr lvl="3" algn="ctr" rtl="0">
              <a:lnSpc>
                <a:spcPct val="100000"/>
              </a:lnSpc>
              <a:spcBef>
                <a:spcPts val="0"/>
              </a:spcBef>
              <a:spcAft>
                <a:spcPts val="0"/>
              </a:spcAft>
              <a:buClr>
                <a:schemeClr val="lt1"/>
              </a:buClr>
              <a:buSzPts val="4800"/>
              <a:buNone/>
              <a:defRPr sz="4800">
                <a:solidFill>
                  <a:schemeClr val="lt1"/>
                </a:solidFill>
              </a:defRPr>
            </a:lvl4pPr>
            <a:lvl5pPr lvl="4" algn="ctr" rtl="0">
              <a:lnSpc>
                <a:spcPct val="100000"/>
              </a:lnSpc>
              <a:spcBef>
                <a:spcPts val="0"/>
              </a:spcBef>
              <a:spcAft>
                <a:spcPts val="0"/>
              </a:spcAft>
              <a:buClr>
                <a:schemeClr val="lt1"/>
              </a:buClr>
              <a:buSzPts val="4800"/>
              <a:buNone/>
              <a:defRPr sz="4800">
                <a:solidFill>
                  <a:schemeClr val="lt1"/>
                </a:solidFill>
              </a:defRPr>
            </a:lvl5pPr>
            <a:lvl6pPr lvl="5" algn="ctr" rtl="0">
              <a:lnSpc>
                <a:spcPct val="100000"/>
              </a:lnSpc>
              <a:spcBef>
                <a:spcPts val="0"/>
              </a:spcBef>
              <a:spcAft>
                <a:spcPts val="0"/>
              </a:spcAft>
              <a:buClr>
                <a:schemeClr val="lt1"/>
              </a:buClr>
              <a:buSzPts val="4800"/>
              <a:buNone/>
              <a:defRPr sz="4800">
                <a:solidFill>
                  <a:schemeClr val="lt1"/>
                </a:solidFill>
              </a:defRPr>
            </a:lvl6pPr>
            <a:lvl7pPr lvl="6" algn="ctr" rtl="0">
              <a:lnSpc>
                <a:spcPct val="100000"/>
              </a:lnSpc>
              <a:spcBef>
                <a:spcPts val="0"/>
              </a:spcBef>
              <a:spcAft>
                <a:spcPts val="0"/>
              </a:spcAft>
              <a:buClr>
                <a:schemeClr val="lt1"/>
              </a:buClr>
              <a:buSzPts val="4800"/>
              <a:buNone/>
              <a:defRPr sz="4800">
                <a:solidFill>
                  <a:schemeClr val="lt1"/>
                </a:solidFill>
              </a:defRPr>
            </a:lvl7pPr>
            <a:lvl8pPr lvl="7" algn="ctr" rtl="0">
              <a:lnSpc>
                <a:spcPct val="100000"/>
              </a:lnSpc>
              <a:spcBef>
                <a:spcPts val="0"/>
              </a:spcBef>
              <a:spcAft>
                <a:spcPts val="0"/>
              </a:spcAft>
              <a:buClr>
                <a:schemeClr val="lt1"/>
              </a:buClr>
              <a:buSzPts val="4800"/>
              <a:buNone/>
              <a:defRPr sz="4800">
                <a:solidFill>
                  <a:schemeClr val="lt1"/>
                </a:solidFill>
              </a:defRPr>
            </a:lvl8pPr>
            <a:lvl9pPr lvl="8" algn="ctr"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90" name="Google Shape;90;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cxnSp>
        <p:nvCxnSpPr>
          <p:cNvPr id="92" name="Google Shape;92;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93" name="Google Shape;93;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94" name="Google Shape;94;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95" name="Google Shape;95;p17"/>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96" name="Google Shape;96;p17"/>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7" name="Google Shape;97;p17"/>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8" name="Google Shape;98;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01" name="Google Shape;101;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cxnSp>
        <p:nvCxnSpPr>
          <p:cNvPr id="103" name="Google Shape;103;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04" name="Google Shape;104;p19"/>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05" name="Google Shape;105;p19"/>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06" name="Google Shape;106;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07"/>
        <p:cNvGrpSpPr/>
        <p:nvPr/>
      </p:nvGrpSpPr>
      <p:grpSpPr>
        <a:xfrm>
          <a:off x="0" y="0"/>
          <a:ext cx="0" cy="0"/>
          <a:chOff x="0" y="0"/>
          <a:chExt cx="0" cy="0"/>
        </a:xfrm>
      </p:grpSpPr>
      <p:cxnSp>
        <p:nvCxnSpPr>
          <p:cNvPr id="108" name="Google Shape;108;p20"/>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09" name="Google Shape;109;p20"/>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10" name="Google Shape;110;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3" name="Google Shape;113;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14" name="Google Shape;114;p21"/>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3600"/>
              <a:buNone/>
              <a:defRPr sz="3600">
                <a:solidFill>
                  <a:schemeClr val="dk1"/>
                </a:solidFill>
              </a:defRPr>
            </a:lvl1pPr>
            <a:lvl2pPr lvl="1" algn="ctr" rtl="0">
              <a:lnSpc>
                <a:spcPct val="100000"/>
              </a:lnSpc>
              <a:spcBef>
                <a:spcPts val="0"/>
              </a:spcBef>
              <a:spcAft>
                <a:spcPts val="0"/>
              </a:spcAft>
              <a:buClr>
                <a:schemeClr val="dk1"/>
              </a:buClr>
              <a:buSzPts val="3600"/>
              <a:buNone/>
              <a:defRPr sz="3600">
                <a:solidFill>
                  <a:schemeClr val="dk1"/>
                </a:solidFill>
              </a:defRPr>
            </a:lvl2pPr>
            <a:lvl3pPr lvl="2" algn="ctr" rtl="0">
              <a:lnSpc>
                <a:spcPct val="100000"/>
              </a:lnSpc>
              <a:spcBef>
                <a:spcPts val="0"/>
              </a:spcBef>
              <a:spcAft>
                <a:spcPts val="0"/>
              </a:spcAft>
              <a:buClr>
                <a:schemeClr val="dk1"/>
              </a:buClr>
              <a:buSzPts val="3600"/>
              <a:buNone/>
              <a:defRPr sz="3600">
                <a:solidFill>
                  <a:schemeClr val="dk1"/>
                </a:solidFill>
              </a:defRPr>
            </a:lvl3pPr>
            <a:lvl4pPr lvl="3" algn="ctr" rtl="0">
              <a:lnSpc>
                <a:spcPct val="100000"/>
              </a:lnSpc>
              <a:spcBef>
                <a:spcPts val="0"/>
              </a:spcBef>
              <a:spcAft>
                <a:spcPts val="0"/>
              </a:spcAft>
              <a:buClr>
                <a:schemeClr val="dk1"/>
              </a:buClr>
              <a:buSzPts val="3600"/>
              <a:buNone/>
              <a:defRPr sz="3600">
                <a:solidFill>
                  <a:schemeClr val="dk1"/>
                </a:solidFill>
              </a:defRPr>
            </a:lvl4pPr>
            <a:lvl5pPr lvl="4" algn="ctr" rtl="0">
              <a:lnSpc>
                <a:spcPct val="100000"/>
              </a:lnSpc>
              <a:spcBef>
                <a:spcPts val="0"/>
              </a:spcBef>
              <a:spcAft>
                <a:spcPts val="0"/>
              </a:spcAft>
              <a:buClr>
                <a:schemeClr val="dk1"/>
              </a:buClr>
              <a:buSzPts val="3600"/>
              <a:buNone/>
              <a:defRPr sz="3600">
                <a:solidFill>
                  <a:schemeClr val="dk1"/>
                </a:solidFill>
              </a:defRPr>
            </a:lvl5pPr>
            <a:lvl6pPr lvl="5" algn="ctr" rtl="0">
              <a:lnSpc>
                <a:spcPct val="100000"/>
              </a:lnSpc>
              <a:spcBef>
                <a:spcPts val="0"/>
              </a:spcBef>
              <a:spcAft>
                <a:spcPts val="0"/>
              </a:spcAft>
              <a:buClr>
                <a:schemeClr val="dk1"/>
              </a:buClr>
              <a:buSzPts val="3600"/>
              <a:buNone/>
              <a:defRPr sz="3600">
                <a:solidFill>
                  <a:schemeClr val="dk1"/>
                </a:solidFill>
              </a:defRPr>
            </a:lvl6pPr>
            <a:lvl7pPr lvl="6" algn="ctr" rtl="0">
              <a:lnSpc>
                <a:spcPct val="100000"/>
              </a:lnSpc>
              <a:spcBef>
                <a:spcPts val="0"/>
              </a:spcBef>
              <a:spcAft>
                <a:spcPts val="0"/>
              </a:spcAft>
              <a:buClr>
                <a:schemeClr val="dk1"/>
              </a:buClr>
              <a:buSzPts val="3600"/>
              <a:buNone/>
              <a:defRPr sz="3600">
                <a:solidFill>
                  <a:schemeClr val="dk1"/>
                </a:solidFill>
              </a:defRPr>
            </a:lvl7pPr>
            <a:lvl8pPr lvl="7" algn="ctr" rtl="0">
              <a:lnSpc>
                <a:spcPct val="100000"/>
              </a:lnSpc>
              <a:spcBef>
                <a:spcPts val="0"/>
              </a:spcBef>
              <a:spcAft>
                <a:spcPts val="0"/>
              </a:spcAft>
              <a:buClr>
                <a:schemeClr val="dk1"/>
              </a:buClr>
              <a:buSzPts val="3600"/>
              <a:buNone/>
              <a:defRPr sz="3600">
                <a:solidFill>
                  <a:schemeClr val="dk1"/>
                </a:solidFill>
              </a:defRPr>
            </a:lvl8pPr>
            <a:lvl9pPr lvl="8" algn="ctr" rtl="0">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115" name="Google Shape;115;p21"/>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17" name="Google Shape;117;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cxnSp>
        <p:nvCxnSpPr>
          <p:cNvPr id="119" name="Google Shape;119;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20" name="Google Shape;120;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21" name="Google Shape;121;p22"/>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cxnSp>
        <p:nvCxnSpPr>
          <p:cNvPr id="124" name="Google Shape;124;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25" name="Google Shape;125;p2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26" name="Google Shape;126;p23"/>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7" name="Google Shape;127;p23"/>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28" name="Google Shape;128;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0" name="Google Shape;70;p1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71" name="Google Shape;71;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repl.it/@enscma2/PCSGNLPPython"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coursera.org/learn/python-data" TargetMode="External"/><Relationship Id="rId5" Type="http://schemas.openxmlformats.org/officeDocument/2006/relationships/hyperlink" Target="https://www.codecademy.com/learn/learn-python" TargetMode="External"/><Relationship Id="rId4" Type="http://schemas.openxmlformats.org/officeDocument/2006/relationships/hyperlink" Target="https://www.stavros.io/tutorials/pyth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epl.it/"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repl.it/@enscma2/PCSGNLPPython" TargetMode="External"/><Relationship Id="rId4" Type="http://schemas.openxmlformats.org/officeDocument/2006/relationships/hyperlink" Target="https://repl.it/languages/python3"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Introduction to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2410100" y="42040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Loops</a:t>
            </a:r>
            <a:endParaRPr/>
          </a:p>
        </p:txBody>
      </p:sp>
      <p:graphicFrame>
        <p:nvGraphicFramePr>
          <p:cNvPr id="196" name="Google Shape;196;p34"/>
          <p:cNvGraphicFramePr/>
          <p:nvPr/>
        </p:nvGraphicFramePr>
        <p:xfrm>
          <a:off x="2410100" y="1340075"/>
          <a:ext cx="2621600" cy="717125"/>
        </p:xfrm>
        <a:graphic>
          <a:graphicData uri="http://schemas.openxmlformats.org/drawingml/2006/table">
            <a:tbl>
              <a:tblPr>
                <a:noFill/>
                <a:tableStyleId>{B7D6B53E-62CE-4CF7-AB8A-FDCEDE17183E}</a:tableStyleId>
              </a:tblPr>
              <a:tblGrid>
                <a:gridCol w="2621600">
                  <a:extLst>
                    <a:ext uri="{9D8B030D-6E8A-4147-A177-3AD203B41FA5}">
                      <a16:colId xmlns:a16="http://schemas.microsoft.com/office/drawing/2014/main" val="20000"/>
                    </a:ext>
                  </a:extLst>
                </a:gridCol>
              </a:tblGrid>
              <a:tr h="717125">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CC99CC"/>
                          </a:solidFill>
                          <a:highlight>
                            <a:srgbClr val="474949"/>
                          </a:highlight>
                          <a:latin typeface="Consolas"/>
                          <a:ea typeface="Consolas"/>
                          <a:cs typeface="Consolas"/>
                          <a:sym typeface="Consolas"/>
                        </a:rPr>
                        <a:t>for</a:t>
                      </a:r>
                      <a:r>
                        <a:rPr lang="en" sz="1800" u="none" strike="noStrike" cap="none">
                          <a:solidFill>
                            <a:srgbClr val="D1D9E1"/>
                          </a:solidFill>
                          <a:highlight>
                            <a:srgbClr val="474949"/>
                          </a:highlight>
                          <a:latin typeface="Consolas"/>
                          <a:ea typeface="Consolas"/>
                          <a:cs typeface="Consolas"/>
                          <a:sym typeface="Consolas"/>
                        </a:rPr>
                        <a:t> i </a:t>
                      </a:r>
                      <a:r>
                        <a:rPr lang="en" sz="1800" u="none" strike="noStrike" cap="none">
                          <a:solidFill>
                            <a:srgbClr val="CC99CC"/>
                          </a:solidFill>
                          <a:highlight>
                            <a:srgbClr val="474949"/>
                          </a:highlight>
                          <a:latin typeface="Consolas"/>
                          <a:ea typeface="Consolas"/>
                          <a:cs typeface="Consolas"/>
                          <a:sym typeface="Consolas"/>
                        </a:rPr>
                        <a:t>in</a:t>
                      </a:r>
                      <a:r>
                        <a:rPr lang="en" sz="1800" u="none" strike="noStrike" cap="none">
                          <a:solidFill>
                            <a:srgbClr val="D1D9E1"/>
                          </a:solidFill>
                          <a:highlight>
                            <a:srgbClr val="474949"/>
                          </a:highlight>
                          <a:latin typeface="Consolas"/>
                          <a:ea typeface="Consolas"/>
                          <a:cs typeface="Consolas"/>
                          <a:sym typeface="Consolas"/>
                        </a:rPr>
                        <a:t> </a:t>
                      </a:r>
                      <a:r>
                        <a:rPr lang="en" sz="1800" u="none" strike="noStrike" cap="none">
                          <a:solidFill>
                            <a:srgbClr val="CC99CC"/>
                          </a:solidFill>
                          <a:highlight>
                            <a:srgbClr val="474949"/>
                          </a:highlight>
                          <a:latin typeface="Consolas"/>
                          <a:ea typeface="Consolas"/>
                          <a:cs typeface="Consolas"/>
                          <a:sym typeface="Consolas"/>
                        </a:rPr>
                        <a:t>range</a:t>
                      </a:r>
                      <a:r>
                        <a:rPr lang="en" sz="1800" u="none" strike="noStrike" cap="none">
                          <a:solidFill>
                            <a:srgbClr val="D1D9E1"/>
                          </a:solidFill>
                          <a:highlight>
                            <a:srgbClr val="474949"/>
                          </a:highlight>
                          <a:latin typeface="Consolas"/>
                          <a:ea typeface="Consolas"/>
                          <a:cs typeface="Consolas"/>
                          <a:sym typeface="Consolas"/>
                        </a:rPr>
                        <a:t>(</a:t>
                      </a:r>
                      <a:r>
                        <a:rPr lang="en" sz="1800" u="none" strike="noStrike" cap="none">
                          <a:solidFill>
                            <a:srgbClr val="F99157"/>
                          </a:solidFill>
                          <a:highlight>
                            <a:srgbClr val="474949"/>
                          </a:highlight>
                          <a:latin typeface="Consolas"/>
                          <a:ea typeface="Consolas"/>
                          <a:cs typeface="Consolas"/>
                          <a:sym typeface="Consolas"/>
                        </a:rPr>
                        <a:t>10</a:t>
                      </a:r>
                      <a:r>
                        <a:rPr lang="en" sz="1800" u="none" strike="noStrike" cap="none">
                          <a:solidFill>
                            <a:srgbClr val="D1D9E1"/>
                          </a:solidFill>
                          <a:highlight>
                            <a:srgbClr val="474949"/>
                          </a:highlight>
                          <a:latin typeface="Consolas"/>
                          <a:ea typeface="Consolas"/>
                          <a:cs typeface="Consolas"/>
                          <a:sym typeface="Consolas"/>
                        </a:rPr>
                        <a:t>):</a:t>
                      </a:r>
                      <a:br>
                        <a:rPr lang="en" sz="1800" u="none" strike="noStrike" cap="none">
                          <a:solidFill>
                            <a:srgbClr val="D1D9E1"/>
                          </a:solidFill>
                          <a:highlight>
                            <a:srgbClr val="474949"/>
                          </a:highlight>
                          <a:latin typeface="Consolas"/>
                          <a:ea typeface="Consolas"/>
                          <a:cs typeface="Consolas"/>
                          <a:sym typeface="Consolas"/>
                        </a:rPr>
                      </a:br>
                      <a:r>
                        <a:rPr lang="en" sz="1800" u="none" strike="noStrike" cap="none">
                          <a:solidFill>
                            <a:srgbClr val="D1D9E1"/>
                          </a:solidFill>
                          <a:highlight>
                            <a:srgbClr val="474949"/>
                          </a:highlight>
                          <a:latin typeface="Consolas"/>
                          <a:ea typeface="Consolas"/>
                          <a:cs typeface="Consolas"/>
                          <a:sym typeface="Consolas"/>
                        </a:rPr>
                        <a:t> </a:t>
                      </a:r>
                      <a:r>
                        <a:rPr lang="en" sz="1800" u="none" strike="noStrike" cap="none">
                          <a:solidFill>
                            <a:srgbClr val="CC99CC"/>
                          </a:solidFill>
                          <a:highlight>
                            <a:srgbClr val="474949"/>
                          </a:highlight>
                          <a:latin typeface="Consolas"/>
                          <a:ea typeface="Consolas"/>
                          <a:cs typeface="Consolas"/>
                          <a:sym typeface="Consolas"/>
                        </a:rPr>
                        <a:t>print</a:t>
                      </a:r>
                      <a:r>
                        <a:rPr lang="en" sz="1800" u="none" strike="noStrike" cap="none">
                          <a:solidFill>
                            <a:srgbClr val="D1D9E1"/>
                          </a:solidFill>
                          <a:highlight>
                            <a:srgbClr val="474949"/>
                          </a:highlight>
                          <a:latin typeface="Consolas"/>
                          <a:ea typeface="Consolas"/>
                          <a:cs typeface="Consolas"/>
                          <a:sym typeface="Consolas"/>
                        </a:rPr>
                        <a:t>(i)</a:t>
                      </a:r>
                      <a:endParaRPr sz="18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97" name="Google Shape;197;p34"/>
          <p:cNvGraphicFramePr/>
          <p:nvPr/>
        </p:nvGraphicFramePr>
        <p:xfrm>
          <a:off x="2410100" y="2341475"/>
          <a:ext cx="2621600" cy="1834025"/>
        </p:xfrm>
        <a:graphic>
          <a:graphicData uri="http://schemas.openxmlformats.org/drawingml/2006/table">
            <a:tbl>
              <a:tblPr>
                <a:noFill/>
                <a:tableStyleId>{B7D6B53E-62CE-4CF7-AB8A-FDCEDE17183E}</a:tableStyleId>
              </a:tblPr>
              <a:tblGrid>
                <a:gridCol w="2621600">
                  <a:extLst>
                    <a:ext uri="{9D8B030D-6E8A-4147-A177-3AD203B41FA5}">
                      <a16:colId xmlns:a16="http://schemas.microsoft.com/office/drawing/2014/main" val="20000"/>
                    </a:ext>
                  </a:extLst>
                </a:gridCol>
              </a:tblGrid>
              <a:tr h="1834025">
                <a:tc>
                  <a:txBody>
                    <a:bodyPr/>
                    <a:lstStyle/>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0</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1</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2</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3</a:t>
                      </a:r>
                      <a:endParaRPr sz="1100" u="none" strike="noStrike" cap="none">
                        <a:solidFill>
                          <a:srgbClr val="C4CCCC"/>
                        </a:solidFill>
                        <a:latin typeface="Consolas"/>
                        <a:ea typeface="Consolas"/>
                        <a:cs typeface="Consolas"/>
                        <a:sym typeface="Consolas"/>
                      </a:endParaRPr>
                    </a:p>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4</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5</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6</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7</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8</a:t>
                      </a:r>
                      <a:br>
                        <a:rPr lang="en" sz="1100" u="none" strike="noStrike" cap="none">
                          <a:solidFill>
                            <a:srgbClr val="C4CCCC"/>
                          </a:solidFill>
                          <a:latin typeface="Consolas"/>
                          <a:ea typeface="Consolas"/>
                          <a:cs typeface="Consolas"/>
                          <a:sym typeface="Consolas"/>
                        </a:rPr>
                      </a:b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9</a:t>
                      </a:r>
                      <a:endParaRPr sz="1100" u="none" strike="noStrike" cap="none">
                        <a:solidFill>
                          <a:srgbClr val="CC99CC"/>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fade">
                                      <p:cBhvr>
                                        <p:cTn id="12" dur="1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2410100" y="42040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Loops</a:t>
            </a:r>
            <a:endParaRPr/>
          </a:p>
        </p:txBody>
      </p:sp>
      <p:graphicFrame>
        <p:nvGraphicFramePr>
          <p:cNvPr id="203" name="Google Shape;203;p35"/>
          <p:cNvGraphicFramePr/>
          <p:nvPr/>
        </p:nvGraphicFramePr>
        <p:xfrm>
          <a:off x="2490825" y="1735350"/>
          <a:ext cx="3560225" cy="717100"/>
        </p:xfrm>
        <a:graphic>
          <a:graphicData uri="http://schemas.openxmlformats.org/drawingml/2006/table">
            <a:tbl>
              <a:tblPr>
                <a:noFill/>
                <a:tableStyleId>{B7D6B53E-62CE-4CF7-AB8A-FDCEDE17183E}</a:tableStyleId>
              </a:tblPr>
              <a:tblGrid>
                <a:gridCol w="3560225">
                  <a:extLst>
                    <a:ext uri="{9D8B030D-6E8A-4147-A177-3AD203B41FA5}">
                      <a16:colId xmlns:a16="http://schemas.microsoft.com/office/drawing/2014/main" val="20000"/>
                    </a:ext>
                  </a:extLst>
                </a:gridCol>
              </a:tblGrid>
              <a:tr h="7171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CC99CC"/>
                          </a:solidFill>
                          <a:highlight>
                            <a:srgbClr val="474949"/>
                          </a:highlight>
                          <a:latin typeface="Consolas"/>
                          <a:ea typeface="Consolas"/>
                          <a:cs typeface="Consolas"/>
                          <a:sym typeface="Consolas"/>
                        </a:rPr>
                        <a:t>for</a:t>
                      </a:r>
                      <a:r>
                        <a:rPr lang="en" sz="1800" u="none" strike="noStrike" cap="none">
                          <a:solidFill>
                            <a:srgbClr val="D1D9E1"/>
                          </a:solidFill>
                          <a:highlight>
                            <a:srgbClr val="474949"/>
                          </a:highlight>
                          <a:latin typeface="Consolas"/>
                          <a:ea typeface="Consolas"/>
                          <a:cs typeface="Consolas"/>
                          <a:sym typeface="Consolas"/>
                        </a:rPr>
                        <a:t> number </a:t>
                      </a:r>
                      <a:r>
                        <a:rPr lang="en" sz="1800" u="none" strike="noStrike" cap="none">
                          <a:solidFill>
                            <a:srgbClr val="CC99CC"/>
                          </a:solidFill>
                          <a:highlight>
                            <a:srgbClr val="474949"/>
                          </a:highlight>
                          <a:latin typeface="Consolas"/>
                          <a:ea typeface="Consolas"/>
                          <a:cs typeface="Consolas"/>
                          <a:sym typeface="Consolas"/>
                        </a:rPr>
                        <a:t>in</a:t>
                      </a:r>
                      <a:r>
                        <a:rPr lang="en" sz="1800" u="none" strike="noStrike" cap="none">
                          <a:solidFill>
                            <a:srgbClr val="D1D9E1"/>
                          </a:solidFill>
                          <a:highlight>
                            <a:srgbClr val="474949"/>
                          </a:highlight>
                          <a:latin typeface="Consolas"/>
                          <a:ea typeface="Consolas"/>
                          <a:cs typeface="Consolas"/>
                          <a:sym typeface="Consolas"/>
                        </a:rPr>
                        <a:t> myFirstList:</a:t>
                      </a:r>
                      <a:br>
                        <a:rPr lang="en" sz="1800" u="none" strike="noStrike" cap="none">
                          <a:solidFill>
                            <a:srgbClr val="D1D9E1"/>
                          </a:solidFill>
                          <a:highlight>
                            <a:srgbClr val="474949"/>
                          </a:highlight>
                          <a:latin typeface="Consolas"/>
                          <a:ea typeface="Consolas"/>
                          <a:cs typeface="Consolas"/>
                          <a:sym typeface="Consolas"/>
                        </a:rPr>
                      </a:br>
                      <a:r>
                        <a:rPr lang="en" sz="1800" u="none" strike="noStrike" cap="none">
                          <a:solidFill>
                            <a:srgbClr val="D1D9E1"/>
                          </a:solidFill>
                          <a:highlight>
                            <a:srgbClr val="474949"/>
                          </a:highlight>
                          <a:latin typeface="Consolas"/>
                          <a:ea typeface="Consolas"/>
                          <a:cs typeface="Consolas"/>
                          <a:sym typeface="Consolas"/>
                        </a:rPr>
                        <a:t> </a:t>
                      </a:r>
                      <a:r>
                        <a:rPr lang="en" sz="1800" u="none" strike="noStrike" cap="none">
                          <a:solidFill>
                            <a:srgbClr val="CC99CC"/>
                          </a:solidFill>
                          <a:highlight>
                            <a:srgbClr val="474949"/>
                          </a:highlight>
                          <a:latin typeface="Consolas"/>
                          <a:ea typeface="Consolas"/>
                          <a:cs typeface="Consolas"/>
                          <a:sym typeface="Consolas"/>
                        </a:rPr>
                        <a:t>print</a:t>
                      </a:r>
                      <a:r>
                        <a:rPr lang="en" sz="1800" u="none" strike="noStrike" cap="none">
                          <a:solidFill>
                            <a:srgbClr val="D1D9E1"/>
                          </a:solidFill>
                          <a:highlight>
                            <a:srgbClr val="474949"/>
                          </a:highlight>
                          <a:latin typeface="Consolas"/>
                          <a:ea typeface="Consolas"/>
                          <a:cs typeface="Consolas"/>
                          <a:sym typeface="Consolas"/>
                        </a:rPr>
                        <a:t>(number+</a:t>
                      </a:r>
                      <a:r>
                        <a:rPr lang="en" sz="1800" u="none" strike="noStrike" cap="none">
                          <a:solidFill>
                            <a:srgbClr val="F99157"/>
                          </a:solidFill>
                          <a:highlight>
                            <a:srgbClr val="474949"/>
                          </a:highlight>
                          <a:latin typeface="Consolas"/>
                          <a:ea typeface="Consolas"/>
                          <a:cs typeface="Consolas"/>
                          <a:sym typeface="Consolas"/>
                        </a:rPr>
                        <a:t>1</a:t>
                      </a:r>
                      <a:r>
                        <a:rPr lang="en" sz="1800" u="none" strike="noStrike" cap="none">
                          <a:solidFill>
                            <a:srgbClr val="D1D9E1"/>
                          </a:solidFill>
                          <a:highlight>
                            <a:srgbClr val="474949"/>
                          </a:highlight>
                          <a:latin typeface="Consolas"/>
                          <a:ea typeface="Consolas"/>
                          <a:cs typeface="Consolas"/>
                          <a:sym typeface="Consolas"/>
                        </a:rPr>
                        <a:t>)</a:t>
                      </a:r>
                      <a:endParaRPr sz="18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04" name="Google Shape;204;p35"/>
          <p:cNvGraphicFramePr/>
          <p:nvPr/>
        </p:nvGraphicFramePr>
        <p:xfrm>
          <a:off x="2490825" y="2926325"/>
          <a:ext cx="3560225" cy="965200"/>
        </p:xfrm>
        <a:graphic>
          <a:graphicData uri="http://schemas.openxmlformats.org/drawingml/2006/table">
            <a:tbl>
              <a:tblPr>
                <a:noFill/>
                <a:tableStyleId>{B7D6B53E-62CE-4CF7-AB8A-FDCEDE17183E}</a:tableStyleId>
              </a:tblPr>
              <a:tblGrid>
                <a:gridCol w="3560225">
                  <a:extLst>
                    <a:ext uri="{9D8B030D-6E8A-4147-A177-3AD203B41FA5}">
                      <a16:colId xmlns:a16="http://schemas.microsoft.com/office/drawing/2014/main" val="20000"/>
                    </a:ext>
                  </a:extLst>
                </a:gridCol>
              </a:tblGrid>
              <a:tr h="865125">
                <a:tc>
                  <a:txBody>
                    <a:bodyPr/>
                    <a:lstStyle/>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2</a:t>
                      </a:r>
                      <a:endParaRPr sz="1100" u="none" strike="noStrike" cap="none">
                        <a:solidFill>
                          <a:srgbClr val="C4CCCC"/>
                        </a:solidFill>
                        <a:latin typeface="Consolas"/>
                        <a:ea typeface="Consolas"/>
                        <a:cs typeface="Consolas"/>
                        <a:sym typeface="Consolas"/>
                      </a:endParaRPr>
                    </a:p>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3</a:t>
                      </a:r>
                      <a:endParaRPr sz="1100" u="none" strike="noStrike" cap="none">
                        <a:solidFill>
                          <a:srgbClr val="C4CCCC"/>
                        </a:solidFill>
                        <a:latin typeface="Consolas"/>
                        <a:ea typeface="Consolas"/>
                        <a:cs typeface="Consolas"/>
                        <a:sym typeface="Consolas"/>
                      </a:endParaRPr>
                    </a:p>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4</a:t>
                      </a:r>
                      <a:endParaRPr sz="1100" u="none" strike="noStrike" cap="none">
                        <a:solidFill>
                          <a:srgbClr val="C4CCCC"/>
                        </a:solidFill>
                        <a:latin typeface="Consolas"/>
                        <a:ea typeface="Consolas"/>
                        <a:cs typeface="Consolas"/>
                        <a:sym typeface="Consolas"/>
                      </a:endParaRPr>
                    </a:p>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6</a:t>
                      </a:r>
                      <a:endParaRPr sz="1100" u="none" strike="noStrike" cap="none">
                        <a:solidFill>
                          <a:srgbClr val="C4CCCC"/>
                        </a:solidFill>
                        <a:latin typeface="Consolas"/>
                        <a:ea typeface="Consolas"/>
                        <a:cs typeface="Consolas"/>
                        <a:sym typeface="Consolas"/>
                      </a:endParaRPr>
                    </a:p>
                    <a:p>
                      <a:pPr marL="0" marR="139700" lvl="0" indent="0" algn="l" rtl="0">
                        <a:lnSpc>
                          <a:spcPct val="100000"/>
                        </a:lnSpc>
                        <a:spcBef>
                          <a:spcPts val="0"/>
                        </a:spcBef>
                        <a:spcAft>
                          <a:spcPts val="0"/>
                        </a:spcAft>
                        <a:buClr>
                          <a:srgbClr val="000000"/>
                        </a:buClr>
                        <a:buSzPts val="1100"/>
                        <a:buFont typeface="Arial"/>
                        <a:buNone/>
                      </a:pPr>
                      <a:r>
                        <a:rPr lang="en" sz="1100" u="none" strike="noStrike" cap="none">
                          <a:solidFill>
                            <a:srgbClr val="F99157"/>
                          </a:solidFill>
                          <a:highlight>
                            <a:srgbClr val="474949"/>
                          </a:highlight>
                          <a:latin typeface="Consolas"/>
                          <a:ea typeface="Consolas"/>
                          <a:cs typeface="Consolas"/>
                          <a:sym typeface="Consolas"/>
                        </a:rPr>
                        <a:t>&gt;&gt;&gt; </a:t>
                      </a:r>
                      <a:r>
                        <a:rPr lang="en" sz="1100" u="none" strike="noStrike" cap="none">
                          <a:solidFill>
                            <a:srgbClr val="C4CCCC"/>
                          </a:solidFill>
                          <a:latin typeface="Consolas"/>
                          <a:ea typeface="Consolas"/>
                          <a:cs typeface="Consolas"/>
                          <a:sym typeface="Consolas"/>
                        </a:rPr>
                        <a:t>6</a:t>
                      </a:r>
                      <a:endParaRPr sz="1100" u="none" strike="noStrike" cap="none">
                        <a:solidFill>
                          <a:srgbClr val="C4CCCC"/>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2410100" y="42040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Loops</a:t>
            </a:r>
            <a:endParaRPr/>
          </a:p>
        </p:txBody>
      </p:sp>
      <p:graphicFrame>
        <p:nvGraphicFramePr>
          <p:cNvPr id="210" name="Google Shape;210;p36"/>
          <p:cNvGraphicFramePr/>
          <p:nvPr/>
        </p:nvGraphicFramePr>
        <p:xfrm>
          <a:off x="2410100" y="1304750"/>
          <a:ext cx="2567775" cy="904240"/>
        </p:xfrm>
        <a:graphic>
          <a:graphicData uri="http://schemas.openxmlformats.org/drawingml/2006/table">
            <a:tbl>
              <a:tblPr>
                <a:noFill/>
                <a:tableStyleId>{B7D6B53E-62CE-4CF7-AB8A-FDCEDE17183E}</a:tableStyleId>
              </a:tblPr>
              <a:tblGrid>
                <a:gridCol w="2567775">
                  <a:extLst>
                    <a:ext uri="{9D8B030D-6E8A-4147-A177-3AD203B41FA5}">
                      <a16:colId xmlns:a16="http://schemas.microsoft.com/office/drawing/2014/main" val="20000"/>
                    </a:ext>
                  </a:extLst>
                </a:gridCol>
              </a:tblGrid>
              <a:tr h="841575">
                <a:tc>
                  <a:txBody>
                    <a:bodyPr/>
                    <a:lstStyle/>
                    <a:p>
                      <a:pPr marL="0" marR="0" lvl="0" indent="0" algn="l" rtl="0">
                        <a:lnSpc>
                          <a:spcPct val="100000"/>
                        </a:lnSpc>
                        <a:spcBef>
                          <a:spcPts val="0"/>
                        </a:spcBef>
                        <a:spcAft>
                          <a:spcPts val="0"/>
                        </a:spcAft>
                        <a:buClr>
                          <a:srgbClr val="000000"/>
                        </a:buClr>
                        <a:buSzPts val="1700"/>
                        <a:buFont typeface="Arial"/>
                        <a:buNone/>
                      </a:pPr>
                      <a:r>
                        <a:rPr lang="en" sz="1700" u="none" strike="noStrike" cap="none">
                          <a:solidFill>
                            <a:srgbClr val="CC99CC"/>
                          </a:solidFill>
                          <a:highlight>
                            <a:srgbClr val="474949"/>
                          </a:highlight>
                          <a:latin typeface="Consolas"/>
                          <a:ea typeface="Consolas"/>
                          <a:cs typeface="Consolas"/>
                          <a:sym typeface="Consolas"/>
                        </a:rPr>
                        <a:t>for</a:t>
                      </a:r>
                      <a:r>
                        <a:rPr lang="en" sz="1700" u="none" strike="noStrike" cap="none">
                          <a:solidFill>
                            <a:srgbClr val="D1D9E1"/>
                          </a:solidFill>
                          <a:highlight>
                            <a:srgbClr val="474949"/>
                          </a:highlight>
                          <a:latin typeface="Consolas"/>
                          <a:ea typeface="Consolas"/>
                          <a:cs typeface="Consolas"/>
                          <a:sym typeface="Consolas"/>
                        </a:rPr>
                        <a:t> i </a:t>
                      </a:r>
                      <a:r>
                        <a:rPr lang="en" sz="1700" u="none" strike="noStrike" cap="none">
                          <a:solidFill>
                            <a:srgbClr val="CC99CC"/>
                          </a:solidFill>
                          <a:highlight>
                            <a:srgbClr val="474949"/>
                          </a:highlight>
                          <a:latin typeface="Consolas"/>
                          <a:ea typeface="Consolas"/>
                          <a:cs typeface="Consolas"/>
                          <a:sym typeface="Consolas"/>
                        </a:rPr>
                        <a:t>in</a:t>
                      </a:r>
                      <a:r>
                        <a:rPr lang="en" sz="1700" u="none" strike="noStrike" cap="none">
                          <a:solidFill>
                            <a:srgbClr val="D1D9E1"/>
                          </a:solidFill>
                          <a:highlight>
                            <a:srgbClr val="474949"/>
                          </a:highlight>
                          <a:latin typeface="Consolas"/>
                          <a:ea typeface="Consolas"/>
                          <a:cs typeface="Consolas"/>
                          <a:sym typeface="Consolas"/>
                        </a:rPr>
                        <a:t> listInList:</a:t>
                      </a:r>
                      <a:br>
                        <a:rPr lang="en" sz="1700" u="none" strike="noStrike" cap="none">
                          <a:solidFill>
                            <a:srgbClr val="D1D9E1"/>
                          </a:solidFill>
                          <a:highlight>
                            <a:srgbClr val="474949"/>
                          </a:highlight>
                          <a:latin typeface="Consolas"/>
                          <a:ea typeface="Consolas"/>
                          <a:cs typeface="Consolas"/>
                          <a:sym typeface="Consolas"/>
                        </a:rPr>
                      </a:br>
                      <a:r>
                        <a:rPr lang="en" sz="1700" u="none" strike="noStrike" cap="none">
                          <a:solidFill>
                            <a:srgbClr val="D1D9E1"/>
                          </a:solidFill>
                          <a:highlight>
                            <a:srgbClr val="474949"/>
                          </a:highlight>
                          <a:latin typeface="Consolas"/>
                          <a:ea typeface="Consolas"/>
                          <a:cs typeface="Consolas"/>
                          <a:sym typeface="Consolas"/>
                        </a:rPr>
                        <a:t> </a:t>
                      </a:r>
                      <a:r>
                        <a:rPr lang="en" sz="1700" u="none" strike="noStrike" cap="none">
                          <a:solidFill>
                            <a:srgbClr val="CC99CC"/>
                          </a:solidFill>
                          <a:highlight>
                            <a:srgbClr val="474949"/>
                          </a:highlight>
                          <a:latin typeface="Consolas"/>
                          <a:ea typeface="Consolas"/>
                          <a:cs typeface="Consolas"/>
                          <a:sym typeface="Consolas"/>
                        </a:rPr>
                        <a:t>for</a:t>
                      </a:r>
                      <a:r>
                        <a:rPr lang="en" sz="1700" u="none" strike="noStrike" cap="none">
                          <a:solidFill>
                            <a:srgbClr val="D1D9E1"/>
                          </a:solidFill>
                          <a:highlight>
                            <a:srgbClr val="474949"/>
                          </a:highlight>
                          <a:latin typeface="Consolas"/>
                          <a:ea typeface="Consolas"/>
                          <a:cs typeface="Consolas"/>
                          <a:sym typeface="Consolas"/>
                        </a:rPr>
                        <a:t> j </a:t>
                      </a:r>
                      <a:r>
                        <a:rPr lang="en" sz="1700" u="none" strike="noStrike" cap="none">
                          <a:solidFill>
                            <a:srgbClr val="CC99CC"/>
                          </a:solidFill>
                          <a:highlight>
                            <a:srgbClr val="474949"/>
                          </a:highlight>
                          <a:latin typeface="Consolas"/>
                          <a:ea typeface="Consolas"/>
                          <a:cs typeface="Consolas"/>
                          <a:sym typeface="Consolas"/>
                        </a:rPr>
                        <a:t>in</a:t>
                      </a:r>
                      <a:r>
                        <a:rPr lang="en" sz="1700" u="none" strike="noStrike" cap="none">
                          <a:solidFill>
                            <a:srgbClr val="D1D9E1"/>
                          </a:solidFill>
                          <a:highlight>
                            <a:srgbClr val="474949"/>
                          </a:highlight>
                          <a:latin typeface="Consolas"/>
                          <a:ea typeface="Consolas"/>
                          <a:cs typeface="Consolas"/>
                          <a:sym typeface="Consolas"/>
                        </a:rPr>
                        <a:t> i:</a:t>
                      </a:r>
                      <a:br>
                        <a:rPr lang="en" sz="1700" u="none" strike="noStrike" cap="none">
                          <a:solidFill>
                            <a:srgbClr val="D1D9E1"/>
                          </a:solidFill>
                          <a:highlight>
                            <a:srgbClr val="474949"/>
                          </a:highlight>
                          <a:latin typeface="Consolas"/>
                          <a:ea typeface="Consolas"/>
                          <a:cs typeface="Consolas"/>
                          <a:sym typeface="Consolas"/>
                        </a:rPr>
                      </a:br>
                      <a:r>
                        <a:rPr lang="en" sz="1700" u="none" strike="noStrike" cap="none">
                          <a:solidFill>
                            <a:srgbClr val="D1D9E1"/>
                          </a:solidFill>
                          <a:highlight>
                            <a:srgbClr val="474949"/>
                          </a:highlight>
                          <a:latin typeface="Consolas"/>
                          <a:ea typeface="Consolas"/>
                          <a:cs typeface="Consolas"/>
                          <a:sym typeface="Consolas"/>
                        </a:rPr>
                        <a:t>   </a:t>
                      </a:r>
                      <a:r>
                        <a:rPr lang="en" sz="1700" u="none" strike="noStrike" cap="none">
                          <a:solidFill>
                            <a:srgbClr val="CC99CC"/>
                          </a:solidFill>
                          <a:highlight>
                            <a:srgbClr val="474949"/>
                          </a:highlight>
                          <a:latin typeface="Consolas"/>
                          <a:ea typeface="Consolas"/>
                          <a:cs typeface="Consolas"/>
                          <a:sym typeface="Consolas"/>
                        </a:rPr>
                        <a:t>print</a:t>
                      </a:r>
                      <a:r>
                        <a:rPr lang="en" sz="1700" u="none" strike="noStrike" cap="none">
                          <a:solidFill>
                            <a:srgbClr val="D1D9E1"/>
                          </a:solidFill>
                          <a:highlight>
                            <a:srgbClr val="474949"/>
                          </a:highlight>
                          <a:latin typeface="Consolas"/>
                          <a:ea typeface="Consolas"/>
                          <a:cs typeface="Consolas"/>
                          <a:sym typeface="Consolas"/>
                        </a:rPr>
                        <a:t>(j)</a:t>
                      </a:r>
                      <a:endParaRPr sz="17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11" name="Google Shape;211;p36"/>
          <p:cNvGraphicFramePr/>
          <p:nvPr/>
        </p:nvGraphicFramePr>
        <p:xfrm>
          <a:off x="2410100" y="2365000"/>
          <a:ext cx="2567775" cy="2184400"/>
        </p:xfrm>
        <a:graphic>
          <a:graphicData uri="http://schemas.openxmlformats.org/drawingml/2006/table">
            <a:tbl>
              <a:tblPr>
                <a:noFill/>
                <a:tableStyleId>{B7D6B53E-62CE-4CF7-AB8A-FDCEDE17183E}</a:tableStyleId>
              </a:tblPr>
              <a:tblGrid>
                <a:gridCol w="2567775">
                  <a:extLst>
                    <a:ext uri="{9D8B030D-6E8A-4147-A177-3AD203B41FA5}">
                      <a16:colId xmlns:a16="http://schemas.microsoft.com/office/drawing/2014/main" val="20000"/>
                    </a:ext>
                  </a:extLst>
                </a:gridCol>
              </a:tblGrid>
              <a:tr h="1706200">
                <a:tc>
                  <a:txBody>
                    <a:bodyPr/>
                    <a:lstStyle/>
                    <a:p>
                      <a:pPr marL="0" marR="139700" lvl="0" indent="0" algn="l" rtl="0">
                        <a:lnSpc>
                          <a:spcPct val="100000"/>
                        </a:lnSpc>
                        <a:spcBef>
                          <a:spcPts val="0"/>
                        </a:spcBef>
                        <a:spcAft>
                          <a:spcPts val="0"/>
                        </a:spcAft>
                        <a:buClr>
                          <a:srgbClr val="000000"/>
                        </a:buClr>
                        <a:buSzPts val="1500"/>
                        <a:buFont typeface="Arial"/>
                        <a:buNone/>
                      </a:pP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1</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2</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3</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4</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5</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6</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7</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8</a:t>
                      </a:r>
                      <a:br>
                        <a:rPr lang="en" sz="1500" u="none" strike="noStrike" cap="none">
                          <a:solidFill>
                            <a:srgbClr val="C4CCCC"/>
                          </a:solidFill>
                          <a:latin typeface="Consolas"/>
                          <a:ea typeface="Consolas"/>
                          <a:cs typeface="Consolas"/>
                          <a:sym typeface="Consolas"/>
                        </a:rPr>
                      </a:b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C4CCCC"/>
                          </a:solidFill>
                          <a:latin typeface="Consolas"/>
                          <a:ea typeface="Consolas"/>
                          <a:cs typeface="Consolas"/>
                          <a:sym typeface="Consolas"/>
                        </a:rPr>
                        <a:t>9</a:t>
                      </a:r>
                      <a:endParaRPr sz="1500" u="none" strike="noStrike" cap="none">
                        <a:solidFill>
                          <a:srgbClr val="CC99CC"/>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2410100" y="42040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Conditional Statements</a:t>
            </a:r>
            <a:endParaRPr/>
          </a:p>
        </p:txBody>
      </p:sp>
      <p:graphicFrame>
        <p:nvGraphicFramePr>
          <p:cNvPr id="217" name="Google Shape;217;p37"/>
          <p:cNvGraphicFramePr/>
          <p:nvPr/>
        </p:nvGraphicFramePr>
        <p:xfrm>
          <a:off x="2432200" y="1268425"/>
          <a:ext cx="4279600" cy="1955800"/>
        </p:xfrm>
        <a:graphic>
          <a:graphicData uri="http://schemas.openxmlformats.org/drawingml/2006/table">
            <a:tbl>
              <a:tblPr>
                <a:noFill/>
                <a:tableStyleId>{B7D6B53E-62CE-4CF7-AB8A-FDCEDE17183E}</a:tableStyleId>
              </a:tblPr>
              <a:tblGrid>
                <a:gridCol w="4279600">
                  <a:extLst>
                    <a:ext uri="{9D8B030D-6E8A-4147-A177-3AD203B41FA5}">
                      <a16:colId xmlns:a16="http://schemas.microsoft.com/office/drawing/2014/main" val="20000"/>
                    </a:ext>
                  </a:extLst>
                </a:gridCol>
              </a:tblGrid>
              <a:tr h="966050">
                <a:tc>
                  <a:txBody>
                    <a:bodyPr/>
                    <a:lstStyle/>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D1D9E1"/>
                          </a:solidFill>
                          <a:latin typeface="Consolas"/>
                          <a:ea typeface="Consolas"/>
                          <a:cs typeface="Consolas"/>
                          <a:sym typeface="Consolas"/>
                        </a:rPr>
                        <a:t>myStatement = (</a:t>
                      </a:r>
                      <a:r>
                        <a:rPr lang="en" sz="1500" u="none" strike="noStrike" cap="none">
                          <a:solidFill>
                            <a:srgbClr val="F99157"/>
                          </a:solidFill>
                          <a:latin typeface="Consolas"/>
                          <a:ea typeface="Consolas"/>
                          <a:cs typeface="Consolas"/>
                          <a:sym typeface="Consolas"/>
                        </a:rPr>
                        <a:t>54</a:t>
                      </a:r>
                      <a:r>
                        <a:rPr lang="en" sz="1500" u="none" strike="noStrike" cap="none">
                          <a:solidFill>
                            <a:srgbClr val="D1D9E1"/>
                          </a:solidFill>
                          <a:latin typeface="Consolas"/>
                          <a:ea typeface="Consolas"/>
                          <a:cs typeface="Consolas"/>
                          <a:sym typeface="Consolas"/>
                        </a:rPr>
                        <a:t> &lt; </a:t>
                      </a:r>
                      <a:r>
                        <a:rPr lang="en" sz="1500" u="none" strike="noStrike" cap="none">
                          <a:solidFill>
                            <a:srgbClr val="F99157"/>
                          </a:solidFill>
                          <a:latin typeface="Consolas"/>
                          <a:ea typeface="Consolas"/>
                          <a:cs typeface="Consolas"/>
                          <a:sym typeface="Consolas"/>
                        </a:rPr>
                        <a:t>18</a:t>
                      </a:r>
                      <a:r>
                        <a:rPr lang="en" sz="1500" u="none" strike="noStrike" cap="none">
                          <a:solidFill>
                            <a:srgbClr val="D1D9E1"/>
                          </a:solidFill>
                          <a:latin typeface="Consolas"/>
                          <a:ea typeface="Consolas"/>
                          <a:cs typeface="Consolas"/>
                          <a:sym typeface="Consolas"/>
                        </a:rPr>
                        <a:t>*</a:t>
                      </a:r>
                      <a:r>
                        <a:rPr lang="en" sz="1500" u="none" strike="noStrike" cap="none">
                          <a:solidFill>
                            <a:srgbClr val="F99157"/>
                          </a:solidFill>
                          <a:latin typeface="Consolas"/>
                          <a:ea typeface="Consolas"/>
                          <a:cs typeface="Consolas"/>
                          <a:sym typeface="Consolas"/>
                        </a:rPr>
                        <a:t>3</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D1D9E1"/>
                          </a:solidFill>
                          <a:latin typeface="Consolas"/>
                          <a:ea typeface="Consolas"/>
                          <a:cs typeface="Consolas"/>
                          <a:sym typeface="Consolas"/>
                        </a:rPr>
                        <a:t>myOtherStatement = (</a:t>
                      </a:r>
                      <a:r>
                        <a:rPr lang="en" sz="1500" u="none" strike="noStrike" cap="none">
                          <a:solidFill>
                            <a:srgbClr val="CC99CC"/>
                          </a:solidFill>
                          <a:latin typeface="Consolas"/>
                          <a:ea typeface="Consolas"/>
                          <a:cs typeface="Consolas"/>
                          <a:sym typeface="Consolas"/>
                        </a:rPr>
                        <a:t>len</a:t>
                      </a:r>
                      <a:r>
                        <a:rPr lang="en" sz="1500" u="none" strike="noStrike" cap="none">
                          <a:solidFill>
                            <a:srgbClr val="D1D9E1"/>
                          </a:solidFill>
                          <a:latin typeface="Consolas"/>
                          <a:ea typeface="Consolas"/>
                          <a:cs typeface="Consolas"/>
                          <a:sym typeface="Consolas"/>
                        </a:rPr>
                        <a:t>(</a:t>
                      </a:r>
                      <a:r>
                        <a:rPr lang="en" sz="1500" u="none" strike="noStrike" cap="none">
                          <a:solidFill>
                            <a:srgbClr val="8ABEB7"/>
                          </a:solidFill>
                          <a:latin typeface="Consolas"/>
                          <a:ea typeface="Consolas"/>
                          <a:cs typeface="Consolas"/>
                          <a:sym typeface="Consolas"/>
                        </a:rPr>
                        <a:t>'yes'</a:t>
                      </a:r>
                      <a:r>
                        <a:rPr lang="en" sz="1500" u="none" strike="noStrike" cap="none">
                          <a:solidFill>
                            <a:srgbClr val="D1D9E1"/>
                          </a:solidFill>
                          <a:latin typeface="Consolas"/>
                          <a:ea typeface="Consolas"/>
                          <a:cs typeface="Consolas"/>
                          <a:sym typeface="Consolas"/>
                        </a:rPr>
                        <a:t>) == </a:t>
                      </a:r>
                      <a:r>
                        <a:rPr lang="en" sz="1500" u="none" strike="noStrike" cap="none">
                          <a:solidFill>
                            <a:srgbClr val="F99157"/>
                          </a:solidFill>
                          <a:latin typeface="Consolas"/>
                          <a:ea typeface="Consolas"/>
                          <a:cs typeface="Consolas"/>
                          <a:sym typeface="Consolas"/>
                        </a:rPr>
                        <a:t>3</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CC99CC"/>
                          </a:solidFill>
                          <a:latin typeface="Consolas"/>
                          <a:ea typeface="Consolas"/>
                          <a:cs typeface="Consolas"/>
                          <a:sym typeface="Consolas"/>
                        </a:rPr>
                        <a:t>if</a:t>
                      </a:r>
                      <a:r>
                        <a:rPr lang="en" sz="1500" u="none" strike="noStrike" cap="none">
                          <a:solidFill>
                            <a:srgbClr val="D1D9E1"/>
                          </a:solidFill>
                          <a:latin typeface="Consolas"/>
                          <a:ea typeface="Consolas"/>
                          <a:cs typeface="Consolas"/>
                          <a:sym typeface="Consolas"/>
                        </a:rPr>
                        <a:t> myStatement == </a:t>
                      </a:r>
                      <a:r>
                        <a:rPr lang="en" sz="1500" u="none" strike="noStrike" cap="none">
                          <a:solidFill>
                            <a:srgbClr val="8ABEB7"/>
                          </a:solidFill>
                          <a:latin typeface="Consolas"/>
                          <a:ea typeface="Consolas"/>
                          <a:cs typeface="Consolas"/>
                          <a:sym typeface="Consolas"/>
                        </a:rPr>
                        <a:t>False</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D1D9E1"/>
                          </a:solidFill>
                          <a:latin typeface="Consolas"/>
                          <a:ea typeface="Consolas"/>
                          <a:cs typeface="Consolas"/>
                          <a:sym typeface="Consolas"/>
                        </a:rPr>
                        <a:t>    </a:t>
                      </a:r>
                      <a:r>
                        <a:rPr lang="en" sz="1500" u="none" strike="noStrike" cap="none">
                          <a:solidFill>
                            <a:srgbClr val="CC99CC"/>
                          </a:solidFill>
                          <a:latin typeface="Consolas"/>
                          <a:ea typeface="Consolas"/>
                          <a:cs typeface="Consolas"/>
                          <a:sym typeface="Consolas"/>
                        </a:rPr>
                        <a:t>print</a:t>
                      </a:r>
                      <a:r>
                        <a:rPr lang="en" sz="1500" u="none" strike="noStrike" cap="none">
                          <a:solidFill>
                            <a:srgbClr val="D1D9E1"/>
                          </a:solidFill>
                          <a:latin typeface="Consolas"/>
                          <a:ea typeface="Consolas"/>
                          <a:cs typeface="Consolas"/>
                          <a:sym typeface="Consolas"/>
                        </a:rPr>
                        <a:t>('myStatement is false!')</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CC99CC"/>
                          </a:solidFill>
                          <a:latin typeface="Consolas"/>
                          <a:ea typeface="Consolas"/>
                          <a:cs typeface="Consolas"/>
                          <a:sym typeface="Consolas"/>
                        </a:rPr>
                        <a:t>elif</a:t>
                      </a:r>
                      <a:r>
                        <a:rPr lang="en" sz="1500" u="none" strike="noStrike" cap="none">
                          <a:solidFill>
                            <a:srgbClr val="D1D9E1"/>
                          </a:solidFill>
                          <a:latin typeface="Consolas"/>
                          <a:ea typeface="Consolas"/>
                          <a:cs typeface="Consolas"/>
                          <a:sym typeface="Consolas"/>
                        </a:rPr>
                        <a:t> myOtherStatement == </a:t>
                      </a:r>
                      <a:r>
                        <a:rPr lang="en" sz="1500" u="none" strike="noStrike" cap="none">
                          <a:solidFill>
                            <a:srgbClr val="8ABEB7"/>
                          </a:solidFill>
                          <a:latin typeface="Consolas"/>
                          <a:ea typeface="Consolas"/>
                          <a:cs typeface="Consolas"/>
                          <a:sym typeface="Consolas"/>
                        </a:rPr>
                        <a:t>True</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D1D9E1"/>
                          </a:solidFill>
                          <a:latin typeface="Consolas"/>
                          <a:ea typeface="Consolas"/>
                          <a:cs typeface="Consolas"/>
                          <a:sym typeface="Consolas"/>
                        </a:rPr>
                        <a:t>    </a:t>
                      </a:r>
                      <a:r>
                        <a:rPr lang="en" sz="1500" u="none" strike="noStrike" cap="none">
                          <a:solidFill>
                            <a:srgbClr val="CC99CC"/>
                          </a:solidFill>
                          <a:latin typeface="Consolas"/>
                          <a:ea typeface="Consolas"/>
                          <a:cs typeface="Consolas"/>
                          <a:sym typeface="Consolas"/>
                        </a:rPr>
                        <a:t>print</a:t>
                      </a:r>
                      <a:r>
                        <a:rPr lang="en" sz="1500" u="none" strike="noStrike" cap="none">
                          <a:solidFill>
                            <a:srgbClr val="D1D9E1"/>
                          </a:solidFill>
                          <a:latin typeface="Consolas"/>
                          <a:ea typeface="Consolas"/>
                          <a:cs typeface="Consolas"/>
                          <a:sym typeface="Consolas"/>
                        </a:rPr>
                        <a:t>(</a:t>
                      </a:r>
                      <a:r>
                        <a:rPr lang="en" sz="1500" u="none" strike="noStrike" cap="none">
                          <a:solidFill>
                            <a:srgbClr val="8ABEB7"/>
                          </a:solidFill>
                          <a:latin typeface="Consolas"/>
                          <a:ea typeface="Consolas"/>
                          <a:cs typeface="Consolas"/>
                          <a:sym typeface="Consolas"/>
                        </a:rPr>
                        <a:t>'myOtherStatement is true!'</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500" u="none" strike="noStrike" cap="none">
                          <a:solidFill>
                            <a:srgbClr val="CC99CC"/>
                          </a:solidFill>
                          <a:latin typeface="Consolas"/>
                          <a:ea typeface="Consolas"/>
                          <a:cs typeface="Consolas"/>
                          <a:sym typeface="Consolas"/>
                        </a:rPr>
                        <a:t>else</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rgbClr val="D1D9E1"/>
                          </a:solidFill>
                          <a:latin typeface="Consolas"/>
                          <a:ea typeface="Consolas"/>
                          <a:cs typeface="Consolas"/>
                          <a:sym typeface="Consolas"/>
                        </a:rPr>
                        <a:t>    </a:t>
                      </a:r>
                      <a:r>
                        <a:rPr lang="en" sz="1500" u="none" strike="noStrike" cap="none">
                          <a:solidFill>
                            <a:srgbClr val="CC99CC"/>
                          </a:solidFill>
                          <a:latin typeface="Consolas"/>
                          <a:ea typeface="Consolas"/>
                          <a:cs typeface="Consolas"/>
                          <a:sym typeface="Consolas"/>
                        </a:rPr>
                        <a:t>print</a:t>
                      </a:r>
                      <a:r>
                        <a:rPr lang="en" sz="1500" u="none" strike="noStrike" cap="none">
                          <a:solidFill>
                            <a:srgbClr val="D1D9E1"/>
                          </a:solidFill>
                          <a:latin typeface="Consolas"/>
                          <a:ea typeface="Consolas"/>
                          <a:cs typeface="Consolas"/>
                          <a:sym typeface="Consolas"/>
                        </a:rPr>
                        <a:t>(</a:t>
                      </a:r>
                      <a:r>
                        <a:rPr lang="en" sz="1500" u="none" strike="noStrike" cap="none">
                          <a:solidFill>
                            <a:srgbClr val="8ABEB7"/>
                          </a:solidFill>
                          <a:latin typeface="Consolas"/>
                          <a:ea typeface="Consolas"/>
                          <a:cs typeface="Consolas"/>
                          <a:sym typeface="Consolas"/>
                        </a:rPr>
                        <a:t>'haha nope'</a:t>
                      </a:r>
                      <a:r>
                        <a:rPr lang="en" sz="1500" u="none" strike="noStrike" cap="none">
                          <a:solidFill>
                            <a:srgbClr val="D1D9E1"/>
                          </a:solidFill>
                          <a:latin typeface="Consolas"/>
                          <a:ea typeface="Consolas"/>
                          <a:cs typeface="Consolas"/>
                          <a:sym typeface="Consolas"/>
                        </a:rPr>
                        <a:t>)</a:t>
                      </a:r>
                      <a:endParaRPr sz="15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18" name="Google Shape;218;p37"/>
          <p:cNvGraphicFramePr/>
          <p:nvPr/>
        </p:nvGraphicFramePr>
        <p:xfrm>
          <a:off x="2432200" y="3688350"/>
          <a:ext cx="2998400" cy="417000"/>
        </p:xfrm>
        <a:graphic>
          <a:graphicData uri="http://schemas.openxmlformats.org/drawingml/2006/table">
            <a:tbl>
              <a:tblPr>
                <a:noFill/>
                <a:tableStyleId>{B7D6B53E-62CE-4CF7-AB8A-FDCEDE17183E}</a:tableStyleId>
              </a:tblPr>
              <a:tblGrid>
                <a:gridCol w="2998400">
                  <a:extLst>
                    <a:ext uri="{9D8B030D-6E8A-4147-A177-3AD203B41FA5}">
                      <a16:colId xmlns:a16="http://schemas.microsoft.com/office/drawing/2014/main" val="20000"/>
                    </a:ext>
                  </a:extLst>
                </a:gridCol>
              </a:tblGrid>
              <a:tr h="41700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F99157"/>
                          </a:solidFill>
                          <a:highlight>
                            <a:srgbClr val="474949"/>
                          </a:highlight>
                          <a:latin typeface="Consolas"/>
                          <a:ea typeface="Consolas"/>
                          <a:cs typeface="Consolas"/>
                          <a:sym typeface="Consolas"/>
                        </a:rPr>
                        <a:t>&gt;&gt;&gt; </a:t>
                      </a:r>
                      <a:r>
                        <a:rPr lang="en" sz="1600" u="none" strike="noStrike" cap="none">
                          <a:solidFill>
                            <a:srgbClr val="D1D9E1"/>
                          </a:solidFill>
                          <a:latin typeface="Consolas"/>
                          <a:ea typeface="Consolas"/>
                          <a:cs typeface="Consolas"/>
                          <a:sym typeface="Consolas"/>
                        </a:rPr>
                        <a:t>myStatement is false!</a:t>
                      </a:r>
                      <a:endParaRPr sz="16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8"/>
                                        </p:tgtEl>
                                        <p:attrNameLst>
                                          <p:attrName>style.visibility</p:attrName>
                                        </p:attrNameLst>
                                      </p:cBhvr>
                                      <p:to>
                                        <p:strVal val="visible"/>
                                      </p:to>
                                    </p:set>
                                    <p:animEffect transition="in" filter="fade">
                                      <p:cBhvr>
                                        <p:cTn id="12"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Functions</a:t>
            </a:r>
            <a:endParaRPr/>
          </a:p>
        </p:txBody>
      </p:sp>
      <p:graphicFrame>
        <p:nvGraphicFramePr>
          <p:cNvPr id="224" name="Google Shape;224;p38"/>
          <p:cNvGraphicFramePr/>
          <p:nvPr/>
        </p:nvGraphicFramePr>
        <p:xfrm>
          <a:off x="2493775" y="1403150"/>
          <a:ext cx="4552150" cy="1879600"/>
        </p:xfrm>
        <a:graphic>
          <a:graphicData uri="http://schemas.openxmlformats.org/drawingml/2006/table">
            <a:tbl>
              <a:tblPr>
                <a:noFill/>
                <a:tableStyleId>{B7D6B53E-62CE-4CF7-AB8A-FDCEDE17183E}</a:tableStyleId>
              </a:tblPr>
              <a:tblGrid>
                <a:gridCol w="4552150">
                  <a:extLst>
                    <a:ext uri="{9D8B030D-6E8A-4147-A177-3AD203B41FA5}">
                      <a16:colId xmlns:a16="http://schemas.microsoft.com/office/drawing/2014/main" val="20000"/>
                    </a:ext>
                  </a:extLst>
                </a:gridCol>
              </a:tblGrid>
              <a:tr h="1667825">
                <a:tc>
                  <a:txBody>
                    <a:bodyPr/>
                    <a:lstStyle/>
                    <a:p>
                      <a:pPr marL="0" marR="0" lvl="0" indent="0" algn="l" rtl="0">
                        <a:lnSpc>
                          <a:spcPct val="100000"/>
                        </a:lnSpc>
                        <a:spcBef>
                          <a:spcPts val="0"/>
                        </a:spcBef>
                        <a:spcAft>
                          <a:spcPts val="0"/>
                        </a:spcAft>
                        <a:buClr>
                          <a:srgbClr val="000000"/>
                        </a:buClr>
                        <a:buSzPts val="2300"/>
                        <a:buFont typeface="Arial"/>
                        <a:buNone/>
                      </a:pPr>
                      <a:r>
                        <a:rPr lang="en" sz="2300" u="none" strike="noStrike" cap="none">
                          <a:solidFill>
                            <a:srgbClr val="CC99CC"/>
                          </a:solidFill>
                          <a:highlight>
                            <a:srgbClr val="474949"/>
                          </a:highlight>
                          <a:latin typeface="Consolas"/>
                          <a:ea typeface="Consolas"/>
                          <a:cs typeface="Consolas"/>
                          <a:sym typeface="Consolas"/>
                        </a:rPr>
                        <a:t>def</a:t>
                      </a:r>
                      <a:r>
                        <a:rPr lang="en" sz="2300" u="none" strike="noStrike" cap="none">
                          <a:solidFill>
                            <a:srgbClr val="D1D9E1"/>
                          </a:solidFill>
                          <a:highlight>
                            <a:srgbClr val="474949"/>
                          </a:highlight>
                          <a:latin typeface="Consolas"/>
                          <a:ea typeface="Consolas"/>
                          <a:cs typeface="Consolas"/>
                          <a:sym typeface="Consolas"/>
                        </a:rPr>
                        <a:t> </a:t>
                      </a:r>
                      <a:r>
                        <a:rPr lang="en" sz="2300" u="none" strike="noStrike" cap="none">
                          <a:solidFill>
                            <a:srgbClr val="B5BD68"/>
                          </a:solidFill>
                          <a:highlight>
                            <a:srgbClr val="474949"/>
                          </a:highlight>
                          <a:latin typeface="Consolas"/>
                          <a:ea typeface="Consolas"/>
                          <a:cs typeface="Consolas"/>
                          <a:sym typeface="Consolas"/>
                        </a:rPr>
                        <a:t>average</a:t>
                      </a:r>
                      <a:r>
                        <a:rPr lang="en" sz="2300" u="none" strike="noStrike" cap="none">
                          <a:solidFill>
                            <a:srgbClr val="D1D9E1"/>
                          </a:solidFill>
                          <a:highlight>
                            <a:srgbClr val="474949"/>
                          </a:highlight>
                          <a:latin typeface="Consolas"/>
                          <a:ea typeface="Consolas"/>
                          <a:cs typeface="Consolas"/>
                          <a:sym typeface="Consolas"/>
                        </a:rPr>
                        <a:t>(numbers):</a:t>
                      </a:r>
                      <a:br>
                        <a:rPr lang="en" sz="2300" u="none" strike="noStrike" cap="none">
                          <a:solidFill>
                            <a:srgbClr val="D1D9E1"/>
                          </a:solidFill>
                          <a:highlight>
                            <a:srgbClr val="474949"/>
                          </a:highlight>
                          <a:latin typeface="Consolas"/>
                          <a:ea typeface="Consolas"/>
                          <a:cs typeface="Consolas"/>
                          <a:sym typeface="Consolas"/>
                        </a:rPr>
                      </a:br>
                      <a:r>
                        <a:rPr lang="en" sz="2300" u="none" strike="noStrike" cap="none">
                          <a:solidFill>
                            <a:srgbClr val="D1D9E1"/>
                          </a:solidFill>
                          <a:highlight>
                            <a:srgbClr val="474949"/>
                          </a:highlight>
                          <a:latin typeface="Consolas"/>
                          <a:ea typeface="Consolas"/>
                          <a:cs typeface="Consolas"/>
                          <a:sym typeface="Consolas"/>
                        </a:rPr>
                        <a:t>  total = </a:t>
                      </a:r>
                      <a:r>
                        <a:rPr lang="en" sz="2300" u="none" strike="noStrike" cap="none">
                          <a:solidFill>
                            <a:srgbClr val="F99157"/>
                          </a:solidFill>
                          <a:highlight>
                            <a:srgbClr val="474949"/>
                          </a:highlight>
                          <a:latin typeface="Consolas"/>
                          <a:ea typeface="Consolas"/>
                          <a:cs typeface="Consolas"/>
                          <a:sym typeface="Consolas"/>
                        </a:rPr>
                        <a:t>0</a:t>
                      </a:r>
                      <a:br>
                        <a:rPr lang="en" sz="2300" u="none" strike="noStrike" cap="none">
                          <a:solidFill>
                            <a:srgbClr val="D1D9E1"/>
                          </a:solidFill>
                          <a:highlight>
                            <a:srgbClr val="474949"/>
                          </a:highlight>
                          <a:latin typeface="Consolas"/>
                          <a:ea typeface="Consolas"/>
                          <a:cs typeface="Consolas"/>
                          <a:sym typeface="Consolas"/>
                        </a:rPr>
                      </a:br>
                      <a:r>
                        <a:rPr lang="en" sz="2300" u="none" strike="noStrike" cap="none">
                          <a:solidFill>
                            <a:srgbClr val="D1D9E1"/>
                          </a:solidFill>
                          <a:highlight>
                            <a:srgbClr val="474949"/>
                          </a:highlight>
                          <a:latin typeface="Consolas"/>
                          <a:ea typeface="Consolas"/>
                          <a:cs typeface="Consolas"/>
                          <a:sym typeface="Consolas"/>
                        </a:rPr>
                        <a:t>  </a:t>
                      </a:r>
                      <a:r>
                        <a:rPr lang="en" sz="2300" u="none" strike="noStrike" cap="none">
                          <a:solidFill>
                            <a:srgbClr val="CC99CC"/>
                          </a:solidFill>
                          <a:highlight>
                            <a:srgbClr val="474949"/>
                          </a:highlight>
                          <a:latin typeface="Consolas"/>
                          <a:ea typeface="Consolas"/>
                          <a:cs typeface="Consolas"/>
                          <a:sym typeface="Consolas"/>
                        </a:rPr>
                        <a:t>for</a:t>
                      </a:r>
                      <a:r>
                        <a:rPr lang="en" sz="2300" u="none" strike="noStrike" cap="none">
                          <a:solidFill>
                            <a:srgbClr val="D1D9E1"/>
                          </a:solidFill>
                          <a:highlight>
                            <a:srgbClr val="474949"/>
                          </a:highlight>
                          <a:latin typeface="Consolas"/>
                          <a:ea typeface="Consolas"/>
                          <a:cs typeface="Consolas"/>
                          <a:sym typeface="Consolas"/>
                        </a:rPr>
                        <a:t> i </a:t>
                      </a:r>
                      <a:r>
                        <a:rPr lang="en" sz="2300" u="none" strike="noStrike" cap="none">
                          <a:solidFill>
                            <a:srgbClr val="CC99CC"/>
                          </a:solidFill>
                          <a:highlight>
                            <a:srgbClr val="474949"/>
                          </a:highlight>
                          <a:latin typeface="Consolas"/>
                          <a:ea typeface="Consolas"/>
                          <a:cs typeface="Consolas"/>
                          <a:sym typeface="Consolas"/>
                        </a:rPr>
                        <a:t>in</a:t>
                      </a:r>
                      <a:r>
                        <a:rPr lang="en" sz="2300" u="none" strike="noStrike" cap="none">
                          <a:solidFill>
                            <a:srgbClr val="D1D9E1"/>
                          </a:solidFill>
                          <a:highlight>
                            <a:srgbClr val="474949"/>
                          </a:highlight>
                          <a:latin typeface="Consolas"/>
                          <a:ea typeface="Consolas"/>
                          <a:cs typeface="Consolas"/>
                          <a:sym typeface="Consolas"/>
                        </a:rPr>
                        <a:t> numbers:</a:t>
                      </a:r>
                      <a:br>
                        <a:rPr lang="en" sz="2300" u="none" strike="noStrike" cap="none">
                          <a:solidFill>
                            <a:srgbClr val="D1D9E1"/>
                          </a:solidFill>
                          <a:highlight>
                            <a:srgbClr val="474949"/>
                          </a:highlight>
                          <a:latin typeface="Consolas"/>
                          <a:ea typeface="Consolas"/>
                          <a:cs typeface="Consolas"/>
                          <a:sym typeface="Consolas"/>
                        </a:rPr>
                      </a:br>
                      <a:r>
                        <a:rPr lang="en" sz="2300" u="none" strike="noStrike" cap="none">
                          <a:solidFill>
                            <a:srgbClr val="D1D9E1"/>
                          </a:solidFill>
                          <a:highlight>
                            <a:srgbClr val="474949"/>
                          </a:highlight>
                          <a:latin typeface="Consolas"/>
                          <a:ea typeface="Consolas"/>
                          <a:cs typeface="Consolas"/>
                          <a:sym typeface="Consolas"/>
                        </a:rPr>
                        <a:t>    total += i</a:t>
                      </a:r>
                      <a:br>
                        <a:rPr lang="en" sz="2300" u="none" strike="noStrike" cap="none">
                          <a:solidFill>
                            <a:srgbClr val="D1D9E1"/>
                          </a:solidFill>
                          <a:highlight>
                            <a:srgbClr val="474949"/>
                          </a:highlight>
                          <a:latin typeface="Consolas"/>
                          <a:ea typeface="Consolas"/>
                          <a:cs typeface="Consolas"/>
                          <a:sym typeface="Consolas"/>
                        </a:rPr>
                      </a:br>
                      <a:r>
                        <a:rPr lang="en" sz="2300" u="none" strike="noStrike" cap="none">
                          <a:solidFill>
                            <a:srgbClr val="D1D9E1"/>
                          </a:solidFill>
                          <a:highlight>
                            <a:srgbClr val="474949"/>
                          </a:highlight>
                          <a:latin typeface="Consolas"/>
                          <a:ea typeface="Consolas"/>
                          <a:cs typeface="Consolas"/>
                          <a:sym typeface="Consolas"/>
                        </a:rPr>
                        <a:t>  </a:t>
                      </a:r>
                      <a:r>
                        <a:rPr lang="en" sz="2300" u="none" strike="noStrike" cap="none">
                          <a:solidFill>
                            <a:srgbClr val="CC99CC"/>
                          </a:solidFill>
                          <a:highlight>
                            <a:srgbClr val="474949"/>
                          </a:highlight>
                          <a:latin typeface="Consolas"/>
                          <a:ea typeface="Consolas"/>
                          <a:cs typeface="Consolas"/>
                          <a:sym typeface="Consolas"/>
                        </a:rPr>
                        <a:t>return</a:t>
                      </a:r>
                      <a:r>
                        <a:rPr lang="en" sz="2300" u="none" strike="noStrike" cap="none">
                          <a:solidFill>
                            <a:srgbClr val="D1D9E1"/>
                          </a:solidFill>
                          <a:highlight>
                            <a:srgbClr val="474949"/>
                          </a:highlight>
                          <a:latin typeface="Consolas"/>
                          <a:ea typeface="Consolas"/>
                          <a:cs typeface="Consolas"/>
                          <a:sym typeface="Consolas"/>
                        </a:rPr>
                        <a:t> total/</a:t>
                      </a:r>
                      <a:r>
                        <a:rPr lang="en" sz="2300" u="none" strike="noStrike" cap="none">
                          <a:solidFill>
                            <a:srgbClr val="CC99CC"/>
                          </a:solidFill>
                          <a:highlight>
                            <a:srgbClr val="474949"/>
                          </a:highlight>
                          <a:latin typeface="Consolas"/>
                          <a:ea typeface="Consolas"/>
                          <a:cs typeface="Consolas"/>
                          <a:sym typeface="Consolas"/>
                        </a:rPr>
                        <a:t>len</a:t>
                      </a:r>
                      <a:r>
                        <a:rPr lang="en" sz="2300" u="none" strike="noStrike" cap="none">
                          <a:solidFill>
                            <a:srgbClr val="D1D9E1"/>
                          </a:solidFill>
                          <a:highlight>
                            <a:srgbClr val="474949"/>
                          </a:highlight>
                          <a:latin typeface="Consolas"/>
                          <a:ea typeface="Consolas"/>
                          <a:cs typeface="Consolas"/>
                          <a:sym typeface="Consolas"/>
                        </a:rPr>
                        <a:t>(numbers)</a:t>
                      </a:r>
                      <a:endParaRPr sz="23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Functions</a:t>
            </a:r>
            <a:endParaRPr/>
          </a:p>
        </p:txBody>
      </p:sp>
      <p:graphicFrame>
        <p:nvGraphicFramePr>
          <p:cNvPr id="230" name="Google Shape;230;p39"/>
          <p:cNvGraphicFramePr/>
          <p:nvPr/>
        </p:nvGraphicFramePr>
        <p:xfrm>
          <a:off x="2464525" y="1739600"/>
          <a:ext cx="4982750" cy="547525"/>
        </p:xfrm>
        <a:graphic>
          <a:graphicData uri="http://schemas.openxmlformats.org/drawingml/2006/table">
            <a:tbl>
              <a:tblPr>
                <a:noFill/>
                <a:tableStyleId>{B7D6B53E-62CE-4CF7-AB8A-FDCEDE17183E}</a:tableStyleId>
              </a:tblPr>
              <a:tblGrid>
                <a:gridCol w="4982750">
                  <a:extLst>
                    <a:ext uri="{9D8B030D-6E8A-4147-A177-3AD203B41FA5}">
                      <a16:colId xmlns:a16="http://schemas.microsoft.com/office/drawing/2014/main" val="20000"/>
                    </a:ext>
                  </a:extLst>
                </a:gridCol>
              </a:tblGrid>
              <a:tr h="547525">
                <a:tc>
                  <a:txBody>
                    <a:bodyPr/>
                    <a:lstStyle/>
                    <a:p>
                      <a:pPr marL="0" marR="0" lvl="0" indent="0" algn="l" rtl="0">
                        <a:lnSpc>
                          <a:spcPct val="115000"/>
                        </a:lnSpc>
                        <a:spcBef>
                          <a:spcPts val="0"/>
                        </a:spcBef>
                        <a:spcAft>
                          <a:spcPts val="0"/>
                        </a:spcAft>
                        <a:buClr>
                          <a:srgbClr val="000000"/>
                        </a:buClr>
                        <a:buSzPts val="2300"/>
                        <a:buFont typeface="Arial"/>
                        <a:buNone/>
                      </a:pPr>
                      <a:r>
                        <a:rPr lang="en" sz="2300" u="none" strike="noStrike" cap="none">
                          <a:solidFill>
                            <a:srgbClr val="CC99CC"/>
                          </a:solidFill>
                          <a:highlight>
                            <a:srgbClr val="474949"/>
                          </a:highlight>
                          <a:latin typeface="Consolas"/>
                          <a:ea typeface="Consolas"/>
                          <a:cs typeface="Consolas"/>
                          <a:sym typeface="Consolas"/>
                        </a:rPr>
                        <a:t>print</a:t>
                      </a:r>
                      <a:r>
                        <a:rPr lang="en" sz="2300" u="none" strike="noStrike" cap="none">
                          <a:solidFill>
                            <a:srgbClr val="D1D9E1"/>
                          </a:solidFill>
                          <a:highlight>
                            <a:srgbClr val="474949"/>
                          </a:highlight>
                          <a:latin typeface="Consolas"/>
                          <a:ea typeface="Consolas"/>
                          <a:cs typeface="Consolas"/>
                          <a:sym typeface="Consolas"/>
                        </a:rPr>
                        <a:t>(average([</a:t>
                      </a:r>
                      <a:r>
                        <a:rPr lang="en" sz="2300" u="none" strike="noStrike" cap="none">
                          <a:solidFill>
                            <a:srgbClr val="F99157"/>
                          </a:solidFill>
                          <a:highlight>
                            <a:srgbClr val="474949"/>
                          </a:highlight>
                          <a:latin typeface="Consolas"/>
                          <a:ea typeface="Consolas"/>
                          <a:cs typeface="Consolas"/>
                          <a:sym typeface="Consolas"/>
                        </a:rPr>
                        <a:t>1</a:t>
                      </a:r>
                      <a:r>
                        <a:rPr lang="en" sz="2300" u="none" strike="noStrike" cap="none">
                          <a:solidFill>
                            <a:srgbClr val="D1D9E1"/>
                          </a:solidFill>
                          <a:highlight>
                            <a:srgbClr val="474949"/>
                          </a:highlight>
                          <a:latin typeface="Consolas"/>
                          <a:ea typeface="Consolas"/>
                          <a:cs typeface="Consolas"/>
                          <a:sym typeface="Consolas"/>
                        </a:rPr>
                        <a:t>,</a:t>
                      </a:r>
                      <a:r>
                        <a:rPr lang="en" sz="2300" u="none" strike="noStrike" cap="none">
                          <a:solidFill>
                            <a:srgbClr val="F99157"/>
                          </a:solidFill>
                          <a:highlight>
                            <a:srgbClr val="474949"/>
                          </a:highlight>
                          <a:latin typeface="Consolas"/>
                          <a:ea typeface="Consolas"/>
                          <a:cs typeface="Consolas"/>
                          <a:sym typeface="Consolas"/>
                        </a:rPr>
                        <a:t>2</a:t>
                      </a:r>
                      <a:r>
                        <a:rPr lang="en" sz="2300" u="none" strike="noStrike" cap="none">
                          <a:solidFill>
                            <a:srgbClr val="D1D9E1"/>
                          </a:solidFill>
                          <a:highlight>
                            <a:srgbClr val="474949"/>
                          </a:highlight>
                          <a:latin typeface="Consolas"/>
                          <a:ea typeface="Consolas"/>
                          <a:cs typeface="Consolas"/>
                          <a:sym typeface="Consolas"/>
                        </a:rPr>
                        <a:t>,</a:t>
                      </a:r>
                      <a:r>
                        <a:rPr lang="en" sz="2300" u="none" strike="noStrike" cap="none">
                          <a:solidFill>
                            <a:srgbClr val="F99157"/>
                          </a:solidFill>
                          <a:highlight>
                            <a:srgbClr val="474949"/>
                          </a:highlight>
                          <a:latin typeface="Consolas"/>
                          <a:ea typeface="Consolas"/>
                          <a:cs typeface="Consolas"/>
                          <a:sym typeface="Consolas"/>
                        </a:rPr>
                        <a:t>3</a:t>
                      </a:r>
                      <a:r>
                        <a:rPr lang="en" sz="2300" u="none" strike="noStrike" cap="none">
                          <a:solidFill>
                            <a:srgbClr val="D1D9E1"/>
                          </a:solidFill>
                          <a:highlight>
                            <a:srgbClr val="474949"/>
                          </a:highlight>
                          <a:latin typeface="Consolas"/>
                          <a:ea typeface="Consolas"/>
                          <a:cs typeface="Consolas"/>
                          <a:sym typeface="Consolas"/>
                        </a:rPr>
                        <a:t>,</a:t>
                      </a:r>
                      <a:r>
                        <a:rPr lang="en" sz="2300" u="none" strike="noStrike" cap="none">
                          <a:solidFill>
                            <a:srgbClr val="F99157"/>
                          </a:solidFill>
                          <a:highlight>
                            <a:srgbClr val="474949"/>
                          </a:highlight>
                          <a:latin typeface="Consolas"/>
                          <a:ea typeface="Consolas"/>
                          <a:cs typeface="Consolas"/>
                          <a:sym typeface="Consolas"/>
                        </a:rPr>
                        <a:t>4</a:t>
                      </a:r>
                      <a:r>
                        <a:rPr lang="en" sz="2300" u="none" strike="noStrike" cap="none">
                          <a:solidFill>
                            <a:srgbClr val="D1D9E1"/>
                          </a:solidFill>
                          <a:highlight>
                            <a:srgbClr val="474949"/>
                          </a:highlight>
                          <a:latin typeface="Consolas"/>
                          <a:ea typeface="Consolas"/>
                          <a:cs typeface="Consolas"/>
                          <a:sym typeface="Consolas"/>
                        </a:rPr>
                        <a:t>,</a:t>
                      </a:r>
                      <a:r>
                        <a:rPr lang="en" sz="2300" u="none" strike="noStrike" cap="none">
                          <a:solidFill>
                            <a:srgbClr val="F99157"/>
                          </a:solidFill>
                          <a:highlight>
                            <a:srgbClr val="474949"/>
                          </a:highlight>
                          <a:latin typeface="Consolas"/>
                          <a:ea typeface="Consolas"/>
                          <a:cs typeface="Consolas"/>
                          <a:sym typeface="Consolas"/>
                        </a:rPr>
                        <a:t>5</a:t>
                      </a:r>
                      <a:r>
                        <a:rPr lang="en" sz="2300" u="none" strike="noStrike" cap="none">
                          <a:solidFill>
                            <a:srgbClr val="D1D9E1"/>
                          </a:solidFill>
                          <a:highlight>
                            <a:srgbClr val="474949"/>
                          </a:highlight>
                          <a:latin typeface="Consolas"/>
                          <a:ea typeface="Consolas"/>
                          <a:cs typeface="Consolas"/>
                          <a:sym typeface="Consolas"/>
                        </a:rPr>
                        <a:t>,</a:t>
                      </a:r>
                      <a:r>
                        <a:rPr lang="en" sz="2300" u="none" strike="noStrike" cap="none">
                          <a:solidFill>
                            <a:srgbClr val="F99157"/>
                          </a:solidFill>
                          <a:highlight>
                            <a:srgbClr val="474949"/>
                          </a:highlight>
                          <a:latin typeface="Consolas"/>
                          <a:ea typeface="Consolas"/>
                          <a:cs typeface="Consolas"/>
                          <a:sym typeface="Consolas"/>
                        </a:rPr>
                        <a:t>6</a:t>
                      </a:r>
                      <a:r>
                        <a:rPr lang="en" sz="2300" u="none" strike="noStrike" cap="none">
                          <a:solidFill>
                            <a:srgbClr val="D1D9E1"/>
                          </a:solidFill>
                          <a:highlight>
                            <a:srgbClr val="474949"/>
                          </a:highlight>
                          <a:latin typeface="Consolas"/>
                          <a:ea typeface="Consolas"/>
                          <a:cs typeface="Consolas"/>
                          <a:sym typeface="Consolas"/>
                        </a:rPr>
                        <a:t>]))</a:t>
                      </a:r>
                      <a:endParaRPr sz="23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31" name="Google Shape;231;p39"/>
          <p:cNvGraphicFramePr/>
          <p:nvPr/>
        </p:nvGraphicFramePr>
        <p:xfrm>
          <a:off x="2464525" y="3278050"/>
          <a:ext cx="1487325" cy="547525"/>
        </p:xfrm>
        <a:graphic>
          <a:graphicData uri="http://schemas.openxmlformats.org/drawingml/2006/table">
            <a:tbl>
              <a:tblPr>
                <a:noFill/>
                <a:tableStyleId>{B7D6B53E-62CE-4CF7-AB8A-FDCEDE17183E}</a:tableStyleId>
              </a:tblPr>
              <a:tblGrid>
                <a:gridCol w="1487325">
                  <a:extLst>
                    <a:ext uri="{9D8B030D-6E8A-4147-A177-3AD203B41FA5}">
                      <a16:colId xmlns:a16="http://schemas.microsoft.com/office/drawing/2014/main" val="20000"/>
                    </a:ext>
                  </a:extLst>
                </a:gridCol>
              </a:tblGrid>
              <a:tr h="547525">
                <a:tc>
                  <a:txBody>
                    <a:bodyPr/>
                    <a:lstStyle/>
                    <a:p>
                      <a:pPr marL="0" marR="0" lvl="0" indent="0" algn="l" rtl="0">
                        <a:lnSpc>
                          <a:spcPct val="115000"/>
                        </a:lnSpc>
                        <a:spcBef>
                          <a:spcPts val="0"/>
                        </a:spcBef>
                        <a:spcAft>
                          <a:spcPts val="0"/>
                        </a:spcAft>
                        <a:buClr>
                          <a:srgbClr val="000000"/>
                        </a:buClr>
                        <a:buSzPts val="2300"/>
                        <a:buFont typeface="Arial"/>
                        <a:buNone/>
                      </a:pPr>
                      <a:r>
                        <a:rPr lang="en" sz="2300" u="none" strike="noStrike" cap="none">
                          <a:solidFill>
                            <a:srgbClr val="F99157"/>
                          </a:solidFill>
                          <a:highlight>
                            <a:srgbClr val="474949"/>
                          </a:highlight>
                          <a:latin typeface="Consolas"/>
                          <a:ea typeface="Consolas"/>
                          <a:cs typeface="Consolas"/>
                          <a:sym typeface="Consolas"/>
                        </a:rPr>
                        <a:t>&gt;&gt;&gt; </a:t>
                      </a:r>
                      <a:r>
                        <a:rPr lang="en" sz="2300" u="none" strike="noStrike" cap="none">
                          <a:solidFill>
                            <a:srgbClr val="D1D9E1"/>
                          </a:solidFill>
                          <a:highlight>
                            <a:srgbClr val="474949"/>
                          </a:highlight>
                          <a:latin typeface="Consolas"/>
                          <a:ea typeface="Consolas"/>
                          <a:cs typeface="Consolas"/>
                          <a:sym typeface="Consolas"/>
                        </a:rPr>
                        <a:t>3.5</a:t>
                      </a:r>
                      <a:endParaRPr sz="23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gtEl>
                                        <p:attrNameLst>
                                          <p:attrName>style.visibility</p:attrName>
                                        </p:attrNameLst>
                                      </p:cBhvr>
                                      <p:to>
                                        <p:strVal val="visible"/>
                                      </p:to>
                                    </p:set>
                                    <p:animEffect transition="in" filter="fade">
                                      <p:cBhvr>
                                        <p:cTn id="12"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435550" y="575950"/>
            <a:ext cx="82863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List Comprehension: A Really Cheap Cheat</a:t>
            </a:r>
            <a:endParaRPr/>
          </a:p>
        </p:txBody>
      </p:sp>
      <p:graphicFrame>
        <p:nvGraphicFramePr>
          <p:cNvPr id="237" name="Google Shape;237;p40"/>
          <p:cNvGraphicFramePr/>
          <p:nvPr/>
        </p:nvGraphicFramePr>
        <p:xfrm>
          <a:off x="2300188" y="1836475"/>
          <a:ext cx="5179475" cy="762775"/>
        </p:xfrm>
        <a:graphic>
          <a:graphicData uri="http://schemas.openxmlformats.org/drawingml/2006/table">
            <a:tbl>
              <a:tblPr>
                <a:noFill/>
                <a:tableStyleId>{B7D6B53E-62CE-4CF7-AB8A-FDCEDE17183E}</a:tableStyleId>
              </a:tblPr>
              <a:tblGrid>
                <a:gridCol w="5179475">
                  <a:extLst>
                    <a:ext uri="{9D8B030D-6E8A-4147-A177-3AD203B41FA5}">
                      <a16:colId xmlns:a16="http://schemas.microsoft.com/office/drawing/2014/main" val="20000"/>
                    </a:ext>
                  </a:extLst>
                </a:gridCol>
              </a:tblGrid>
              <a:tr h="762775">
                <a:tc>
                  <a:txBody>
                    <a:bodyPr/>
                    <a:lstStyle/>
                    <a:p>
                      <a:pPr marL="0" marR="0" lvl="0" indent="0" algn="l" rtl="0">
                        <a:lnSpc>
                          <a:spcPct val="115000"/>
                        </a:lnSpc>
                        <a:spcBef>
                          <a:spcPts val="0"/>
                        </a:spcBef>
                        <a:spcAft>
                          <a:spcPts val="0"/>
                        </a:spcAft>
                        <a:buClr>
                          <a:srgbClr val="000000"/>
                        </a:buClr>
                        <a:buSzPts val="1700"/>
                        <a:buFont typeface="Arial"/>
                        <a:buNone/>
                      </a:pPr>
                      <a:r>
                        <a:rPr lang="en" sz="1700" u="none" strike="noStrike" cap="none">
                          <a:solidFill>
                            <a:srgbClr val="D1D9E1"/>
                          </a:solidFill>
                          <a:highlight>
                            <a:srgbClr val="474949"/>
                          </a:highlight>
                          <a:latin typeface="Consolas"/>
                          <a:ea typeface="Consolas"/>
                          <a:cs typeface="Consolas"/>
                          <a:sym typeface="Consolas"/>
                        </a:rPr>
                        <a:t>slightlyFancyList = [i </a:t>
                      </a:r>
                      <a:r>
                        <a:rPr lang="en" sz="1700" u="none" strike="noStrike" cap="none">
                          <a:solidFill>
                            <a:srgbClr val="CC99CC"/>
                          </a:solidFill>
                          <a:highlight>
                            <a:srgbClr val="474949"/>
                          </a:highlight>
                          <a:latin typeface="Consolas"/>
                          <a:ea typeface="Consolas"/>
                          <a:cs typeface="Consolas"/>
                          <a:sym typeface="Consolas"/>
                        </a:rPr>
                        <a:t>for</a:t>
                      </a:r>
                      <a:r>
                        <a:rPr lang="en" sz="1700" u="none" strike="noStrike" cap="none">
                          <a:solidFill>
                            <a:srgbClr val="D1D9E1"/>
                          </a:solidFill>
                          <a:highlight>
                            <a:srgbClr val="474949"/>
                          </a:highlight>
                          <a:latin typeface="Consolas"/>
                          <a:ea typeface="Consolas"/>
                          <a:cs typeface="Consolas"/>
                          <a:sym typeface="Consolas"/>
                        </a:rPr>
                        <a:t> i </a:t>
                      </a:r>
                      <a:r>
                        <a:rPr lang="en" sz="1700" u="none" strike="noStrike" cap="none">
                          <a:solidFill>
                            <a:srgbClr val="CC99CC"/>
                          </a:solidFill>
                          <a:highlight>
                            <a:srgbClr val="474949"/>
                          </a:highlight>
                          <a:latin typeface="Consolas"/>
                          <a:ea typeface="Consolas"/>
                          <a:cs typeface="Consolas"/>
                          <a:sym typeface="Consolas"/>
                        </a:rPr>
                        <a:t>in</a:t>
                      </a:r>
                      <a:r>
                        <a:rPr lang="en" sz="1700" u="none" strike="noStrike" cap="none">
                          <a:solidFill>
                            <a:srgbClr val="D1D9E1"/>
                          </a:solidFill>
                          <a:highlight>
                            <a:srgbClr val="474949"/>
                          </a:highlight>
                          <a:latin typeface="Consolas"/>
                          <a:ea typeface="Consolas"/>
                          <a:cs typeface="Consolas"/>
                          <a:sym typeface="Consolas"/>
                        </a:rPr>
                        <a:t> </a:t>
                      </a:r>
                      <a:r>
                        <a:rPr lang="en" sz="1700" u="none" strike="noStrike" cap="none">
                          <a:solidFill>
                            <a:srgbClr val="CC99CC"/>
                          </a:solidFill>
                          <a:highlight>
                            <a:srgbClr val="474949"/>
                          </a:highlight>
                          <a:latin typeface="Consolas"/>
                          <a:ea typeface="Consolas"/>
                          <a:cs typeface="Consolas"/>
                          <a:sym typeface="Consolas"/>
                        </a:rPr>
                        <a:t>range</a:t>
                      </a:r>
                      <a:r>
                        <a:rPr lang="en" sz="1700" u="none" strike="noStrike" cap="none">
                          <a:solidFill>
                            <a:srgbClr val="D1D9E1"/>
                          </a:solidFill>
                          <a:highlight>
                            <a:srgbClr val="474949"/>
                          </a:highlight>
                          <a:latin typeface="Consolas"/>
                          <a:ea typeface="Consolas"/>
                          <a:cs typeface="Consolas"/>
                          <a:sym typeface="Consolas"/>
                        </a:rPr>
                        <a:t>(</a:t>
                      </a:r>
                      <a:r>
                        <a:rPr lang="en" sz="1700" u="none" strike="noStrike" cap="none">
                          <a:solidFill>
                            <a:srgbClr val="F99157"/>
                          </a:solidFill>
                          <a:highlight>
                            <a:srgbClr val="474949"/>
                          </a:highlight>
                          <a:latin typeface="Consolas"/>
                          <a:ea typeface="Consolas"/>
                          <a:cs typeface="Consolas"/>
                          <a:sym typeface="Consolas"/>
                        </a:rPr>
                        <a:t>12</a:t>
                      </a:r>
                      <a:r>
                        <a:rPr lang="en" sz="1700" u="none" strike="noStrike" cap="none">
                          <a:solidFill>
                            <a:srgbClr val="D1D9E1"/>
                          </a:solidFill>
                          <a:highlight>
                            <a:srgbClr val="474949"/>
                          </a:highlight>
                          <a:latin typeface="Consolas"/>
                          <a:ea typeface="Consolas"/>
                          <a:cs typeface="Consolas"/>
                          <a:sym typeface="Consolas"/>
                        </a:rPr>
                        <a:t>)]</a:t>
                      </a:r>
                      <a:br>
                        <a:rPr lang="en" sz="1700" u="none" strike="noStrike" cap="none">
                          <a:solidFill>
                            <a:srgbClr val="D1D9E1"/>
                          </a:solidFill>
                          <a:highlight>
                            <a:srgbClr val="474949"/>
                          </a:highlight>
                          <a:latin typeface="Consolas"/>
                          <a:ea typeface="Consolas"/>
                          <a:cs typeface="Consolas"/>
                          <a:sym typeface="Consolas"/>
                        </a:rPr>
                      </a:br>
                      <a:r>
                        <a:rPr lang="en" sz="1700" u="none" strike="noStrike" cap="none">
                          <a:solidFill>
                            <a:srgbClr val="CC99CC"/>
                          </a:solidFill>
                          <a:highlight>
                            <a:srgbClr val="474949"/>
                          </a:highlight>
                          <a:latin typeface="Consolas"/>
                          <a:ea typeface="Consolas"/>
                          <a:cs typeface="Consolas"/>
                          <a:sym typeface="Consolas"/>
                        </a:rPr>
                        <a:t>print</a:t>
                      </a:r>
                      <a:r>
                        <a:rPr lang="en" sz="1700" u="none" strike="noStrike" cap="none">
                          <a:solidFill>
                            <a:srgbClr val="D1D9E1"/>
                          </a:solidFill>
                          <a:highlight>
                            <a:srgbClr val="474949"/>
                          </a:highlight>
                          <a:latin typeface="Consolas"/>
                          <a:ea typeface="Consolas"/>
                          <a:cs typeface="Consolas"/>
                          <a:sym typeface="Consolas"/>
                        </a:rPr>
                        <a:t>(</a:t>
                      </a:r>
                      <a:r>
                        <a:rPr lang="en" sz="1700" u="none" strike="noStrike" cap="none">
                          <a:solidFill>
                            <a:srgbClr val="CC99CC"/>
                          </a:solidFill>
                          <a:highlight>
                            <a:srgbClr val="474949"/>
                          </a:highlight>
                          <a:latin typeface="Consolas"/>
                          <a:ea typeface="Consolas"/>
                          <a:cs typeface="Consolas"/>
                          <a:sym typeface="Consolas"/>
                        </a:rPr>
                        <a:t>repr</a:t>
                      </a:r>
                      <a:r>
                        <a:rPr lang="en" sz="1700" u="none" strike="noStrike" cap="none">
                          <a:solidFill>
                            <a:srgbClr val="D1D9E1"/>
                          </a:solidFill>
                          <a:highlight>
                            <a:srgbClr val="474949"/>
                          </a:highlight>
                          <a:latin typeface="Consolas"/>
                          <a:ea typeface="Consolas"/>
                          <a:cs typeface="Consolas"/>
                          <a:sym typeface="Consolas"/>
                        </a:rPr>
                        <a:t>(slightlyFancyList))</a:t>
                      </a:r>
                      <a:endParaRPr sz="17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38" name="Google Shape;238;p40"/>
          <p:cNvGraphicFramePr/>
          <p:nvPr/>
        </p:nvGraphicFramePr>
        <p:xfrm>
          <a:off x="2300188" y="3401850"/>
          <a:ext cx="5464475" cy="449900"/>
        </p:xfrm>
        <a:graphic>
          <a:graphicData uri="http://schemas.openxmlformats.org/drawingml/2006/table">
            <a:tbl>
              <a:tblPr>
                <a:noFill/>
                <a:tableStyleId>{B7D6B53E-62CE-4CF7-AB8A-FDCEDE17183E}</a:tableStyleId>
              </a:tblPr>
              <a:tblGrid>
                <a:gridCol w="5464475">
                  <a:extLst>
                    <a:ext uri="{9D8B030D-6E8A-4147-A177-3AD203B41FA5}">
                      <a16:colId xmlns:a16="http://schemas.microsoft.com/office/drawing/2014/main" val="20000"/>
                    </a:ext>
                  </a:extLst>
                </a:gridCol>
              </a:tblGrid>
              <a:tr h="449900">
                <a:tc>
                  <a:txBody>
                    <a:bodyPr/>
                    <a:lstStyle/>
                    <a:p>
                      <a:pPr marL="0" marR="0" lvl="0" indent="0" algn="l" rtl="0">
                        <a:lnSpc>
                          <a:spcPct val="115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[0, 1, 2, 3, 4, 5, 6, 7, 8, 9, 10, 11]</a:t>
                      </a:r>
                      <a:endParaRPr sz="1800" u="none" strike="noStrike" cap="none">
                        <a:solidFill>
                          <a:srgbClr val="D1D9E1"/>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p:cTn id="12"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435550" y="575950"/>
            <a:ext cx="82863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List Comprehension: A Really Cheap Cheat</a:t>
            </a:r>
            <a:endParaRPr/>
          </a:p>
        </p:txBody>
      </p:sp>
      <p:graphicFrame>
        <p:nvGraphicFramePr>
          <p:cNvPr id="244" name="Google Shape;244;p41"/>
          <p:cNvGraphicFramePr/>
          <p:nvPr/>
        </p:nvGraphicFramePr>
        <p:xfrm>
          <a:off x="1186588" y="1728825"/>
          <a:ext cx="6784225" cy="749300"/>
        </p:xfrm>
        <a:graphic>
          <a:graphicData uri="http://schemas.openxmlformats.org/drawingml/2006/table">
            <a:tbl>
              <a:tblPr>
                <a:noFill/>
                <a:tableStyleId>{B7D6B53E-62CE-4CF7-AB8A-FDCEDE17183E}</a:tableStyleId>
              </a:tblPr>
              <a:tblGrid>
                <a:gridCol w="6784225">
                  <a:extLst>
                    <a:ext uri="{9D8B030D-6E8A-4147-A177-3AD203B41FA5}">
                      <a16:colId xmlns:a16="http://schemas.microsoft.com/office/drawing/2014/main" val="20000"/>
                    </a:ext>
                  </a:extLst>
                </a:gridCol>
              </a:tblGrid>
              <a:tr h="749300">
                <a:tc>
                  <a:txBody>
                    <a:bodyPr/>
                    <a:lstStyle/>
                    <a:p>
                      <a:pPr marL="0" marR="0" lvl="0" indent="0" algn="l" rtl="0">
                        <a:lnSpc>
                          <a:spcPct val="115000"/>
                        </a:lnSpc>
                        <a:spcBef>
                          <a:spcPts val="0"/>
                        </a:spcBef>
                        <a:spcAft>
                          <a:spcPts val="0"/>
                        </a:spcAft>
                        <a:buClr>
                          <a:srgbClr val="000000"/>
                        </a:buClr>
                        <a:buSzPts val="1700"/>
                        <a:buFont typeface="Arial"/>
                        <a:buNone/>
                      </a:pPr>
                      <a:r>
                        <a:rPr lang="en" sz="1700" u="none" strike="noStrike" cap="none">
                          <a:solidFill>
                            <a:srgbClr val="D1D9E1"/>
                          </a:solidFill>
                          <a:highlight>
                            <a:srgbClr val="474949"/>
                          </a:highlight>
                          <a:latin typeface="Consolas"/>
                          <a:ea typeface="Consolas"/>
                          <a:cs typeface="Consolas"/>
                          <a:sym typeface="Consolas"/>
                        </a:rPr>
                        <a:t>slightlyFancierList = [i </a:t>
                      </a:r>
                      <a:r>
                        <a:rPr lang="en" sz="1700" u="none" strike="noStrike" cap="none">
                          <a:solidFill>
                            <a:srgbClr val="CC99CC"/>
                          </a:solidFill>
                          <a:highlight>
                            <a:srgbClr val="474949"/>
                          </a:highlight>
                          <a:latin typeface="Consolas"/>
                          <a:ea typeface="Consolas"/>
                          <a:cs typeface="Consolas"/>
                          <a:sym typeface="Consolas"/>
                        </a:rPr>
                        <a:t>for</a:t>
                      </a:r>
                      <a:r>
                        <a:rPr lang="en" sz="1700" u="none" strike="noStrike" cap="none">
                          <a:solidFill>
                            <a:srgbClr val="D1D9E1"/>
                          </a:solidFill>
                          <a:highlight>
                            <a:srgbClr val="474949"/>
                          </a:highlight>
                          <a:latin typeface="Consolas"/>
                          <a:ea typeface="Consolas"/>
                          <a:cs typeface="Consolas"/>
                          <a:sym typeface="Consolas"/>
                        </a:rPr>
                        <a:t> i </a:t>
                      </a:r>
                      <a:r>
                        <a:rPr lang="en" sz="1700" u="none" strike="noStrike" cap="none">
                          <a:solidFill>
                            <a:srgbClr val="CC99CC"/>
                          </a:solidFill>
                          <a:highlight>
                            <a:srgbClr val="474949"/>
                          </a:highlight>
                          <a:latin typeface="Consolas"/>
                          <a:ea typeface="Consolas"/>
                          <a:cs typeface="Consolas"/>
                          <a:sym typeface="Consolas"/>
                        </a:rPr>
                        <a:t>in</a:t>
                      </a:r>
                      <a:r>
                        <a:rPr lang="en" sz="1700" u="none" strike="noStrike" cap="none">
                          <a:solidFill>
                            <a:srgbClr val="D1D9E1"/>
                          </a:solidFill>
                          <a:highlight>
                            <a:srgbClr val="474949"/>
                          </a:highlight>
                          <a:latin typeface="Consolas"/>
                          <a:ea typeface="Consolas"/>
                          <a:cs typeface="Consolas"/>
                          <a:sym typeface="Consolas"/>
                        </a:rPr>
                        <a:t> </a:t>
                      </a:r>
                      <a:r>
                        <a:rPr lang="en" sz="1700" u="none" strike="noStrike" cap="none">
                          <a:solidFill>
                            <a:srgbClr val="CC99CC"/>
                          </a:solidFill>
                          <a:highlight>
                            <a:srgbClr val="474949"/>
                          </a:highlight>
                          <a:latin typeface="Consolas"/>
                          <a:ea typeface="Consolas"/>
                          <a:cs typeface="Consolas"/>
                          <a:sym typeface="Consolas"/>
                        </a:rPr>
                        <a:t>range</a:t>
                      </a:r>
                      <a:r>
                        <a:rPr lang="en" sz="1700" u="none" strike="noStrike" cap="none">
                          <a:solidFill>
                            <a:srgbClr val="D1D9E1"/>
                          </a:solidFill>
                          <a:highlight>
                            <a:srgbClr val="474949"/>
                          </a:highlight>
                          <a:latin typeface="Consolas"/>
                          <a:ea typeface="Consolas"/>
                          <a:cs typeface="Consolas"/>
                          <a:sym typeface="Consolas"/>
                        </a:rPr>
                        <a:t>(</a:t>
                      </a:r>
                      <a:r>
                        <a:rPr lang="en" sz="1700" u="none" strike="noStrike" cap="none">
                          <a:solidFill>
                            <a:srgbClr val="F99157"/>
                          </a:solidFill>
                          <a:highlight>
                            <a:srgbClr val="474949"/>
                          </a:highlight>
                          <a:latin typeface="Consolas"/>
                          <a:ea typeface="Consolas"/>
                          <a:cs typeface="Consolas"/>
                          <a:sym typeface="Consolas"/>
                        </a:rPr>
                        <a:t>12</a:t>
                      </a:r>
                      <a:r>
                        <a:rPr lang="en" sz="1700" u="none" strike="noStrike" cap="none">
                          <a:solidFill>
                            <a:srgbClr val="D1D9E1"/>
                          </a:solidFill>
                          <a:highlight>
                            <a:srgbClr val="474949"/>
                          </a:highlight>
                          <a:latin typeface="Consolas"/>
                          <a:ea typeface="Consolas"/>
                          <a:cs typeface="Consolas"/>
                          <a:sym typeface="Consolas"/>
                        </a:rPr>
                        <a:t>) </a:t>
                      </a:r>
                      <a:r>
                        <a:rPr lang="en" sz="1700" u="none" strike="noStrike" cap="none">
                          <a:solidFill>
                            <a:srgbClr val="CC99CC"/>
                          </a:solidFill>
                          <a:highlight>
                            <a:srgbClr val="474949"/>
                          </a:highlight>
                          <a:latin typeface="Consolas"/>
                          <a:ea typeface="Consolas"/>
                          <a:cs typeface="Consolas"/>
                          <a:sym typeface="Consolas"/>
                        </a:rPr>
                        <a:t>if</a:t>
                      </a:r>
                      <a:r>
                        <a:rPr lang="en" sz="1700" u="none" strike="noStrike" cap="none">
                          <a:solidFill>
                            <a:srgbClr val="D1D9E1"/>
                          </a:solidFill>
                          <a:highlight>
                            <a:srgbClr val="474949"/>
                          </a:highlight>
                          <a:latin typeface="Consolas"/>
                          <a:ea typeface="Consolas"/>
                          <a:cs typeface="Consolas"/>
                          <a:sym typeface="Consolas"/>
                        </a:rPr>
                        <a:t> i == </a:t>
                      </a:r>
                      <a:r>
                        <a:rPr lang="en" sz="1700" u="none" strike="noStrike" cap="none">
                          <a:solidFill>
                            <a:srgbClr val="F99157"/>
                          </a:solidFill>
                          <a:highlight>
                            <a:srgbClr val="474949"/>
                          </a:highlight>
                          <a:latin typeface="Consolas"/>
                          <a:ea typeface="Consolas"/>
                          <a:cs typeface="Consolas"/>
                          <a:sym typeface="Consolas"/>
                        </a:rPr>
                        <a:t>2</a:t>
                      </a:r>
                      <a:r>
                        <a:rPr lang="en" sz="1700" u="none" strike="noStrike" cap="none">
                          <a:solidFill>
                            <a:srgbClr val="D1D9E1"/>
                          </a:solidFill>
                          <a:highlight>
                            <a:srgbClr val="474949"/>
                          </a:highlight>
                          <a:latin typeface="Consolas"/>
                          <a:ea typeface="Consolas"/>
                          <a:cs typeface="Consolas"/>
                          <a:sym typeface="Consolas"/>
                        </a:rPr>
                        <a:t>]</a:t>
                      </a:r>
                      <a:br>
                        <a:rPr lang="en" sz="1700" u="none" strike="noStrike" cap="none">
                          <a:solidFill>
                            <a:srgbClr val="D1D9E1"/>
                          </a:solidFill>
                          <a:highlight>
                            <a:srgbClr val="474949"/>
                          </a:highlight>
                          <a:latin typeface="Consolas"/>
                          <a:ea typeface="Consolas"/>
                          <a:cs typeface="Consolas"/>
                          <a:sym typeface="Consolas"/>
                        </a:rPr>
                      </a:br>
                      <a:r>
                        <a:rPr lang="en" sz="1700" u="none" strike="noStrike" cap="none">
                          <a:solidFill>
                            <a:srgbClr val="CC99CC"/>
                          </a:solidFill>
                          <a:highlight>
                            <a:srgbClr val="474949"/>
                          </a:highlight>
                          <a:latin typeface="Consolas"/>
                          <a:ea typeface="Consolas"/>
                          <a:cs typeface="Consolas"/>
                          <a:sym typeface="Consolas"/>
                        </a:rPr>
                        <a:t>print</a:t>
                      </a:r>
                      <a:r>
                        <a:rPr lang="en" sz="1700" u="none" strike="noStrike" cap="none">
                          <a:solidFill>
                            <a:srgbClr val="D1D9E1"/>
                          </a:solidFill>
                          <a:highlight>
                            <a:srgbClr val="474949"/>
                          </a:highlight>
                          <a:latin typeface="Consolas"/>
                          <a:ea typeface="Consolas"/>
                          <a:cs typeface="Consolas"/>
                          <a:sym typeface="Consolas"/>
                        </a:rPr>
                        <a:t>(</a:t>
                      </a:r>
                      <a:r>
                        <a:rPr lang="en" sz="1700" u="none" strike="noStrike" cap="none">
                          <a:solidFill>
                            <a:srgbClr val="CC99CC"/>
                          </a:solidFill>
                          <a:highlight>
                            <a:srgbClr val="474949"/>
                          </a:highlight>
                          <a:latin typeface="Consolas"/>
                          <a:ea typeface="Consolas"/>
                          <a:cs typeface="Consolas"/>
                          <a:sym typeface="Consolas"/>
                        </a:rPr>
                        <a:t>repr</a:t>
                      </a:r>
                      <a:r>
                        <a:rPr lang="en" sz="1700" u="none" strike="noStrike" cap="none">
                          <a:solidFill>
                            <a:srgbClr val="D1D9E1"/>
                          </a:solidFill>
                          <a:highlight>
                            <a:srgbClr val="474949"/>
                          </a:highlight>
                          <a:latin typeface="Consolas"/>
                          <a:ea typeface="Consolas"/>
                          <a:cs typeface="Consolas"/>
                          <a:sym typeface="Consolas"/>
                        </a:rPr>
                        <a:t>(slightlyFancierList))</a:t>
                      </a:r>
                      <a:endParaRPr sz="17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45" name="Google Shape;245;p41"/>
          <p:cNvGraphicFramePr/>
          <p:nvPr/>
        </p:nvGraphicFramePr>
        <p:xfrm>
          <a:off x="3973813" y="2995600"/>
          <a:ext cx="1196325" cy="448050"/>
        </p:xfrm>
        <a:graphic>
          <a:graphicData uri="http://schemas.openxmlformats.org/drawingml/2006/table">
            <a:tbl>
              <a:tblPr>
                <a:noFill/>
                <a:tableStyleId>{B7D6B53E-62CE-4CF7-AB8A-FDCEDE17183E}</a:tableStyleId>
              </a:tblPr>
              <a:tblGrid>
                <a:gridCol w="1196325">
                  <a:extLst>
                    <a:ext uri="{9D8B030D-6E8A-4147-A177-3AD203B41FA5}">
                      <a16:colId xmlns:a16="http://schemas.microsoft.com/office/drawing/2014/main" val="20000"/>
                    </a:ext>
                  </a:extLst>
                </a:gridCol>
              </a:tblGrid>
              <a:tr h="448050">
                <a:tc>
                  <a:txBody>
                    <a:bodyPr/>
                    <a:lstStyle/>
                    <a:p>
                      <a:pPr marL="0" marR="0" lvl="0" indent="0" algn="l" rtl="0">
                        <a:lnSpc>
                          <a:spcPct val="115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[2]</a:t>
                      </a:r>
                      <a:endParaRPr sz="1800" u="none" strike="noStrike" cap="none">
                        <a:solidFill>
                          <a:srgbClr val="D1D9E1"/>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1000"/>
                                        <p:tgtEl>
                                          <p:spTgt spid="2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xfrm>
            <a:off x="435550" y="575950"/>
            <a:ext cx="82863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List Comprehension: A Really Cheap Cheat</a:t>
            </a:r>
            <a:endParaRPr/>
          </a:p>
        </p:txBody>
      </p:sp>
      <p:graphicFrame>
        <p:nvGraphicFramePr>
          <p:cNvPr id="251" name="Google Shape;251;p42"/>
          <p:cNvGraphicFramePr/>
          <p:nvPr/>
        </p:nvGraphicFramePr>
        <p:xfrm>
          <a:off x="397688" y="1695175"/>
          <a:ext cx="8348600" cy="735850"/>
        </p:xfrm>
        <a:graphic>
          <a:graphicData uri="http://schemas.openxmlformats.org/drawingml/2006/table">
            <a:tbl>
              <a:tblPr>
                <a:noFill/>
                <a:tableStyleId>{B7D6B53E-62CE-4CF7-AB8A-FDCEDE17183E}</a:tableStyleId>
              </a:tblPr>
              <a:tblGrid>
                <a:gridCol w="8348600">
                  <a:extLst>
                    <a:ext uri="{9D8B030D-6E8A-4147-A177-3AD203B41FA5}">
                      <a16:colId xmlns:a16="http://schemas.microsoft.com/office/drawing/2014/main" val="20000"/>
                    </a:ext>
                  </a:extLst>
                </a:gridCol>
              </a:tblGrid>
              <a:tr h="735850">
                <a:tc>
                  <a:txBody>
                    <a:bodyPr/>
                    <a:lstStyle/>
                    <a:p>
                      <a:pPr marL="0" marR="0" lvl="0" indent="0" algn="l" rtl="0">
                        <a:lnSpc>
                          <a:spcPct val="115000"/>
                        </a:lnSpc>
                        <a:spcBef>
                          <a:spcPts val="0"/>
                        </a:spcBef>
                        <a:spcAft>
                          <a:spcPts val="0"/>
                        </a:spcAft>
                        <a:buClr>
                          <a:srgbClr val="000000"/>
                        </a:buClr>
                        <a:buSzPts val="1700"/>
                        <a:buFont typeface="Arial"/>
                        <a:buNone/>
                      </a:pPr>
                      <a:r>
                        <a:rPr lang="en" sz="1700" u="none" strike="noStrike" cap="none">
                          <a:solidFill>
                            <a:srgbClr val="D1D9E1"/>
                          </a:solidFill>
                          <a:highlight>
                            <a:srgbClr val="474949"/>
                          </a:highlight>
                          <a:latin typeface="Consolas"/>
                          <a:ea typeface="Consolas"/>
                          <a:cs typeface="Consolas"/>
                          <a:sym typeface="Consolas"/>
                        </a:rPr>
                        <a:t>reallyFancyList = [average(i) </a:t>
                      </a:r>
                      <a:r>
                        <a:rPr lang="en" sz="1700" u="none" strike="noStrike" cap="none">
                          <a:solidFill>
                            <a:srgbClr val="CC99CC"/>
                          </a:solidFill>
                          <a:highlight>
                            <a:srgbClr val="474949"/>
                          </a:highlight>
                          <a:latin typeface="Consolas"/>
                          <a:ea typeface="Consolas"/>
                          <a:cs typeface="Consolas"/>
                          <a:sym typeface="Consolas"/>
                        </a:rPr>
                        <a:t>for</a:t>
                      </a:r>
                      <a:r>
                        <a:rPr lang="en" sz="1700" u="none" strike="noStrike" cap="none">
                          <a:solidFill>
                            <a:srgbClr val="D1D9E1"/>
                          </a:solidFill>
                          <a:highlight>
                            <a:srgbClr val="474949"/>
                          </a:highlight>
                          <a:latin typeface="Consolas"/>
                          <a:ea typeface="Consolas"/>
                          <a:cs typeface="Consolas"/>
                          <a:sym typeface="Consolas"/>
                        </a:rPr>
                        <a:t> i </a:t>
                      </a:r>
                      <a:r>
                        <a:rPr lang="en" sz="1700" u="none" strike="noStrike" cap="none">
                          <a:solidFill>
                            <a:srgbClr val="CC99CC"/>
                          </a:solidFill>
                          <a:highlight>
                            <a:srgbClr val="474949"/>
                          </a:highlight>
                          <a:latin typeface="Consolas"/>
                          <a:ea typeface="Consolas"/>
                          <a:cs typeface="Consolas"/>
                          <a:sym typeface="Consolas"/>
                        </a:rPr>
                        <a:t>in</a:t>
                      </a:r>
                      <a:r>
                        <a:rPr lang="en" sz="1700" u="none" strike="noStrike" cap="none">
                          <a:solidFill>
                            <a:srgbClr val="D1D9E1"/>
                          </a:solidFill>
                          <a:highlight>
                            <a:srgbClr val="474949"/>
                          </a:highlight>
                          <a:latin typeface="Consolas"/>
                          <a:ea typeface="Consolas"/>
                          <a:cs typeface="Consolas"/>
                          <a:sym typeface="Consolas"/>
                        </a:rPr>
                        <a:t> listInList </a:t>
                      </a:r>
                      <a:r>
                        <a:rPr lang="en" sz="1700" u="none" strike="noStrike" cap="none">
                          <a:solidFill>
                            <a:srgbClr val="CC99CC"/>
                          </a:solidFill>
                          <a:highlight>
                            <a:srgbClr val="474949"/>
                          </a:highlight>
                          <a:latin typeface="Consolas"/>
                          <a:ea typeface="Consolas"/>
                          <a:cs typeface="Consolas"/>
                          <a:sym typeface="Consolas"/>
                        </a:rPr>
                        <a:t>if</a:t>
                      </a:r>
                      <a:r>
                        <a:rPr lang="en" sz="1700" u="none" strike="noStrike" cap="none">
                          <a:solidFill>
                            <a:srgbClr val="D1D9E1"/>
                          </a:solidFill>
                          <a:highlight>
                            <a:srgbClr val="474949"/>
                          </a:highlight>
                          <a:latin typeface="Consolas"/>
                          <a:ea typeface="Consolas"/>
                          <a:cs typeface="Consolas"/>
                          <a:sym typeface="Consolas"/>
                        </a:rPr>
                        <a:t> average(i) &gt; </a:t>
                      </a:r>
                      <a:r>
                        <a:rPr lang="en" sz="1700" u="none" strike="noStrike" cap="none">
                          <a:solidFill>
                            <a:srgbClr val="F99157"/>
                          </a:solidFill>
                          <a:highlight>
                            <a:srgbClr val="474949"/>
                          </a:highlight>
                          <a:latin typeface="Consolas"/>
                          <a:ea typeface="Consolas"/>
                          <a:cs typeface="Consolas"/>
                          <a:sym typeface="Consolas"/>
                        </a:rPr>
                        <a:t>3</a:t>
                      </a:r>
                      <a:r>
                        <a:rPr lang="en" sz="1700" u="none" strike="noStrike" cap="none">
                          <a:solidFill>
                            <a:srgbClr val="D1D9E1"/>
                          </a:solidFill>
                          <a:highlight>
                            <a:srgbClr val="474949"/>
                          </a:highlight>
                          <a:latin typeface="Consolas"/>
                          <a:ea typeface="Consolas"/>
                          <a:cs typeface="Consolas"/>
                          <a:sym typeface="Consolas"/>
                        </a:rPr>
                        <a:t>]</a:t>
                      </a:r>
                      <a:br>
                        <a:rPr lang="en" sz="1700" u="none" strike="noStrike" cap="none">
                          <a:solidFill>
                            <a:srgbClr val="D1D9E1"/>
                          </a:solidFill>
                          <a:highlight>
                            <a:srgbClr val="474949"/>
                          </a:highlight>
                          <a:latin typeface="Consolas"/>
                          <a:ea typeface="Consolas"/>
                          <a:cs typeface="Consolas"/>
                          <a:sym typeface="Consolas"/>
                        </a:rPr>
                      </a:br>
                      <a:r>
                        <a:rPr lang="en" sz="1700" u="none" strike="noStrike" cap="none">
                          <a:solidFill>
                            <a:srgbClr val="CC99CC"/>
                          </a:solidFill>
                          <a:highlight>
                            <a:srgbClr val="474949"/>
                          </a:highlight>
                          <a:latin typeface="Consolas"/>
                          <a:ea typeface="Consolas"/>
                          <a:cs typeface="Consolas"/>
                          <a:sym typeface="Consolas"/>
                        </a:rPr>
                        <a:t>print</a:t>
                      </a:r>
                      <a:r>
                        <a:rPr lang="en" sz="1700" u="none" strike="noStrike" cap="none">
                          <a:solidFill>
                            <a:srgbClr val="D1D9E1"/>
                          </a:solidFill>
                          <a:highlight>
                            <a:srgbClr val="474949"/>
                          </a:highlight>
                          <a:latin typeface="Consolas"/>
                          <a:ea typeface="Consolas"/>
                          <a:cs typeface="Consolas"/>
                          <a:sym typeface="Consolas"/>
                        </a:rPr>
                        <a:t>(</a:t>
                      </a:r>
                      <a:r>
                        <a:rPr lang="en" sz="1700" u="none" strike="noStrike" cap="none">
                          <a:solidFill>
                            <a:srgbClr val="CC99CC"/>
                          </a:solidFill>
                          <a:highlight>
                            <a:srgbClr val="474949"/>
                          </a:highlight>
                          <a:latin typeface="Consolas"/>
                          <a:ea typeface="Consolas"/>
                          <a:cs typeface="Consolas"/>
                          <a:sym typeface="Consolas"/>
                        </a:rPr>
                        <a:t>repr</a:t>
                      </a:r>
                      <a:r>
                        <a:rPr lang="en" sz="1700" u="none" strike="noStrike" cap="none">
                          <a:solidFill>
                            <a:srgbClr val="D1D9E1"/>
                          </a:solidFill>
                          <a:highlight>
                            <a:srgbClr val="474949"/>
                          </a:highlight>
                          <a:latin typeface="Consolas"/>
                          <a:ea typeface="Consolas"/>
                          <a:cs typeface="Consolas"/>
                          <a:sym typeface="Consolas"/>
                        </a:rPr>
                        <a:t>(reallyFancyList))</a:t>
                      </a:r>
                      <a:endParaRPr sz="17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252" name="Google Shape;252;p42"/>
          <p:cNvGraphicFramePr/>
          <p:nvPr/>
        </p:nvGraphicFramePr>
        <p:xfrm>
          <a:off x="3602700" y="2827625"/>
          <a:ext cx="1951975" cy="456625"/>
        </p:xfrm>
        <a:graphic>
          <a:graphicData uri="http://schemas.openxmlformats.org/drawingml/2006/table">
            <a:tbl>
              <a:tblPr>
                <a:noFill/>
                <a:tableStyleId>{B7D6B53E-62CE-4CF7-AB8A-FDCEDE17183E}</a:tableStyleId>
              </a:tblPr>
              <a:tblGrid>
                <a:gridCol w="1951975">
                  <a:extLst>
                    <a:ext uri="{9D8B030D-6E8A-4147-A177-3AD203B41FA5}">
                      <a16:colId xmlns:a16="http://schemas.microsoft.com/office/drawing/2014/main" val="20000"/>
                    </a:ext>
                  </a:extLst>
                </a:gridCol>
              </a:tblGrid>
              <a:tr h="456625">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[5.0, 8.0]</a:t>
                      </a:r>
                      <a:endParaRPr sz="1800" u="none" strike="noStrike" cap="none">
                        <a:solidFill>
                          <a:srgbClr val="D1D9E1"/>
                        </a:solidFill>
                        <a:highlight>
                          <a:srgbClr val="474949"/>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fade">
                                      <p:cBhvr>
                                        <p:cTn id="12"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Recap</a:t>
            </a:r>
            <a:endParaRPr/>
          </a:p>
        </p:txBody>
      </p:sp>
      <p:sp>
        <p:nvSpPr>
          <p:cNvPr id="258" name="Google Shape;258;p43"/>
          <p:cNvSpPr txBox="1">
            <a:spLocks noGrp="1"/>
          </p:cNvSpPr>
          <p:nvPr>
            <p:ph type="body" idx="1"/>
          </p:nvPr>
        </p:nvSpPr>
        <p:spPr>
          <a:xfrm>
            <a:off x="2355875" y="1412800"/>
            <a:ext cx="6507900" cy="3002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a:t>What we did today: </a:t>
            </a:r>
            <a:r>
              <a:rPr lang="en" sz="2200" u="sng" dirty="0">
                <a:solidFill>
                  <a:schemeClr val="hlink"/>
                </a:solidFill>
                <a:hlinkClick r:id="rId3"/>
              </a:rPr>
              <a:t>https://repl.it/@enscma2/PCSGNLPPython</a:t>
            </a:r>
            <a:endParaRPr sz="2200" dirty="0"/>
          </a:p>
          <a:p>
            <a:pPr marL="457200" lvl="0" indent="-368300" algn="l" rtl="0">
              <a:lnSpc>
                <a:spcPct val="115000"/>
              </a:lnSpc>
              <a:spcBef>
                <a:spcPts val="0"/>
              </a:spcBef>
              <a:spcAft>
                <a:spcPts val="0"/>
              </a:spcAft>
              <a:buSzPts val="2200"/>
              <a:buChar char="-"/>
            </a:pPr>
            <a:r>
              <a:rPr lang="en" sz="2200" dirty="0"/>
              <a:t>More Python stuff:</a:t>
            </a:r>
            <a:endParaRPr sz="2200" dirty="0"/>
          </a:p>
          <a:p>
            <a:pPr marL="914400" lvl="1" indent="-342900" algn="l" rtl="0">
              <a:lnSpc>
                <a:spcPct val="115000"/>
              </a:lnSpc>
              <a:spcBef>
                <a:spcPts val="0"/>
              </a:spcBef>
              <a:spcAft>
                <a:spcPts val="0"/>
              </a:spcAft>
              <a:buSzPts val="1800"/>
              <a:buChar char="-"/>
            </a:pPr>
            <a:r>
              <a:rPr lang="en" sz="1800" u="sng" dirty="0">
                <a:solidFill>
                  <a:schemeClr val="hlink"/>
                </a:solidFill>
                <a:hlinkClick r:id="rId4"/>
              </a:rPr>
              <a:t>https://www.stavros.io/tutorials/python/</a:t>
            </a:r>
            <a:endParaRPr sz="1800" dirty="0"/>
          </a:p>
          <a:p>
            <a:pPr marL="914400" lvl="1" indent="-342900" algn="l" rtl="0">
              <a:lnSpc>
                <a:spcPct val="115000"/>
              </a:lnSpc>
              <a:spcBef>
                <a:spcPts val="0"/>
              </a:spcBef>
              <a:spcAft>
                <a:spcPts val="0"/>
              </a:spcAft>
              <a:buSzPts val="1800"/>
              <a:buChar char="-"/>
            </a:pPr>
            <a:r>
              <a:rPr lang="en" sz="1800" u="sng" dirty="0">
                <a:solidFill>
                  <a:schemeClr val="hlink"/>
                </a:solidFill>
                <a:hlinkClick r:id="rId5"/>
              </a:rPr>
              <a:t>https://www.codecademy.com/learn/learn-python</a:t>
            </a:r>
            <a:endParaRPr sz="1800" dirty="0"/>
          </a:p>
          <a:p>
            <a:pPr marL="914400" lvl="1" indent="-342900" algn="l" rtl="0">
              <a:lnSpc>
                <a:spcPct val="115000"/>
              </a:lnSpc>
              <a:spcBef>
                <a:spcPts val="0"/>
              </a:spcBef>
              <a:spcAft>
                <a:spcPts val="0"/>
              </a:spcAft>
              <a:buSzPts val="1800"/>
              <a:buChar char="-"/>
            </a:pPr>
            <a:r>
              <a:rPr lang="en" sz="1800" u="sng" dirty="0">
                <a:solidFill>
                  <a:schemeClr val="hlink"/>
                </a:solidFill>
                <a:hlinkClick r:id="rId6"/>
              </a:rPr>
              <a:t>https://www.coursera.org/learn/python-data</a:t>
            </a:r>
            <a:endParaRPr sz="1800" dirty="0"/>
          </a:p>
          <a:p>
            <a:pPr marL="914400" lvl="1" indent="-342900" algn="l" rtl="0">
              <a:lnSpc>
                <a:spcPct val="115000"/>
              </a:lnSpc>
              <a:spcBef>
                <a:spcPts val="0"/>
              </a:spcBef>
              <a:spcAft>
                <a:spcPts val="0"/>
              </a:spcAft>
              <a:buSzPts val="1800"/>
              <a:buChar char="-"/>
            </a:pPr>
            <a:r>
              <a:rPr lang="en-US" sz="1800" u="sng" dirty="0">
                <a:solidFill>
                  <a:schemeClr val="hlink"/>
                </a:solidFill>
              </a:rPr>
              <a:t>https://</a:t>
            </a:r>
            <a:r>
              <a:rPr lang="en-US" sz="1800" u="sng" dirty="0" err="1">
                <a:solidFill>
                  <a:schemeClr val="hlink"/>
                </a:solidFill>
              </a:rPr>
              <a:t>linghacks.blogspot.com</a:t>
            </a:r>
            <a:r>
              <a:rPr lang="en-US" sz="1800" u="sng" dirty="0">
                <a:solidFill>
                  <a:schemeClr val="hlink"/>
                </a:solidFill>
              </a:rPr>
              <a:t>/2020/05/basic-python-la-</a:t>
            </a:r>
            <a:r>
              <a:rPr lang="en-US" sz="1800" u="sng" dirty="0" err="1">
                <a:solidFill>
                  <a:schemeClr val="hlink"/>
                </a:solidFill>
              </a:rPr>
              <a:t>linghacks.html</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Basics: Programming &amp; Python</a:t>
            </a:r>
            <a:endParaRPr/>
          </a:p>
        </p:txBody>
      </p:sp>
      <p:sp>
        <p:nvSpPr>
          <p:cNvPr id="141" name="Google Shape;141;p2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dirty="0"/>
              <a:t>Programming: tell a computer what to do</a:t>
            </a:r>
            <a:endParaRPr dirty="0"/>
          </a:p>
          <a:p>
            <a:pPr marL="914400" lvl="1" indent="-317500" algn="l" rtl="0">
              <a:lnSpc>
                <a:spcPct val="100000"/>
              </a:lnSpc>
              <a:spcBef>
                <a:spcPts val="0"/>
              </a:spcBef>
              <a:spcAft>
                <a:spcPts val="0"/>
              </a:spcAft>
              <a:buSzPts val="1400"/>
              <a:buChar char="-"/>
            </a:pPr>
            <a:r>
              <a:rPr lang="en" dirty="0"/>
              <a:t>Program = set of instructions for a computer</a:t>
            </a:r>
            <a:endParaRPr dirty="0"/>
          </a:p>
          <a:p>
            <a:pPr marL="457200" lvl="0" indent="-342900" algn="l" rtl="0">
              <a:lnSpc>
                <a:spcPct val="100000"/>
              </a:lnSpc>
              <a:spcBef>
                <a:spcPts val="0"/>
              </a:spcBef>
              <a:spcAft>
                <a:spcPts val="0"/>
              </a:spcAft>
              <a:buSzPts val="1800"/>
              <a:buChar char="-"/>
            </a:pPr>
            <a:r>
              <a:rPr lang="en" dirty="0"/>
              <a:t>Code → interpreter → compiler → run!</a:t>
            </a:r>
            <a:endParaRPr dirty="0"/>
          </a:p>
          <a:p>
            <a:pPr marL="457200" lvl="0" indent="-342900" algn="l" rtl="0">
              <a:lnSpc>
                <a:spcPct val="100000"/>
              </a:lnSpc>
              <a:spcBef>
                <a:spcPts val="0"/>
              </a:spcBef>
              <a:spcAft>
                <a:spcPts val="0"/>
              </a:spcAft>
              <a:buSzPts val="1800"/>
              <a:buChar char="-"/>
            </a:pPr>
            <a:r>
              <a:rPr lang="en" dirty="0"/>
              <a:t>We just care about code</a:t>
            </a:r>
            <a:endParaRPr dirty="0"/>
          </a:p>
          <a:p>
            <a:pPr marL="457200" lvl="0" indent="-342900" algn="l" rtl="0">
              <a:lnSpc>
                <a:spcPct val="100000"/>
              </a:lnSpc>
              <a:spcBef>
                <a:spcPts val="0"/>
              </a:spcBef>
              <a:spcAft>
                <a:spcPts val="0"/>
              </a:spcAft>
              <a:buSzPts val="1800"/>
              <a:buChar char="-"/>
            </a:pPr>
            <a:r>
              <a:rPr lang="en" dirty="0"/>
              <a:t>Bunch of different programming languages</a:t>
            </a:r>
            <a:endParaRPr dirty="0"/>
          </a:p>
          <a:p>
            <a:pPr marL="457200" lvl="0" indent="-342900" algn="l" rtl="0">
              <a:lnSpc>
                <a:spcPct val="100000"/>
              </a:lnSpc>
              <a:spcBef>
                <a:spcPts val="0"/>
              </a:spcBef>
              <a:spcAft>
                <a:spcPts val="0"/>
              </a:spcAft>
              <a:buSzPts val="1800"/>
              <a:buChar char="-"/>
            </a:pPr>
            <a:r>
              <a:rPr lang="en" dirty="0"/>
              <a:t>Syntax = grammar</a:t>
            </a:r>
            <a:endParaRPr dirty="0"/>
          </a:p>
          <a:p>
            <a:pPr marL="914400" lvl="1" indent="-317500" algn="l" rtl="0">
              <a:lnSpc>
                <a:spcPct val="100000"/>
              </a:lnSpc>
              <a:spcBef>
                <a:spcPts val="0"/>
              </a:spcBef>
              <a:spcAft>
                <a:spcPts val="0"/>
              </a:spcAft>
              <a:buSzPts val="1400"/>
              <a:buChar char="-"/>
            </a:pPr>
            <a:r>
              <a:rPr lang="en" dirty="0"/>
              <a:t>Just accept it</a:t>
            </a:r>
            <a:endParaRPr dirty="0"/>
          </a:p>
          <a:p>
            <a:pPr marL="457200" lvl="0" indent="-342900" algn="l" rtl="0">
              <a:lnSpc>
                <a:spcPct val="100000"/>
              </a:lnSpc>
              <a:spcBef>
                <a:spcPts val="0"/>
              </a:spcBef>
              <a:spcAft>
                <a:spcPts val="0"/>
              </a:spcAft>
              <a:buSzPts val="1800"/>
              <a:buChar char="-"/>
            </a:pPr>
            <a:r>
              <a:rPr lang="en" dirty="0"/>
              <a:t>Make an account on </a:t>
            </a:r>
            <a:r>
              <a:rPr lang="en" u="sng" dirty="0">
                <a:solidFill>
                  <a:schemeClr val="hlink"/>
                </a:solidFill>
                <a:hlinkClick r:id="rId3"/>
              </a:rPr>
              <a:t>https://repl.it/</a:t>
            </a:r>
            <a:endParaRPr dirty="0"/>
          </a:p>
          <a:p>
            <a:pPr marL="457200" lvl="0" indent="-342900" algn="l" rtl="0">
              <a:lnSpc>
                <a:spcPct val="100000"/>
              </a:lnSpc>
              <a:spcBef>
                <a:spcPts val="0"/>
              </a:spcBef>
              <a:spcAft>
                <a:spcPts val="0"/>
              </a:spcAft>
              <a:buSzPts val="1800"/>
              <a:buChar char="-"/>
            </a:pPr>
            <a:r>
              <a:rPr lang="en" u="sng" dirty="0">
                <a:solidFill>
                  <a:schemeClr val="hlink"/>
                </a:solidFill>
                <a:hlinkClick r:id="rId4"/>
              </a:rPr>
              <a:t>repl.it/languages/python3</a:t>
            </a:r>
            <a:endParaRPr dirty="0"/>
          </a:p>
          <a:p>
            <a:pPr marL="457200" lvl="0" indent="-342900" algn="l" rtl="0">
              <a:lnSpc>
                <a:spcPct val="100000"/>
              </a:lnSpc>
              <a:spcBef>
                <a:spcPts val="0"/>
              </a:spcBef>
              <a:spcAft>
                <a:spcPts val="0"/>
              </a:spcAft>
              <a:buSzPts val="1800"/>
              <a:buChar char="-"/>
            </a:pPr>
            <a:r>
              <a:rPr lang="en" dirty="0"/>
              <a:t>Follow along: </a:t>
            </a:r>
            <a:r>
              <a:rPr lang="en" u="sng" dirty="0">
                <a:solidFill>
                  <a:schemeClr val="hlink"/>
                </a:solidFill>
                <a:hlinkClick r:id="rId5"/>
              </a:rPr>
              <a:t>https://repl.it/@enscma2/PCSGNLPPython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Preview of Next Weeks</a:t>
            </a:r>
            <a:endParaRPr/>
          </a:p>
        </p:txBody>
      </p:sp>
      <p:sp>
        <p:nvSpPr>
          <p:cNvPr id="264" name="Google Shape;264;p4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NLTK</a:t>
            </a:r>
            <a:endParaRPr/>
          </a:p>
          <a:p>
            <a:pPr marL="457200" lvl="0" indent="-342900" algn="l" rtl="0">
              <a:spcBef>
                <a:spcPts val="0"/>
              </a:spcBef>
              <a:spcAft>
                <a:spcPts val="0"/>
              </a:spcAft>
              <a:buSzPts val="1800"/>
              <a:buChar char="●"/>
            </a:pPr>
            <a:r>
              <a:rPr lang="en"/>
              <a:t>Intro to N-Grams</a:t>
            </a:r>
            <a:endParaRPr/>
          </a:p>
          <a:p>
            <a:pPr marL="914400" lvl="1" indent="-317500" algn="l" rtl="0">
              <a:spcBef>
                <a:spcPts val="0"/>
              </a:spcBef>
              <a:spcAft>
                <a:spcPts val="0"/>
              </a:spcAft>
              <a:buSzPts val="1400"/>
              <a:buChar char="○"/>
            </a:pPr>
            <a:r>
              <a:rPr lang="en"/>
              <a:t>Build your own spell-check!</a:t>
            </a:r>
            <a:endParaRPr/>
          </a:p>
          <a:p>
            <a:pPr marL="457200" lvl="0" indent="-342900" algn="l" rtl="0">
              <a:spcBef>
                <a:spcPts val="0"/>
              </a:spcBef>
              <a:spcAft>
                <a:spcPts val="0"/>
              </a:spcAft>
              <a:buSzPts val="1800"/>
              <a:buChar char="●"/>
            </a:pPr>
            <a:r>
              <a:rPr lang="en"/>
              <a:t>Intro to Linguistics</a:t>
            </a:r>
            <a:endParaRPr/>
          </a:p>
          <a:p>
            <a:pPr marL="457200" lvl="0" indent="-342900" algn="l" rtl="0">
              <a:spcBef>
                <a:spcPts val="0"/>
              </a:spcBef>
              <a:spcAft>
                <a:spcPts val="0"/>
              </a:spcAft>
              <a:buSzPts val="1800"/>
              <a:buChar char="●"/>
            </a:pPr>
            <a:r>
              <a:rPr lang="en"/>
              <a:t>ML algorithms!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2410625" y="399675"/>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Variables &amp; Basic Operations</a:t>
            </a:r>
            <a:endParaRPr/>
          </a:p>
        </p:txBody>
      </p:sp>
      <p:graphicFrame>
        <p:nvGraphicFramePr>
          <p:cNvPr id="147" name="Google Shape;147;p27"/>
          <p:cNvGraphicFramePr/>
          <p:nvPr/>
        </p:nvGraphicFramePr>
        <p:xfrm>
          <a:off x="2521575" y="1285700"/>
          <a:ext cx="3182775" cy="1596850"/>
        </p:xfrm>
        <a:graphic>
          <a:graphicData uri="http://schemas.openxmlformats.org/drawingml/2006/table">
            <a:tbl>
              <a:tblPr>
                <a:noFill/>
                <a:tableStyleId>{B7D6B53E-62CE-4CF7-AB8A-FDCEDE17183E}</a:tableStyleId>
              </a:tblPr>
              <a:tblGrid>
                <a:gridCol w="3182775">
                  <a:extLst>
                    <a:ext uri="{9D8B030D-6E8A-4147-A177-3AD203B41FA5}">
                      <a16:colId xmlns:a16="http://schemas.microsoft.com/office/drawing/2014/main" val="20000"/>
                    </a:ext>
                  </a:extLst>
                </a:gridCol>
              </a:tblGrid>
              <a:tr h="159685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D1D9E1"/>
                          </a:solidFill>
                          <a:highlight>
                            <a:srgbClr val="474949"/>
                          </a:highlight>
                          <a:latin typeface="Consolas"/>
                          <a:ea typeface="Consolas"/>
                          <a:cs typeface="Consolas"/>
                          <a:sym typeface="Consolas"/>
                        </a:rPr>
                        <a:t>myFirstVariable = </a:t>
                      </a:r>
                      <a:r>
                        <a:rPr lang="en" sz="1200" u="none" strike="noStrike" cap="none">
                          <a:solidFill>
                            <a:srgbClr val="F99157"/>
                          </a:solidFill>
                          <a:highlight>
                            <a:srgbClr val="474949"/>
                          </a:highlight>
                          <a:latin typeface="Consolas"/>
                          <a:ea typeface="Consolas"/>
                          <a:cs typeface="Consolas"/>
                          <a:sym typeface="Consolas"/>
                        </a:rPr>
                        <a:t>5</a:t>
                      </a:r>
                      <a:r>
                        <a:rPr lang="en" sz="1200" u="none" strike="noStrike" cap="none">
                          <a:solidFill>
                            <a:srgbClr val="D1D9E1"/>
                          </a:solidFill>
                          <a:highlight>
                            <a:srgbClr val="474949"/>
                          </a:highlight>
                          <a:latin typeface="Consolas"/>
                          <a:ea typeface="Consolas"/>
                          <a:cs typeface="Consolas"/>
                          <a:sym typeface="Consolas"/>
                        </a:rPr>
                        <a:t> </a:t>
                      </a:r>
                      <a:r>
                        <a:rPr lang="en" sz="1200" i="1" u="none" strike="noStrike" cap="none">
                          <a:solidFill>
                            <a:srgbClr val="969896"/>
                          </a:solidFill>
                          <a:highlight>
                            <a:srgbClr val="474949"/>
                          </a:highlight>
                          <a:latin typeface="Consolas"/>
                          <a:ea typeface="Consolas"/>
                          <a:cs typeface="Consolas"/>
                          <a:sym typeface="Consolas"/>
                        </a:rPr>
                        <a:t>#int</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(myFirstVariable)</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myFirstVariable = </a:t>
                      </a:r>
                      <a:r>
                        <a:rPr lang="en" sz="1200" u="none" strike="noStrike" cap="none">
                          <a:solidFill>
                            <a:srgbClr val="F99157"/>
                          </a:solidFill>
                          <a:highlight>
                            <a:srgbClr val="474949"/>
                          </a:highlight>
                          <a:latin typeface="Consolas"/>
                          <a:ea typeface="Consolas"/>
                          <a:cs typeface="Consolas"/>
                          <a:sym typeface="Consolas"/>
                        </a:rPr>
                        <a:t>6.7</a:t>
                      </a:r>
                      <a:r>
                        <a:rPr lang="en" sz="1200" u="none" strike="noStrike" cap="none">
                          <a:solidFill>
                            <a:srgbClr val="D1D9E1"/>
                          </a:solidFill>
                          <a:highlight>
                            <a:srgbClr val="474949"/>
                          </a:highlight>
                          <a:latin typeface="Consolas"/>
                          <a:ea typeface="Consolas"/>
                          <a:cs typeface="Consolas"/>
                          <a:sym typeface="Consolas"/>
                        </a:rPr>
                        <a:t> </a:t>
                      </a:r>
                      <a:r>
                        <a:rPr lang="en" sz="1200" i="1" u="none" strike="noStrike" cap="none">
                          <a:solidFill>
                            <a:srgbClr val="969896"/>
                          </a:solidFill>
                          <a:highlight>
                            <a:srgbClr val="474949"/>
                          </a:highlight>
                          <a:latin typeface="Consolas"/>
                          <a:ea typeface="Consolas"/>
                          <a:cs typeface="Consolas"/>
                          <a:sym typeface="Consolas"/>
                        </a:rPr>
                        <a:t>#float</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(myFirstVariable)</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myFirstString = </a:t>
                      </a:r>
                      <a:r>
                        <a:rPr lang="en" sz="1200" u="none" strike="noStrike" cap="none">
                          <a:solidFill>
                            <a:srgbClr val="8ABEB7"/>
                          </a:solidFill>
                          <a:highlight>
                            <a:srgbClr val="474949"/>
                          </a:highlight>
                          <a:latin typeface="Consolas"/>
                          <a:ea typeface="Consolas"/>
                          <a:cs typeface="Consolas"/>
                          <a:sym typeface="Consolas"/>
                        </a:rPr>
                        <a:t>'this is a string'</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(myFirstString)</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myBoolean = (</a:t>
                      </a:r>
                      <a:r>
                        <a:rPr lang="en" sz="1200" u="none" strike="noStrike" cap="none">
                          <a:solidFill>
                            <a:srgbClr val="F99157"/>
                          </a:solidFill>
                          <a:highlight>
                            <a:srgbClr val="474949"/>
                          </a:highlight>
                          <a:latin typeface="Consolas"/>
                          <a:ea typeface="Consolas"/>
                          <a:cs typeface="Consolas"/>
                          <a:sym typeface="Consolas"/>
                        </a:rPr>
                        <a:t>4</a:t>
                      </a:r>
                      <a:r>
                        <a:rPr lang="en" sz="1200" u="none" strike="noStrike" cap="none">
                          <a:solidFill>
                            <a:srgbClr val="D1D9E1"/>
                          </a:solidFill>
                          <a:highlight>
                            <a:srgbClr val="474949"/>
                          </a:highlight>
                          <a:latin typeface="Consolas"/>
                          <a:ea typeface="Consolas"/>
                          <a:cs typeface="Consolas"/>
                          <a:sym typeface="Consolas"/>
                        </a:rPr>
                        <a:t>&lt;</a:t>
                      </a:r>
                      <a:r>
                        <a:rPr lang="en" sz="1200" u="none" strike="noStrike" cap="none">
                          <a:solidFill>
                            <a:srgbClr val="F99157"/>
                          </a:solidFill>
                          <a:highlight>
                            <a:srgbClr val="474949"/>
                          </a:highlight>
                          <a:latin typeface="Consolas"/>
                          <a:ea typeface="Consolas"/>
                          <a:cs typeface="Consolas"/>
                          <a:sym typeface="Consolas"/>
                        </a:rPr>
                        <a:t>5</a:t>
                      </a:r>
                      <a:r>
                        <a:rPr lang="en" sz="1200" u="none" strike="noStrike" cap="none">
                          <a:solidFill>
                            <a:srgbClr val="D1D9E1"/>
                          </a:solidFill>
                          <a:highlight>
                            <a:srgbClr val="474949"/>
                          </a:highlight>
                          <a:latin typeface="Consolas"/>
                          <a:ea typeface="Consolas"/>
                          <a:cs typeface="Consolas"/>
                          <a:sym typeface="Consolas"/>
                        </a:rPr>
                        <a:t>)</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(myBoolean)</a:t>
                      </a:r>
                      <a:endParaRPr sz="12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48" name="Google Shape;148;p27"/>
          <p:cNvGraphicFramePr/>
          <p:nvPr/>
        </p:nvGraphicFramePr>
        <p:xfrm>
          <a:off x="2521575" y="3073100"/>
          <a:ext cx="3182775" cy="1270525"/>
        </p:xfrm>
        <a:graphic>
          <a:graphicData uri="http://schemas.openxmlformats.org/drawingml/2006/table">
            <a:tbl>
              <a:tblPr>
                <a:noFill/>
                <a:tableStyleId>{B7D6B53E-62CE-4CF7-AB8A-FDCEDE17183E}</a:tableStyleId>
              </a:tblPr>
              <a:tblGrid>
                <a:gridCol w="3182775">
                  <a:extLst>
                    <a:ext uri="{9D8B030D-6E8A-4147-A177-3AD203B41FA5}">
                      <a16:colId xmlns:a16="http://schemas.microsoft.com/office/drawing/2014/main" val="20000"/>
                    </a:ext>
                  </a:extLst>
                </a:gridCol>
              </a:tblGrid>
              <a:tr h="1270525">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a:t>
                      </a:r>
                      <a:r>
                        <a:rPr lang="en" sz="1500" u="none" strike="noStrike" cap="none">
                          <a:solidFill>
                            <a:srgbClr val="F99157"/>
                          </a:solidFill>
                          <a:highlight>
                            <a:srgbClr val="474949"/>
                          </a:highlight>
                          <a:latin typeface="Consolas"/>
                          <a:ea typeface="Consolas"/>
                          <a:cs typeface="Consolas"/>
                          <a:sym typeface="Consolas"/>
                        </a:rPr>
                        <a:t> </a:t>
                      </a:r>
                      <a:r>
                        <a:rPr lang="en" sz="1800" u="none" strike="noStrike" cap="none">
                          <a:solidFill>
                            <a:srgbClr val="D1D9E1"/>
                          </a:solidFill>
                          <a:latin typeface="Consolas"/>
                          <a:ea typeface="Consolas"/>
                          <a:cs typeface="Consolas"/>
                          <a:sym typeface="Consolas"/>
                        </a:rPr>
                        <a:t>5</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6.7</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this is a string</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True</a:t>
                      </a:r>
                      <a:endParaRPr sz="1800" u="none" strike="noStrike" cap="none">
                        <a:solidFill>
                          <a:srgbClr val="D1D9E1"/>
                        </a:solidFill>
                        <a:highlight>
                          <a:srgbClr val="474949"/>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2410625" y="399675"/>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Variables &amp; Basic Operations</a:t>
            </a:r>
            <a:endParaRPr/>
          </a:p>
        </p:txBody>
      </p:sp>
      <p:graphicFrame>
        <p:nvGraphicFramePr>
          <p:cNvPr id="154" name="Google Shape;154;p28"/>
          <p:cNvGraphicFramePr/>
          <p:nvPr/>
        </p:nvGraphicFramePr>
        <p:xfrm>
          <a:off x="2521575" y="1406800"/>
          <a:ext cx="3519200" cy="1234300"/>
        </p:xfrm>
        <a:graphic>
          <a:graphicData uri="http://schemas.openxmlformats.org/drawingml/2006/table">
            <a:tbl>
              <a:tblPr>
                <a:noFill/>
                <a:tableStyleId>{B7D6B53E-62CE-4CF7-AB8A-FDCEDE17183E}</a:tableStyleId>
              </a:tblPr>
              <a:tblGrid>
                <a:gridCol w="3519200">
                  <a:extLst>
                    <a:ext uri="{9D8B030D-6E8A-4147-A177-3AD203B41FA5}">
                      <a16:colId xmlns:a16="http://schemas.microsoft.com/office/drawing/2014/main" val="20000"/>
                    </a:ext>
                  </a:extLst>
                </a:gridCol>
              </a:tblGrid>
              <a:tr h="12343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D1D9E1"/>
                          </a:solidFill>
                          <a:highlight>
                            <a:srgbClr val="474949"/>
                          </a:highlight>
                          <a:latin typeface="Consolas"/>
                          <a:ea typeface="Consolas"/>
                          <a:cs typeface="Consolas"/>
                          <a:sym typeface="Consolas"/>
                        </a:rPr>
                        <a:t>x = </a:t>
                      </a:r>
                      <a:r>
                        <a:rPr lang="en" sz="1200" u="none" strike="noStrike" cap="none">
                          <a:solidFill>
                            <a:srgbClr val="F99157"/>
                          </a:solidFill>
                          <a:highlight>
                            <a:srgbClr val="474949"/>
                          </a:highlight>
                          <a:latin typeface="Consolas"/>
                          <a:ea typeface="Consolas"/>
                          <a:cs typeface="Consolas"/>
                          <a:sym typeface="Consolas"/>
                        </a:rPr>
                        <a:t>5</a:t>
                      </a:r>
                      <a:r>
                        <a:rPr lang="en" sz="1200" u="none" strike="noStrike" cap="none">
                          <a:solidFill>
                            <a:srgbClr val="D1D9E1"/>
                          </a:solidFill>
                          <a:highlight>
                            <a:srgbClr val="474949"/>
                          </a:highlight>
                          <a:latin typeface="Consolas"/>
                          <a:ea typeface="Consolas"/>
                          <a:cs typeface="Consolas"/>
                          <a:sym typeface="Consolas"/>
                        </a:rPr>
                        <a:t>; y = </a:t>
                      </a:r>
                      <a:r>
                        <a:rPr lang="en" sz="1200" u="none" strike="noStrike" cap="none">
                          <a:solidFill>
                            <a:srgbClr val="F99157"/>
                          </a:solidFill>
                          <a:highlight>
                            <a:srgbClr val="474949"/>
                          </a:highlight>
                          <a:latin typeface="Consolas"/>
                          <a:ea typeface="Consolas"/>
                          <a:cs typeface="Consolas"/>
                          <a:sym typeface="Consolas"/>
                        </a:rPr>
                        <a:t>7</a:t>
                      </a:r>
                      <a:endParaRPr sz="1200" u="none" strike="noStrike" cap="none">
                        <a:solidFill>
                          <a:srgbClr val="D1D9E1"/>
                        </a:solidFill>
                        <a:highlight>
                          <a:srgbClr val="474949"/>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D1D9E1"/>
                          </a:solidFill>
                          <a:highlight>
                            <a:srgbClr val="474949"/>
                          </a:highlight>
                          <a:latin typeface="Consolas"/>
                          <a:ea typeface="Consolas"/>
                          <a:cs typeface="Consolas"/>
                          <a:sym typeface="Consolas"/>
                        </a:rPr>
                        <a:t>y = y+</a:t>
                      </a:r>
                      <a:r>
                        <a:rPr lang="en" sz="1200" u="none" strike="noStrike" cap="none">
                          <a:solidFill>
                            <a:srgbClr val="F99157"/>
                          </a:solidFill>
                          <a:highlight>
                            <a:srgbClr val="474949"/>
                          </a:highlight>
                          <a:latin typeface="Consolas"/>
                          <a:ea typeface="Consolas"/>
                          <a:cs typeface="Consolas"/>
                          <a:sym typeface="Consolas"/>
                        </a:rPr>
                        <a:t>1</a:t>
                      </a:r>
                      <a:r>
                        <a:rPr lang="en" sz="1200" u="none" strike="noStrike" cap="none">
                          <a:solidFill>
                            <a:srgbClr val="D1D9E1"/>
                          </a:solidFill>
                          <a:highlight>
                            <a:srgbClr val="474949"/>
                          </a:highlight>
                          <a:latin typeface="Consolas"/>
                          <a:ea typeface="Consolas"/>
                          <a:cs typeface="Consolas"/>
                          <a:sym typeface="Consolas"/>
                        </a:rPr>
                        <a:t>; y -= </a:t>
                      </a:r>
                      <a:r>
                        <a:rPr lang="en" sz="1200" u="none" strike="noStrike" cap="none">
                          <a:solidFill>
                            <a:srgbClr val="F99157"/>
                          </a:solidFill>
                          <a:highlight>
                            <a:srgbClr val="474949"/>
                          </a:highlight>
                          <a:latin typeface="Consolas"/>
                          <a:ea typeface="Consolas"/>
                          <a:cs typeface="Consolas"/>
                          <a:sym typeface="Consolas"/>
                        </a:rPr>
                        <a:t>1</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z = x+y; </a:t>
                      </a: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a:t>
                      </a:r>
                      <a:r>
                        <a:rPr lang="en" sz="1200" u="none" strike="noStrike" cap="none">
                          <a:solidFill>
                            <a:srgbClr val="8ABEB7"/>
                          </a:solidFill>
                          <a:highlight>
                            <a:srgbClr val="474949"/>
                          </a:highlight>
                          <a:latin typeface="Consolas"/>
                          <a:ea typeface="Consolas"/>
                          <a:cs typeface="Consolas"/>
                          <a:sym typeface="Consolas"/>
                        </a:rPr>
                        <a:t>'z = '</a:t>
                      </a:r>
                      <a:r>
                        <a:rPr lang="en" sz="1200" u="none" strike="noStrike" cap="none">
                          <a:solidFill>
                            <a:srgbClr val="D1D9E1"/>
                          </a:solidFill>
                          <a:highlight>
                            <a:srgbClr val="474949"/>
                          </a:highlight>
                          <a:latin typeface="Consolas"/>
                          <a:ea typeface="Consolas"/>
                          <a:cs typeface="Consolas"/>
                          <a:sym typeface="Consolas"/>
                        </a:rPr>
                        <a:t> + </a:t>
                      </a:r>
                      <a:r>
                        <a:rPr lang="en" sz="1200" u="none" strike="noStrike" cap="none">
                          <a:solidFill>
                            <a:srgbClr val="CC99CC"/>
                          </a:solidFill>
                          <a:highlight>
                            <a:srgbClr val="474949"/>
                          </a:highlight>
                          <a:latin typeface="Consolas"/>
                          <a:ea typeface="Consolas"/>
                          <a:cs typeface="Consolas"/>
                          <a:sym typeface="Consolas"/>
                        </a:rPr>
                        <a:t>str</a:t>
                      </a:r>
                      <a:r>
                        <a:rPr lang="en" sz="1200" u="none" strike="noStrike" cap="none">
                          <a:solidFill>
                            <a:srgbClr val="D1D9E1"/>
                          </a:solidFill>
                          <a:highlight>
                            <a:srgbClr val="474949"/>
                          </a:highlight>
                          <a:latin typeface="Consolas"/>
                          <a:ea typeface="Consolas"/>
                          <a:cs typeface="Consolas"/>
                          <a:sym typeface="Consolas"/>
                        </a:rPr>
                        <a:t>(z))</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w = x-y; </a:t>
                      </a: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a:t>
                      </a:r>
                      <a:r>
                        <a:rPr lang="en" sz="1200" u="none" strike="noStrike" cap="none">
                          <a:solidFill>
                            <a:srgbClr val="8ABEB7"/>
                          </a:solidFill>
                          <a:highlight>
                            <a:srgbClr val="474949"/>
                          </a:highlight>
                          <a:latin typeface="Consolas"/>
                          <a:ea typeface="Consolas"/>
                          <a:cs typeface="Consolas"/>
                          <a:sym typeface="Consolas"/>
                        </a:rPr>
                        <a:t>'w = '</a:t>
                      </a:r>
                      <a:r>
                        <a:rPr lang="en" sz="1200" u="none" strike="noStrike" cap="none">
                          <a:solidFill>
                            <a:srgbClr val="D1D9E1"/>
                          </a:solidFill>
                          <a:highlight>
                            <a:srgbClr val="474949"/>
                          </a:highlight>
                          <a:latin typeface="Consolas"/>
                          <a:ea typeface="Consolas"/>
                          <a:cs typeface="Consolas"/>
                          <a:sym typeface="Consolas"/>
                        </a:rPr>
                        <a:t>+ </a:t>
                      </a:r>
                      <a:r>
                        <a:rPr lang="en" sz="1200" u="none" strike="noStrike" cap="none">
                          <a:solidFill>
                            <a:srgbClr val="CC99CC"/>
                          </a:solidFill>
                          <a:highlight>
                            <a:srgbClr val="474949"/>
                          </a:highlight>
                          <a:latin typeface="Consolas"/>
                          <a:ea typeface="Consolas"/>
                          <a:cs typeface="Consolas"/>
                          <a:sym typeface="Consolas"/>
                        </a:rPr>
                        <a:t>str</a:t>
                      </a:r>
                      <a:r>
                        <a:rPr lang="en" sz="1200" u="none" strike="noStrike" cap="none">
                          <a:solidFill>
                            <a:srgbClr val="D1D9E1"/>
                          </a:solidFill>
                          <a:highlight>
                            <a:srgbClr val="474949"/>
                          </a:highlight>
                          <a:latin typeface="Consolas"/>
                          <a:ea typeface="Consolas"/>
                          <a:cs typeface="Consolas"/>
                          <a:sym typeface="Consolas"/>
                        </a:rPr>
                        <a:t>(w))</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a = w*z; </a:t>
                      </a: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a:t>
                      </a:r>
                      <a:r>
                        <a:rPr lang="en" sz="1200" u="none" strike="noStrike" cap="none">
                          <a:solidFill>
                            <a:srgbClr val="8ABEB7"/>
                          </a:solidFill>
                          <a:highlight>
                            <a:srgbClr val="474949"/>
                          </a:highlight>
                          <a:latin typeface="Consolas"/>
                          <a:ea typeface="Consolas"/>
                          <a:cs typeface="Consolas"/>
                          <a:sym typeface="Consolas"/>
                        </a:rPr>
                        <a:t>'a = '</a:t>
                      </a:r>
                      <a:r>
                        <a:rPr lang="en" sz="1200" u="none" strike="noStrike" cap="none">
                          <a:solidFill>
                            <a:srgbClr val="D1D9E1"/>
                          </a:solidFill>
                          <a:highlight>
                            <a:srgbClr val="474949"/>
                          </a:highlight>
                          <a:latin typeface="Consolas"/>
                          <a:ea typeface="Consolas"/>
                          <a:cs typeface="Consolas"/>
                          <a:sym typeface="Consolas"/>
                        </a:rPr>
                        <a:t> + </a:t>
                      </a:r>
                      <a:r>
                        <a:rPr lang="en" sz="1200" u="none" strike="noStrike" cap="none">
                          <a:solidFill>
                            <a:srgbClr val="CC99CC"/>
                          </a:solidFill>
                          <a:highlight>
                            <a:srgbClr val="474949"/>
                          </a:highlight>
                          <a:latin typeface="Consolas"/>
                          <a:ea typeface="Consolas"/>
                          <a:cs typeface="Consolas"/>
                          <a:sym typeface="Consolas"/>
                        </a:rPr>
                        <a:t>str</a:t>
                      </a:r>
                      <a:r>
                        <a:rPr lang="en" sz="1200" u="none" strike="noStrike" cap="none">
                          <a:solidFill>
                            <a:srgbClr val="D1D9E1"/>
                          </a:solidFill>
                          <a:highlight>
                            <a:srgbClr val="474949"/>
                          </a:highlight>
                          <a:latin typeface="Consolas"/>
                          <a:ea typeface="Consolas"/>
                          <a:cs typeface="Consolas"/>
                          <a:sym typeface="Consolas"/>
                        </a:rPr>
                        <a:t>(a))</a:t>
                      </a:r>
                      <a:br>
                        <a:rPr lang="en" sz="1200" u="none" strike="noStrike" cap="none">
                          <a:solidFill>
                            <a:srgbClr val="D1D9E1"/>
                          </a:solidFill>
                          <a:highlight>
                            <a:srgbClr val="474949"/>
                          </a:highlight>
                          <a:latin typeface="Consolas"/>
                          <a:ea typeface="Consolas"/>
                          <a:cs typeface="Consolas"/>
                          <a:sym typeface="Consolas"/>
                        </a:rPr>
                      </a:br>
                      <a:r>
                        <a:rPr lang="en" sz="1200" u="none" strike="noStrike" cap="none">
                          <a:solidFill>
                            <a:srgbClr val="D1D9E1"/>
                          </a:solidFill>
                          <a:highlight>
                            <a:srgbClr val="474949"/>
                          </a:highlight>
                          <a:latin typeface="Consolas"/>
                          <a:ea typeface="Consolas"/>
                          <a:cs typeface="Consolas"/>
                          <a:sym typeface="Consolas"/>
                        </a:rPr>
                        <a:t>b = w/z; </a:t>
                      </a:r>
                      <a:r>
                        <a:rPr lang="en" sz="1200" u="none" strike="noStrike" cap="none">
                          <a:solidFill>
                            <a:srgbClr val="CC99CC"/>
                          </a:solidFill>
                          <a:highlight>
                            <a:srgbClr val="474949"/>
                          </a:highlight>
                          <a:latin typeface="Consolas"/>
                          <a:ea typeface="Consolas"/>
                          <a:cs typeface="Consolas"/>
                          <a:sym typeface="Consolas"/>
                        </a:rPr>
                        <a:t>print</a:t>
                      </a:r>
                      <a:r>
                        <a:rPr lang="en" sz="1200" u="none" strike="noStrike" cap="none">
                          <a:solidFill>
                            <a:srgbClr val="D1D9E1"/>
                          </a:solidFill>
                          <a:highlight>
                            <a:srgbClr val="474949"/>
                          </a:highlight>
                          <a:latin typeface="Consolas"/>
                          <a:ea typeface="Consolas"/>
                          <a:cs typeface="Consolas"/>
                          <a:sym typeface="Consolas"/>
                        </a:rPr>
                        <a:t>(</a:t>
                      </a:r>
                      <a:r>
                        <a:rPr lang="en" sz="1200" u="none" strike="noStrike" cap="none">
                          <a:solidFill>
                            <a:srgbClr val="8ABEB7"/>
                          </a:solidFill>
                          <a:highlight>
                            <a:srgbClr val="474949"/>
                          </a:highlight>
                          <a:latin typeface="Consolas"/>
                          <a:ea typeface="Consolas"/>
                          <a:cs typeface="Consolas"/>
                          <a:sym typeface="Consolas"/>
                        </a:rPr>
                        <a:t>'b = '</a:t>
                      </a:r>
                      <a:r>
                        <a:rPr lang="en" sz="1200" u="none" strike="noStrike" cap="none">
                          <a:solidFill>
                            <a:srgbClr val="D1D9E1"/>
                          </a:solidFill>
                          <a:highlight>
                            <a:srgbClr val="474949"/>
                          </a:highlight>
                          <a:latin typeface="Consolas"/>
                          <a:ea typeface="Consolas"/>
                          <a:cs typeface="Consolas"/>
                          <a:sym typeface="Consolas"/>
                        </a:rPr>
                        <a:t> + </a:t>
                      </a:r>
                      <a:r>
                        <a:rPr lang="en" sz="1200" u="none" strike="noStrike" cap="none">
                          <a:solidFill>
                            <a:srgbClr val="CC99CC"/>
                          </a:solidFill>
                          <a:highlight>
                            <a:srgbClr val="474949"/>
                          </a:highlight>
                          <a:latin typeface="Consolas"/>
                          <a:ea typeface="Consolas"/>
                          <a:cs typeface="Consolas"/>
                          <a:sym typeface="Consolas"/>
                        </a:rPr>
                        <a:t>str</a:t>
                      </a:r>
                      <a:r>
                        <a:rPr lang="en" sz="1200" u="none" strike="noStrike" cap="none">
                          <a:solidFill>
                            <a:srgbClr val="D1D9E1"/>
                          </a:solidFill>
                          <a:highlight>
                            <a:srgbClr val="474949"/>
                          </a:highlight>
                          <a:latin typeface="Consolas"/>
                          <a:ea typeface="Consolas"/>
                          <a:cs typeface="Consolas"/>
                          <a:sym typeface="Consolas"/>
                        </a:rPr>
                        <a:t>(b))</a:t>
                      </a:r>
                      <a:endParaRPr sz="12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55" name="Google Shape;155;p28"/>
          <p:cNvGraphicFramePr/>
          <p:nvPr/>
        </p:nvGraphicFramePr>
        <p:xfrm>
          <a:off x="2521575" y="3073425"/>
          <a:ext cx="3519200" cy="1041400"/>
        </p:xfrm>
        <a:graphic>
          <a:graphicData uri="http://schemas.openxmlformats.org/drawingml/2006/table">
            <a:tbl>
              <a:tblPr>
                <a:noFill/>
                <a:tableStyleId>{B7D6B53E-62CE-4CF7-AB8A-FDCEDE17183E}</a:tableStyleId>
              </a:tblPr>
              <a:tblGrid>
                <a:gridCol w="3519200">
                  <a:extLst>
                    <a:ext uri="{9D8B030D-6E8A-4147-A177-3AD203B41FA5}">
                      <a16:colId xmlns:a16="http://schemas.microsoft.com/office/drawing/2014/main" val="20000"/>
                    </a:ext>
                  </a:extLst>
                </a:gridCol>
              </a:tblGrid>
              <a:tr h="941050">
                <a:tc>
                  <a:txBody>
                    <a:bodyPr/>
                    <a:lstStyle/>
                    <a:p>
                      <a:pPr marL="0" marR="0" lvl="0" indent="0" algn="l" rtl="0">
                        <a:lnSpc>
                          <a:spcPct val="100000"/>
                        </a:lnSpc>
                        <a:spcBef>
                          <a:spcPts val="0"/>
                        </a:spcBef>
                        <a:spcAft>
                          <a:spcPts val="0"/>
                        </a:spcAft>
                        <a:buClr>
                          <a:schemeClr val="dk2"/>
                        </a:buClr>
                        <a:buSzPts val="1100"/>
                        <a:buFont typeface="Arial"/>
                        <a:buNone/>
                      </a:pPr>
                      <a:r>
                        <a:rPr lang="en" sz="1400" u="none" strike="noStrike" cap="none">
                          <a:solidFill>
                            <a:srgbClr val="F99157"/>
                          </a:solidFill>
                          <a:highlight>
                            <a:srgbClr val="474949"/>
                          </a:highlight>
                          <a:latin typeface="Consolas"/>
                          <a:ea typeface="Consolas"/>
                          <a:cs typeface="Consolas"/>
                          <a:sym typeface="Consolas"/>
                        </a:rPr>
                        <a:t>&gt;&gt;&gt;</a:t>
                      </a:r>
                      <a:r>
                        <a:rPr lang="en" sz="1800" u="none" strike="noStrike" cap="none">
                          <a:solidFill>
                            <a:srgbClr val="F99157"/>
                          </a:solidFill>
                          <a:highlight>
                            <a:srgbClr val="474949"/>
                          </a:highlight>
                          <a:latin typeface="Consolas"/>
                          <a:ea typeface="Consolas"/>
                          <a:cs typeface="Consolas"/>
                          <a:sym typeface="Consolas"/>
                        </a:rPr>
                        <a:t> </a:t>
                      </a:r>
                      <a:r>
                        <a:rPr lang="en" sz="1400" u="none" strike="noStrike" cap="none">
                          <a:solidFill>
                            <a:srgbClr val="D1D9E1"/>
                          </a:solidFill>
                          <a:latin typeface="Consolas"/>
                          <a:ea typeface="Consolas"/>
                          <a:cs typeface="Consolas"/>
                          <a:sym typeface="Consolas"/>
                        </a:rPr>
                        <a:t>z = 12</a:t>
                      </a:r>
                      <a:endParaRPr sz="14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w = -2</a:t>
                      </a:r>
                      <a:endParaRPr sz="14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chemeClr val="dk2"/>
                        </a:buClr>
                        <a:buSzPts val="11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a = -24</a:t>
                      </a:r>
                      <a:endParaRPr sz="14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b = -0.16666666666666666</a:t>
                      </a:r>
                      <a:endParaRPr sz="1200" u="none" strike="noStrike" cap="none">
                        <a:solidFill>
                          <a:srgbClr val="D1D9E1"/>
                        </a:solidFill>
                        <a:highlight>
                          <a:srgbClr val="474949"/>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513900" y="510775"/>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Lists</a:t>
            </a:r>
            <a:endParaRPr/>
          </a:p>
        </p:txBody>
      </p:sp>
      <p:graphicFrame>
        <p:nvGraphicFramePr>
          <p:cNvPr id="161" name="Google Shape;161;p29"/>
          <p:cNvGraphicFramePr/>
          <p:nvPr/>
        </p:nvGraphicFramePr>
        <p:xfrm>
          <a:off x="2513900" y="1499825"/>
          <a:ext cx="4498150" cy="1071925"/>
        </p:xfrm>
        <a:graphic>
          <a:graphicData uri="http://schemas.openxmlformats.org/drawingml/2006/table">
            <a:tbl>
              <a:tblPr>
                <a:noFill/>
                <a:tableStyleId>{B7D6B53E-62CE-4CF7-AB8A-FDCEDE17183E}</a:tableStyleId>
              </a:tblPr>
              <a:tblGrid>
                <a:gridCol w="4498150">
                  <a:extLst>
                    <a:ext uri="{9D8B030D-6E8A-4147-A177-3AD203B41FA5}">
                      <a16:colId xmlns:a16="http://schemas.microsoft.com/office/drawing/2014/main" val="20000"/>
                    </a:ext>
                  </a:extLst>
                </a:gridCol>
              </a:tblGrid>
              <a:tr h="1071925">
                <a:tc>
                  <a:txBody>
                    <a:bodyPr/>
                    <a:lstStyle/>
                    <a:p>
                      <a:pPr marL="0" marR="0" lvl="0" indent="0" algn="l" rtl="0">
                        <a:lnSpc>
                          <a:spcPct val="115000"/>
                        </a:lnSpc>
                        <a:spcBef>
                          <a:spcPts val="0"/>
                        </a:spcBef>
                        <a:spcAft>
                          <a:spcPts val="0"/>
                        </a:spcAft>
                        <a:buClr>
                          <a:srgbClr val="000000"/>
                        </a:buClr>
                        <a:buSzPts val="1300"/>
                        <a:buFont typeface="Arial"/>
                        <a:buNone/>
                      </a:pPr>
                      <a:r>
                        <a:rPr lang="en" sz="1300" u="none" strike="noStrike" cap="none">
                          <a:solidFill>
                            <a:srgbClr val="D1D9E1"/>
                          </a:solidFill>
                          <a:highlight>
                            <a:srgbClr val="474949"/>
                          </a:highlight>
                          <a:latin typeface="Consolas"/>
                          <a:ea typeface="Consolas"/>
                          <a:cs typeface="Consolas"/>
                          <a:sym typeface="Consolas"/>
                        </a:rPr>
                        <a:t>myFirstList = [</a:t>
                      </a:r>
                      <a:r>
                        <a:rPr lang="en" sz="1300" u="none" strike="noStrike" cap="none">
                          <a:solidFill>
                            <a:srgbClr val="F99157"/>
                          </a:solidFill>
                          <a:highlight>
                            <a:srgbClr val="474949"/>
                          </a:highlight>
                          <a:latin typeface="Consolas"/>
                          <a:ea typeface="Consolas"/>
                          <a:cs typeface="Consolas"/>
                          <a:sym typeface="Consolas"/>
                        </a:rPr>
                        <a:t>1</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3</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4</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0</a:t>
                      </a:r>
                      <a:r>
                        <a:rPr lang="en" sz="1300" u="none" strike="noStrike" cap="none">
                          <a:solidFill>
                            <a:srgbClr val="D1D9E1"/>
                          </a:solidFill>
                          <a:highlight>
                            <a:srgbClr val="474949"/>
                          </a:highlight>
                          <a:latin typeface="Consolas"/>
                          <a:ea typeface="Consolas"/>
                          <a:cs typeface="Consolas"/>
                          <a:sym typeface="Consolas"/>
                        </a:rPr>
                        <a: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-1</a:t>
                      </a:r>
                      <a:r>
                        <a:rPr lang="en" sz="1300" u="none" strike="noStrike" cap="none">
                          <a:solidFill>
                            <a:srgbClr val="D1D9E1"/>
                          </a:solidFill>
                          <a:highlight>
                            <a:srgbClr val="474949"/>
                          </a:highlight>
                          <a:latin typeface="Consolas"/>
                          <a:ea typeface="Consolas"/>
                          <a:cs typeface="Consolas"/>
                          <a:sym typeface="Consolas"/>
                        </a:rPr>
                        <a: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3</a:t>
                      </a:r>
                      <a:r>
                        <a:rPr lang="en" sz="1300" u="none" strike="noStrike" cap="none">
                          <a:solidFill>
                            <a:srgbClr val="D1D9E1"/>
                          </a:solidFill>
                          <a:highlight>
                            <a:srgbClr val="474949"/>
                          </a:highlight>
                          <a:latin typeface="Consolas"/>
                          <a:ea typeface="Consolas"/>
                          <a:cs typeface="Consolas"/>
                          <a:sym typeface="Consolas"/>
                        </a:rPr>
                        <a:t>] = </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CC99CC"/>
                          </a:solidFill>
                          <a:highlight>
                            <a:srgbClr val="474949"/>
                          </a:highlight>
                          <a:latin typeface="Consolas"/>
                          <a:ea typeface="Consolas"/>
                          <a:cs typeface="Consolas"/>
                          <a:sym typeface="Consolas"/>
                        </a:rPr>
                        <a:t>repr</a:t>
                      </a:r>
                      <a:r>
                        <a:rPr lang="en" sz="1300" u="none" strike="noStrike" cap="none">
                          <a:solidFill>
                            <a:srgbClr val="D1D9E1"/>
                          </a:solidFill>
                          <a:highlight>
                            <a:srgbClr val="474949"/>
                          </a:highlight>
                          <a:latin typeface="Consolas"/>
                          <a:ea typeface="Consolas"/>
                          <a:cs typeface="Consolas"/>
                          <a:sym typeface="Consolas"/>
                        </a:rPr>
                        <a:t>(myFirstList))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D1D9E1"/>
                          </a:solidFill>
                          <a:highlight>
                            <a:srgbClr val="474949"/>
                          </a:highlight>
                          <a:latin typeface="Consolas"/>
                          <a:ea typeface="Consolas"/>
                          <a:cs typeface="Consolas"/>
                          <a:sym typeface="Consolas"/>
                        </a:rPr>
                        <a:t>myFirstList.append(</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CC99CC"/>
                          </a:solidFill>
                          <a:highlight>
                            <a:srgbClr val="474949"/>
                          </a:highlight>
                          <a:latin typeface="Consolas"/>
                          <a:ea typeface="Consolas"/>
                          <a:cs typeface="Consolas"/>
                          <a:sym typeface="Consolas"/>
                        </a:rPr>
                        <a:t>repr</a:t>
                      </a:r>
                      <a:r>
                        <a:rPr lang="en" sz="1300" u="none" strike="noStrike" cap="none">
                          <a:solidFill>
                            <a:srgbClr val="D1D9E1"/>
                          </a:solidFill>
                          <a:highlight>
                            <a:srgbClr val="474949"/>
                          </a:highlight>
                          <a:latin typeface="Consolas"/>
                          <a:ea typeface="Consolas"/>
                          <a:cs typeface="Consolas"/>
                          <a:sym typeface="Consolas"/>
                        </a:rPr>
                        <a:t>(myFirstList))</a:t>
                      </a:r>
                      <a:endParaRPr sz="13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62" name="Google Shape;162;p29"/>
          <p:cNvGraphicFramePr/>
          <p:nvPr/>
        </p:nvGraphicFramePr>
        <p:xfrm>
          <a:off x="2513900" y="2870125"/>
          <a:ext cx="2687200" cy="1224280"/>
        </p:xfrm>
        <a:graphic>
          <a:graphicData uri="http://schemas.openxmlformats.org/drawingml/2006/table">
            <a:tbl>
              <a:tblPr>
                <a:noFill/>
                <a:tableStyleId>{B7D6B53E-62CE-4CF7-AB8A-FDCEDE17183E}</a:tableStyleId>
              </a:tblPr>
              <a:tblGrid>
                <a:gridCol w="2687200">
                  <a:extLst>
                    <a:ext uri="{9D8B030D-6E8A-4147-A177-3AD203B41FA5}">
                      <a16:colId xmlns:a16="http://schemas.microsoft.com/office/drawing/2014/main" val="20000"/>
                    </a:ext>
                  </a:extLst>
                </a:gridCol>
              </a:tblGrid>
              <a:tr h="7254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1</a:t>
                      </a:r>
                      <a:endParaRPr sz="18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4</a:t>
                      </a:r>
                      <a:endParaRPr sz="18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[1, 2, 3, 5]</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[1, 2, 3, 5, 5]</a:t>
                      </a:r>
                      <a:endParaRPr sz="18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2495050" y="510775"/>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Lists</a:t>
            </a:r>
            <a:endParaRPr/>
          </a:p>
        </p:txBody>
      </p:sp>
      <p:graphicFrame>
        <p:nvGraphicFramePr>
          <p:cNvPr id="168" name="Google Shape;168;p30"/>
          <p:cNvGraphicFramePr/>
          <p:nvPr/>
        </p:nvGraphicFramePr>
        <p:xfrm>
          <a:off x="2495050" y="1412400"/>
          <a:ext cx="5123900" cy="1061850"/>
        </p:xfrm>
        <a:graphic>
          <a:graphicData uri="http://schemas.openxmlformats.org/drawingml/2006/table">
            <a:tbl>
              <a:tblPr>
                <a:noFill/>
                <a:tableStyleId>{B7D6B53E-62CE-4CF7-AB8A-FDCEDE17183E}</a:tableStyleId>
              </a:tblPr>
              <a:tblGrid>
                <a:gridCol w="5123900">
                  <a:extLst>
                    <a:ext uri="{9D8B030D-6E8A-4147-A177-3AD203B41FA5}">
                      <a16:colId xmlns:a16="http://schemas.microsoft.com/office/drawing/2014/main" val="20000"/>
                    </a:ext>
                  </a:extLst>
                </a:gridCol>
              </a:tblGrid>
              <a:tr h="1061850">
                <a:tc>
                  <a:txBody>
                    <a:bodyPr/>
                    <a:lstStyle/>
                    <a:p>
                      <a:pPr marL="0" marR="0" lvl="0" indent="0" algn="l" rtl="0">
                        <a:lnSpc>
                          <a:spcPct val="115000"/>
                        </a:lnSpc>
                        <a:spcBef>
                          <a:spcPts val="0"/>
                        </a:spcBef>
                        <a:spcAft>
                          <a:spcPts val="0"/>
                        </a:spcAft>
                        <a:buClr>
                          <a:srgbClr val="000000"/>
                        </a:buClr>
                        <a:buSzPts val="1300"/>
                        <a:buFont typeface="Arial"/>
                        <a:buNone/>
                      </a:pP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8ABEB7"/>
                          </a:solidFill>
                          <a:highlight>
                            <a:srgbClr val="474949"/>
                          </a:highlight>
                          <a:latin typeface="Consolas"/>
                          <a:ea typeface="Consolas"/>
                          <a:cs typeface="Consolas"/>
                          <a:sym typeface="Consolas"/>
                        </a:rPr>
                        <a:t>'last two: '</a:t>
                      </a:r>
                      <a:r>
                        <a:rPr lang="en" sz="1300" u="none" strike="noStrike" cap="none">
                          <a:solidFill>
                            <a:srgbClr val="D1D9E1"/>
                          </a:solidFill>
                          <a:highlight>
                            <a:srgbClr val="474949"/>
                          </a:highlight>
                          <a:latin typeface="Consolas"/>
                          <a:ea typeface="Consolas"/>
                          <a:cs typeface="Consolas"/>
                          <a:sym typeface="Consolas"/>
                        </a:rPr>
                        <a:t> + </a:t>
                      </a:r>
                      <a:r>
                        <a:rPr lang="en" sz="1300" u="none" strike="noStrike" cap="none">
                          <a:solidFill>
                            <a:srgbClr val="CC99CC"/>
                          </a:solidFill>
                          <a:highlight>
                            <a:srgbClr val="474949"/>
                          </a:highlight>
                          <a:latin typeface="Consolas"/>
                          <a:ea typeface="Consolas"/>
                          <a:cs typeface="Consolas"/>
                          <a:sym typeface="Consolas"/>
                        </a:rPr>
                        <a:t>repr</a:t>
                      </a: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3</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8ABEB7"/>
                          </a:solidFill>
                          <a:highlight>
                            <a:srgbClr val="474949"/>
                          </a:highlight>
                          <a:latin typeface="Consolas"/>
                          <a:ea typeface="Consolas"/>
                          <a:cs typeface="Consolas"/>
                          <a:sym typeface="Consolas"/>
                        </a:rPr>
                        <a:t>'skipping by twos: '</a:t>
                      </a:r>
                      <a:r>
                        <a:rPr lang="en" sz="1300" u="none" strike="noStrike" cap="none">
                          <a:solidFill>
                            <a:srgbClr val="D1D9E1"/>
                          </a:solidFill>
                          <a:highlight>
                            <a:srgbClr val="474949"/>
                          </a:highlight>
                          <a:latin typeface="Consolas"/>
                          <a:ea typeface="Consolas"/>
                          <a:cs typeface="Consolas"/>
                          <a:sym typeface="Consolas"/>
                        </a:rPr>
                        <a:t> + </a:t>
                      </a:r>
                      <a:r>
                        <a:rPr lang="en" sz="1300" u="none" strike="noStrike" cap="none">
                          <a:solidFill>
                            <a:srgbClr val="CC99CC"/>
                          </a:solidFill>
                          <a:highlight>
                            <a:srgbClr val="474949"/>
                          </a:highlight>
                          <a:latin typeface="Consolas"/>
                          <a:ea typeface="Consolas"/>
                          <a:cs typeface="Consolas"/>
                          <a:sym typeface="Consolas"/>
                        </a:rPr>
                        <a:t>repr</a:t>
                      </a: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0</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8ABEB7"/>
                          </a:solidFill>
                          <a:highlight>
                            <a:srgbClr val="474949"/>
                          </a:highlight>
                          <a:latin typeface="Consolas"/>
                          <a:ea typeface="Consolas"/>
                          <a:cs typeface="Consolas"/>
                          <a:sym typeface="Consolas"/>
                        </a:rPr>
                        <a:t>'first two: '</a:t>
                      </a:r>
                      <a:r>
                        <a:rPr lang="en" sz="1300" u="none" strike="noStrike" cap="none">
                          <a:solidFill>
                            <a:srgbClr val="D1D9E1"/>
                          </a:solidFill>
                          <a:highlight>
                            <a:srgbClr val="474949"/>
                          </a:highlight>
                          <a:latin typeface="Consolas"/>
                          <a:ea typeface="Consolas"/>
                          <a:cs typeface="Consolas"/>
                          <a:sym typeface="Consolas"/>
                        </a:rPr>
                        <a:t> + </a:t>
                      </a:r>
                      <a:r>
                        <a:rPr lang="en" sz="1300" u="none" strike="noStrike" cap="none">
                          <a:solidFill>
                            <a:srgbClr val="CC99CC"/>
                          </a:solidFill>
                          <a:highlight>
                            <a:srgbClr val="474949"/>
                          </a:highlight>
                          <a:latin typeface="Consolas"/>
                          <a:ea typeface="Consolas"/>
                          <a:cs typeface="Consolas"/>
                          <a:sym typeface="Consolas"/>
                        </a:rPr>
                        <a:t>repr</a:t>
                      </a: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8ABEB7"/>
                          </a:solidFill>
                          <a:highlight>
                            <a:srgbClr val="474949"/>
                          </a:highlight>
                          <a:latin typeface="Consolas"/>
                          <a:ea typeface="Consolas"/>
                          <a:cs typeface="Consolas"/>
                          <a:sym typeface="Consolas"/>
                        </a:rPr>
                        <a:t>'3rd item onwards: '</a:t>
                      </a:r>
                      <a:r>
                        <a:rPr lang="en" sz="1300" u="none" strike="noStrike" cap="none">
                          <a:solidFill>
                            <a:srgbClr val="D1D9E1"/>
                          </a:solidFill>
                          <a:highlight>
                            <a:srgbClr val="474949"/>
                          </a:highlight>
                          <a:latin typeface="Consolas"/>
                          <a:ea typeface="Consolas"/>
                          <a:cs typeface="Consolas"/>
                          <a:sym typeface="Consolas"/>
                        </a:rPr>
                        <a:t> + </a:t>
                      </a:r>
                      <a:r>
                        <a:rPr lang="en" sz="1300" u="none" strike="noStrike" cap="none">
                          <a:solidFill>
                            <a:srgbClr val="CC99CC"/>
                          </a:solidFill>
                          <a:highlight>
                            <a:srgbClr val="474949"/>
                          </a:highlight>
                          <a:latin typeface="Consolas"/>
                          <a:ea typeface="Consolas"/>
                          <a:cs typeface="Consolas"/>
                          <a:sym typeface="Consolas"/>
                        </a:rPr>
                        <a:t>repr</a:t>
                      </a:r>
                      <a:r>
                        <a:rPr lang="en" sz="1300" u="none" strike="noStrike" cap="none">
                          <a:solidFill>
                            <a:srgbClr val="D1D9E1"/>
                          </a:solidFill>
                          <a:highlight>
                            <a:srgbClr val="474949"/>
                          </a:highlight>
                          <a:latin typeface="Consolas"/>
                          <a:ea typeface="Consolas"/>
                          <a:cs typeface="Consolas"/>
                          <a:sym typeface="Consolas"/>
                        </a:rPr>
                        <a:t>(myFirstList[</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a:t>
                      </a:r>
                      <a:endParaRPr sz="13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69" name="Google Shape;169;p30"/>
          <p:cNvGraphicFramePr/>
          <p:nvPr/>
        </p:nvGraphicFramePr>
        <p:xfrm>
          <a:off x="2495050" y="2740475"/>
          <a:ext cx="4194825" cy="1368806"/>
        </p:xfrm>
        <a:graphic>
          <a:graphicData uri="http://schemas.openxmlformats.org/drawingml/2006/table">
            <a:tbl>
              <a:tblPr>
                <a:noFill/>
                <a:tableStyleId>{B7D6B53E-62CE-4CF7-AB8A-FDCEDE17183E}</a:tableStyleId>
              </a:tblPr>
              <a:tblGrid>
                <a:gridCol w="4194825">
                  <a:extLst>
                    <a:ext uri="{9D8B030D-6E8A-4147-A177-3AD203B41FA5}">
                      <a16:colId xmlns:a16="http://schemas.microsoft.com/office/drawing/2014/main" val="20000"/>
                    </a:ext>
                  </a:extLst>
                </a:gridCol>
              </a:tblGrid>
              <a:tr h="1061850">
                <a:tc>
                  <a:txBody>
                    <a:bodyPr/>
                    <a:lstStyle/>
                    <a:p>
                      <a:pPr marL="0" marR="139700" lvl="0" indent="0" algn="l" rtl="0">
                        <a:lnSpc>
                          <a:spcPct val="115000"/>
                        </a:lnSpc>
                        <a:spcBef>
                          <a:spcPts val="0"/>
                        </a:spcBef>
                        <a:spcAft>
                          <a:spcPts val="0"/>
                        </a:spcAft>
                        <a:buClr>
                          <a:srgbClr val="000000"/>
                        </a:buClr>
                        <a:buSzPts val="1800"/>
                        <a:buFont typeface="Arial"/>
                        <a:buNone/>
                      </a:pP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last two: [5, 5]</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skipping by twos: [1, 3, 5]</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first two: [1, 2]</a:t>
                      </a:r>
                      <a:br>
                        <a:rPr lang="en" sz="1800" u="none" strike="noStrike" cap="none">
                          <a:solidFill>
                            <a:srgbClr val="D1D9E1"/>
                          </a:solidFill>
                          <a:latin typeface="Consolas"/>
                          <a:ea typeface="Consolas"/>
                          <a:cs typeface="Consolas"/>
                          <a:sym typeface="Consolas"/>
                        </a:rPr>
                      </a:br>
                      <a:r>
                        <a:rPr lang="en" sz="1800" u="none" strike="noStrike" cap="none">
                          <a:solidFill>
                            <a:srgbClr val="F99157"/>
                          </a:solidFill>
                          <a:highlight>
                            <a:srgbClr val="474949"/>
                          </a:highlight>
                          <a:latin typeface="Consolas"/>
                          <a:ea typeface="Consolas"/>
                          <a:cs typeface="Consolas"/>
                          <a:sym typeface="Consolas"/>
                        </a:rPr>
                        <a:t>&gt;&gt;&gt; </a:t>
                      </a:r>
                      <a:r>
                        <a:rPr lang="en" sz="1800" u="none" strike="noStrike" cap="none">
                          <a:solidFill>
                            <a:srgbClr val="D1D9E1"/>
                          </a:solidFill>
                          <a:latin typeface="Consolas"/>
                          <a:ea typeface="Consolas"/>
                          <a:cs typeface="Consolas"/>
                          <a:sym typeface="Consolas"/>
                        </a:rPr>
                        <a:t>3rd item onwards: [3, 5, 5]</a:t>
                      </a:r>
                      <a:endParaRPr sz="18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2493725" y="51750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Lists</a:t>
            </a:r>
            <a:endParaRPr/>
          </a:p>
        </p:txBody>
      </p:sp>
      <p:graphicFrame>
        <p:nvGraphicFramePr>
          <p:cNvPr id="175" name="Google Shape;175;p31"/>
          <p:cNvGraphicFramePr/>
          <p:nvPr/>
        </p:nvGraphicFramePr>
        <p:xfrm>
          <a:off x="2493725" y="1641175"/>
          <a:ext cx="4989325" cy="721360"/>
        </p:xfrm>
        <a:graphic>
          <a:graphicData uri="http://schemas.openxmlformats.org/drawingml/2006/table">
            <a:tbl>
              <a:tblPr>
                <a:noFill/>
                <a:tableStyleId>{B7D6B53E-62CE-4CF7-AB8A-FDCEDE17183E}</a:tableStyleId>
              </a:tblPr>
              <a:tblGrid>
                <a:gridCol w="4989325">
                  <a:extLst>
                    <a:ext uri="{9D8B030D-6E8A-4147-A177-3AD203B41FA5}">
                      <a16:colId xmlns:a16="http://schemas.microsoft.com/office/drawing/2014/main" val="20000"/>
                    </a:ext>
                  </a:extLst>
                </a:gridCol>
              </a:tblGrid>
              <a:tr h="57067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D1D9E1"/>
                          </a:solidFill>
                          <a:highlight>
                            <a:srgbClr val="474949"/>
                          </a:highlight>
                          <a:latin typeface="Consolas"/>
                          <a:ea typeface="Consolas"/>
                          <a:cs typeface="Consolas"/>
                          <a:sym typeface="Consolas"/>
                        </a:rPr>
                        <a:t>listInList = [[</a:t>
                      </a:r>
                      <a:r>
                        <a:rPr lang="en" sz="1300" u="none" strike="noStrike" cap="none">
                          <a:solidFill>
                            <a:srgbClr val="F99157"/>
                          </a:solidFill>
                          <a:highlight>
                            <a:srgbClr val="474949"/>
                          </a:highlight>
                          <a:latin typeface="Consolas"/>
                          <a:ea typeface="Consolas"/>
                          <a:cs typeface="Consolas"/>
                          <a:sym typeface="Consolas"/>
                        </a:rPr>
                        <a:t>1</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3</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4</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6</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7</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8</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9</a:t>
                      </a:r>
                      <a:r>
                        <a:rPr lang="en" sz="1300" u="none" strike="noStrike" cap="none">
                          <a:solidFill>
                            <a:srgbClr val="D1D9E1"/>
                          </a:solidFill>
                          <a:highlight>
                            <a:srgbClr val="474949"/>
                          </a:highlight>
                          <a:latin typeface="Consolas"/>
                          <a:ea typeface="Consolas"/>
                          <a:cs typeface="Consolas"/>
                          <a:sym typeface="Consolas"/>
                        </a:rPr>
                        <a:t>]]</a:t>
                      </a:r>
                      <a:br>
                        <a:rPr lang="en" sz="1300" u="none" strike="noStrike" cap="none">
                          <a:solidFill>
                            <a:srgbClr val="D1D9E1"/>
                          </a:solidFill>
                          <a:highlight>
                            <a:srgbClr val="474949"/>
                          </a:highlight>
                          <a:latin typeface="Consolas"/>
                          <a:ea typeface="Consolas"/>
                          <a:cs typeface="Consolas"/>
                          <a:sym typeface="Consolas"/>
                        </a:rPr>
                      </a:b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(listInList[</a:t>
                      </a:r>
                      <a:r>
                        <a:rPr lang="en" sz="1300" u="none" strike="noStrike" cap="none">
                          <a:solidFill>
                            <a:srgbClr val="F99157"/>
                          </a:solidFill>
                          <a:highlight>
                            <a:srgbClr val="474949"/>
                          </a:highlight>
                          <a:latin typeface="Consolas"/>
                          <a:ea typeface="Consolas"/>
                          <a:cs typeface="Consolas"/>
                          <a:sym typeface="Consolas"/>
                        </a:rPr>
                        <a:t>0</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F99157"/>
                          </a:solidFill>
                          <a:highlight>
                            <a:srgbClr val="474949"/>
                          </a:highlight>
                          <a:latin typeface="Consolas"/>
                          <a:ea typeface="Consolas"/>
                          <a:cs typeface="Consolas"/>
                          <a:sym typeface="Consolas"/>
                        </a:rPr>
                        <a:t>1</a:t>
                      </a:r>
                      <a:r>
                        <a:rPr lang="en" sz="1300" u="none" strike="noStrike" cap="none">
                          <a:solidFill>
                            <a:srgbClr val="D1D9E1"/>
                          </a:solidFill>
                          <a:highlight>
                            <a:srgbClr val="474949"/>
                          </a:highlight>
                          <a:latin typeface="Consolas"/>
                          <a:ea typeface="Consolas"/>
                          <a:cs typeface="Consolas"/>
                          <a:sym typeface="Consolas"/>
                        </a:rPr>
                        <a:t>])</a:t>
                      </a:r>
                      <a:endParaRPr sz="1300" u="none" strike="noStrike" cap="none">
                        <a:solidFill>
                          <a:srgbClr val="D1D9E1"/>
                        </a:solidFill>
                        <a:highlight>
                          <a:srgbClr val="474949"/>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CC99CC"/>
                          </a:solidFill>
                          <a:highlight>
                            <a:srgbClr val="474949"/>
                          </a:highlight>
                          <a:latin typeface="Consolas"/>
                          <a:ea typeface="Consolas"/>
                          <a:cs typeface="Consolas"/>
                          <a:sym typeface="Consolas"/>
                        </a:rPr>
                        <a:t>len</a:t>
                      </a:r>
                      <a:r>
                        <a:rPr lang="en" sz="1300" u="none" strike="noStrike" cap="none">
                          <a:solidFill>
                            <a:srgbClr val="D1D9E1"/>
                          </a:solidFill>
                          <a:highlight>
                            <a:srgbClr val="474949"/>
                          </a:highlight>
                          <a:latin typeface="Consolas"/>
                          <a:ea typeface="Consolas"/>
                          <a:cs typeface="Consolas"/>
                          <a:sym typeface="Consolas"/>
                        </a:rPr>
                        <a:t>(listInList))</a:t>
                      </a:r>
                      <a:endParaRPr sz="1300" u="none" strike="noStrike" cap="none">
                        <a:solidFill>
                          <a:srgbClr val="FCC28C"/>
                        </a:solidFill>
                        <a:highlight>
                          <a:srgbClr val="333333"/>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76" name="Google Shape;176;p31"/>
          <p:cNvGraphicFramePr/>
          <p:nvPr/>
        </p:nvGraphicFramePr>
        <p:xfrm>
          <a:off x="2493725" y="2890300"/>
          <a:ext cx="3966600" cy="570675"/>
        </p:xfrm>
        <a:graphic>
          <a:graphicData uri="http://schemas.openxmlformats.org/drawingml/2006/table">
            <a:tbl>
              <a:tblPr>
                <a:noFill/>
                <a:tableStyleId>{B7D6B53E-62CE-4CF7-AB8A-FDCEDE17183E}</a:tableStyleId>
              </a:tblPr>
              <a:tblGrid>
                <a:gridCol w="3966600">
                  <a:extLst>
                    <a:ext uri="{9D8B030D-6E8A-4147-A177-3AD203B41FA5}">
                      <a16:colId xmlns:a16="http://schemas.microsoft.com/office/drawing/2014/main" val="20000"/>
                    </a:ext>
                  </a:extLst>
                </a:gridCol>
              </a:tblGrid>
              <a:tr h="5706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2</a:t>
                      </a:r>
                      <a:br>
                        <a:rPr lang="en" sz="1400" u="none" strike="noStrike" cap="none">
                          <a:solidFill>
                            <a:srgbClr val="D1D9E1"/>
                          </a:solidFill>
                          <a:latin typeface="Consolas"/>
                          <a:ea typeface="Consolas"/>
                          <a:cs typeface="Consolas"/>
                          <a:sym typeface="Consolas"/>
                        </a:rPr>
                      </a:b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3</a:t>
                      </a:r>
                      <a:endParaRPr sz="14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2493725" y="517500"/>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Sets</a:t>
            </a:r>
            <a:endParaRPr/>
          </a:p>
        </p:txBody>
      </p:sp>
      <p:graphicFrame>
        <p:nvGraphicFramePr>
          <p:cNvPr id="182" name="Google Shape;182;p32"/>
          <p:cNvGraphicFramePr/>
          <p:nvPr/>
        </p:nvGraphicFramePr>
        <p:xfrm>
          <a:off x="2493725" y="1641175"/>
          <a:ext cx="5204750" cy="919480"/>
        </p:xfrm>
        <a:graphic>
          <a:graphicData uri="http://schemas.openxmlformats.org/drawingml/2006/table">
            <a:tbl>
              <a:tblPr>
                <a:noFill/>
                <a:tableStyleId>{B7D6B53E-62CE-4CF7-AB8A-FDCEDE17183E}</a:tableStyleId>
              </a:tblPr>
              <a:tblGrid>
                <a:gridCol w="5204750">
                  <a:extLst>
                    <a:ext uri="{9D8B030D-6E8A-4147-A177-3AD203B41FA5}">
                      <a16:colId xmlns:a16="http://schemas.microsoft.com/office/drawing/2014/main" val="20000"/>
                    </a:ext>
                  </a:extLst>
                </a:gridCol>
              </a:tblGrid>
              <a:tr h="372200">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D1D9E1"/>
                          </a:solidFill>
                          <a:highlight>
                            <a:srgbClr val="474949"/>
                          </a:highlight>
                          <a:latin typeface="Consolas"/>
                          <a:ea typeface="Consolas"/>
                          <a:cs typeface="Consolas"/>
                          <a:sym typeface="Consolas"/>
                        </a:rPr>
                        <a:t>myFirstList = [</a:t>
                      </a:r>
                      <a:r>
                        <a:rPr lang="en" sz="1300" u="none" strike="noStrike" cap="none">
                          <a:solidFill>
                            <a:srgbClr val="F99157"/>
                          </a:solidFill>
                          <a:highlight>
                            <a:srgbClr val="474949"/>
                          </a:highlight>
                          <a:latin typeface="Consolas"/>
                          <a:ea typeface="Consolas"/>
                          <a:cs typeface="Consolas"/>
                          <a:sym typeface="Consolas"/>
                        </a:rPr>
                        <a:t>1</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3</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a:t>
                      </a:r>
                      <a:endParaRPr sz="1300" u="none" strike="noStrike" cap="none">
                        <a:solidFill>
                          <a:srgbClr val="D1D9E1"/>
                        </a:solidFill>
                        <a:highlight>
                          <a:srgbClr val="474949"/>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CC99CC"/>
                          </a:solidFill>
                          <a:highlight>
                            <a:srgbClr val="474949"/>
                          </a:highlight>
                          <a:latin typeface="Consolas"/>
                          <a:ea typeface="Consolas"/>
                          <a:cs typeface="Consolas"/>
                          <a:sym typeface="Consolas"/>
                        </a:rPr>
                        <a:t>set</a:t>
                      </a:r>
                      <a:r>
                        <a:rPr lang="en" sz="1300" u="none" strike="noStrike" cap="none">
                          <a:solidFill>
                            <a:srgbClr val="D1D9E1"/>
                          </a:solidFill>
                          <a:highlight>
                            <a:srgbClr val="474949"/>
                          </a:highlight>
                          <a:latin typeface="Consolas"/>
                          <a:ea typeface="Consolas"/>
                          <a:cs typeface="Consolas"/>
                          <a:sym typeface="Consolas"/>
                        </a:rPr>
                        <a:t>(myFirstList))</a:t>
                      </a:r>
                      <a:endParaRPr sz="1300" u="none" strike="noStrike" cap="none">
                        <a:solidFill>
                          <a:srgbClr val="D1D9E1"/>
                        </a:solidFill>
                        <a:highlight>
                          <a:srgbClr val="474949"/>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D1D9E1"/>
                          </a:solidFill>
                          <a:highlight>
                            <a:srgbClr val="474949"/>
                          </a:highlight>
                          <a:latin typeface="Consolas"/>
                          <a:ea typeface="Consolas"/>
                          <a:cs typeface="Consolas"/>
                          <a:sym typeface="Consolas"/>
                        </a:rPr>
                        <a:t>mySecondList = [</a:t>
                      </a:r>
                      <a:r>
                        <a:rPr lang="en" sz="1300" u="none" strike="noStrike" cap="none">
                          <a:solidFill>
                            <a:srgbClr val="F99157"/>
                          </a:solidFill>
                          <a:highlight>
                            <a:srgbClr val="474949"/>
                          </a:highlight>
                          <a:latin typeface="Consolas"/>
                          <a:ea typeface="Consolas"/>
                          <a:cs typeface="Consolas"/>
                          <a:sym typeface="Consolas"/>
                        </a:rPr>
                        <a:t>1</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2</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3</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5</a:t>
                      </a:r>
                      <a:r>
                        <a:rPr lang="en" sz="1300" u="none" strike="noStrike" cap="none">
                          <a:solidFill>
                            <a:srgbClr val="D1D9E1"/>
                          </a:solidFill>
                          <a:highlight>
                            <a:srgbClr val="474949"/>
                          </a:highlight>
                          <a:latin typeface="Consolas"/>
                          <a:ea typeface="Consolas"/>
                          <a:cs typeface="Consolas"/>
                          <a:sym typeface="Consolas"/>
                        </a:rPr>
                        <a:t>, </a:t>
                      </a:r>
                      <a:r>
                        <a:rPr lang="en" sz="1300" u="none" strike="noStrike" cap="none">
                          <a:solidFill>
                            <a:srgbClr val="F99157"/>
                          </a:solidFill>
                          <a:highlight>
                            <a:srgbClr val="474949"/>
                          </a:highlight>
                          <a:latin typeface="Consolas"/>
                          <a:ea typeface="Consolas"/>
                          <a:cs typeface="Consolas"/>
                          <a:sym typeface="Consolas"/>
                        </a:rPr>
                        <a:t>6</a:t>
                      </a:r>
                      <a:r>
                        <a:rPr lang="en" sz="1300" u="none" strike="noStrike" cap="none">
                          <a:solidFill>
                            <a:srgbClr val="D1D9E1"/>
                          </a:solidFill>
                          <a:highlight>
                            <a:srgbClr val="474949"/>
                          </a:highlight>
                          <a:latin typeface="Consolas"/>
                          <a:ea typeface="Consolas"/>
                          <a:cs typeface="Consolas"/>
                          <a:sym typeface="Consolas"/>
                        </a:rPr>
                        <a:t>]</a:t>
                      </a:r>
                      <a:endParaRPr sz="1300" u="none" strike="noStrike" cap="none">
                        <a:solidFill>
                          <a:srgbClr val="D1D9E1"/>
                        </a:solidFill>
                        <a:highlight>
                          <a:srgbClr val="474949"/>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r>
                        <a:rPr lang="en" sz="1300" u="none" strike="noStrike" cap="none">
                          <a:solidFill>
                            <a:srgbClr val="CC99CC"/>
                          </a:solidFill>
                          <a:highlight>
                            <a:srgbClr val="474949"/>
                          </a:highlight>
                          <a:latin typeface="Consolas"/>
                          <a:ea typeface="Consolas"/>
                          <a:cs typeface="Consolas"/>
                          <a:sym typeface="Consolas"/>
                        </a:rPr>
                        <a:t>print</a:t>
                      </a:r>
                      <a:r>
                        <a:rPr lang="en" sz="1300" u="none" strike="noStrike" cap="none">
                          <a:solidFill>
                            <a:srgbClr val="D1D9E1"/>
                          </a:solidFill>
                          <a:highlight>
                            <a:srgbClr val="474949"/>
                          </a:highlight>
                          <a:latin typeface="Consolas"/>
                          <a:ea typeface="Consolas"/>
                          <a:cs typeface="Consolas"/>
                          <a:sym typeface="Consolas"/>
                        </a:rPr>
                        <a:t>(</a:t>
                      </a:r>
                      <a:r>
                        <a:rPr lang="en" sz="1300" u="none" strike="noStrike" cap="none">
                          <a:solidFill>
                            <a:srgbClr val="CC99CC"/>
                          </a:solidFill>
                          <a:highlight>
                            <a:srgbClr val="474949"/>
                          </a:highlight>
                          <a:latin typeface="Consolas"/>
                          <a:ea typeface="Consolas"/>
                          <a:cs typeface="Consolas"/>
                          <a:sym typeface="Consolas"/>
                        </a:rPr>
                        <a:t>set</a:t>
                      </a:r>
                      <a:r>
                        <a:rPr lang="en" sz="1300" u="none" strike="noStrike" cap="none">
                          <a:solidFill>
                            <a:srgbClr val="D1D9E1"/>
                          </a:solidFill>
                          <a:highlight>
                            <a:srgbClr val="474949"/>
                          </a:highlight>
                          <a:latin typeface="Consolas"/>
                          <a:ea typeface="Consolas"/>
                          <a:cs typeface="Consolas"/>
                          <a:sym typeface="Consolas"/>
                        </a:rPr>
                        <a:t>(myFirstList).intersection(</a:t>
                      </a:r>
                      <a:r>
                        <a:rPr lang="en" sz="1300" u="none" strike="noStrike" cap="none">
                          <a:solidFill>
                            <a:srgbClr val="CC99CC"/>
                          </a:solidFill>
                          <a:highlight>
                            <a:srgbClr val="474949"/>
                          </a:highlight>
                          <a:latin typeface="Consolas"/>
                          <a:ea typeface="Consolas"/>
                          <a:cs typeface="Consolas"/>
                          <a:sym typeface="Consolas"/>
                        </a:rPr>
                        <a:t>set</a:t>
                      </a:r>
                      <a:r>
                        <a:rPr lang="en" sz="1300" u="none" strike="noStrike" cap="none">
                          <a:solidFill>
                            <a:srgbClr val="D1D9E1"/>
                          </a:solidFill>
                          <a:highlight>
                            <a:srgbClr val="474949"/>
                          </a:highlight>
                          <a:latin typeface="Consolas"/>
                          <a:ea typeface="Consolas"/>
                          <a:cs typeface="Consolas"/>
                          <a:sym typeface="Consolas"/>
                        </a:rPr>
                        <a:t>(mySecondList)))</a:t>
                      </a:r>
                      <a:endParaRPr sz="1300" u="none" strike="noStrike" cap="none">
                        <a:solidFill>
                          <a:srgbClr val="D1D9E1"/>
                        </a:solidFill>
                        <a:highlight>
                          <a:srgbClr val="474949"/>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83" name="Google Shape;183;p32"/>
          <p:cNvGraphicFramePr/>
          <p:nvPr/>
        </p:nvGraphicFramePr>
        <p:xfrm>
          <a:off x="2493725" y="3240175"/>
          <a:ext cx="1797950" cy="553720"/>
        </p:xfrm>
        <a:graphic>
          <a:graphicData uri="http://schemas.openxmlformats.org/drawingml/2006/table">
            <a:tbl>
              <a:tblPr>
                <a:noFill/>
                <a:tableStyleId>{B7D6B53E-62CE-4CF7-AB8A-FDCEDE17183E}</a:tableStyleId>
              </a:tblPr>
              <a:tblGrid>
                <a:gridCol w="1797950">
                  <a:extLst>
                    <a:ext uri="{9D8B030D-6E8A-4147-A177-3AD203B41FA5}">
                      <a16:colId xmlns:a16="http://schemas.microsoft.com/office/drawing/2014/main" val="20000"/>
                    </a:ext>
                  </a:extLst>
                </a:gridCol>
              </a:tblGrid>
              <a:tr h="372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{1, 2, 3, 5}</a:t>
                      </a:r>
                      <a:endParaRPr sz="14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400" u="none" strike="noStrike" cap="none">
                          <a:solidFill>
                            <a:srgbClr val="D1D9E1"/>
                          </a:solidFill>
                          <a:latin typeface="Consolas"/>
                          <a:ea typeface="Consolas"/>
                          <a:cs typeface="Consolas"/>
                          <a:sym typeface="Consolas"/>
                        </a:rPr>
                        <a:t>{1, 2, 3, 5}</a:t>
                      </a:r>
                      <a:endParaRPr sz="14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2400250" y="441125"/>
            <a:ext cx="6321600" cy="63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Strings</a:t>
            </a:r>
            <a:endParaRPr/>
          </a:p>
        </p:txBody>
      </p:sp>
      <p:graphicFrame>
        <p:nvGraphicFramePr>
          <p:cNvPr id="189" name="Google Shape;189;p33"/>
          <p:cNvGraphicFramePr/>
          <p:nvPr/>
        </p:nvGraphicFramePr>
        <p:xfrm>
          <a:off x="2604200" y="1224550"/>
          <a:ext cx="5805475" cy="1739646"/>
        </p:xfrm>
        <a:graphic>
          <a:graphicData uri="http://schemas.openxmlformats.org/drawingml/2006/table">
            <a:tbl>
              <a:tblPr>
                <a:noFill/>
                <a:tableStyleId>{B7D6B53E-62CE-4CF7-AB8A-FDCEDE17183E}</a:tableStyleId>
              </a:tblPr>
              <a:tblGrid>
                <a:gridCol w="5805475">
                  <a:extLst>
                    <a:ext uri="{9D8B030D-6E8A-4147-A177-3AD203B41FA5}">
                      <a16:colId xmlns:a16="http://schemas.microsoft.com/office/drawing/2014/main" val="20000"/>
                    </a:ext>
                  </a:extLst>
                </a:gridCol>
              </a:tblGrid>
              <a:tr h="1552350">
                <a:tc>
                  <a:txBody>
                    <a:bodyPr/>
                    <a:lstStyle/>
                    <a:p>
                      <a:pPr marL="0" marR="0" lvl="0" indent="0" algn="l" rtl="0">
                        <a:lnSpc>
                          <a:spcPct val="115000"/>
                        </a:lnSpc>
                        <a:spcBef>
                          <a:spcPts val="0"/>
                        </a:spcBef>
                        <a:spcAft>
                          <a:spcPts val="0"/>
                        </a:spcAft>
                        <a:buClr>
                          <a:srgbClr val="000000"/>
                        </a:buClr>
                        <a:buSzPts val="1550"/>
                        <a:buFont typeface="Arial"/>
                        <a:buNone/>
                      </a:pPr>
                      <a:r>
                        <a:rPr lang="en" sz="1550" u="none" strike="noStrike" cap="none">
                          <a:solidFill>
                            <a:srgbClr val="D1D9E1"/>
                          </a:solidFill>
                          <a:highlight>
                            <a:srgbClr val="474949"/>
                          </a:highlight>
                          <a:latin typeface="Consolas"/>
                          <a:ea typeface="Consolas"/>
                          <a:cs typeface="Consolas"/>
                          <a:sym typeface="Consolas"/>
                        </a:rPr>
                        <a:t>sentence = </a:t>
                      </a:r>
                      <a:r>
                        <a:rPr lang="en" sz="1550" u="none" strike="noStrike" cap="none">
                          <a:solidFill>
                            <a:srgbClr val="8ABEB7"/>
                          </a:solidFill>
                          <a:highlight>
                            <a:srgbClr val="474949"/>
                          </a:highlight>
                          <a:latin typeface="Consolas"/>
                          <a:ea typeface="Consolas"/>
                          <a:cs typeface="Consolas"/>
                          <a:sym typeface="Consolas"/>
                        </a:rPr>
                        <a:t>'I love natural language processing.'</a:t>
                      </a:r>
                      <a:br>
                        <a:rPr lang="en" sz="1550" u="none" strike="noStrike" cap="none">
                          <a:solidFill>
                            <a:srgbClr val="D1D9E1"/>
                          </a:solidFill>
                          <a:highlight>
                            <a:srgbClr val="474949"/>
                          </a:highlight>
                          <a:latin typeface="Consolas"/>
                          <a:ea typeface="Consolas"/>
                          <a:cs typeface="Consolas"/>
                          <a:sym typeface="Consolas"/>
                        </a:rPr>
                      </a:br>
                      <a:r>
                        <a:rPr lang="en" sz="1550" u="none" strike="noStrike" cap="none">
                          <a:solidFill>
                            <a:srgbClr val="D1D9E1"/>
                          </a:solidFill>
                          <a:highlight>
                            <a:srgbClr val="474949"/>
                          </a:highlight>
                          <a:latin typeface="Consolas"/>
                          <a:ea typeface="Consolas"/>
                          <a:cs typeface="Consolas"/>
                          <a:sym typeface="Consolas"/>
                        </a:rPr>
                        <a:t>splitSentence = sentence.split()</a:t>
                      </a:r>
                      <a:br>
                        <a:rPr lang="en" sz="1550" u="none" strike="noStrike" cap="none">
                          <a:solidFill>
                            <a:srgbClr val="D1D9E1"/>
                          </a:solidFill>
                          <a:highlight>
                            <a:srgbClr val="474949"/>
                          </a:highlight>
                          <a:latin typeface="Consolas"/>
                          <a:ea typeface="Consolas"/>
                          <a:cs typeface="Consolas"/>
                          <a:sym typeface="Consolas"/>
                        </a:rPr>
                      </a:br>
                      <a:r>
                        <a:rPr lang="en" sz="1550" u="none" strike="noStrike" cap="none">
                          <a:solidFill>
                            <a:srgbClr val="CC99CC"/>
                          </a:solidFill>
                          <a:highlight>
                            <a:srgbClr val="474949"/>
                          </a:highlight>
                          <a:latin typeface="Consolas"/>
                          <a:ea typeface="Consolas"/>
                          <a:cs typeface="Consolas"/>
                          <a:sym typeface="Consolas"/>
                        </a:rPr>
                        <a:t>print</a:t>
                      </a:r>
                      <a:r>
                        <a:rPr lang="en" sz="1550" u="none" strike="noStrike" cap="none">
                          <a:solidFill>
                            <a:srgbClr val="D1D9E1"/>
                          </a:solidFill>
                          <a:highlight>
                            <a:srgbClr val="474949"/>
                          </a:highlight>
                          <a:latin typeface="Consolas"/>
                          <a:ea typeface="Consolas"/>
                          <a:cs typeface="Consolas"/>
                          <a:sym typeface="Consolas"/>
                        </a:rPr>
                        <a:t>(</a:t>
                      </a:r>
                      <a:r>
                        <a:rPr lang="en" sz="1550" u="none" strike="noStrike" cap="none">
                          <a:solidFill>
                            <a:srgbClr val="CC99CC"/>
                          </a:solidFill>
                          <a:highlight>
                            <a:srgbClr val="474949"/>
                          </a:highlight>
                          <a:latin typeface="Consolas"/>
                          <a:ea typeface="Consolas"/>
                          <a:cs typeface="Consolas"/>
                          <a:sym typeface="Consolas"/>
                        </a:rPr>
                        <a:t>repr</a:t>
                      </a:r>
                      <a:r>
                        <a:rPr lang="en" sz="1550" u="none" strike="noStrike" cap="none">
                          <a:solidFill>
                            <a:srgbClr val="D1D9E1"/>
                          </a:solidFill>
                          <a:highlight>
                            <a:srgbClr val="474949"/>
                          </a:highlight>
                          <a:latin typeface="Consolas"/>
                          <a:ea typeface="Consolas"/>
                          <a:cs typeface="Consolas"/>
                          <a:sym typeface="Consolas"/>
                        </a:rPr>
                        <a:t>(splitSentence))</a:t>
                      </a:r>
                      <a:br>
                        <a:rPr lang="en" sz="1550" u="none" strike="noStrike" cap="none">
                          <a:solidFill>
                            <a:srgbClr val="D1D9E1"/>
                          </a:solidFill>
                          <a:highlight>
                            <a:srgbClr val="474949"/>
                          </a:highlight>
                          <a:latin typeface="Consolas"/>
                          <a:ea typeface="Consolas"/>
                          <a:cs typeface="Consolas"/>
                          <a:sym typeface="Consolas"/>
                        </a:rPr>
                      </a:br>
                      <a:r>
                        <a:rPr lang="en" sz="1550" u="none" strike="noStrike" cap="none">
                          <a:solidFill>
                            <a:srgbClr val="D1D9E1"/>
                          </a:solidFill>
                          <a:highlight>
                            <a:srgbClr val="474949"/>
                          </a:highlight>
                          <a:latin typeface="Consolas"/>
                          <a:ea typeface="Consolas"/>
                          <a:cs typeface="Consolas"/>
                          <a:sym typeface="Consolas"/>
                        </a:rPr>
                        <a:t>sentenceJoinedBackTogether = </a:t>
                      </a:r>
                      <a:r>
                        <a:rPr lang="en" sz="1550" u="none" strike="noStrike" cap="none">
                          <a:solidFill>
                            <a:srgbClr val="8ABEB7"/>
                          </a:solidFill>
                          <a:highlight>
                            <a:srgbClr val="474949"/>
                          </a:highlight>
                          <a:latin typeface="Consolas"/>
                          <a:ea typeface="Consolas"/>
                          <a:cs typeface="Consolas"/>
                          <a:sym typeface="Consolas"/>
                        </a:rPr>
                        <a:t>' '</a:t>
                      </a:r>
                      <a:r>
                        <a:rPr lang="en" sz="1550" u="none" strike="noStrike" cap="none">
                          <a:solidFill>
                            <a:srgbClr val="D1D9E1"/>
                          </a:solidFill>
                          <a:highlight>
                            <a:srgbClr val="474949"/>
                          </a:highlight>
                          <a:latin typeface="Consolas"/>
                          <a:ea typeface="Consolas"/>
                          <a:cs typeface="Consolas"/>
                          <a:sym typeface="Consolas"/>
                        </a:rPr>
                        <a:t>.join(splitSentence)</a:t>
                      </a:r>
                      <a:br>
                        <a:rPr lang="en" sz="1550" u="none" strike="noStrike" cap="none">
                          <a:solidFill>
                            <a:srgbClr val="D1D9E1"/>
                          </a:solidFill>
                          <a:highlight>
                            <a:srgbClr val="474949"/>
                          </a:highlight>
                          <a:latin typeface="Consolas"/>
                          <a:ea typeface="Consolas"/>
                          <a:cs typeface="Consolas"/>
                          <a:sym typeface="Consolas"/>
                        </a:rPr>
                      </a:br>
                      <a:r>
                        <a:rPr lang="en" sz="1550" u="none" strike="noStrike" cap="none">
                          <a:solidFill>
                            <a:srgbClr val="CC99CC"/>
                          </a:solidFill>
                          <a:highlight>
                            <a:srgbClr val="474949"/>
                          </a:highlight>
                          <a:latin typeface="Consolas"/>
                          <a:ea typeface="Consolas"/>
                          <a:cs typeface="Consolas"/>
                          <a:sym typeface="Consolas"/>
                        </a:rPr>
                        <a:t>print</a:t>
                      </a:r>
                      <a:r>
                        <a:rPr lang="en" sz="1550" u="none" strike="noStrike" cap="none">
                          <a:solidFill>
                            <a:srgbClr val="D1D9E1"/>
                          </a:solidFill>
                          <a:highlight>
                            <a:srgbClr val="474949"/>
                          </a:highlight>
                          <a:latin typeface="Consolas"/>
                          <a:ea typeface="Consolas"/>
                          <a:cs typeface="Consolas"/>
                          <a:sym typeface="Consolas"/>
                        </a:rPr>
                        <a:t>(sentenceJoinedBackTogether)</a:t>
                      </a:r>
                      <a:endParaRPr sz="1550" u="none" strike="noStrike" cap="none">
                        <a:solidFill>
                          <a:srgbClr val="D1D9E1"/>
                        </a:solidFill>
                        <a:highlight>
                          <a:srgbClr val="474949"/>
                        </a:highlight>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550"/>
                        <a:buFont typeface="Arial"/>
                        <a:buNone/>
                      </a:pPr>
                      <a:r>
                        <a:rPr lang="en" sz="1550" u="none" strike="noStrike" cap="none">
                          <a:solidFill>
                            <a:srgbClr val="CC99CC"/>
                          </a:solidFill>
                          <a:highlight>
                            <a:srgbClr val="474949"/>
                          </a:highlight>
                          <a:latin typeface="Consolas"/>
                          <a:ea typeface="Consolas"/>
                          <a:cs typeface="Consolas"/>
                          <a:sym typeface="Consolas"/>
                        </a:rPr>
                        <a:t>print</a:t>
                      </a:r>
                      <a:r>
                        <a:rPr lang="en" sz="1550" u="none" strike="noStrike" cap="none">
                          <a:solidFill>
                            <a:srgbClr val="D1D9E1"/>
                          </a:solidFill>
                          <a:highlight>
                            <a:srgbClr val="474949"/>
                          </a:highlight>
                          <a:latin typeface="Consolas"/>
                          <a:ea typeface="Consolas"/>
                          <a:cs typeface="Consolas"/>
                          <a:sym typeface="Consolas"/>
                        </a:rPr>
                        <a:t>(sentenceJoinedBackTogether[</a:t>
                      </a:r>
                      <a:r>
                        <a:rPr lang="en" sz="1550" u="none" strike="noStrike" cap="none">
                          <a:solidFill>
                            <a:srgbClr val="F99157"/>
                          </a:solidFill>
                          <a:highlight>
                            <a:srgbClr val="474949"/>
                          </a:highlight>
                          <a:latin typeface="Consolas"/>
                          <a:ea typeface="Consolas"/>
                          <a:cs typeface="Consolas"/>
                          <a:sym typeface="Consolas"/>
                        </a:rPr>
                        <a:t>1</a:t>
                      </a:r>
                      <a:r>
                        <a:rPr lang="en" sz="1550" u="none" strike="noStrike" cap="none">
                          <a:solidFill>
                            <a:srgbClr val="D1D9E1"/>
                          </a:solidFill>
                          <a:highlight>
                            <a:srgbClr val="474949"/>
                          </a:highlight>
                          <a:latin typeface="Consolas"/>
                          <a:ea typeface="Consolas"/>
                          <a:cs typeface="Consolas"/>
                          <a:sym typeface="Consolas"/>
                        </a:rPr>
                        <a:t>:</a:t>
                      </a:r>
                      <a:r>
                        <a:rPr lang="en" sz="1550" u="none" strike="noStrike" cap="none">
                          <a:solidFill>
                            <a:srgbClr val="F99157"/>
                          </a:solidFill>
                          <a:highlight>
                            <a:srgbClr val="474949"/>
                          </a:highlight>
                          <a:latin typeface="Consolas"/>
                          <a:ea typeface="Consolas"/>
                          <a:cs typeface="Consolas"/>
                          <a:sym typeface="Consolas"/>
                        </a:rPr>
                        <a:t>5</a:t>
                      </a:r>
                      <a:r>
                        <a:rPr lang="en" sz="1550" u="none" strike="noStrike" cap="none">
                          <a:solidFill>
                            <a:srgbClr val="D1D9E1"/>
                          </a:solidFill>
                          <a:highlight>
                            <a:srgbClr val="474949"/>
                          </a:highlight>
                          <a:latin typeface="Consolas"/>
                          <a:ea typeface="Consolas"/>
                          <a:cs typeface="Consolas"/>
                          <a:sym typeface="Consolas"/>
                        </a:rPr>
                        <a:t>])</a:t>
                      </a:r>
                      <a:endParaRPr sz="1550" u="none" strike="noStrike" cap="none">
                        <a:solidFill>
                          <a:srgbClr val="D1D9E1"/>
                        </a:solidFill>
                        <a:highlight>
                          <a:srgbClr val="474949"/>
                        </a:highlight>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graphicFrame>
        <p:nvGraphicFramePr>
          <p:cNvPr id="190" name="Google Shape;190;p33"/>
          <p:cNvGraphicFramePr/>
          <p:nvPr/>
        </p:nvGraphicFramePr>
        <p:xfrm>
          <a:off x="2604200" y="3193650"/>
          <a:ext cx="6020900" cy="812800"/>
        </p:xfrm>
        <a:graphic>
          <a:graphicData uri="http://schemas.openxmlformats.org/drawingml/2006/table">
            <a:tbl>
              <a:tblPr>
                <a:noFill/>
                <a:tableStyleId>{B7D6B53E-62CE-4CF7-AB8A-FDCEDE17183E}</a:tableStyleId>
              </a:tblPr>
              <a:tblGrid>
                <a:gridCol w="6020900">
                  <a:extLst>
                    <a:ext uri="{9D8B030D-6E8A-4147-A177-3AD203B41FA5}">
                      <a16:colId xmlns:a16="http://schemas.microsoft.com/office/drawing/2014/main" val="20000"/>
                    </a:ext>
                  </a:extLst>
                </a:gridCol>
              </a:tblGrid>
              <a:tr h="635400">
                <a:tc>
                  <a:txBody>
                    <a:bodyPr/>
                    <a:lstStyle/>
                    <a:p>
                      <a:pPr marL="0" marR="0" lvl="0" indent="0" algn="l" rtl="0">
                        <a:lnSpc>
                          <a:spcPct val="100000"/>
                        </a:lnSpc>
                        <a:spcBef>
                          <a:spcPts val="0"/>
                        </a:spcBef>
                        <a:spcAft>
                          <a:spcPts val="0"/>
                        </a:spcAft>
                        <a:buClr>
                          <a:srgbClr val="000000"/>
                        </a:buClr>
                        <a:buSzPts val="1500"/>
                        <a:buFont typeface="Arial"/>
                        <a:buNone/>
                      </a:pPr>
                      <a:r>
                        <a:rPr lang="en" sz="15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D1D9E1"/>
                          </a:solidFill>
                          <a:latin typeface="Consolas"/>
                          <a:ea typeface="Consolas"/>
                          <a:cs typeface="Consolas"/>
                          <a:sym typeface="Consolas"/>
                        </a:rPr>
                        <a:t>['I', 'love', 'natural', 'language', 'processing.']</a:t>
                      </a:r>
                      <a:br>
                        <a:rPr lang="en" sz="1500" u="none" strike="noStrike" cap="none">
                          <a:solidFill>
                            <a:srgbClr val="D1D9E1"/>
                          </a:solidFill>
                          <a:latin typeface="Consolas"/>
                          <a:ea typeface="Consolas"/>
                          <a:cs typeface="Consolas"/>
                          <a:sym typeface="Consolas"/>
                        </a:rPr>
                      </a:br>
                      <a:r>
                        <a:rPr lang="en" sz="14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D1D9E1"/>
                          </a:solidFill>
                          <a:latin typeface="Consolas"/>
                          <a:ea typeface="Consolas"/>
                          <a:cs typeface="Consolas"/>
                          <a:sym typeface="Consolas"/>
                        </a:rPr>
                        <a:t>I love natural language processing.</a:t>
                      </a:r>
                      <a:endParaRPr sz="1500" u="none" strike="noStrike" cap="none">
                        <a:solidFill>
                          <a:srgbClr val="D1D9E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99157"/>
                          </a:solidFill>
                          <a:highlight>
                            <a:srgbClr val="474949"/>
                          </a:highlight>
                          <a:latin typeface="Consolas"/>
                          <a:ea typeface="Consolas"/>
                          <a:cs typeface="Consolas"/>
                          <a:sym typeface="Consolas"/>
                        </a:rPr>
                        <a:t>&gt;&gt;&gt; </a:t>
                      </a:r>
                      <a:r>
                        <a:rPr lang="en" sz="1500" u="none" strike="noStrike" cap="none">
                          <a:solidFill>
                            <a:srgbClr val="D1D9E1"/>
                          </a:solidFill>
                          <a:latin typeface="Consolas"/>
                          <a:ea typeface="Consolas"/>
                          <a:cs typeface="Consolas"/>
                          <a:sym typeface="Consolas"/>
                        </a:rPr>
                        <a:t> lov</a:t>
                      </a:r>
                      <a:endParaRPr sz="1500" u="none" strike="noStrike" cap="none">
                        <a:solidFill>
                          <a:srgbClr val="D1D9E1"/>
                        </a:solidFill>
                        <a:latin typeface="Consolas"/>
                        <a:ea typeface="Consolas"/>
                        <a:cs typeface="Consolas"/>
                        <a:sym typeface="Consolas"/>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74949"/>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1644</Words>
  <Application>Microsoft Macintosh PowerPoint</Application>
  <PresentationFormat>On-screen Show (16:9)</PresentationFormat>
  <Paragraphs>118</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Lato</vt:lpstr>
      <vt:lpstr>Consolas</vt:lpstr>
      <vt:lpstr>Raleway</vt:lpstr>
      <vt:lpstr>Arial</vt:lpstr>
      <vt:lpstr>Swiss</vt:lpstr>
      <vt:lpstr>Swiss</vt:lpstr>
      <vt:lpstr> Introduction to Python</vt:lpstr>
      <vt:lpstr>Basics: Programming &amp; Python</vt:lpstr>
      <vt:lpstr>Variables &amp; Basic Operations</vt:lpstr>
      <vt:lpstr>Variables &amp; Basic Operations</vt:lpstr>
      <vt:lpstr>Lists</vt:lpstr>
      <vt:lpstr>Lists</vt:lpstr>
      <vt:lpstr>Lists</vt:lpstr>
      <vt:lpstr>Sets</vt:lpstr>
      <vt:lpstr>Strings</vt:lpstr>
      <vt:lpstr>Loops</vt:lpstr>
      <vt:lpstr>Loops</vt:lpstr>
      <vt:lpstr>Loops</vt:lpstr>
      <vt:lpstr>Conditional Statements</vt:lpstr>
      <vt:lpstr>Functions</vt:lpstr>
      <vt:lpstr>Functions</vt:lpstr>
      <vt:lpstr>List Comprehension: A Really Cheap Cheat</vt:lpstr>
      <vt:lpstr>List Comprehension: A Really Cheap Cheat</vt:lpstr>
      <vt:lpstr>List Comprehension: A Really Cheap Cheat</vt:lpstr>
      <vt:lpstr>Recap</vt:lpstr>
      <vt:lpstr>Preview of Next Weeks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dc:title>
  <cp:lastModifiedBy>Halevy, Karina</cp:lastModifiedBy>
  <cp:revision>2</cp:revision>
  <dcterms:modified xsi:type="dcterms:W3CDTF">2023-02-02T02:55:57Z</dcterms:modified>
</cp:coreProperties>
</file>