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Merriweather" pitchFamily="2" charset="77"/>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PfM4HBdFGNMQHs9TaftV8pdRV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EF308B-32E1-46C2-B6F0-BA218167DD99}">
  <a:tblStyle styleId="{6DEF308B-32E1-46C2-B6F0-BA218167DD99}"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6560"/>
  </p:normalViewPr>
  <p:slideViewPr>
    <p:cSldViewPr snapToGrid="0">
      <p:cViewPr varScale="1">
        <p:scale>
          <a:sx n="108" d="100"/>
          <a:sy n="108" d="100"/>
        </p:scale>
        <p:origin x="17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For today’s lecture, we’re going to build a text classifier. This lecture will most likely take 2 meetings to go through, so we’ve split it into Part 1 and Part 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Ok! Now that we have actual numbers that we can process, we’ve finally arrived at the algorithm. The model we’re going to use today is called a support vector machine. Basically, the goal is to find the optimal decision boundary, or hyperplane, in a vector space. In this case, we’ve plotted all our text in a vector space, and we’re hoping to come up with a hyperplane or curve to separate the ham from the spam. The math behind this takes some multivariable calculus, which I won’t go into because it’s not super necessary for you to know those details, but at a high level, the algorithm is trying to choose a hyperplane with the maximum possible margin. What this means is that it’s trying to maximize the distance between the boundary and any data point. Those data points that are the closest to the hyperplane are called support vectors. They’re really important because if you move them, the entire plane changes. And so the big idea here is that the support vector machine is built based upon these close points, which can be considered the most difficult points to classify. Obviously, the further from the hyperplane we are, the more confident we are that a point falls into one class or the other. And a lot of the time in the real world, the data isn’t linearly separable, so there might be a case like the bottom here, where there’s one point that falls on the opposite side that it’s supposed to fall on. Here, we have two options. One is that if there are very few of these “mistake” points, we can ignore them and consider them outliers. But if there are quite a few of these points, what the algorithm does is kernel the space into a higher dimension. For example, if you get something like these circular data, what you can do is create a new dimension called z, where z = x^2 + y^2. Now when you plot it, you have a clear plane that can separate the two classes. The idea is that you keep </a:t>
            </a:r>
            <a:r>
              <a:rPr lang="en" dirty="0" err="1"/>
              <a:t>kerneling</a:t>
            </a:r>
            <a:r>
              <a:rPr lang="en" dirty="0"/>
              <a:t> into higher dimensions until you get a pretty good planarly separable space.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And now, the code. Again, all that math boils down to two lines. We make an instance of the LinearSVC, and we fit the data to the classifier so it comes up with a boundary.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err="1"/>
              <a:t>Sklearn.metrics</a:t>
            </a:r>
            <a:r>
              <a:rPr lang="en" dirty="0"/>
              <a:t> has some build in performance metrics</a:t>
            </a:r>
            <a:endParaRPr dirty="0"/>
          </a:p>
          <a:p>
            <a:pPr marL="457200" lvl="0" indent="-298450" algn="l" rtl="0">
              <a:lnSpc>
                <a:spcPct val="100000"/>
              </a:lnSpc>
              <a:spcBef>
                <a:spcPts val="0"/>
              </a:spcBef>
              <a:spcAft>
                <a:spcPts val="0"/>
              </a:spcAft>
              <a:buSzPts val="1100"/>
              <a:buChar char="-"/>
            </a:pPr>
            <a:r>
              <a:rPr lang="en" dirty="0" err="1"/>
              <a:t>Tp</a:t>
            </a:r>
            <a:r>
              <a:rPr lang="en" dirty="0"/>
              <a:t> stands for true positives: it’s actually spam, and the classifier labeled it as spam</a:t>
            </a:r>
            <a:endParaRPr dirty="0"/>
          </a:p>
          <a:p>
            <a:pPr marL="457200" lvl="0" indent="-298450" algn="l" rtl="0">
              <a:lnSpc>
                <a:spcPct val="100000"/>
              </a:lnSpc>
              <a:spcBef>
                <a:spcPts val="0"/>
              </a:spcBef>
              <a:spcAft>
                <a:spcPts val="0"/>
              </a:spcAft>
              <a:buSzPts val="1100"/>
              <a:buChar char="-"/>
            </a:pPr>
            <a:r>
              <a:rPr lang="en" dirty="0" err="1"/>
              <a:t>Fp</a:t>
            </a:r>
            <a:r>
              <a:rPr lang="en" dirty="0"/>
              <a:t> stands for false positives: it’s not spam, but the classifier labeled it as spam</a:t>
            </a:r>
            <a:endParaRPr dirty="0"/>
          </a:p>
          <a:p>
            <a:pPr marL="457200" lvl="0" indent="-298450" algn="l" rtl="0">
              <a:lnSpc>
                <a:spcPct val="100000"/>
              </a:lnSpc>
              <a:spcBef>
                <a:spcPts val="0"/>
              </a:spcBef>
              <a:spcAft>
                <a:spcPts val="0"/>
              </a:spcAft>
              <a:buSzPts val="1100"/>
              <a:buChar char="-"/>
            </a:pPr>
            <a:r>
              <a:rPr lang="en" dirty="0"/>
              <a:t>Tn stands for true negatives: it’s not spam, and the classifier labeled it as not spam</a:t>
            </a:r>
            <a:endParaRPr dirty="0"/>
          </a:p>
          <a:p>
            <a:pPr marL="457200" lvl="0" indent="-298450" algn="l" rtl="0">
              <a:lnSpc>
                <a:spcPct val="100000"/>
              </a:lnSpc>
              <a:spcBef>
                <a:spcPts val="0"/>
              </a:spcBef>
              <a:spcAft>
                <a:spcPts val="0"/>
              </a:spcAft>
              <a:buSzPts val="1100"/>
              <a:buChar char="-"/>
            </a:pPr>
            <a:r>
              <a:rPr lang="en" dirty="0" err="1"/>
              <a:t>Fn</a:t>
            </a:r>
            <a:r>
              <a:rPr lang="en" dirty="0"/>
              <a:t> stands for false negatives: it is spam, but the classifier labeled it as not spam</a:t>
            </a:r>
            <a:endParaRPr dirty="0"/>
          </a:p>
          <a:p>
            <a:pPr marL="457200" lvl="0" indent="-298450" algn="l" rtl="0">
              <a:lnSpc>
                <a:spcPct val="100000"/>
              </a:lnSpc>
              <a:spcBef>
                <a:spcPts val="0"/>
              </a:spcBef>
              <a:spcAft>
                <a:spcPts val="0"/>
              </a:spcAft>
              <a:buSzPts val="1100"/>
              <a:buChar char="-"/>
            </a:pPr>
            <a:r>
              <a:rPr lang="en" dirty="0"/>
              <a:t>We specify </a:t>
            </a:r>
            <a:r>
              <a:rPr lang="en" dirty="0" err="1"/>
              <a:t>pos_label</a:t>
            </a:r>
            <a:r>
              <a:rPr lang="en" dirty="0"/>
              <a:t> = “spam” to tell the evaluator that positive = spam</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we’ve seen some performance metrics, but let’s see how it does in real time! Here’s some code for a user interface - follow the comments for an explanation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Try a non-spam sentence like “hi nice to meet you” - it should say “ham”</a:t>
            </a:r>
            <a:endParaRPr/>
          </a:p>
          <a:p>
            <a:pPr marL="0" lvl="0" indent="0" algn="l" rtl="0">
              <a:lnSpc>
                <a:spcPct val="100000"/>
              </a:lnSpc>
              <a:spcBef>
                <a:spcPts val="0"/>
              </a:spcBef>
              <a:spcAft>
                <a:spcPts val="0"/>
              </a:spcAft>
              <a:buSzPts val="1100"/>
              <a:buNone/>
            </a:pPr>
            <a:r>
              <a:rPr lang="en"/>
              <a:t>Try some spammy sentences like “you just won 500 million dollars” - it should return ham when in fact the text is spammy</a:t>
            </a:r>
            <a:endParaRPr/>
          </a:p>
          <a:p>
            <a:pPr marL="0" lvl="0" indent="0" algn="l" rtl="0">
              <a:lnSpc>
                <a:spcPct val="100000"/>
              </a:lnSpc>
              <a:spcBef>
                <a:spcPts val="0"/>
              </a:spcBef>
              <a:spcAft>
                <a:spcPts val="0"/>
              </a:spcAft>
              <a:buSzPts val="1100"/>
              <a:buNone/>
            </a:pPr>
            <a:r>
              <a:rPr lang="en"/>
              <a:t>NOTE: make sure you’re building up the code as you go (i.e. start a new file with the code on the slides so far), because the final version of the code corrects this problem, and the demo wouldn’t be as interesting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So you’ve demonstrated that this classifier is kind of faulty, now why could that be? It seems particularly bad at detecting spam, and the reason for that is that there is so little spam data compared to ham data, so the computer doesn’t really have much to go off of when it’s detecting spam! But why were the test results so good? This is because if you had a dumb classifier that just said “ham” every time, it would, on average, be right 87% of the time! So 90 something percent compared to 87% isn’t a huge deal. To correct this problem, we’re going to balance the data.</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Go back to the load_data function, and modify it: separate out the ham and spam data as shown on the ham = and spam = lines, and then use the random.sample function to sample an equal number of ham samples as spam samples</a:t>
            </a:r>
            <a:endParaRPr/>
          </a:p>
          <a:p>
            <a:pPr marL="0" lvl="0" indent="0" algn="l" rtl="0">
              <a:lnSpc>
                <a:spcPct val="100000"/>
              </a:lnSpc>
              <a:spcBef>
                <a:spcPts val="0"/>
              </a:spcBef>
              <a:spcAft>
                <a:spcPts val="0"/>
              </a:spcAft>
              <a:buSzPts val="1100"/>
              <a:buNone/>
            </a:pPr>
            <a:r>
              <a:rPr lang="en"/>
              <a:t>Then, proceed as usual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Rerun the code, and it should be much better!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So, a little roadmap of what we’re going to cover for these two weeks. First, we’ll go over a high-level overview of the machine learning pipeline, which is the general procedure for solving a machine learning problem. Then, we’re going dive into our classification problem and look at some text data and see how to process it and handle it for computational linguistics-related tasks. After that, we’ll learn about support vector machines, which is the algorithm we’re going to use for our classifier. And finally, we’re going to use all of this to build a text classifier that detects if a message is spam. So let’s dive 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Here, we have a diagram of the machine learning pipeline. For those of you who aren’t familiar with machine learning, machine learning is basically teaching computer programs to learn from data without being explicitly programmed. So in general, you have a set of what’s called training data, which is data that has text along with the labels that go with it. What this means is that if your problem is detecting whether a piece of text is spam or not, you would have an email message as your data, and then your label would be “spam” or “not spam.” Then, since computers can’t directly process strings of text, you feed your training data into what’s called a vectorizer, which will transform the data into a set of numbers that the computer can process. We’ll get more into how vectorizers work in a bit, but for now, just know that they make the computer able to process your data. So after making the vectorizer, you get vectorized training data, which is just your training data, turned into those numbers that the computer understands. Now, you take both your vectorized data and your labels, and you feed it into a template classifying algorithm. That algorithm can be regression, Naive Bayes, or anything. Basically, the data and the labels tell the classifier what weights to have. So if you’re familiar with linear regression for example, the template classifier says, we have to fit a line y = ax+b to this data, and the specific data will help the algorithm figure out what “a” and “b” should be. So now, you have a trained vectorizer and a trained classifier, which are fitted based on your training data and labels, and the program is ready to use. Now, you just take a piece of text, enter it in, it goes through the vectorizer, turns into a sequence of numbers, runs through the classifier, and spits out a predicted label. So hopefully that gave you a high-level understanding of the machine learning problem-solving process. Don’t worry if this doesn’t make concrete sense yet, as we’ll be working through an example problem that will hopefully make it clearer. Questions up to this point?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Alright. So today, our goal is to build a classifier that tells us if a given piece of text is spam or not spam (basically the algorithm behind a spam filter). The UCI machine learning repository has this nice dataset that has a few thousand pieces of text along with their labels--spam means it’s spam, and ham means it’s not spam. So go ahead and go to this link and download the “</a:t>
            </a:r>
            <a:r>
              <a:rPr lang="en" dirty="0" err="1"/>
              <a:t>spam.csv</a:t>
            </a:r>
            <a:r>
              <a:rPr lang="en" dirty="0"/>
              <a:t>” sheet. You guys should have created a </a:t>
            </a:r>
            <a:r>
              <a:rPr lang="en" dirty="0" err="1"/>
              <a:t>repl.it</a:t>
            </a:r>
            <a:r>
              <a:rPr lang="en" dirty="0"/>
              <a:t> account in the previous Python workshop, but if you haven’t, go ahead and create a new account. Then, click the plus button and type in python and click on python, which should make you a new repl. From there, you’re going to click on upload file and upload the </a:t>
            </a:r>
            <a:r>
              <a:rPr lang="en" dirty="0" err="1"/>
              <a:t>spam.csv</a:t>
            </a:r>
            <a:r>
              <a:rPr lang="en" dirty="0"/>
              <a:t> file that you just downloaded. So taking a quick look at our data, we see that the first column is the labels, and the second column is text, and ham means not spam. Now, the task with preprocessing is to get our data into Python and split it up into training and testing data.</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So here’s our code. First, we need to import these packages, csv, </a:t>
            </a:r>
            <a:r>
              <a:rPr lang="en" dirty="0" err="1"/>
              <a:t>numpy</a:t>
            </a:r>
            <a:r>
              <a:rPr lang="en" dirty="0"/>
              <a:t>, and </a:t>
            </a:r>
            <a:r>
              <a:rPr lang="en" dirty="0" err="1"/>
              <a:t>train_test_split</a:t>
            </a:r>
            <a:r>
              <a:rPr lang="en" dirty="0"/>
              <a:t>, as we’ll be using them to process the data. Now, we’re going to define a function called </a:t>
            </a:r>
            <a:r>
              <a:rPr lang="en" dirty="0" err="1"/>
              <a:t>load_data</a:t>
            </a:r>
            <a:r>
              <a:rPr lang="en" dirty="0"/>
              <a:t>, so that whenever you call it, it spits out the training data and labels as well as the test data and labels. So get on </a:t>
            </a:r>
            <a:r>
              <a:rPr lang="en" dirty="0" err="1"/>
              <a:t>repl.it</a:t>
            </a:r>
            <a:r>
              <a:rPr lang="en" dirty="0"/>
              <a:t>, and on your </a:t>
            </a:r>
            <a:r>
              <a:rPr lang="en" dirty="0" err="1"/>
              <a:t>main.py</a:t>
            </a:r>
            <a:r>
              <a:rPr lang="en" dirty="0"/>
              <a:t> file, we’ll start typing in this function. Questions?</a:t>
            </a:r>
          </a:p>
          <a:p>
            <a:pPr marL="0" lvl="0" indent="0" algn="l" rtl="0">
              <a:lnSpc>
                <a:spcPct val="100000"/>
              </a:lnSpc>
              <a:spcBef>
                <a:spcPts val="0"/>
              </a:spcBef>
              <a:spcAft>
                <a:spcPts val="0"/>
              </a:spcAft>
              <a:buSzPts val="1100"/>
              <a:buNone/>
            </a:pPr>
            <a:endParaRPr lang="en" dirty="0"/>
          </a:p>
          <a:p>
            <a:pPr marL="0" lvl="0" indent="0" algn="l" rtl="0">
              <a:lnSpc>
                <a:spcPct val="100000"/>
              </a:lnSpc>
              <a:spcBef>
                <a:spcPts val="0"/>
              </a:spcBef>
              <a:spcAft>
                <a:spcPts val="0"/>
              </a:spcAft>
              <a:buSzPts val="1100"/>
              <a:buNone/>
            </a:pPr>
            <a:r>
              <a:rPr lang="en" dirty="0"/>
              <a:t>**instructions for you, the person giving the lecture**</a:t>
            </a:r>
          </a:p>
          <a:p>
            <a:pPr marL="0" lvl="0" indent="0" algn="l" rtl="0">
              <a:lnSpc>
                <a:spcPct val="100000"/>
              </a:lnSpc>
              <a:spcBef>
                <a:spcPts val="0"/>
              </a:spcBef>
              <a:spcAft>
                <a:spcPts val="0"/>
              </a:spcAft>
              <a:buSzPts val="1100"/>
              <a:buNone/>
            </a:pPr>
            <a:r>
              <a:rPr lang="en" dirty="0"/>
              <a:t>The complete code for this entire tutorial is at </a:t>
            </a:r>
            <a:r>
              <a:rPr lang="en-US" dirty="0"/>
              <a:t>https://</a:t>
            </a:r>
            <a:r>
              <a:rPr lang="en-US" dirty="0" err="1"/>
              <a:t>replit.com</a:t>
            </a:r>
            <a:r>
              <a:rPr lang="en-US" dirty="0"/>
              <a:t>/@enscma2/</a:t>
            </a:r>
            <a:r>
              <a:rPr lang="en-US" dirty="0" err="1"/>
              <a:t>TextClassifierDemo</a:t>
            </a:r>
            <a:r>
              <a:rPr lang="en" dirty="0"/>
              <a:t>. However, since you’ll likely be splitting this lecture up into 2 meetings, you should do the following:</a:t>
            </a:r>
          </a:p>
          <a:p>
            <a:pPr marL="228600" lvl="0" indent="-228600" algn="l" rtl="0">
              <a:lnSpc>
                <a:spcPct val="100000"/>
              </a:lnSpc>
              <a:spcBef>
                <a:spcPts val="0"/>
              </a:spcBef>
              <a:spcAft>
                <a:spcPts val="0"/>
              </a:spcAft>
              <a:buSzPts val="1100"/>
              <a:buAutoNum type="arabicPeriod"/>
            </a:pPr>
            <a:r>
              <a:rPr lang="en" dirty="0"/>
              <a:t>Fork the above </a:t>
            </a:r>
            <a:r>
              <a:rPr lang="en" dirty="0" err="1"/>
              <a:t>repl</a:t>
            </a:r>
            <a:r>
              <a:rPr lang="en" dirty="0"/>
              <a:t> (there should be a Fork </a:t>
            </a:r>
            <a:r>
              <a:rPr lang="en" dirty="0" err="1"/>
              <a:t>Repl</a:t>
            </a:r>
            <a:r>
              <a:rPr lang="en" dirty="0"/>
              <a:t> button somewhere on the page). </a:t>
            </a:r>
          </a:p>
          <a:p>
            <a:pPr marL="228600" lvl="0" indent="-228600" algn="l" rtl="0">
              <a:lnSpc>
                <a:spcPct val="100000"/>
              </a:lnSpc>
              <a:spcBef>
                <a:spcPts val="0"/>
              </a:spcBef>
              <a:spcAft>
                <a:spcPts val="0"/>
              </a:spcAft>
              <a:buSzPts val="1100"/>
              <a:buAutoNum type="arabicPeriod"/>
            </a:pPr>
            <a:r>
              <a:rPr lang="en" dirty="0"/>
              <a:t>Ahead of the first meeting, make it such that the </a:t>
            </a:r>
            <a:r>
              <a:rPr lang="en" dirty="0" err="1"/>
              <a:t>repl</a:t>
            </a:r>
            <a:r>
              <a:rPr lang="en" dirty="0"/>
              <a:t> you give to students only shows lines 1-30 (up to the vectorizer </a:t>
            </a:r>
            <a:r>
              <a:rPr lang="en" dirty="0" err="1"/>
              <a:t>fit_transform</a:t>
            </a:r>
            <a:r>
              <a:rPr lang="en" dirty="0"/>
              <a:t>).</a:t>
            </a:r>
          </a:p>
          <a:p>
            <a:pPr marL="228600" lvl="0" indent="-228600" algn="l" rtl="0">
              <a:lnSpc>
                <a:spcPct val="100000"/>
              </a:lnSpc>
              <a:spcBef>
                <a:spcPts val="0"/>
              </a:spcBef>
              <a:spcAft>
                <a:spcPts val="0"/>
              </a:spcAft>
              <a:buSzPts val="1100"/>
              <a:buAutoNum type="arabicPeriod"/>
            </a:pPr>
            <a:r>
              <a:rPr lang="en" dirty="0"/>
              <a:t>Replace the link on the last slide of Part 1 to be a short link of your creation that links to your forked repl.</a:t>
            </a:r>
          </a:p>
          <a:p>
            <a:pPr marL="228600" lvl="0" indent="-228600" algn="l" rtl="0">
              <a:lnSpc>
                <a:spcPct val="100000"/>
              </a:lnSpc>
              <a:spcBef>
                <a:spcPts val="0"/>
              </a:spcBef>
              <a:spcAft>
                <a:spcPts val="0"/>
              </a:spcAft>
              <a:buSzPts val="1100"/>
              <a:buAutoNum type="arabicPeriod"/>
            </a:pPr>
            <a:r>
              <a:rPr lang="en" dirty="0"/>
              <a:t>Ahead of the second meeting, put the remainder of the code in the </a:t>
            </a:r>
            <a:r>
              <a:rPr lang="en" dirty="0" err="1"/>
              <a:t>repl</a:t>
            </a:r>
            <a:r>
              <a:rPr lang="en" dirty="0"/>
              <a:t>, but comment out lines 16-18 (data balancing). After you explain slide 18, you can go ahead and uncomment those lines.</a:t>
            </a:r>
          </a:p>
          <a:p>
            <a:pPr marL="228600" lvl="0" indent="-228600" algn="l" rtl="0">
              <a:lnSpc>
                <a:spcPct val="100000"/>
              </a:lnSpc>
              <a:spcBef>
                <a:spcPts val="0"/>
              </a:spcBef>
              <a:spcAft>
                <a:spcPts val="0"/>
              </a:spcAft>
              <a:buSzPts val="1100"/>
              <a:buAutoNum type="arabicPeriod"/>
            </a:pPr>
            <a:r>
              <a:rPr lang="en" dirty="0"/>
              <a:t>Note: in order for this code to run on </a:t>
            </a:r>
            <a:r>
              <a:rPr lang="en" dirty="0" err="1"/>
              <a:t>repl.it</a:t>
            </a:r>
            <a:r>
              <a:rPr lang="en" dirty="0"/>
              <a:t>, you must be in your own forked copy of the </a:t>
            </a:r>
            <a:r>
              <a:rPr lang="en" dirty="0" err="1"/>
              <a:t>repl</a:t>
            </a:r>
            <a:r>
              <a:rPr lang="en" dirty="0"/>
              <a:t> so that you can navigate to the “Shell” on the right hand side and run pip install scikit-learn before you run the code. Thus, tell students to also fork the </a:t>
            </a:r>
            <a:r>
              <a:rPr lang="en" dirty="0" err="1"/>
              <a:t>repl</a:t>
            </a:r>
            <a:r>
              <a:rPr lang="en" dirty="0"/>
              <a:t> and run pip install scikit-learn in the Shell if they would like to follow along.</a:t>
            </a:r>
          </a:p>
          <a:p>
            <a:pPr marL="228600" lvl="0" indent="-228600" algn="l" rtl="0">
              <a:lnSpc>
                <a:spcPct val="100000"/>
              </a:lnSpc>
              <a:spcBef>
                <a:spcPts val="0"/>
              </a:spcBef>
              <a:spcAft>
                <a:spcPts val="0"/>
              </a:spcAft>
              <a:buSzPts val="1100"/>
              <a:buAutoNum type="arabicPeriod"/>
            </a:pP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Ok! Now that we have our data loaded, we need to turn it into numbers, because as I mentioned, computers can’t process text directly. So what this is called is vectorization, where you turn a string of letters or words into a vector that can be plotted as a point in a coordinate space. The idea is that once these vectors are plotted in a coordinate space, we come up with some sort of boundary plane or curve that separates the ham from the spam.</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There are several methods of vectorization, and today what we’re going to use is something called TFIDF, which stands for term frequency inverse document frequency. So the term frequency is a measure of how often a term occurs in a document, which is a piece of text. We could define it as the number of times a term occurs in a document, but then, we run into the problem that some words appear more often because the text is longer. For example, take the sentence “CLICK ON THIS FOR 500 DOLLARS.” Now suppose there’s another piece of text that says, “CLICK ON THIS FOR 500 DOLLARS, CLICK ON THIS FOR 500 DOLLARS,” so basically repeating the sentence twice. We know that both are spam, but term frequency would tell us that each word is twice as important in the second document when it’s really not. So to solve this, we divide by the length of the document, so TF= the number of times a term appears in a document divided by the number of terms in that document. The second part of this score is the IDF, which is the inverse document frequency. So the document frequency is the number of documents containing a term, and then the inverse document frequency is the total number of documents divided by the number of documents containing the term, so we get an inverse proportion of how often the term occurs in the corpus, which is the set of all of our documents. The reason we use IDF is because a term could occur a lot of times in one document, but if it occurs in pretty much every document, then we can’t really make a lot of conclusions based on it, and it’s not going to be as important in our decision making. For example, words like “is” and “are” and “a” might be in several places within a document, but they’re going to be in almost every document, so they’re not that important, and our IDF lets us account for that. So then, you multiply the TF and the IDF together, and you get your TFIDF score for a word. So a TFIDF score is not for a document or for a corpus, but for each individual word. So how do we vectorize this? Well, what the algorithm does is it looks through the entire corpus or dataset and it makes a list of every word that occurs in that corpus. Then, for each document, it calculates a vector of the TFIDF scores for each word in the corpus with respect to that document, and that’s your vector. So let’s work through an example. Let’s say our corpus is three sentences. She likes pizza, he likes pizza, and pizza is awesome. So the words in the corpus are she, likes, pizza, he, pasta, is, and awesome. Now let’s calculate the vectorizations. For the first sentence, the word she occurs once, the sentence has three terms, there are three documents, and only one of these sentences contains the term. So the score is going to be one over three times the natural log of 3 over 1, which comes out to about .3662. And we repeat the same process with likes and with pizza. Now, what about the word “he”? What do you guys think is the score for that? Right, it’s zero, because it doesn’t occur in the document. But remember that even though the word is not in the document, we still have to include the coordinate for it in our vector, because our vector scores each word in the CORPUS, not just in the document.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So now that we understand all that, here’s the code for doing TFIDF in Python. Some of you might be like, what? We did all that math for just two lines of code? Yep.</a:t>
            </a:r>
            <a:endParaRPr dirty="0"/>
          </a:p>
          <a:p>
            <a:pPr marL="0" lvl="0" indent="0" algn="l" rtl="0">
              <a:lnSpc>
                <a:spcPct val="100000"/>
              </a:lnSpc>
              <a:spcBef>
                <a:spcPts val="0"/>
              </a:spcBef>
              <a:spcAft>
                <a:spcPts val="0"/>
              </a:spcAft>
              <a:buSzPts val="1100"/>
              <a:buNone/>
            </a:pPr>
            <a:r>
              <a:rPr lang="en" dirty="0"/>
              <a:t>So, we’re going to import the vectorizer from this package, and then we’re going to create the vectorizer using this call, and we’re going to call </a:t>
            </a:r>
            <a:r>
              <a:rPr lang="en" dirty="0" err="1"/>
              <a:t>vectorizer.fit_transform</a:t>
            </a:r>
            <a:r>
              <a:rPr lang="en" dirty="0"/>
              <a:t> on our training data. What fit transform does is what I just explained--it takes all the words in the training dataset, makes a list of them, and then calculates the score for each word for each document, making the vectors. The reason this is fit transform and not just transform is that we have to fit it to the training corpus words.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Credit to Leo Lin for this code.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31"/>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31"/>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2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2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23"/>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24"/>
        <p:cNvGrpSpPr/>
        <p:nvPr/>
      </p:nvGrpSpPr>
      <p:grpSpPr>
        <a:xfrm>
          <a:off x="0" y="0"/>
          <a:ext cx="0" cy="0"/>
          <a:chOff x="0" y="0"/>
          <a:chExt cx="0" cy="0"/>
        </a:xfrm>
      </p:grpSpPr>
      <p:sp>
        <p:nvSpPr>
          <p:cNvPr id="25" name="Google Shape;25;p25"/>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6" name="Google Shape;2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7"/>
        <p:cNvGrpSpPr/>
        <p:nvPr/>
      </p:nvGrpSpPr>
      <p:grpSpPr>
        <a:xfrm>
          <a:off x="0" y="0"/>
          <a:ext cx="0" cy="0"/>
          <a:chOff x="0" y="0"/>
          <a:chExt cx="0" cy="0"/>
        </a:xfrm>
      </p:grpSpPr>
      <p:sp>
        <p:nvSpPr>
          <p:cNvPr id="28" name="Google Shape;28;p2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9" name="Google Shape;29;p2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30" name="Google Shape;30;p2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1" name="Google Shape;3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2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5" name="Google Shape;35;p2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6" name="Google Shape;36;p2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7" name="Google Shape;37;p2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8" name="Google Shape;3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28"/>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8"/>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2" name="Google Shape;42;p28"/>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43" name="Google Shape;4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9"/>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7" name="Google Shape;47;p29"/>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29"/>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3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0"/>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uciml/sms-spam-collection-datas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eplit.com/@enscma2/TextClassifierDem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ciml/sms-spam-collection-datas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l.i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enscma2/TextClassifierDem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163950" y="539725"/>
            <a:ext cx="8668500" cy="128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3700" b="1"/>
              <a:t>Building a Text Classifier Part 1: Data Processing and Vectorization</a:t>
            </a:r>
            <a:endParaRPr sz="3700" b="1"/>
          </a:p>
        </p:txBody>
      </p:sp>
      <p:sp>
        <p:nvSpPr>
          <p:cNvPr id="65" name="Google Shape;65;p1"/>
          <p:cNvSpPr txBox="1">
            <a:spLocks noGrp="1"/>
          </p:cNvSpPr>
          <p:nvPr>
            <p:ph type="subTitle" idx="1"/>
          </p:nvPr>
        </p:nvSpPr>
        <p:spPr>
          <a:xfrm>
            <a:off x="3440050" y="3824354"/>
            <a:ext cx="4242600" cy="42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200" b="1">
                <a:solidFill>
                  <a:srgbClr val="FFFFFF"/>
                </a:solidFill>
              </a:rPr>
              <a:t>Insert Date</a:t>
            </a:r>
            <a:endParaRPr sz="2200"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ctrTitle"/>
          </p:nvPr>
        </p:nvSpPr>
        <p:spPr>
          <a:xfrm>
            <a:off x="163950" y="539725"/>
            <a:ext cx="8668500" cy="128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3700" b="1"/>
              <a:t>Building a Text Classifier Part 2: The Model &amp; Evaluation</a:t>
            </a:r>
            <a:endParaRPr sz="3700" b="1"/>
          </a:p>
        </p:txBody>
      </p:sp>
      <p:sp>
        <p:nvSpPr>
          <p:cNvPr id="142" name="Google Shape;142;p10"/>
          <p:cNvSpPr txBox="1">
            <a:spLocks noGrp="1"/>
          </p:cNvSpPr>
          <p:nvPr>
            <p:ph type="subTitle" idx="1"/>
          </p:nvPr>
        </p:nvSpPr>
        <p:spPr>
          <a:xfrm>
            <a:off x="3440050" y="3824354"/>
            <a:ext cx="4242600" cy="42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200" b="1">
                <a:solidFill>
                  <a:srgbClr val="FFFFFF"/>
                </a:solidFill>
              </a:rPr>
              <a:t>Insert Date</a:t>
            </a:r>
            <a:endParaRPr sz="2200"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Recap: Task, Preprocessing,  &amp; Vectorization</a:t>
            </a:r>
            <a:endParaRPr/>
          </a:p>
        </p:txBody>
      </p:sp>
      <p:sp>
        <p:nvSpPr>
          <p:cNvPr id="148" name="Google Shape;148;p11"/>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Goal: given text, output spam or not spam</a:t>
            </a:r>
            <a:endParaRPr/>
          </a:p>
          <a:p>
            <a:pPr marL="457200" lvl="0" indent="-311150" algn="l" rtl="0">
              <a:lnSpc>
                <a:spcPct val="115000"/>
              </a:lnSpc>
              <a:spcBef>
                <a:spcPts val="0"/>
              </a:spcBef>
              <a:spcAft>
                <a:spcPts val="0"/>
              </a:spcAft>
              <a:buSzPts val="1300"/>
              <a:buChar char="-"/>
            </a:pPr>
            <a:r>
              <a:rPr lang="en"/>
              <a:t>Data: </a:t>
            </a:r>
            <a:r>
              <a:rPr lang="en" u="sng">
                <a:solidFill>
                  <a:schemeClr val="hlink"/>
                </a:solidFill>
                <a:hlinkClick r:id="rId3"/>
              </a:rPr>
              <a:t>https://www.kaggle.com/uciml/sms-spam-collection-dataset</a:t>
            </a:r>
            <a:endParaRPr/>
          </a:p>
          <a:p>
            <a:pPr marL="457200" lvl="0" indent="-311150" algn="l" rtl="0">
              <a:lnSpc>
                <a:spcPct val="115000"/>
              </a:lnSpc>
              <a:spcBef>
                <a:spcPts val="0"/>
              </a:spcBef>
              <a:spcAft>
                <a:spcPts val="0"/>
              </a:spcAft>
              <a:buSzPts val="1300"/>
              <a:buChar char="-"/>
            </a:pPr>
            <a:r>
              <a:rPr lang="en"/>
              <a:t>Preprocessing: read CSV, randomly split into 80% training, 20% testing</a:t>
            </a:r>
            <a:endParaRPr/>
          </a:p>
          <a:p>
            <a:pPr marL="457200" lvl="0" indent="-311150" algn="l" rtl="0">
              <a:lnSpc>
                <a:spcPct val="115000"/>
              </a:lnSpc>
              <a:spcBef>
                <a:spcPts val="0"/>
              </a:spcBef>
              <a:spcAft>
                <a:spcPts val="0"/>
              </a:spcAft>
              <a:buSzPts val="1300"/>
              <a:buChar char="-"/>
            </a:pPr>
            <a:r>
              <a:rPr lang="en"/>
              <a:t>Vectorization: TFIDF (term frequency inverse document frequency) vector</a:t>
            </a:r>
            <a:endParaRPr/>
          </a:p>
          <a:p>
            <a:pPr marL="914400" lvl="1" indent="-311150" algn="l" rtl="0">
              <a:lnSpc>
                <a:spcPct val="115000"/>
              </a:lnSpc>
              <a:spcBef>
                <a:spcPts val="0"/>
              </a:spcBef>
              <a:spcAft>
                <a:spcPts val="0"/>
              </a:spcAft>
              <a:buSzPts val="1300"/>
              <a:buChar char="-"/>
            </a:pPr>
            <a:r>
              <a:rPr lang="en" sz="1300"/>
              <a:t>1 dimension per word in corpus, 1 vector per document in corpus</a:t>
            </a:r>
            <a:endParaRPr sz="1300"/>
          </a:p>
          <a:p>
            <a:pPr marL="457200" lvl="0" indent="-311150" algn="l" rtl="0">
              <a:lnSpc>
                <a:spcPct val="115000"/>
              </a:lnSpc>
              <a:spcBef>
                <a:spcPts val="0"/>
              </a:spcBef>
              <a:spcAft>
                <a:spcPts val="0"/>
              </a:spcAft>
              <a:buSzPts val="1300"/>
              <a:buChar char="-"/>
            </a:pPr>
            <a:r>
              <a:rPr lang="en"/>
              <a:t>Pipeline: turn all data into vectors, train an algorithm, plug in</a:t>
            </a:r>
            <a:endParaRPr/>
          </a:p>
          <a:p>
            <a:pPr marL="457200" lvl="0" indent="-311150" algn="l" rtl="0">
              <a:lnSpc>
                <a:spcPct val="115000"/>
              </a:lnSpc>
              <a:spcBef>
                <a:spcPts val="0"/>
              </a:spcBef>
              <a:spcAft>
                <a:spcPts val="0"/>
              </a:spcAft>
              <a:buSzPts val="1300"/>
              <a:buChar char="-"/>
            </a:pPr>
            <a:r>
              <a:rPr lang="en"/>
              <a:t>Tools: Python, scikit-learn, numpy, csv</a:t>
            </a:r>
            <a:endParaRPr/>
          </a:p>
        </p:txBody>
      </p:sp>
      <p:sp>
        <p:nvSpPr>
          <p:cNvPr id="149" name="Google Shape;149;p11"/>
          <p:cNvSpPr txBox="1">
            <a:spLocks noGrp="1"/>
          </p:cNvSpPr>
          <p:nvPr>
            <p:ph type="body" idx="2"/>
          </p:nvPr>
        </p:nvSpPr>
        <p:spPr>
          <a:xfrm>
            <a:off x="4572000" y="1505700"/>
            <a:ext cx="4260300" cy="3076200"/>
          </a:xfrm>
          <a:prstGeom prst="rect">
            <a:avLst/>
          </a:prstGeom>
          <a:noFill/>
          <a:ln>
            <a:noFill/>
          </a:ln>
        </p:spPr>
        <p:txBody>
          <a:bodyPr spcFirstLastPara="1" wrap="square" lIns="91425" tIns="91425" rIns="91425" bIns="91425" anchor="ctr" anchorCtr="0">
            <a:noAutofit/>
          </a:bodyPr>
          <a:lstStyle/>
          <a:p>
            <a:pPr marL="0" lvl="0" indent="0" algn="ctr">
              <a:spcAft>
                <a:spcPts val="1600"/>
              </a:spcAft>
              <a:buNone/>
            </a:pPr>
            <a:r>
              <a:rPr lang="en" sz="2800" dirty="0"/>
              <a:t>Code from last time: </a:t>
            </a:r>
            <a:r>
              <a:rPr lang="en-US" sz="1400" dirty="0">
                <a:hlinkClick r:id="rId4"/>
              </a:rPr>
              <a:t>https://</a:t>
            </a:r>
            <a:r>
              <a:rPr lang="en-US" sz="1400" dirty="0" err="1">
                <a:hlinkClick r:id="rId4"/>
              </a:rPr>
              <a:t>replit.com</a:t>
            </a:r>
            <a:r>
              <a:rPr lang="en-US" sz="1400" dirty="0">
                <a:hlinkClick r:id="rId4"/>
              </a:rPr>
              <a:t>/@enscma2/</a:t>
            </a:r>
            <a:r>
              <a:rPr lang="en-US" sz="1400" dirty="0" err="1">
                <a:hlinkClick r:id="rId4"/>
              </a:rPr>
              <a:t>TextClassifierDemo</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3: The Model - Support Vector Machine</a:t>
            </a:r>
            <a:endParaRPr/>
          </a:p>
        </p:txBody>
      </p:sp>
      <p:sp>
        <p:nvSpPr>
          <p:cNvPr id="155" name="Google Shape;155;p12"/>
          <p:cNvSpPr txBox="1">
            <a:spLocks noGrp="1"/>
          </p:cNvSpPr>
          <p:nvPr>
            <p:ph type="body" idx="1"/>
          </p:nvPr>
        </p:nvSpPr>
        <p:spPr>
          <a:xfrm>
            <a:off x="311725" y="1430250"/>
            <a:ext cx="3999900" cy="3227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Considers the most difficult points</a:t>
            </a:r>
            <a:endParaRPr/>
          </a:p>
          <a:p>
            <a:pPr marL="457200" lvl="0" indent="-311150" algn="l" rtl="0">
              <a:lnSpc>
                <a:spcPct val="115000"/>
              </a:lnSpc>
              <a:spcBef>
                <a:spcPts val="0"/>
              </a:spcBef>
              <a:spcAft>
                <a:spcPts val="0"/>
              </a:spcAft>
              <a:buSzPts val="1300"/>
              <a:buChar char="-"/>
            </a:pPr>
            <a:r>
              <a:rPr lang="en"/>
              <a:t>Goal: find the optimal decision boundary (</a:t>
            </a:r>
            <a:r>
              <a:rPr lang="en" b="1"/>
              <a:t>hyperplane</a:t>
            </a:r>
            <a:r>
              <a:rPr lang="en"/>
              <a:t>) in a vector space</a:t>
            </a:r>
            <a:endParaRPr/>
          </a:p>
          <a:p>
            <a:pPr marL="914400" lvl="1" indent="-298450" algn="l" rtl="0">
              <a:lnSpc>
                <a:spcPct val="115000"/>
              </a:lnSpc>
              <a:spcBef>
                <a:spcPts val="0"/>
              </a:spcBef>
              <a:spcAft>
                <a:spcPts val="0"/>
              </a:spcAft>
              <a:buSzPts val="1100"/>
              <a:buChar char="-"/>
            </a:pPr>
            <a:r>
              <a:rPr lang="en"/>
              <a:t>Can be solved using Lagrange multipliers (multivariable calculus)</a:t>
            </a:r>
            <a:endParaRPr/>
          </a:p>
          <a:p>
            <a:pPr marL="457200" lvl="0" indent="-311150" algn="l" rtl="0">
              <a:lnSpc>
                <a:spcPct val="115000"/>
              </a:lnSpc>
              <a:spcBef>
                <a:spcPts val="0"/>
              </a:spcBef>
              <a:spcAft>
                <a:spcPts val="0"/>
              </a:spcAft>
              <a:buSzPts val="1300"/>
              <a:buChar char="-"/>
            </a:pPr>
            <a:r>
              <a:rPr lang="en"/>
              <a:t>Data points nearest to the plane are called </a:t>
            </a:r>
            <a:r>
              <a:rPr lang="en" b="1"/>
              <a:t>support vectors</a:t>
            </a:r>
            <a:r>
              <a:rPr lang="en"/>
              <a:t> (so they are very important!)</a:t>
            </a:r>
            <a:endParaRPr/>
          </a:p>
          <a:p>
            <a:pPr marL="457200" lvl="0" indent="-311150" algn="l" rtl="0">
              <a:lnSpc>
                <a:spcPct val="115000"/>
              </a:lnSpc>
              <a:spcBef>
                <a:spcPts val="0"/>
              </a:spcBef>
              <a:spcAft>
                <a:spcPts val="0"/>
              </a:spcAft>
              <a:buSzPts val="1300"/>
              <a:buChar char="-"/>
            </a:pPr>
            <a:r>
              <a:rPr lang="en"/>
              <a:t>Further from the hyperplane = more confident</a:t>
            </a:r>
            <a:endParaRPr/>
          </a:p>
          <a:p>
            <a:pPr marL="457200" lvl="0" indent="-311150" algn="l" rtl="0">
              <a:lnSpc>
                <a:spcPct val="115000"/>
              </a:lnSpc>
              <a:spcBef>
                <a:spcPts val="0"/>
              </a:spcBef>
              <a:spcAft>
                <a:spcPts val="0"/>
              </a:spcAft>
              <a:buSzPts val="1300"/>
              <a:buChar char="-"/>
            </a:pPr>
            <a:r>
              <a:rPr lang="en"/>
              <a:t>Goal: choose a hyperplane with the maximum possible </a:t>
            </a:r>
            <a:r>
              <a:rPr lang="en" b="1"/>
              <a:t>margin</a:t>
            </a:r>
            <a:r>
              <a:rPr lang="en"/>
              <a:t> (distance to nearest vector) on each side</a:t>
            </a:r>
            <a:endParaRPr/>
          </a:p>
          <a:p>
            <a:pPr marL="457200" lvl="0" indent="-311150" algn="l" rtl="0">
              <a:lnSpc>
                <a:spcPct val="115000"/>
              </a:lnSpc>
              <a:spcBef>
                <a:spcPts val="0"/>
              </a:spcBef>
              <a:spcAft>
                <a:spcPts val="0"/>
              </a:spcAft>
              <a:buSzPts val="1300"/>
              <a:buChar char="-"/>
            </a:pPr>
            <a:r>
              <a:rPr lang="en"/>
              <a:t>If data is not linearly separable, we </a:t>
            </a:r>
            <a:r>
              <a:rPr lang="en" b="1"/>
              <a:t>kernel</a:t>
            </a:r>
            <a:r>
              <a:rPr lang="en"/>
              <a:t> it into a higher dimension</a:t>
            </a:r>
            <a:endParaRPr/>
          </a:p>
          <a:p>
            <a:pPr marL="914400" lvl="1" indent="-298450" algn="l" rtl="0">
              <a:lnSpc>
                <a:spcPct val="115000"/>
              </a:lnSpc>
              <a:spcBef>
                <a:spcPts val="0"/>
              </a:spcBef>
              <a:spcAft>
                <a:spcPts val="0"/>
              </a:spcAft>
              <a:buSzPts val="1100"/>
              <a:buChar char="-"/>
            </a:pPr>
            <a:r>
              <a:rPr lang="en"/>
              <a:t>But this leads to computational inefficiency and poor performance on large datasets</a:t>
            </a:r>
            <a:endParaRPr/>
          </a:p>
          <a:p>
            <a:pPr marL="914400" lvl="1" indent="-298450" algn="l" rtl="0">
              <a:lnSpc>
                <a:spcPct val="115000"/>
              </a:lnSpc>
              <a:spcBef>
                <a:spcPts val="0"/>
              </a:spcBef>
              <a:spcAft>
                <a:spcPts val="0"/>
              </a:spcAft>
              <a:buSzPts val="1100"/>
              <a:buChar char="-"/>
            </a:pPr>
            <a:r>
              <a:rPr lang="en"/>
              <a:t>Another option is to ignore outliers</a:t>
            </a:r>
            <a:endParaRPr/>
          </a:p>
        </p:txBody>
      </p:sp>
      <p:pic>
        <p:nvPicPr>
          <p:cNvPr id="156" name="Google Shape;156;p12"/>
          <p:cNvPicPr preferRelativeResize="0"/>
          <p:nvPr/>
        </p:nvPicPr>
        <p:blipFill rotWithShape="1">
          <a:blip r:embed="rId3">
            <a:alphaModFix/>
          </a:blip>
          <a:srcRect l="5556" t="6884" r="5252" b="5632"/>
          <a:stretch/>
        </p:blipFill>
        <p:spPr>
          <a:xfrm>
            <a:off x="4838950" y="1447988"/>
            <a:ext cx="1996675" cy="1632849"/>
          </a:xfrm>
          <a:prstGeom prst="rect">
            <a:avLst/>
          </a:prstGeom>
          <a:noFill/>
          <a:ln>
            <a:noFill/>
          </a:ln>
        </p:spPr>
      </p:pic>
      <p:pic>
        <p:nvPicPr>
          <p:cNvPr id="157" name="Google Shape;157;p12"/>
          <p:cNvPicPr preferRelativeResize="0"/>
          <p:nvPr/>
        </p:nvPicPr>
        <p:blipFill rotWithShape="1">
          <a:blip r:embed="rId4">
            <a:alphaModFix/>
          </a:blip>
          <a:srcRect/>
          <a:stretch/>
        </p:blipFill>
        <p:spPr>
          <a:xfrm>
            <a:off x="4733847" y="3197650"/>
            <a:ext cx="1850350" cy="1738000"/>
          </a:xfrm>
          <a:prstGeom prst="rect">
            <a:avLst/>
          </a:prstGeom>
          <a:noFill/>
          <a:ln>
            <a:noFill/>
          </a:ln>
        </p:spPr>
      </p:pic>
      <p:pic>
        <p:nvPicPr>
          <p:cNvPr id="158" name="Google Shape;158;p12"/>
          <p:cNvPicPr preferRelativeResize="0"/>
          <p:nvPr/>
        </p:nvPicPr>
        <p:blipFill rotWithShape="1">
          <a:blip r:embed="rId5">
            <a:alphaModFix/>
          </a:blip>
          <a:srcRect l="12735" t="14332" r="11499" b="9389"/>
          <a:stretch/>
        </p:blipFill>
        <p:spPr>
          <a:xfrm>
            <a:off x="6835650" y="1661875"/>
            <a:ext cx="1996675" cy="1342275"/>
          </a:xfrm>
          <a:prstGeom prst="rect">
            <a:avLst/>
          </a:prstGeom>
          <a:noFill/>
          <a:ln>
            <a:noFill/>
          </a:ln>
        </p:spPr>
      </p:pic>
      <p:pic>
        <p:nvPicPr>
          <p:cNvPr id="159" name="Google Shape;159;p12"/>
          <p:cNvPicPr preferRelativeResize="0"/>
          <p:nvPr/>
        </p:nvPicPr>
        <p:blipFill rotWithShape="1">
          <a:blip r:embed="rId6">
            <a:alphaModFix/>
          </a:blip>
          <a:srcRect l="56724" t="6244" b="7748"/>
          <a:stretch/>
        </p:blipFill>
        <p:spPr>
          <a:xfrm>
            <a:off x="6835650" y="3080832"/>
            <a:ext cx="1996675" cy="17542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4: Building the Model</a:t>
            </a:r>
            <a:endParaRPr/>
          </a:p>
        </p:txBody>
      </p:sp>
      <p:graphicFrame>
        <p:nvGraphicFramePr>
          <p:cNvPr id="165" name="Google Shape;165;p13"/>
          <p:cNvGraphicFramePr/>
          <p:nvPr/>
        </p:nvGraphicFramePr>
        <p:xfrm>
          <a:off x="524238" y="2227175"/>
          <a:ext cx="8095525" cy="885889"/>
        </p:xfrm>
        <a:graphic>
          <a:graphicData uri="http://schemas.openxmlformats.org/drawingml/2006/table">
            <a:tbl>
              <a:tblPr>
                <a:noFill/>
                <a:tableStyleId>{6DEF308B-32E1-46C2-B6F0-BA218167DD99}</a:tableStyleId>
              </a:tblPr>
              <a:tblGrid>
                <a:gridCol w="8095525">
                  <a:extLst>
                    <a:ext uri="{9D8B030D-6E8A-4147-A177-3AD203B41FA5}">
                      <a16:colId xmlns:a16="http://schemas.microsoft.com/office/drawing/2014/main" val="20000"/>
                    </a:ext>
                  </a:extLst>
                </a:gridCol>
              </a:tblGrid>
              <a:tr h="0">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solidFill>
                            <a:srgbClr val="FCC28C"/>
                          </a:solidFill>
                          <a:highlight>
                            <a:srgbClr val="333333"/>
                          </a:highlight>
                          <a:latin typeface="Consolas"/>
                          <a:ea typeface="Consolas"/>
                          <a:cs typeface="Consolas"/>
                          <a:sym typeface="Consolas"/>
                        </a:rPr>
                        <a:t>from</a:t>
                      </a:r>
                      <a:r>
                        <a:rPr lang="en" sz="1100" u="none" strike="noStrike" cap="none">
                          <a:solidFill>
                            <a:srgbClr val="FFFFFF"/>
                          </a:solidFill>
                          <a:highlight>
                            <a:srgbClr val="333333"/>
                          </a:highlight>
                          <a:latin typeface="Consolas"/>
                          <a:ea typeface="Consolas"/>
                          <a:cs typeface="Consolas"/>
                          <a:sym typeface="Consolas"/>
                        </a:rPr>
                        <a:t> sklearn.svm </a:t>
                      </a:r>
                      <a:r>
                        <a:rPr lang="en" sz="1100" u="none" strike="noStrike" cap="none">
                          <a:solidFill>
                            <a:srgbClr val="FCC28C"/>
                          </a:solidFill>
                          <a:highlight>
                            <a:srgbClr val="333333"/>
                          </a:highlight>
                          <a:latin typeface="Consolas"/>
                          <a:ea typeface="Consolas"/>
                          <a:cs typeface="Consolas"/>
                          <a:sym typeface="Consolas"/>
                        </a:rPr>
                        <a:t>import</a:t>
                      </a:r>
                      <a:r>
                        <a:rPr lang="en" sz="1100" u="none" strike="noStrike" cap="none">
                          <a:solidFill>
                            <a:srgbClr val="FFFFFF"/>
                          </a:solidFill>
                          <a:highlight>
                            <a:srgbClr val="333333"/>
                          </a:highlight>
                          <a:latin typeface="Consolas"/>
                          <a:ea typeface="Consolas"/>
                          <a:cs typeface="Consolas"/>
                          <a:sym typeface="Consolas"/>
                        </a:rPr>
                        <a:t> LinearSVC</a:t>
                      </a:r>
                      <a:br>
                        <a:rPr lang="en" sz="1100" u="none" strike="noStrike" cap="none">
                          <a:solidFill>
                            <a:srgbClr val="FFFFFF"/>
                          </a:solidFill>
                          <a:highlight>
                            <a:srgbClr val="333333"/>
                          </a:highlight>
                          <a:latin typeface="Consolas"/>
                          <a:ea typeface="Consolas"/>
                          <a:cs typeface="Consolas"/>
                          <a:sym typeface="Consolas"/>
                        </a:rPr>
                      </a:b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classifier = LinearSVC() </a:t>
                      </a:r>
                      <a:r>
                        <a:rPr lang="en" sz="1100" u="none" strike="noStrike" cap="none">
                          <a:solidFill>
                            <a:srgbClr val="888888"/>
                          </a:solidFill>
                          <a:highlight>
                            <a:srgbClr val="333333"/>
                          </a:highlight>
                          <a:latin typeface="Consolas"/>
                          <a:ea typeface="Consolas"/>
                          <a:cs typeface="Consolas"/>
                          <a:sym typeface="Consolas"/>
                        </a:rPr>
                        <a:t># instance of the SVM classifier with a linear kernel</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classifier.fit(vectorised_train_data, train_labels) </a:t>
                      </a:r>
                      <a:r>
                        <a:rPr lang="en" sz="1100" u="none" strike="noStrike" cap="none">
                          <a:solidFill>
                            <a:srgbClr val="888888"/>
                          </a:solidFill>
                          <a:highlight>
                            <a:srgbClr val="333333"/>
                          </a:highlight>
                          <a:latin typeface="Consolas"/>
                          <a:ea typeface="Consolas"/>
                          <a:cs typeface="Consolas"/>
                          <a:sym typeface="Consolas"/>
                        </a:rPr>
                        <a:t># fits training data to the classifier algorithm</a:t>
                      </a:r>
                      <a:endParaRPr sz="1100" u="none" strike="noStrike" cap="none">
                        <a:solidFill>
                          <a:srgbClr val="FCC28C"/>
                        </a:solidFill>
                        <a:highlight>
                          <a:srgbClr val="333333"/>
                        </a:highlight>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5: Testing it Out</a:t>
            </a:r>
            <a:endParaRPr/>
          </a:p>
        </p:txBody>
      </p:sp>
      <p:sp>
        <p:nvSpPr>
          <p:cNvPr id="171" name="Google Shape;171;p14"/>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Char char="-"/>
            </a:pPr>
            <a:r>
              <a:rPr lang="en" sz="1700">
                <a:solidFill>
                  <a:srgbClr val="000000"/>
                </a:solidFill>
              </a:rPr>
              <a:t>Use the test data we extracted from the sheet in the preprocessing function</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Calculate four metrics</a:t>
            </a:r>
            <a:endParaRPr sz="1700">
              <a:solidFill>
                <a:srgbClr val="000000"/>
              </a:solidFill>
            </a:endParaRPr>
          </a:p>
          <a:p>
            <a:pPr marL="914400" lvl="1" indent="-323850" algn="l" rtl="0">
              <a:lnSpc>
                <a:spcPct val="115000"/>
              </a:lnSpc>
              <a:spcBef>
                <a:spcPts val="0"/>
              </a:spcBef>
              <a:spcAft>
                <a:spcPts val="0"/>
              </a:spcAft>
              <a:buClr>
                <a:srgbClr val="000000"/>
              </a:buClr>
              <a:buSzPts val="1500"/>
              <a:buChar char="-"/>
            </a:pPr>
            <a:r>
              <a:rPr lang="en" sz="1500">
                <a:solidFill>
                  <a:srgbClr val="000000"/>
                </a:solidFill>
              </a:rPr>
              <a:t>Accuracy: proportion correct</a:t>
            </a:r>
            <a:endParaRPr sz="1500">
              <a:solidFill>
                <a:srgbClr val="000000"/>
              </a:solidFill>
            </a:endParaRPr>
          </a:p>
          <a:p>
            <a:pPr marL="914400" lvl="1" indent="-323850" algn="l" rtl="0">
              <a:lnSpc>
                <a:spcPct val="115000"/>
              </a:lnSpc>
              <a:spcBef>
                <a:spcPts val="0"/>
              </a:spcBef>
              <a:spcAft>
                <a:spcPts val="0"/>
              </a:spcAft>
              <a:buClr>
                <a:srgbClr val="000000"/>
              </a:buClr>
              <a:buSzPts val="1500"/>
              <a:buChar char="-"/>
            </a:pPr>
            <a:r>
              <a:rPr lang="en" sz="1500">
                <a:solidFill>
                  <a:srgbClr val="000000"/>
                </a:solidFill>
              </a:rPr>
              <a:t>Precision: tp/(tp + fp)</a:t>
            </a:r>
            <a:endParaRPr sz="1500">
              <a:solidFill>
                <a:srgbClr val="000000"/>
              </a:solidFill>
            </a:endParaRPr>
          </a:p>
          <a:p>
            <a:pPr marL="914400" lvl="1" indent="-323850" algn="l" rtl="0">
              <a:lnSpc>
                <a:spcPct val="115000"/>
              </a:lnSpc>
              <a:spcBef>
                <a:spcPts val="0"/>
              </a:spcBef>
              <a:spcAft>
                <a:spcPts val="0"/>
              </a:spcAft>
              <a:buClr>
                <a:srgbClr val="000000"/>
              </a:buClr>
              <a:buSzPts val="1500"/>
              <a:buChar char="-"/>
            </a:pPr>
            <a:r>
              <a:rPr lang="en" sz="1500">
                <a:solidFill>
                  <a:srgbClr val="000000"/>
                </a:solidFill>
              </a:rPr>
              <a:t>Recall: tp/(tp + fn)</a:t>
            </a:r>
            <a:endParaRPr sz="1500">
              <a:solidFill>
                <a:srgbClr val="000000"/>
              </a:solidFill>
            </a:endParaRPr>
          </a:p>
          <a:p>
            <a:pPr marL="914400" lvl="1" indent="-323850" algn="l" rtl="0">
              <a:lnSpc>
                <a:spcPct val="115000"/>
              </a:lnSpc>
              <a:spcBef>
                <a:spcPts val="0"/>
              </a:spcBef>
              <a:spcAft>
                <a:spcPts val="0"/>
              </a:spcAft>
              <a:buClr>
                <a:srgbClr val="000000"/>
              </a:buClr>
              <a:buSzPts val="1500"/>
              <a:buChar char="-"/>
            </a:pPr>
            <a:r>
              <a:rPr lang="en" sz="1500">
                <a:solidFill>
                  <a:srgbClr val="000000"/>
                </a:solidFill>
              </a:rPr>
              <a:t>F1: 2*precision*recall/(precision + recall)</a:t>
            </a:r>
            <a:endParaRPr sz="1500">
              <a:solidFill>
                <a:srgbClr val="000000"/>
              </a:solidFill>
            </a:endParaRPr>
          </a:p>
        </p:txBody>
      </p:sp>
      <p:pic>
        <p:nvPicPr>
          <p:cNvPr id="172" name="Google Shape;172;p14"/>
          <p:cNvPicPr preferRelativeResize="0"/>
          <p:nvPr/>
        </p:nvPicPr>
        <p:blipFill rotWithShape="1">
          <a:blip r:embed="rId3">
            <a:alphaModFix/>
          </a:blip>
          <a:srcRect/>
          <a:stretch/>
        </p:blipFill>
        <p:spPr>
          <a:xfrm>
            <a:off x="4392725" y="2254275"/>
            <a:ext cx="4751275" cy="1906126"/>
          </a:xfrm>
          <a:prstGeom prst="rect">
            <a:avLst/>
          </a:prstGeom>
          <a:noFill/>
          <a:ln>
            <a:noFill/>
          </a:ln>
        </p:spPr>
      </p:pic>
      <p:pic>
        <p:nvPicPr>
          <p:cNvPr id="173" name="Google Shape;173;p14"/>
          <p:cNvPicPr preferRelativeResize="0"/>
          <p:nvPr/>
        </p:nvPicPr>
        <p:blipFill rotWithShape="1">
          <a:blip r:embed="rId4">
            <a:alphaModFix/>
          </a:blip>
          <a:srcRect/>
          <a:stretch/>
        </p:blipFill>
        <p:spPr>
          <a:xfrm>
            <a:off x="4433150" y="1764100"/>
            <a:ext cx="4466400" cy="19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6: Actually Testing it Out</a:t>
            </a:r>
            <a:endParaRPr/>
          </a:p>
        </p:txBody>
      </p:sp>
      <p:sp>
        <p:nvSpPr>
          <p:cNvPr id="179" name="Google Shape;179;p15"/>
          <p:cNvSpPr txBox="1">
            <a:spLocks noGrp="1"/>
          </p:cNvSpPr>
          <p:nvPr>
            <p:ph type="body" idx="1"/>
          </p:nvPr>
        </p:nvSpPr>
        <p:spPr>
          <a:xfrm>
            <a:off x="311700" y="1505700"/>
            <a:ext cx="8520600" cy="307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Char char="-"/>
            </a:pPr>
            <a:r>
              <a:rPr lang="en">
                <a:solidFill>
                  <a:srgbClr val="000000"/>
                </a:solidFill>
              </a:rPr>
              <a:t>Copy and paste everything into a new file called runner.py</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Delete everything after classifier.fit</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We will use a while loop to create a “chatbot” that spits out whether text you input is “ham” or “spam”</a:t>
            </a:r>
            <a:endParaRPr>
              <a:solidFill>
                <a:srgbClr val="000000"/>
              </a:solidFill>
            </a:endParaRPr>
          </a:p>
        </p:txBody>
      </p:sp>
      <p:graphicFrame>
        <p:nvGraphicFramePr>
          <p:cNvPr id="180" name="Google Shape;180;p15"/>
          <p:cNvGraphicFramePr/>
          <p:nvPr/>
        </p:nvGraphicFramePr>
        <p:xfrm>
          <a:off x="130988" y="2401875"/>
          <a:ext cx="8882025" cy="2620963"/>
        </p:xfrm>
        <a:graphic>
          <a:graphicData uri="http://schemas.openxmlformats.org/drawingml/2006/table">
            <a:tbl>
              <a:tblPr>
                <a:noFill/>
                <a:tableStyleId>{6DEF308B-32E1-46C2-B6F0-BA218167DD99}</a:tableStyleId>
              </a:tblPr>
              <a:tblGrid>
                <a:gridCol w="8882025">
                  <a:extLst>
                    <a:ext uri="{9D8B030D-6E8A-4147-A177-3AD203B41FA5}">
                      <a16:colId xmlns:a16="http://schemas.microsoft.com/office/drawing/2014/main" val="20000"/>
                    </a:ext>
                  </a:extLst>
                </a:gridCol>
              </a:tblGrid>
              <a:tr h="0">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solidFill>
                            <a:srgbClr val="FFFFFF"/>
                          </a:solidFill>
                          <a:highlight>
                            <a:srgbClr val="333333"/>
                          </a:highlight>
                          <a:latin typeface="Consolas"/>
                          <a:ea typeface="Consolas"/>
                          <a:cs typeface="Consolas"/>
                          <a:sym typeface="Consolas"/>
                        </a:rPr>
                        <a:t>print(</a:t>
                      </a:r>
                      <a:r>
                        <a:rPr lang="en" sz="1100" u="none" strike="noStrike" cap="none">
                          <a:solidFill>
                            <a:srgbClr val="A2FCA2"/>
                          </a:solidFill>
                          <a:highlight>
                            <a:srgbClr val="333333"/>
                          </a:highlight>
                          <a:latin typeface="Consolas"/>
                          <a:ea typeface="Consolas"/>
                          <a:cs typeface="Consolas"/>
                          <a:sym typeface="Consolas"/>
                        </a:rPr>
                        <a:t>"Training complete!"</a:t>
                      </a: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888888"/>
                          </a:solidFill>
                          <a:highlight>
                            <a:srgbClr val="333333"/>
                          </a:highlight>
                          <a:latin typeface="Consolas"/>
                          <a:ea typeface="Consolas"/>
                          <a:cs typeface="Consolas"/>
                          <a:sym typeface="Consolas"/>
                        </a:rPr>
                        <a:t># to let user know that they can start typing</a:t>
                      </a:r>
                      <a:br>
                        <a:rPr lang="en" sz="1100" u="none" strike="noStrike" cap="none">
                          <a:solidFill>
                            <a:srgbClr val="FFFFFF"/>
                          </a:solidFill>
                          <a:highlight>
                            <a:srgbClr val="333333"/>
                          </a:highlight>
                          <a:latin typeface="Consolas"/>
                          <a:ea typeface="Consolas"/>
                          <a:cs typeface="Consolas"/>
                          <a:sym typeface="Consolas"/>
                        </a:rPr>
                      </a:b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user_input = input(</a:t>
                      </a:r>
                      <a:r>
                        <a:rPr lang="en" sz="1100" u="none" strike="noStrike" cap="none">
                          <a:solidFill>
                            <a:srgbClr val="A2FCA2"/>
                          </a:solidFill>
                          <a:highlight>
                            <a:srgbClr val="333333"/>
                          </a:highlight>
                          <a:latin typeface="Consolas"/>
                          <a:ea typeface="Consolas"/>
                          <a:cs typeface="Consolas"/>
                          <a:sym typeface="Consolas"/>
                        </a:rPr>
                        <a:t>"Send me a message!\n"</a:t>
                      </a: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888888"/>
                          </a:solidFill>
                          <a:highlight>
                            <a:srgbClr val="333333"/>
                          </a:highlight>
                          <a:latin typeface="Consolas"/>
                          <a:ea typeface="Consolas"/>
                          <a:cs typeface="Consolas"/>
                          <a:sym typeface="Consolas"/>
                        </a:rPr>
                        <a:t># function to take user input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user_data = np.array([user_input]) </a:t>
                      </a:r>
                      <a:r>
                        <a:rPr lang="en" sz="1100" u="none" strike="noStrike" cap="none">
                          <a:solidFill>
                            <a:srgbClr val="888888"/>
                          </a:solidFill>
                          <a:highlight>
                            <a:srgbClr val="333333"/>
                          </a:highlight>
                          <a:latin typeface="Consolas"/>
                          <a:ea typeface="Consolas"/>
                          <a:cs typeface="Consolas"/>
                          <a:sym typeface="Consolas"/>
                        </a:rPr>
                        <a:t># needs to be an array so vectorizer can process</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vectorised_user_data = vectorizer.transform(user_data) </a:t>
                      </a:r>
                      <a:r>
                        <a:rPr lang="en" sz="1100" u="none" strike="noStrike" cap="none">
                          <a:solidFill>
                            <a:srgbClr val="888888"/>
                          </a:solidFill>
                          <a:highlight>
                            <a:srgbClr val="333333"/>
                          </a:highlight>
                          <a:latin typeface="Consolas"/>
                          <a:ea typeface="Consolas"/>
                          <a:cs typeface="Consolas"/>
                          <a:sym typeface="Consolas"/>
                        </a:rPr>
                        <a:t># vectorizes the text according to training fit</a:t>
                      </a:r>
                      <a:br>
                        <a:rPr lang="en" sz="1100" u="none" strike="noStrike" cap="none">
                          <a:solidFill>
                            <a:srgbClr val="FFFFFF"/>
                          </a:solidFill>
                          <a:highlight>
                            <a:srgbClr val="333333"/>
                          </a:highlight>
                          <a:latin typeface="Consolas"/>
                          <a:ea typeface="Consolas"/>
                          <a:cs typeface="Consolas"/>
                          <a:sym typeface="Consolas"/>
                        </a:rPr>
                      </a:b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CC28C"/>
                          </a:solidFill>
                          <a:highlight>
                            <a:srgbClr val="333333"/>
                          </a:highlight>
                          <a:latin typeface="Consolas"/>
                          <a:ea typeface="Consolas"/>
                          <a:cs typeface="Consolas"/>
                          <a:sym typeface="Consolas"/>
                        </a:rPr>
                        <a:t>while</a:t>
                      </a:r>
                      <a:r>
                        <a:rPr lang="en" sz="1100" u="none" strike="noStrike" cap="none">
                          <a:solidFill>
                            <a:srgbClr val="FFFFFF"/>
                          </a:solidFill>
                          <a:highlight>
                            <a:srgbClr val="333333"/>
                          </a:highlight>
                          <a:latin typeface="Consolas"/>
                          <a:ea typeface="Consolas"/>
                          <a:cs typeface="Consolas"/>
                          <a:sym typeface="Consolas"/>
                        </a:rPr>
                        <a:t>(user_input != </a:t>
                      </a:r>
                      <a:r>
                        <a:rPr lang="en" sz="1100" u="none" strike="noStrike" cap="none">
                          <a:solidFill>
                            <a:srgbClr val="A2FCA2"/>
                          </a:solidFill>
                          <a:highlight>
                            <a:srgbClr val="333333"/>
                          </a:highlight>
                          <a:latin typeface="Consolas"/>
                          <a:ea typeface="Consolas"/>
                          <a:cs typeface="Consolas"/>
                          <a:sym typeface="Consolas"/>
                        </a:rPr>
                        <a:t>"quit"</a:t>
                      </a:r>
                      <a:r>
                        <a:rPr lang="en" sz="1100" u="none" strike="noStrike" cap="none">
                          <a:solidFill>
                            <a:srgbClr val="FFFFFF"/>
                          </a:solidFill>
                          <a:highlight>
                            <a:srgbClr val="333333"/>
                          </a:highlight>
                          <a:latin typeface="Consolas"/>
                          <a:ea typeface="Consolas"/>
                          <a:cs typeface="Consolas"/>
                          <a:sym typeface="Consolas"/>
                        </a:rPr>
                        <a: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prediction = classifier.predict(vectorised_user_data) </a:t>
                      </a:r>
                      <a:r>
                        <a:rPr lang="en" sz="1100" u="none" strike="noStrike" cap="none">
                          <a:solidFill>
                            <a:srgbClr val="888888"/>
                          </a:solidFill>
                          <a:highlight>
                            <a:srgbClr val="333333"/>
                          </a:highlight>
                          <a:latin typeface="Consolas"/>
                          <a:ea typeface="Consolas"/>
                          <a:cs typeface="Consolas"/>
                          <a:sym typeface="Consolas"/>
                        </a:rPr>
                        <a:t># calculates whether text is ham or spam</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user_input = input(</a:t>
                      </a:r>
                      <a:r>
                        <a:rPr lang="en" sz="1100" u="none" strike="noStrike" cap="none">
                          <a:solidFill>
                            <a:srgbClr val="A2FCA2"/>
                          </a:solidFill>
                          <a:highlight>
                            <a:srgbClr val="333333"/>
                          </a:highlight>
                          <a:latin typeface="Consolas"/>
                          <a:ea typeface="Consolas"/>
                          <a:cs typeface="Consolas"/>
                          <a:sym typeface="Consolas"/>
                        </a:rPr>
                        <a:t>"Send me a message!\n"</a:t>
                      </a: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888888"/>
                          </a:solidFill>
                          <a:highlight>
                            <a:srgbClr val="333333"/>
                          </a:highlight>
                          <a:latin typeface="Consolas"/>
                          <a:ea typeface="Consolas"/>
                          <a:cs typeface="Consolas"/>
                          <a:sym typeface="Consolas"/>
                        </a:rPr>
                        <a:t># asks for user input again!</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user_data = np.array([user_input]) </a:t>
                      </a:r>
                      <a:r>
                        <a:rPr lang="en" sz="1100" u="none" strike="noStrike" cap="none">
                          <a:solidFill>
                            <a:srgbClr val="888888"/>
                          </a:solidFill>
                          <a:highlight>
                            <a:srgbClr val="333333"/>
                          </a:highlight>
                          <a:latin typeface="Consolas"/>
                          <a:ea typeface="Consolas"/>
                          <a:cs typeface="Consolas"/>
                          <a:sym typeface="Consolas"/>
                        </a:rPr>
                        <a:t># repeat the user input processing sequence</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vectorised_user_data = vectorizer.transform(user_data) </a:t>
                      </a:r>
                      <a:r>
                        <a:rPr lang="en" sz="1100" u="none" strike="noStrike" cap="none">
                          <a:solidFill>
                            <a:srgbClr val="888888"/>
                          </a:solidFill>
                          <a:highlight>
                            <a:srgbClr val="333333"/>
                          </a:highlight>
                          <a:latin typeface="Consolas"/>
                          <a:ea typeface="Consolas"/>
                          <a:cs typeface="Consolas"/>
                          <a:sym typeface="Consolas"/>
                        </a:rPr>
                        <a:t># goes into next loop with vectorized data</a:t>
                      </a:r>
                      <a:br>
                        <a:rPr lang="en" sz="1100" u="none" strike="noStrike" cap="none">
                          <a:solidFill>
                            <a:srgbClr val="FFFFFF"/>
                          </a:solidFill>
                          <a:highlight>
                            <a:srgbClr val="333333"/>
                          </a:highlight>
                          <a:latin typeface="Consolas"/>
                          <a:ea typeface="Consolas"/>
                          <a:cs typeface="Consolas"/>
                          <a:sym typeface="Consolas"/>
                        </a:rPr>
                      </a:b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print(</a:t>
                      </a:r>
                      <a:r>
                        <a:rPr lang="en" sz="1100" u="none" strike="noStrike" cap="none">
                          <a:solidFill>
                            <a:srgbClr val="A2FCA2"/>
                          </a:solidFill>
                          <a:highlight>
                            <a:srgbClr val="333333"/>
                          </a:highlight>
                          <a:latin typeface="Consolas"/>
                          <a:ea typeface="Consolas"/>
                          <a:cs typeface="Consolas"/>
                          <a:sym typeface="Consolas"/>
                        </a:rPr>
                        <a:t>"Bye!"</a:t>
                      </a:r>
                      <a:r>
                        <a:rPr lang="en" sz="1100" u="none" strike="noStrike" cap="none">
                          <a:solidFill>
                            <a:srgbClr val="FFFFFF"/>
                          </a:solidFill>
                          <a:highlight>
                            <a:srgbClr val="333333"/>
                          </a:highlight>
                          <a:latin typeface="Consolas"/>
                          <a:ea typeface="Consolas"/>
                          <a:cs typeface="Consolas"/>
                          <a:sym typeface="Consolas"/>
                        </a:rPr>
                        <a:t>)</a:t>
                      </a:r>
                      <a:endParaRPr sz="1100" u="none" strike="noStrike" cap="none">
                        <a:solidFill>
                          <a:srgbClr val="FCC28C"/>
                        </a:solidFill>
                        <a:highlight>
                          <a:srgbClr val="333333"/>
                        </a:highlight>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9300" b="1"/>
              <a:t>Try it out!</a:t>
            </a:r>
            <a:endParaRPr sz="93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7: Uh-Oh</a:t>
            </a:r>
            <a:endParaRPr/>
          </a:p>
        </p:txBody>
      </p:sp>
      <p:sp>
        <p:nvSpPr>
          <p:cNvPr id="191" name="Google Shape;191;p17"/>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Char char="-"/>
            </a:pPr>
            <a:r>
              <a:rPr lang="en">
                <a:solidFill>
                  <a:srgbClr val="000000"/>
                </a:solidFill>
              </a:rPr>
              <a:t>Doesn’t seem very good…why?</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Tends to be bad at detecting spam</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Problem: data is imbalanced!</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Consequence: not much spam data!</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But why were the test results so good?</a:t>
            </a:r>
            <a:endParaRPr>
              <a:solidFill>
                <a:srgbClr val="000000"/>
              </a:solidFill>
            </a:endParaRPr>
          </a:p>
          <a:p>
            <a:pPr marL="914400" lvl="1" indent="-298450" algn="l" rtl="0">
              <a:lnSpc>
                <a:spcPct val="115000"/>
              </a:lnSpc>
              <a:spcBef>
                <a:spcPts val="0"/>
              </a:spcBef>
              <a:spcAft>
                <a:spcPts val="0"/>
              </a:spcAft>
              <a:buClr>
                <a:srgbClr val="000000"/>
              </a:buClr>
              <a:buSzPts val="1100"/>
              <a:buChar char="-"/>
            </a:pPr>
            <a:r>
              <a:rPr lang="en">
                <a:solidFill>
                  <a:srgbClr val="000000"/>
                </a:solidFill>
              </a:rPr>
              <a:t>Test data was also imbalanced, so chance accuracy was 87%!</a:t>
            </a:r>
            <a:endParaRPr>
              <a:solidFill>
                <a:srgbClr val="000000"/>
              </a:solidFill>
            </a:endParaRPr>
          </a:p>
        </p:txBody>
      </p:sp>
      <p:sp>
        <p:nvSpPr>
          <p:cNvPr id="192" name="Google Shape;192;p17"/>
          <p:cNvSpPr txBox="1">
            <a:spLocks noGrp="1"/>
          </p:cNvSpPr>
          <p:nvPr>
            <p:ph type="body" idx="2"/>
          </p:nvPr>
        </p:nvSpPr>
        <p:spPr>
          <a:xfrm>
            <a:off x="4675900" y="1505700"/>
            <a:ext cx="4156500" cy="307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Char char="-"/>
            </a:pPr>
            <a:r>
              <a:rPr lang="en">
                <a:solidFill>
                  <a:srgbClr val="000000"/>
                </a:solidFill>
              </a:rPr>
              <a:t>Solution: deliberately balance the data</a:t>
            </a:r>
            <a:endParaRPr>
              <a:solidFill>
                <a:srgbClr val="000000"/>
              </a:solidFill>
            </a:endParaRPr>
          </a:p>
          <a:p>
            <a:pPr marL="914400" lvl="1" indent="-298450" algn="l" rtl="0">
              <a:lnSpc>
                <a:spcPct val="115000"/>
              </a:lnSpc>
              <a:spcBef>
                <a:spcPts val="0"/>
              </a:spcBef>
              <a:spcAft>
                <a:spcPts val="0"/>
              </a:spcAft>
              <a:buClr>
                <a:srgbClr val="000000"/>
              </a:buClr>
              <a:buSzPts val="1100"/>
              <a:buChar char="-"/>
            </a:pPr>
            <a:r>
              <a:rPr lang="en">
                <a:solidFill>
                  <a:srgbClr val="000000"/>
                </a:solidFill>
              </a:rPr>
              <a:t>There isn’t much spam data, so we’ll use all of it and sample an equivalent amount of ham data</a:t>
            </a:r>
            <a:endParaRPr>
              <a:solidFill>
                <a:srgbClr val="000000"/>
              </a:solidFill>
            </a:endParaRPr>
          </a:p>
        </p:txBody>
      </p:sp>
      <p:pic>
        <p:nvPicPr>
          <p:cNvPr id="193" name="Google Shape;193;p17"/>
          <p:cNvPicPr preferRelativeResize="0"/>
          <p:nvPr/>
        </p:nvPicPr>
        <p:blipFill rotWithShape="1">
          <a:blip r:embed="rId3">
            <a:alphaModFix/>
          </a:blip>
          <a:srcRect l="21705" t="4195" r="3083" b="25296"/>
          <a:stretch/>
        </p:blipFill>
        <p:spPr>
          <a:xfrm>
            <a:off x="1080075" y="3207700"/>
            <a:ext cx="2265474" cy="162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8: Retrying Preprocessing With Balance</a:t>
            </a:r>
            <a:endParaRPr/>
          </a:p>
        </p:txBody>
      </p:sp>
      <p:graphicFrame>
        <p:nvGraphicFramePr>
          <p:cNvPr id="199" name="Google Shape;199;p18"/>
          <p:cNvGraphicFramePr/>
          <p:nvPr/>
        </p:nvGraphicFramePr>
        <p:xfrm>
          <a:off x="171763" y="1445300"/>
          <a:ext cx="8800475" cy="3392107"/>
        </p:xfrm>
        <a:graphic>
          <a:graphicData uri="http://schemas.openxmlformats.org/drawingml/2006/table">
            <a:tbl>
              <a:tblPr>
                <a:noFill/>
                <a:tableStyleId>{6DEF308B-32E1-46C2-B6F0-BA218167DD99}</a:tableStyleId>
              </a:tblPr>
              <a:tblGrid>
                <a:gridCol w="8800475">
                  <a:extLst>
                    <a:ext uri="{9D8B030D-6E8A-4147-A177-3AD203B41FA5}">
                      <a16:colId xmlns:a16="http://schemas.microsoft.com/office/drawing/2014/main" val="20000"/>
                    </a:ext>
                  </a:extLst>
                </a:gridCol>
              </a:tblGrid>
              <a:tr h="0">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solidFill>
                            <a:srgbClr val="FCC28C"/>
                          </a:solidFill>
                          <a:highlight>
                            <a:srgbClr val="333333"/>
                          </a:highlight>
                          <a:latin typeface="Consolas"/>
                          <a:ea typeface="Consolas"/>
                          <a:cs typeface="Consolas"/>
                          <a:sym typeface="Consolas"/>
                        </a:rPr>
                        <a:t>import</a:t>
                      </a:r>
                      <a:r>
                        <a:rPr lang="en" sz="1100" u="none" strike="noStrike" cap="none">
                          <a:solidFill>
                            <a:srgbClr val="FFFFFF"/>
                          </a:solidFill>
                          <a:highlight>
                            <a:srgbClr val="333333"/>
                          </a:highlight>
                          <a:latin typeface="Consolas"/>
                          <a:ea typeface="Consolas"/>
                          <a:cs typeface="Consolas"/>
                          <a:sym typeface="Consolas"/>
                        </a:rPr>
                        <a:t> random</a:t>
                      </a:r>
                      <a:br>
                        <a:rPr lang="en" sz="1100" u="none" strike="noStrike" cap="none">
                          <a:solidFill>
                            <a:srgbClr val="FFFFFF"/>
                          </a:solidFill>
                          <a:highlight>
                            <a:srgbClr val="333333"/>
                          </a:highlight>
                          <a:latin typeface="Consolas"/>
                          <a:ea typeface="Consolas"/>
                          <a:cs typeface="Consolas"/>
                          <a:sym typeface="Consolas"/>
                        </a:rPr>
                      </a:b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CC28C"/>
                          </a:solidFill>
                          <a:highlight>
                            <a:srgbClr val="333333"/>
                          </a:highlight>
                          <a:latin typeface="Consolas"/>
                          <a:ea typeface="Consolas"/>
                          <a:cs typeface="Consolas"/>
                          <a:sym typeface="Consolas"/>
                        </a:rPr>
                        <a:t>def</a:t>
                      </a: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FFFFAA"/>
                          </a:solidFill>
                          <a:highlight>
                            <a:srgbClr val="333333"/>
                          </a:highlight>
                          <a:latin typeface="Consolas"/>
                          <a:ea typeface="Consolas"/>
                          <a:cs typeface="Consolas"/>
                          <a:sym typeface="Consolas"/>
                        </a:rPr>
                        <a:t>load_data</a:t>
                      </a:r>
                      <a:r>
                        <a:rPr lang="en" sz="1100" u="none" strike="noStrike" cap="none">
                          <a:solidFill>
                            <a:srgbClr val="FFFFFF"/>
                          </a:solidFill>
                          <a:highlight>
                            <a:srgbClr val="333333"/>
                          </a:highlight>
                          <a:latin typeface="Consolas"/>
                          <a:ea typeface="Consolas"/>
                          <a:cs typeface="Consolas"/>
                          <a:sym typeface="Consolas"/>
                        </a:rPr>
                        <a:t>(sheet):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csvfile = open(sheet, encoding = </a:t>
                      </a:r>
                      <a:r>
                        <a:rPr lang="en" sz="1100" u="none" strike="noStrike" cap="none">
                          <a:solidFill>
                            <a:srgbClr val="A2FCA2"/>
                          </a:solidFill>
                          <a:highlight>
                            <a:srgbClr val="333333"/>
                          </a:highlight>
                          <a:latin typeface="Consolas"/>
                          <a:ea typeface="Consolas"/>
                          <a:cs typeface="Consolas"/>
                          <a:sym typeface="Consolas"/>
                        </a:rPr>
                        <a:t>"ISO-8859-1"</a:t>
                      </a:r>
                      <a:r>
                        <a:rPr lang="en" sz="1100" u="none" strike="noStrike" cap="none">
                          <a:solidFill>
                            <a:srgbClr val="FFFFFF"/>
                          </a:solidFill>
                          <a:highlight>
                            <a:srgbClr val="333333"/>
                          </a:highlight>
                          <a:latin typeface="Consolas"/>
                          <a:ea typeface="Consolas"/>
                          <a:cs typeface="Consolas"/>
                          <a:sym typeface="Consolas"/>
                        </a:rPr>
                        <a:t>, mode=</a:t>
                      </a:r>
                      <a:r>
                        <a:rPr lang="en" sz="1100" u="none" strike="noStrike" cap="none">
                          <a:solidFill>
                            <a:srgbClr val="A2FCA2"/>
                          </a:solidFill>
                          <a:highlight>
                            <a:srgbClr val="333333"/>
                          </a:highlight>
                          <a:latin typeface="Consolas"/>
                          <a:ea typeface="Consolas"/>
                          <a:cs typeface="Consolas"/>
                          <a:sym typeface="Consolas"/>
                        </a:rPr>
                        <a:t>'r+'</a:t>
                      </a:r>
                      <a:r>
                        <a:rPr lang="en" sz="1100" u="none" strike="noStrike" cap="none">
                          <a:solidFill>
                            <a:srgbClr val="FFFFFF"/>
                          </a:solidFill>
                          <a:highlight>
                            <a:srgbClr val="333333"/>
                          </a:highlight>
                          <a:latin typeface="Consolas"/>
                          <a:ea typeface="Consolas"/>
                          <a:cs typeface="Consolas"/>
                          <a:sym typeface="Consolas"/>
                        </a:rPr>
                        <a: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lines = csv.reader(csvfile)</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data = list(lines)</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data = data[</a:t>
                      </a:r>
                      <a:r>
                        <a:rPr lang="en" sz="1100" u="none" strike="noStrike" cap="none">
                          <a:solidFill>
                            <a:srgbClr val="D36363"/>
                          </a:solidFill>
                          <a:highlight>
                            <a:srgbClr val="333333"/>
                          </a:highlight>
                          <a:latin typeface="Consolas"/>
                          <a:ea typeface="Consolas"/>
                          <a:cs typeface="Consolas"/>
                          <a:sym typeface="Consolas"/>
                        </a:rPr>
                        <a:t>1</a:t>
                      </a:r>
                      <a:r>
                        <a:rPr lang="en" sz="1100" u="none" strike="noStrike" cap="none">
                          <a:solidFill>
                            <a:srgbClr val="FFFFFF"/>
                          </a:solidFill>
                          <a:highlight>
                            <a:srgbClr val="333333"/>
                          </a:highlight>
                          <a:latin typeface="Consolas"/>
                          <a:ea typeface="Consolas"/>
                          <a:cs typeface="Consolas"/>
                          <a:sym typeface="Consolas"/>
                        </a:rPr>
                        <a: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888888"/>
                          </a:solidFill>
                          <a:highlight>
                            <a:srgbClr val="333333"/>
                          </a:highlight>
                          <a:latin typeface="Consolas"/>
                          <a:ea typeface="Consolas"/>
                          <a:cs typeface="Consolas"/>
                          <a:sym typeface="Consolas"/>
                        </a:rPr>
                        <a:t># next 2 lines separate ham and spam data so we can sample separately from each</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ham = [point </a:t>
                      </a:r>
                      <a:r>
                        <a:rPr lang="en" sz="1100" u="none" strike="noStrike" cap="none">
                          <a:solidFill>
                            <a:srgbClr val="FCC28C"/>
                          </a:solidFill>
                          <a:highlight>
                            <a:srgbClr val="333333"/>
                          </a:highlight>
                          <a:latin typeface="Consolas"/>
                          <a:ea typeface="Consolas"/>
                          <a:cs typeface="Consolas"/>
                          <a:sym typeface="Consolas"/>
                        </a:rPr>
                        <a:t>for</a:t>
                      </a:r>
                      <a:r>
                        <a:rPr lang="en" sz="1100" u="none" strike="noStrike" cap="none">
                          <a:solidFill>
                            <a:srgbClr val="FFFFFF"/>
                          </a:solidFill>
                          <a:highlight>
                            <a:srgbClr val="333333"/>
                          </a:highlight>
                          <a:latin typeface="Consolas"/>
                          <a:ea typeface="Consolas"/>
                          <a:cs typeface="Consolas"/>
                          <a:sym typeface="Consolas"/>
                        </a:rPr>
                        <a:t> point </a:t>
                      </a:r>
                      <a:r>
                        <a:rPr lang="en" sz="1100" u="none" strike="noStrike" cap="none">
                          <a:solidFill>
                            <a:srgbClr val="FCC28C"/>
                          </a:solidFill>
                          <a:highlight>
                            <a:srgbClr val="333333"/>
                          </a:highlight>
                          <a:latin typeface="Consolas"/>
                          <a:ea typeface="Consolas"/>
                          <a:cs typeface="Consolas"/>
                          <a:sym typeface="Consolas"/>
                        </a:rPr>
                        <a:t>in</a:t>
                      </a:r>
                      <a:r>
                        <a:rPr lang="en" sz="1100" u="none" strike="noStrike" cap="none">
                          <a:solidFill>
                            <a:srgbClr val="FFFFFF"/>
                          </a:solidFill>
                          <a:highlight>
                            <a:srgbClr val="333333"/>
                          </a:highlight>
                          <a:latin typeface="Consolas"/>
                          <a:ea typeface="Consolas"/>
                          <a:cs typeface="Consolas"/>
                          <a:sym typeface="Consolas"/>
                        </a:rPr>
                        <a:t> data </a:t>
                      </a:r>
                      <a:r>
                        <a:rPr lang="en" sz="1100" u="none" strike="noStrike" cap="none">
                          <a:solidFill>
                            <a:srgbClr val="FCC28C"/>
                          </a:solidFill>
                          <a:highlight>
                            <a:srgbClr val="333333"/>
                          </a:highlight>
                          <a:latin typeface="Consolas"/>
                          <a:ea typeface="Consolas"/>
                          <a:cs typeface="Consolas"/>
                          <a:sym typeface="Consolas"/>
                        </a:rPr>
                        <a:t>if</a:t>
                      </a:r>
                      <a:r>
                        <a:rPr lang="en" sz="1100" u="none" strike="noStrike" cap="none">
                          <a:solidFill>
                            <a:srgbClr val="FFFFFF"/>
                          </a:solidFill>
                          <a:highlight>
                            <a:srgbClr val="333333"/>
                          </a:highlight>
                          <a:latin typeface="Consolas"/>
                          <a:ea typeface="Consolas"/>
                          <a:cs typeface="Consolas"/>
                          <a:sym typeface="Consolas"/>
                        </a:rPr>
                        <a:t> point[</a:t>
                      </a:r>
                      <a:r>
                        <a:rPr lang="en" sz="1100" u="none" strike="noStrike" cap="none">
                          <a:solidFill>
                            <a:srgbClr val="D36363"/>
                          </a:solidFill>
                          <a:highlight>
                            <a:srgbClr val="333333"/>
                          </a:highlight>
                          <a:latin typeface="Consolas"/>
                          <a:ea typeface="Consolas"/>
                          <a:cs typeface="Consolas"/>
                          <a:sym typeface="Consolas"/>
                        </a:rPr>
                        <a:t>0</a:t>
                      </a:r>
                      <a:r>
                        <a:rPr lang="en" sz="1100" u="none" strike="noStrike" cap="none">
                          <a:solidFill>
                            <a:srgbClr val="FFFFFF"/>
                          </a:solidFill>
                          <a:highlight>
                            <a:srgbClr val="333333"/>
                          </a:highlight>
                          <a:latin typeface="Consolas"/>
                          <a:ea typeface="Consolas"/>
                          <a:cs typeface="Consolas"/>
                          <a:sym typeface="Consolas"/>
                        </a:rPr>
                        <a:t>] == </a:t>
                      </a:r>
                      <a:r>
                        <a:rPr lang="en" sz="1100" u="none" strike="noStrike" cap="none">
                          <a:solidFill>
                            <a:srgbClr val="A2FCA2"/>
                          </a:solidFill>
                          <a:highlight>
                            <a:srgbClr val="333333"/>
                          </a:highlight>
                          <a:latin typeface="Consolas"/>
                          <a:ea typeface="Consolas"/>
                          <a:cs typeface="Consolas"/>
                          <a:sym typeface="Consolas"/>
                        </a:rPr>
                        <a:t>'ham'</a:t>
                      </a:r>
                      <a:r>
                        <a:rPr lang="en" sz="1100" u="none" strike="noStrike" cap="none">
                          <a:solidFill>
                            <a:srgbClr val="FFFFFF"/>
                          </a:solidFill>
                          <a:highlight>
                            <a:srgbClr val="333333"/>
                          </a:highlight>
                          <a:latin typeface="Consolas"/>
                          <a:ea typeface="Consolas"/>
                          <a:cs typeface="Consolas"/>
                          <a:sym typeface="Consolas"/>
                        </a:rPr>
                        <a: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spam = [point </a:t>
                      </a:r>
                      <a:r>
                        <a:rPr lang="en" sz="1100" u="none" strike="noStrike" cap="none">
                          <a:solidFill>
                            <a:srgbClr val="FCC28C"/>
                          </a:solidFill>
                          <a:highlight>
                            <a:srgbClr val="333333"/>
                          </a:highlight>
                          <a:latin typeface="Consolas"/>
                          <a:ea typeface="Consolas"/>
                          <a:cs typeface="Consolas"/>
                          <a:sym typeface="Consolas"/>
                        </a:rPr>
                        <a:t>for</a:t>
                      </a:r>
                      <a:r>
                        <a:rPr lang="en" sz="1100" u="none" strike="noStrike" cap="none">
                          <a:solidFill>
                            <a:srgbClr val="FFFFFF"/>
                          </a:solidFill>
                          <a:highlight>
                            <a:srgbClr val="333333"/>
                          </a:highlight>
                          <a:latin typeface="Consolas"/>
                          <a:ea typeface="Consolas"/>
                          <a:cs typeface="Consolas"/>
                          <a:sym typeface="Consolas"/>
                        </a:rPr>
                        <a:t> point </a:t>
                      </a:r>
                      <a:r>
                        <a:rPr lang="en" sz="1100" u="none" strike="noStrike" cap="none">
                          <a:solidFill>
                            <a:srgbClr val="FCC28C"/>
                          </a:solidFill>
                          <a:highlight>
                            <a:srgbClr val="333333"/>
                          </a:highlight>
                          <a:latin typeface="Consolas"/>
                          <a:ea typeface="Consolas"/>
                          <a:cs typeface="Consolas"/>
                          <a:sym typeface="Consolas"/>
                        </a:rPr>
                        <a:t>in</a:t>
                      </a:r>
                      <a:r>
                        <a:rPr lang="en" sz="1100" u="none" strike="noStrike" cap="none">
                          <a:solidFill>
                            <a:srgbClr val="FFFFFF"/>
                          </a:solidFill>
                          <a:highlight>
                            <a:srgbClr val="333333"/>
                          </a:highlight>
                          <a:latin typeface="Consolas"/>
                          <a:ea typeface="Consolas"/>
                          <a:cs typeface="Consolas"/>
                          <a:sym typeface="Consolas"/>
                        </a:rPr>
                        <a:t> data </a:t>
                      </a:r>
                      <a:r>
                        <a:rPr lang="en" sz="1100" u="none" strike="noStrike" cap="none">
                          <a:solidFill>
                            <a:srgbClr val="FCC28C"/>
                          </a:solidFill>
                          <a:highlight>
                            <a:srgbClr val="333333"/>
                          </a:highlight>
                          <a:latin typeface="Consolas"/>
                          <a:ea typeface="Consolas"/>
                          <a:cs typeface="Consolas"/>
                          <a:sym typeface="Consolas"/>
                        </a:rPr>
                        <a:t>if</a:t>
                      </a:r>
                      <a:r>
                        <a:rPr lang="en" sz="1100" u="none" strike="noStrike" cap="none">
                          <a:solidFill>
                            <a:srgbClr val="FFFFFF"/>
                          </a:solidFill>
                          <a:highlight>
                            <a:srgbClr val="333333"/>
                          </a:highlight>
                          <a:latin typeface="Consolas"/>
                          <a:ea typeface="Consolas"/>
                          <a:cs typeface="Consolas"/>
                          <a:sym typeface="Consolas"/>
                        </a:rPr>
                        <a:t> point[</a:t>
                      </a:r>
                      <a:r>
                        <a:rPr lang="en" sz="1100" u="none" strike="noStrike" cap="none">
                          <a:solidFill>
                            <a:srgbClr val="D36363"/>
                          </a:solidFill>
                          <a:highlight>
                            <a:srgbClr val="333333"/>
                          </a:highlight>
                          <a:latin typeface="Consolas"/>
                          <a:ea typeface="Consolas"/>
                          <a:cs typeface="Consolas"/>
                          <a:sym typeface="Consolas"/>
                        </a:rPr>
                        <a:t>0</a:t>
                      </a:r>
                      <a:r>
                        <a:rPr lang="en" sz="1100" u="none" strike="noStrike" cap="none">
                          <a:solidFill>
                            <a:srgbClr val="FFFFFF"/>
                          </a:solidFill>
                          <a:highlight>
                            <a:srgbClr val="333333"/>
                          </a:highlight>
                          <a:latin typeface="Consolas"/>
                          <a:ea typeface="Consolas"/>
                          <a:cs typeface="Consolas"/>
                          <a:sym typeface="Consolas"/>
                        </a:rPr>
                        <a:t>] == </a:t>
                      </a:r>
                      <a:r>
                        <a:rPr lang="en" sz="1100" u="none" strike="noStrike" cap="none">
                          <a:solidFill>
                            <a:srgbClr val="A2FCA2"/>
                          </a:solidFill>
                          <a:highlight>
                            <a:srgbClr val="333333"/>
                          </a:highlight>
                          <a:latin typeface="Consolas"/>
                          <a:ea typeface="Consolas"/>
                          <a:cs typeface="Consolas"/>
                          <a:sym typeface="Consolas"/>
                        </a:rPr>
                        <a:t>'spam'</a:t>
                      </a:r>
                      <a:r>
                        <a:rPr lang="en" sz="1100" u="none" strike="noStrike" cap="none">
                          <a:solidFill>
                            <a:srgbClr val="FFFFFF"/>
                          </a:solidFill>
                          <a:highlight>
                            <a:srgbClr val="333333"/>
                          </a:highlight>
                          <a:latin typeface="Consolas"/>
                          <a:ea typeface="Consolas"/>
                          <a:cs typeface="Consolas"/>
                          <a:sym typeface="Consolas"/>
                        </a:rPr>
                        <a: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data = spam + random.sample(ham, len(spam))</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x = np.array([point[</a:t>
                      </a:r>
                      <a:r>
                        <a:rPr lang="en" sz="1100" u="none" strike="noStrike" cap="none">
                          <a:solidFill>
                            <a:srgbClr val="D36363"/>
                          </a:solidFill>
                          <a:highlight>
                            <a:srgbClr val="333333"/>
                          </a:highlight>
                          <a:latin typeface="Consolas"/>
                          <a:ea typeface="Consolas"/>
                          <a:cs typeface="Consolas"/>
                          <a:sym typeface="Consolas"/>
                        </a:rPr>
                        <a:t>1</a:t>
                      </a: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FCC28C"/>
                          </a:solidFill>
                          <a:highlight>
                            <a:srgbClr val="333333"/>
                          </a:highlight>
                          <a:latin typeface="Consolas"/>
                          <a:ea typeface="Consolas"/>
                          <a:cs typeface="Consolas"/>
                          <a:sym typeface="Consolas"/>
                        </a:rPr>
                        <a:t>for</a:t>
                      </a:r>
                      <a:r>
                        <a:rPr lang="en" sz="1100" u="none" strike="noStrike" cap="none">
                          <a:solidFill>
                            <a:srgbClr val="FFFFFF"/>
                          </a:solidFill>
                          <a:highlight>
                            <a:srgbClr val="333333"/>
                          </a:highlight>
                          <a:latin typeface="Consolas"/>
                          <a:ea typeface="Consolas"/>
                          <a:cs typeface="Consolas"/>
                          <a:sym typeface="Consolas"/>
                        </a:rPr>
                        <a:t> point </a:t>
                      </a:r>
                      <a:r>
                        <a:rPr lang="en" sz="1100" u="none" strike="noStrike" cap="none">
                          <a:solidFill>
                            <a:srgbClr val="FCC28C"/>
                          </a:solidFill>
                          <a:highlight>
                            <a:srgbClr val="333333"/>
                          </a:highlight>
                          <a:latin typeface="Consolas"/>
                          <a:ea typeface="Consolas"/>
                          <a:cs typeface="Consolas"/>
                          <a:sym typeface="Consolas"/>
                        </a:rPr>
                        <a:t>in</a:t>
                      </a:r>
                      <a:r>
                        <a:rPr lang="en" sz="1100" u="none" strike="noStrike" cap="none">
                          <a:solidFill>
                            <a:srgbClr val="FFFFFF"/>
                          </a:solidFill>
                          <a:highlight>
                            <a:srgbClr val="333333"/>
                          </a:highlight>
                          <a:latin typeface="Consolas"/>
                          <a:ea typeface="Consolas"/>
                          <a:cs typeface="Consolas"/>
                          <a:sym typeface="Consolas"/>
                        </a:rPr>
                        <a:t> data])</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y = np.array([point[</a:t>
                      </a:r>
                      <a:r>
                        <a:rPr lang="en" sz="1100" u="none" strike="noStrike" cap="none">
                          <a:solidFill>
                            <a:srgbClr val="D36363"/>
                          </a:solidFill>
                          <a:highlight>
                            <a:srgbClr val="333333"/>
                          </a:highlight>
                          <a:latin typeface="Consolas"/>
                          <a:ea typeface="Consolas"/>
                          <a:cs typeface="Consolas"/>
                          <a:sym typeface="Consolas"/>
                        </a:rPr>
                        <a:t>0</a:t>
                      </a: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FCC28C"/>
                          </a:solidFill>
                          <a:highlight>
                            <a:srgbClr val="333333"/>
                          </a:highlight>
                          <a:latin typeface="Consolas"/>
                          <a:ea typeface="Consolas"/>
                          <a:cs typeface="Consolas"/>
                          <a:sym typeface="Consolas"/>
                        </a:rPr>
                        <a:t>for</a:t>
                      </a:r>
                      <a:r>
                        <a:rPr lang="en" sz="1100" u="none" strike="noStrike" cap="none">
                          <a:solidFill>
                            <a:srgbClr val="FFFFFF"/>
                          </a:solidFill>
                          <a:highlight>
                            <a:srgbClr val="333333"/>
                          </a:highlight>
                          <a:latin typeface="Consolas"/>
                          <a:ea typeface="Consolas"/>
                          <a:cs typeface="Consolas"/>
                          <a:sym typeface="Consolas"/>
                        </a:rPr>
                        <a:t> point </a:t>
                      </a:r>
                      <a:r>
                        <a:rPr lang="en" sz="1100" u="none" strike="noStrike" cap="none">
                          <a:solidFill>
                            <a:srgbClr val="FCC28C"/>
                          </a:solidFill>
                          <a:highlight>
                            <a:srgbClr val="333333"/>
                          </a:highlight>
                          <a:latin typeface="Consolas"/>
                          <a:ea typeface="Consolas"/>
                          <a:cs typeface="Consolas"/>
                          <a:sym typeface="Consolas"/>
                        </a:rPr>
                        <a:t>in</a:t>
                      </a:r>
                      <a:r>
                        <a:rPr lang="en" sz="1100" u="none" strike="noStrike" cap="none">
                          <a:solidFill>
                            <a:srgbClr val="FFFFFF"/>
                          </a:solidFill>
                          <a:highlight>
                            <a:srgbClr val="333333"/>
                          </a:highlight>
                          <a:latin typeface="Consolas"/>
                          <a:ea typeface="Consolas"/>
                          <a:cs typeface="Consolas"/>
                          <a:sym typeface="Consolas"/>
                        </a:rPr>
                        <a:t> data])</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X_TRAIN, X_TEST, Y_TRAIN, Y_TEST = train_test_split(x, y, test_size=</a:t>
                      </a:r>
                      <a:r>
                        <a:rPr lang="en" sz="1100" u="none" strike="noStrike" cap="none">
                          <a:solidFill>
                            <a:srgbClr val="D36363"/>
                          </a:solidFill>
                          <a:highlight>
                            <a:srgbClr val="333333"/>
                          </a:highlight>
                          <a:latin typeface="Consolas"/>
                          <a:ea typeface="Consolas"/>
                          <a:cs typeface="Consolas"/>
                          <a:sym typeface="Consolas"/>
                        </a:rPr>
                        <a:t>.2</a:t>
                      </a:r>
                      <a:r>
                        <a:rPr lang="en" sz="1100" u="none" strike="noStrike" cap="none">
                          <a:solidFill>
                            <a:srgbClr val="FFFFFF"/>
                          </a:solidFill>
                          <a:highlight>
                            <a:srgbClr val="333333"/>
                          </a:highlight>
                          <a:latin typeface="Consolas"/>
                          <a:ea typeface="Consolas"/>
                          <a:cs typeface="Consolas"/>
                          <a:sym typeface="Consolas"/>
                        </a:rPr>
                        <a:t>)</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FCC28C"/>
                          </a:solidFill>
                          <a:highlight>
                            <a:srgbClr val="333333"/>
                          </a:highlight>
                          <a:latin typeface="Consolas"/>
                          <a:ea typeface="Consolas"/>
                          <a:cs typeface="Consolas"/>
                          <a:sym typeface="Consolas"/>
                        </a:rPr>
                        <a:t>return</a:t>
                      </a:r>
                      <a:r>
                        <a:rPr lang="en" sz="1100" u="none" strike="noStrike" cap="none">
                          <a:solidFill>
                            <a:srgbClr val="FFFFFF"/>
                          </a:solidFill>
                          <a:highlight>
                            <a:srgbClr val="333333"/>
                          </a:highlight>
                          <a:latin typeface="Consolas"/>
                          <a:ea typeface="Consolas"/>
                          <a:cs typeface="Consolas"/>
                          <a:sym typeface="Consolas"/>
                        </a:rPr>
                        <a:t> X_TRAIN, X_TEST, Y_TRAIN, Y_TEST</a:t>
                      </a:r>
                      <a:br>
                        <a:rPr lang="en" sz="1100" u="none" strike="noStrike" cap="none">
                          <a:solidFill>
                            <a:srgbClr val="FFFFFF"/>
                          </a:solidFill>
                          <a:highlight>
                            <a:srgbClr val="333333"/>
                          </a:highlight>
                          <a:latin typeface="Consolas"/>
                          <a:ea typeface="Consolas"/>
                          <a:cs typeface="Consolas"/>
                          <a:sym typeface="Consolas"/>
                        </a:rPr>
                      </a:b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train_data, test_data, train_labels, test_labels = load_data(</a:t>
                      </a:r>
                      <a:r>
                        <a:rPr lang="en" sz="1100" u="none" strike="noStrike" cap="none">
                          <a:solidFill>
                            <a:srgbClr val="A2FCA2"/>
                          </a:solidFill>
                          <a:highlight>
                            <a:srgbClr val="333333"/>
                          </a:highlight>
                          <a:latin typeface="Consolas"/>
                          <a:ea typeface="Consolas"/>
                          <a:cs typeface="Consolas"/>
                          <a:sym typeface="Consolas"/>
                        </a:rPr>
                        <a:t>'spam.csv'</a:t>
                      </a:r>
                      <a:r>
                        <a:rPr lang="en" sz="1100" u="none" strike="noStrike" cap="none">
                          <a:solidFill>
                            <a:srgbClr val="FFFFFF"/>
                          </a:solidFill>
                          <a:highlight>
                            <a:srgbClr val="333333"/>
                          </a:highlight>
                          <a:latin typeface="Consolas"/>
                          <a:ea typeface="Consolas"/>
                          <a:cs typeface="Consolas"/>
                          <a:sym typeface="Consolas"/>
                        </a:rPr>
                        <a:t>)</a:t>
                      </a:r>
                      <a:endParaRPr sz="1100" u="none" strike="noStrike" cap="none">
                        <a:solidFill>
                          <a:srgbClr val="FCC28C"/>
                        </a:solidFill>
                        <a:highlight>
                          <a:srgbClr val="333333"/>
                        </a:highlight>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9: Rerunning Demo &amp; Evaluation</a:t>
            </a:r>
            <a:endParaRPr/>
          </a:p>
        </p:txBody>
      </p:sp>
      <p:sp>
        <p:nvSpPr>
          <p:cNvPr id="205" name="Google Shape;205;p19"/>
          <p:cNvSpPr txBox="1">
            <a:spLocks noGrp="1"/>
          </p:cNvSpPr>
          <p:nvPr>
            <p:ph type="body" idx="1"/>
          </p:nvPr>
        </p:nvSpPr>
        <p:spPr>
          <a:xfrm>
            <a:off x="311700" y="1505700"/>
            <a:ext cx="8203800" cy="30762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Clr>
                <a:srgbClr val="000000"/>
              </a:buClr>
              <a:buSzPts val="2100"/>
              <a:buChar char="-"/>
            </a:pPr>
            <a:r>
              <a:rPr lang="en" sz="2100">
                <a:solidFill>
                  <a:srgbClr val="000000"/>
                </a:solidFill>
              </a:rPr>
              <a:t>Go to runner.py and fix the preprocessing function</a:t>
            </a:r>
            <a:endParaRPr sz="2100">
              <a:solidFill>
                <a:srgbClr val="000000"/>
              </a:solidFill>
            </a:endParaRPr>
          </a:p>
          <a:p>
            <a:pPr marL="457200" lvl="0" indent="-361950" algn="l" rtl="0">
              <a:lnSpc>
                <a:spcPct val="115000"/>
              </a:lnSpc>
              <a:spcBef>
                <a:spcPts val="0"/>
              </a:spcBef>
              <a:spcAft>
                <a:spcPts val="0"/>
              </a:spcAft>
              <a:buClr>
                <a:srgbClr val="000000"/>
              </a:buClr>
              <a:buSzPts val="2100"/>
              <a:buChar char="-"/>
            </a:pPr>
            <a:r>
              <a:rPr lang="en" sz="2100">
                <a:solidFill>
                  <a:srgbClr val="000000"/>
                </a:solidFill>
              </a:rPr>
              <a:t>Should be much better now!</a:t>
            </a:r>
            <a:endParaRPr sz="2100">
              <a:solidFill>
                <a:srgbClr val="000000"/>
              </a:solidFill>
            </a:endParaRPr>
          </a:p>
          <a:p>
            <a:pPr marL="914400" lvl="1" indent="-349250" algn="l" rtl="0">
              <a:lnSpc>
                <a:spcPct val="115000"/>
              </a:lnSpc>
              <a:spcBef>
                <a:spcPts val="0"/>
              </a:spcBef>
              <a:spcAft>
                <a:spcPts val="0"/>
              </a:spcAft>
              <a:buClr>
                <a:srgbClr val="000000"/>
              </a:buClr>
              <a:buSzPts val="1900"/>
              <a:buChar char="-"/>
            </a:pPr>
            <a:r>
              <a:rPr lang="en" sz="1900">
                <a:solidFill>
                  <a:srgbClr val="000000"/>
                </a:solidFill>
              </a:rPr>
              <a:t>Evaluation numbers may be similar, but remember that the data is balanced, which means that chance accuracy is now ~50% instead of 87%, so the numbers mean much more</a:t>
            </a:r>
            <a:endParaRPr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Goal</a:t>
            </a:r>
            <a:endParaRPr/>
          </a:p>
        </p:txBody>
      </p:sp>
      <p:sp>
        <p:nvSpPr>
          <p:cNvPr id="71" name="Google Shape;71;p2"/>
          <p:cNvSpPr txBox="1">
            <a:spLocks noGrp="1"/>
          </p:cNvSpPr>
          <p:nvPr>
            <p:ph type="body" idx="1"/>
          </p:nvPr>
        </p:nvSpPr>
        <p:spPr>
          <a:xfrm>
            <a:off x="311700" y="1314925"/>
            <a:ext cx="8520600" cy="3076200"/>
          </a:xfrm>
          <a:prstGeom prst="rect">
            <a:avLst/>
          </a:prstGeom>
          <a:noFill/>
          <a:ln>
            <a:noFill/>
          </a:ln>
        </p:spPr>
        <p:txBody>
          <a:bodyPr spcFirstLastPara="1" wrap="square" lIns="91425" tIns="91425" rIns="91425" bIns="91425" anchor="t" anchorCtr="0">
            <a:noAutofit/>
          </a:bodyPr>
          <a:lstStyle/>
          <a:p>
            <a:pPr marL="457200" lvl="0" indent="-387350" algn="l" rtl="0">
              <a:lnSpc>
                <a:spcPct val="115000"/>
              </a:lnSpc>
              <a:spcBef>
                <a:spcPts val="0"/>
              </a:spcBef>
              <a:spcAft>
                <a:spcPts val="0"/>
              </a:spcAft>
              <a:buClr>
                <a:srgbClr val="000000"/>
              </a:buClr>
              <a:buSzPts val="2500"/>
              <a:buChar char="-"/>
            </a:pPr>
            <a:r>
              <a:rPr lang="en" sz="2500">
                <a:solidFill>
                  <a:srgbClr val="000000"/>
                </a:solidFill>
              </a:rPr>
              <a:t>Learn about the machine learning pipeline</a:t>
            </a:r>
            <a:endParaRPr sz="2500">
              <a:solidFill>
                <a:srgbClr val="000000"/>
              </a:solidFill>
            </a:endParaRPr>
          </a:p>
          <a:p>
            <a:pPr marL="457200" lvl="0" indent="-387350" algn="l" rtl="0">
              <a:lnSpc>
                <a:spcPct val="115000"/>
              </a:lnSpc>
              <a:spcBef>
                <a:spcPts val="0"/>
              </a:spcBef>
              <a:spcAft>
                <a:spcPts val="0"/>
              </a:spcAft>
              <a:buClr>
                <a:srgbClr val="000000"/>
              </a:buClr>
              <a:buSzPts val="2500"/>
              <a:buChar char="-"/>
            </a:pPr>
            <a:r>
              <a:rPr lang="en" sz="2500">
                <a:solidFill>
                  <a:srgbClr val="000000"/>
                </a:solidFill>
              </a:rPr>
              <a:t>Learn how to handle and preprocess textual data for language-related tasks</a:t>
            </a:r>
            <a:endParaRPr sz="2500">
              <a:solidFill>
                <a:srgbClr val="000000"/>
              </a:solidFill>
            </a:endParaRPr>
          </a:p>
          <a:p>
            <a:pPr marL="457200" lvl="0" indent="-387350" algn="l" rtl="0">
              <a:lnSpc>
                <a:spcPct val="115000"/>
              </a:lnSpc>
              <a:spcBef>
                <a:spcPts val="0"/>
              </a:spcBef>
              <a:spcAft>
                <a:spcPts val="0"/>
              </a:spcAft>
              <a:buClr>
                <a:srgbClr val="0000FF"/>
              </a:buClr>
              <a:buSzPts val="2500"/>
              <a:buChar char="-"/>
            </a:pPr>
            <a:r>
              <a:rPr lang="en" sz="2500">
                <a:solidFill>
                  <a:srgbClr val="0000FF"/>
                </a:solidFill>
              </a:rPr>
              <a:t>Learn about support vector machines, a set of commonly used natural language processing algorithms</a:t>
            </a:r>
            <a:endParaRPr sz="2500">
              <a:solidFill>
                <a:srgbClr val="0000FF"/>
              </a:solidFill>
            </a:endParaRPr>
          </a:p>
          <a:p>
            <a:pPr marL="457200" lvl="0" indent="-387350" algn="l" rtl="0">
              <a:lnSpc>
                <a:spcPct val="115000"/>
              </a:lnSpc>
              <a:spcBef>
                <a:spcPts val="0"/>
              </a:spcBef>
              <a:spcAft>
                <a:spcPts val="0"/>
              </a:spcAft>
              <a:buClr>
                <a:srgbClr val="0000FF"/>
              </a:buClr>
              <a:buSzPts val="2500"/>
              <a:buChar char="-"/>
            </a:pPr>
            <a:r>
              <a:rPr lang="en" sz="2500">
                <a:solidFill>
                  <a:srgbClr val="0000FF"/>
                </a:solidFill>
              </a:rPr>
              <a:t>Implement a text classifier that determines if a message is spam</a:t>
            </a:r>
            <a:endParaRPr sz="25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Effect transition="in" filter="fade">
                                      <p:cBhvr>
                                        <p:cTn id="7" dur="1000"/>
                                        <p:tgtEl>
                                          <p:spTgt spid="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xEl>
                                              <p:pRg st="1" end="1"/>
                                            </p:txEl>
                                          </p:spTgt>
                                        </p:tgtEl>
                                        <p:attrNameLst>
                                          <p:attrName>style.visibility</p:attrName>
                                        </p:attrNameLst>
                                      </p:cBhvr>
                                      <p:to>
                                        <p:strVal val="visible"/>
                                      </p:to>
                                    </p:set>
                                    <p:animEffect transition="in" filter="fade">
                                      <p:cBhvr>
                                        <p:cTn id="12" dur="1000"/>
                                        <p:tgtEl>
                                          <p:spTgt spid="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Effect transition="in" filter="fade">
                                      <p:cBhvr>
                                        <p:cTn id="17" dur="1000"/>
                                        <p:tgtEl>
                                          <p:spTgt spid="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
                                            <p:txEl>
                                              <p:pRg st="3" end="3"/>
                                            </p:txEl>
                                          </p:spTgt>
                                        </p:tgtEl>
                                        <p:attrNameLst>
                                          <p:attrName>style.visibility</p:attrName>
                                        </p:attrNameLst>
                                      </p:cBhvr>
                                      <p:to>
                                        <p:strVal val="visible"/>
                                      </p:to>
                                    </p:set>
                                    <p:animEffect transition="in" filter="fade">
                                      <p:cBhvr>
                                        <p:cTn id="22" dur="1000"/>
                                        <p:tgtEl>
                                          <p:spTgt spid="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t>The Machine Learning Pipeline</a:t>
            </a:r>
            <a:endParaRPr sz="3500" b="1"/>
          </a:p>
        </p:txBody>
      </p:sp>
      <p:sp>
        <p:nvSpPr>
          <p:cNvPr id="77" name="Google Shape;77;p3"/>
          <p:cNvSpPr/>
          <p:nvPr/>
        </p:nvSpPr>
        <p:spPr>
          <a:xfrm>
            <a:off x="424613" y="1824783"/>
            <a:ext cx="1433400" cy="382200"/>
          </a:xfrm>
          <a:prstGeom prst="rect">
            <a:avLst/>
          </a:prstGeom>
          <a:no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Arial"/>
                <a:ea typeface="Arial"/>
                <a:cs typeface="Arial"/>
                <a:sym typeface="Arial"/>
              </a:rPr>
              <a:t>Training Data</a:t>
            </a:r>
            <a:endParaRPr sz="1500" b="1" i="0" u="none" strike="noStrike" cap="none">
              <a:solidFill>
                <a:srgbClr val="000000"/>
              </a:solidFill>
              <a:latin typeface="Arial"/>
              <a:ea typeface="Arial"/>
              <a:cs typeface="Arial"/>
              <a:sym typeface="Arial"/>
            </a:endParaRPr>
          </a:p>
        </p:txBody>
      </p:sp>
      <p:cxnSp>
        <p:nvCxnSpPr>
          <p:cNvPr id="78" name="Google Shape;78;p3"/>
          <p:cNvCxnSpPr>
            <a:stCxn id="77" idx="3"/>
            <a:endCxn id="79" idx="1"/>
          </p:cNvCxnSpPr>
          <p:nvPr/>
        </p:nvCxnSpPr>
        <p:spPr>
          <a:xfrm>
            <a:off x="1858013" y="2015883"/>
            <a:ext cx="853500" cy="24600"/>
          </a:xfrm>
          <a:prstGeom prst="straightConnector1">
            <a:avLst/>
          </a:prstGeom>
          <a:noFill/>
          <a:ln w="9525" cap="flat" cmpd="sng">
            <a:solidFill>
              <a:srgbClr val="4BA173"/>
            </a:solidFill>
            <a:prstDash val="solid"/>
            <a:round/>
            <a:headEnd type="none" w="sm" len="sm"/>
            <a:tailEnd type="triangle" w="med" len="med"/>
          </a:ln>
        </p:spPr>
      </p:cxnSp>
      <p:sp>
        <p:nvSpPr>
          <p:cNvPr id="79" name="Google Shape;79;p3"/>
          <p:cNvSpPr/>
          <p:nvPr/>
        </p:nvSpPr>
        <p:spPr>
          <a:xfrm>
            <a:off x="2711513" y="1750666"/>
            <a:ext cx="1433400" cy="579600"/>
          </a:xfrm>
          <a:prstGeom prst="rect">
            <a:avLst/>
          </a:prstGeom>
          <a:solidFill>
            <a:srgbClr val="000000"/>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Arial"/>
                <a:ea typeface="Arial"/>
                <a:cs typeface="Arial"/>
                <a:sym typeface="Arial"/>
              </a:rPr>
              <a:t>Vectorizer</a:t>
            </a:r>
            <a:endParaRPr sz="1800" b="1" i="0" u="none" strike="noStrike" cap="none">
              <a:solidFill>
                <a:srgbClr val="FFFFFF"/>
              </a:solidFill>
              <a:latin typeface="Arial"/>
              <a:ea typeface="Arial"/>
              <a:cs typeface="Arial"/>
              <a:sym typeface="Arial"/>
            </a:endParaRPr>
          </a:p>
        </p:txBody>
      </p:sp>
      <p:sp>
        <p:nvSpPr>
          <p:cNvPr id="80" name="Google Shape;80;p3"/>
          <p:cNvSpPr/>
          <p:nvPr/>
        </p:nvSpPr>
        <p:spPr>
          <a:xfrm>
            <a:off x="4693938" y="1738400"/>
            <a:ext cx="1551900" cy="591600"/>
          </a:xfrm>
          <a:prstGeom prst="rect">
            <a:avLst/>
          </a:prstGeom>
          <a:no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Vectorized Training Data</a:t>
            </a:r>
            <a:endParaRPr sz="1600" b="1" i="0" u="none" strike="noStrike" cap="none">
              <a:solidFill>
                <a:srgbClr val="000000"/>
              </a:solidFill>
              <a:latin typeface="Arial"/>
              <a:ea typeface="Arial"/>
              <a:cs typeface="Arial"/>
              <a:sym typeface="Arial"/>
            </a:endParaRPr>
          </a:p>
        </p:txBody>
      </p:sp>
      <p:cxnSp>
        <p:nvCxnSpPr>
          <p:cNvPr id="81" name="Google Shape;81;p3"/>
          <p:cNvCxnSpPr>
            <a:stCxn id="79" idx="3"/>
            <a:endCxn id="80" idx="1"/>
          </p:cNvCxnSpPr>
          <p:nvPr/>
        </p:nvCxnSpPr>
        <p:spPr>
          <a:xfrm rot="10800000" flipH="1">
            <a:off x="4144913" y="2034166"/>
            <a:ext cx="549000" cy="6300"/>
          </a:xfrm>
          <a:prstGeom prst="straightConnector1">
            <a:avLst/>
          </a:prstGeom>
          <a:noFill/>
          <a:ln w="9525" cap="flat" cmpd="sng">
            <a:solidFill>
              <a:srgbClr val="4BA173"/>
            </a:solidFill>
            <a:prstDash val="solid"/>
            <a:round/>
            <a:headEnd type="none" w="sm" len="sm"/>
            <a:tailEnd type="triangle" w="med" len="med"/>
          </a:ln>
        </p:spPr>
      </p:cxnSp>
      <p:sp>
        <p:nvSpPr>
          <p:cNvPr id="82" name="Google Shape;82;p3"/>
          <p:cNvSpPr/>
          <p:nvPr/>
        </p:nvSpPr>
        <p:spPr>
          <a:xfrm>
            <a:off x="424622" y="2288775"/>
            <a:ext cx="1497900" cy="438300"/>
          </a:xfrm>
          <a:prstGeom prst="rect">
            <a:avLst/>
          </a:prstGeom>
          <a:no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Training Labels</a:t>
            </a:r>
            <a:endParaRPr sz="1400" b="1" i="0" u="none" strike="noStrike" cap="none">
              <a:solidFill>
                <a:srgbClr val="000000"/>
              </a:solidFill>
              <a:latin typeface="Arial"/>
              <a:ea typeface="Arial"/>
              <a:cs typeface="Arial"/>
              <a:sym typeface="Arial"/>
            </a:endParaRPr>
          </a:p>
        </p:txBody>
      </p:sp>
      <p:sp>
        <p:nvSpPr>
          <p:cNvPr id="83" name="Google Shape;83;p3"/>
          <p:cNvSpPr/>
          <p:nvPr/>
        </p:nvSpPr>
        <p:spPr>
          <a:xfrm>
            <a:off x="7079250" y="1591300"/>
            <a:ext cx="1433400" cy="919800"/>
          </a:xfrm>
          <a:prstGeom prst="rect">
            <a:avLst/>
          </a:prstGeom>
          <a:solidFill>
            <a:srgbClr val="000000"/>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FFFFFF"/>
                </a:solidFill>
                <a:latin typeface="Arial"/>
                <a:ea typeface="Arial"/>
                <a:cs typeface="Arial"/>
                <a:sym typeface="Arial"/>
              </a:rPr>
              <a:t>Classifier</a:t>
            </a:r>
            <a:endParaRPr sz="2000" b="1" i="0" u="none" strike="noStrike" cap="none">
              <a:solidFill>
                <a:srgbClr val="FFFFFF"/>
              </a:solidFill>
              <a:latin typeface="Arial"/>
              <a:ea typeface="Arial"/>
              <a:cs typeface="Arial"/>
              <a:sym typeface="Arial"/>
            </a:endParaRPr>
          </a:p>
        </p:txBody>
      </p:sp>
      <p:cxnSp>
        <p:nvCxnSpPr>
          <p:cNvPr id="84" name="Google Shape;84;p3"/>
          <p:cNvCxnSpPr>
            <a:stCxn id="80" idx="3"/>
          </p:cNvCxnSpPr>
          <p:nvPr/>
        </p:nvCxnSpPr>
        <p:spPr>
          <a:xfrm rot="10800000" flipH="1">
            <a:off x="6245838" y="2030000"/>
            <a:ext cx="833400" cy="4200"/>
          </a:xfrm>
          <a:prstGeom prst="straightConnector1">
            <a:avLst/>
          </a:prstGeom>
          <a:noFill/>
          <a:ln w="9525" cap="flat" cmpd="sng">
            <a:solidFill>
              <a:srgbClr val="4BA173"/>
            </a:solidFill>
            <a:prstDash val="solid"/>
            <a:round/>
            <a:headEnd type="none" w="sm" len="sm"/>
            <a:tailEnd type="triangle" w="med" len="med"/>
          </a:ln>
        </p:spPr>
      </p:cxnSp>
      <p:cxnSp>
        <p:nvCxnSpPr>
          <p:cNvPr id="85" name="Google Shape;85;p3"/>
          <p:cNvCxnSpPr>
            <a:stCxn id="82" idx="3"/>
          </p:cNvCxnSpPr>
          <p:nvPr/>
        </p:nvCxnSpPr>
        <p:spPr>
          <a:xfrm rot="10800000" flipH="1">
            <a:off x="1922522" y="2494725"/>
            <a:ext cx="5223000" cy="13200"/>
          </a:xfrm>
          <a:prstGeom prst="straightConnector1">
            <a:avLst/>
          </a:prstGeom>
          <a:noFill/>
          <a:ln w="9525" cap="flat" cmpd="sng">
            <a:solidFill>
              <a:srgbClr val="4BA173"/>
            </a:solidFill>
            <a:prstDash val="solid"/>
            <a:round/>
            <a:headEnd type="none" w="sm" len="sm"/>
            <a:tailEnd type="triangle" w="med" len="med"/>
          </a:ln>
        </p:spPr>
      </p:cxnSp>
      <p:cxnSp>
        <p:nvCxnSpPr>
          <p:cNvPr id="86" name="Google Shape;86;p3"/>
          <p:cNvCxnSpPr>
            <a:stCxn id="83" idx="2"/>
            <a:endCxn id="87" idx="0"/>
          </p:cNvCxnSpPr>
          <p:nvPr/>
        </p:nvCxnSpPr>
        <p:spPr>
          <a:xfrm flipH="1">
            <a:off x="5670450" y="2511100"/>
            <a:ext cx="2125500" cy="529800"/>
          </a:xfrm>
          <a:prstGeom prst="straightConnector1">
            <a:avLst/>
          </a:prstGeom>
          <a:noFill/>
          <a:ln w="9525" cap="flat" cmpd="sng">
            <a:solidFill>
              <a:srgbClr val="4BA173"/>
            </a:solidFill>
            <a:prstDash val="solid"/>
            <a:round/>
            <a:headEnd type="none" w="sm" len="sm"/>
            <a:tailEnd type="triangle" w="med" len="med"/>
          </a:ln>
        </p:spPr>
      </p:cxnSp>
      <p:sp>
        <p:nvSpPr>
          <p:cNvPr id="87" name="Google Shape;87;p3"/>
          <p:cNvSpPr/>
          <p:nvPr/>
        </p:nvSpPr>
        <p:spPr>
          <a:xfrm>
            <a:off x="5010025" y="3040925"/>
            <a:ext cx="1320600" cy="529800"/>
          </a:xfrm>
          <a:prstGeom prst="rect">
            <a:avLst/>
          </a:prstGeom>
          <a:solidFill>
            <a:srgbClr val="000000"/>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1" i="0" u="none" strike="noStrike" cap="none">
                <a:solidFill>
                  <a:srgbClr val="FFFFFF"/>
                </a:solidFill>
                <a:latin typeface="Arial"/>
                <a:ea typeface="Arial"/>
                <a:cs typeface="Arial"/>
                <a:sym typeface="Arial"/>
              </a:rPr>
              <a:t>Trained Classifier</a:t>
            </a:r>
            <a:endParaRPr sz="1900" b="1" i="0" u="none" strike="noStrike" cap="none">
              <a:solidFill>
                <a:srgbClr val="FFFFFF"/>
              </a:solidFill>
              <a:latin typeface="Arial"/>
              <a:ea typeface="Arial"/>
              <a:cs typeface="Arial"/>
              <a:sym typeface="Arial"/>
            </a:endParaRPr>
          </a:p>
        </p:txBody>
      </p:sp>
      <p:sp>
        <p:nvSpPr>
          <p:cNvPr id="88" name="Google Shape;88;p3"/>
          <p:cNvSpPr/>
          <p:nvPr/>
        </p:nvSpPr>
        <p:spPr>
          <a:xfrm>
            <a:off x="246400" y="3802250"/>
            <a:ext cx="1211400" cy="623700"/>
          </a:xfrm>
          <a:prstGeom prst="rect">
            <a:avLst/>
          </a:prstGeom>
          <a:no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[raw text]</a:t>
            </a:r>
            <a:endParaRPr sz="1800" b="1" i="0" u="none" strike="noStrike" cap="none">
              <a:solidFill>
                <a:srgbClr val="000000"/>
              </a:solidFill>
              <a:latin typeface="Arial"/>
              <a:ea typeface="Arial"/>
              <a:cs typeface="Arial"/>
              <a:sym typeface="Arial"/>
            </a:endParaRPr>
          </a:p>
        </p:txBody>
      </p:sp>
      <p:sp>
        <p:nvSpPr>
          <p:cNvPr id="89" name="Google Shape;89;p3"/>
          <p:cNvSpPr/>
          <p:nvPr/>
        </p:nvSpPr>
        <p:spPr>
          <a:xfrm>
            <a:off x="1755575" y="2909900"/>
            <a:ext cx="1252500" cy="711300"/>
          </a:xfrm>
          <a:prstGeom prst="rect">
            <a:avLst/>
          </a:prstGeom>
          <a:solidFill>
            <a:srgbClr val="000000"/>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FFFFFF"/>
                </a:solidFill>
                <a:latin typeface="Arial"/>
                <a:ea typeface="Arial"/>
                <a:cs typeface="Arial"/>
                <a:sym typeface="Arial"/>
              </a:rPr>
              <a:t>Trained Vectorizer</a:t>
            </a:r>
            <a:endParaRPr sz="1700" b="1" i="0" u="none" strike="noStrike" cap="none">
              <a:solidFill>
                <a:srgbClr val="FFFFFF"/>
              </a:solidFill>
              <a:latin typeface="Arial"/>
              <a:ea typeface="Arial"/>
              <a:cs typeface="Arial"/>
              <a:sym typeface="Arial"/>
            </a:endParaRPr>
          </a:p>
        </p:txBody>
      </p:sp>
      <p:cxnSp>
        <p:nvCxnSpPr>
          <p:cNvPr id="90" name="Google Shape;90;p3"/>
          <p:cNvCxnSpPr>
            <a:stCxn id="79" idx="2"/>
            <a:endCxn id="89" idx="0"/>
          </p:cNvCxnSpPr>
          <p:nvPr/>
        </p:nvCxnSpPr>
        <p:spPr>
          <a:xfrm flipH="1">
            <a:off x="2381813" y="2330266"/>
            <a:ext cx="1046400" cy="579600"/>
          </a:xfrm>
          <a:prstGeom prst="straightConnector1">
            <a:avLst/>
          </a:prstGeom>
          <a:noFill/>
          <a:ln w="9525" cap="flat" cmpd="sng">
            <a:solidFill>
              <a:srgbClr val="4BA173"/>
            </a:solidFill>
            <a:prstDash val="solid"/>
            <a:round/>
            <a:headEnd type="none" w="sm" len="sm"/>
            <a:tailEnd type="triangle" w="med" len="med"/>
          </a:ln>
        </p:spPr>
      </p:cxnSp>
      <p:cxnSp>
        <p:nvCxnSpPr>
          <p:cNvPr id="91" name="Google Shape;91;p3"/>
          <p:cNvCxnSpPr>
            <a:stCxn id="88" idx="3"/>
            <a:endCxn id="89" idx="1"/>
          </p:cNvCxnSpPr>
          <p:nvPr/>
        </p:nvCxnSpPr>
        <p:spPr>
          <a:xfrm rot="10800000" flipH="1">
            <a:off x="1457800" y="3265700"/>
            <a:ext cx="297900" cy="848400"/>
          </a:xfrm>
          <a:prstGeom prst="straightConnector1">
            <a:avLst/>
          </a:prstGeom>
          <a:noFill/>
          <a:ln w="9525" cap="flat" cmpd="sng">
            <a:solidFill>
              <a:srgbClr val="4BA173"/>
            </a:solidFill>
            <a:prstDash val="solid"/>
            <a:round/>
            <a:headEnd type="none" w="sm" len="sm"/>
            <a:tailEnd type="triangle" w="med" len="med"/>
          </a:ln>
        </p:spPr>
      </p:cxnSp>
      <p:cxnSp>
        <p:nvCxnSpPr>
          <p:cNvPr id="92" name="Google Shape;92;p3"/>
          <p:cNvCxnSpPr>
            <a:stCxn id="87" idx="3"/>
            <a:endCxn id="93" idx="1"/>
          </p:cNvCxnSpPr>
          <p:nvPr/>
        </p:nvCxnSpPr>
        <p:spPr>
          <a:xfrm>
            <a:off x="6330625" y="3305825"/>
            <a:ext cx="369000" cy="672300"/>
          </a:xfrm>
          <a:prstGeom prst="straightConnector1">
            <a:avLst/>
          </a:prstGeom>
          <a:noFill/>
          <a:ln w="9525" cap="flat" cmpd="sng">
            <a:solidFill>
              <a:srgbClr val="4BA173"/>
            </a:solidFill>
            <a:prstDash val="solid"/>
            <a:round/>
            <a:headEnd type="none" w="sm" len="sm"/>
            <a:tailEnd type="triangle" w="med" len="med"/>
          </a:ln>
        </p:spPr>
      </p:cxnSp>
      <p:sp>
        <p:nvSpPr>
          <p:cNvPr id="93" name="Google Shape;93;p3"/>
          <p:cNvSpPr/>
          <p:nvPr/>
        </p:nvSpPr>
        <p:spPr>
          <a:xfrm>
            <a:off x="6699501" y="3518348"/>
            <a:ext cx="2132700" cy="919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1" i="0" u="none" strike="noStrike" cap="none">
                <a:solidFill>
                  <a:srgbClr val="000000"/>
                </a:solidFill>
                <a:latin typeface="Arial"/>
                <a:ea typeface="Arial"/>
                <a:cs typeface="Arial"/>
                <a:sym typeface="Arial"/>
              </a:rPr>
              <a:t>Predicted Labels</a:t>
            </a:r>
            <a:endParaRPr sz="1900" b="1" i="0" u="none" strike="noStrike" cap="none">
              <a:solidFill>
                <a:srgbClr val="000000"/>
              </a:solidFill>
              <a:latin typeface="Arial"/>
              <a:ea typeface="Arial"/>
              <a:cs typeface="Arial"/>
              <a:sym typeface="Arial"/>
            </a:endParaRPr>
          </a:p>
        </p:txBody>
      </p:sp>
      <p:sp>
        <p:nvSpPr>
          <p:cNvPr id="94" name="Google Shape;94;p3"/>
          <p:cNvSpPr/>
          <p:nvPr/>
        </p:nvSpPr>
        <p:spPr>
          <a:xfrm>
            <a:off x="3182600" y="3604850"/>
            <a:ext cx="1653000" cy="623700"/>
          </a:xfrm>
          <a:prstGeom prst="rect">
            <a:avLst/>
          </a:prstGeom>
          <a:no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Arial"/>
                <a:ea typeface="Arial"/>
                <a:cs typeface="Arial"/>
                <a:sym typeface="Arial"/>
              </a:rPr>
              <a:t>Vectorized Text</a:t>
            </a:r>
            <a:endParaRPr sz="1500" b="1" i="0" u="none" strike="noStrike" cap="none">
              <a:solidFill>
                <a:srgbClr val="000000"/>
              </a:solidFill>
              <a:latin typeface="Arial"/>
              <a:ea typeface="Arial"/>
              <a:cs typeface="Arial"/>
              <a:sym typeface="Arial"/>
            </a:endParaRPr>
          </a:p>
        </p:txBody>
      </p:sp>
      <p:cxnSp>
        <p:nvCxnSpPr>
          <p:cNvPr id="95" name="Google Shape;95;p3"/>
          <p:cNvCxnSpPr>
            <a:stCxn id="89" idx="3"/>
            <a:endCxn id="94" idx="1"/>
          </p:cNvCxnSpPr>
          <p:nvPr/>
        </p:nvCxnSpPr>
        <p:spPr>
          <a:xfrm>
            <a:off x="3008075" y="3265550"/>
            <a:ext cx="174600" cy="651000"/>
          </a:xfrm>
          <a:prstGeom prst="straightConnector1">
            <a:avLst/>
          </a:prstGeom>
          <a:noFill/>
          <a:ln w="9525" cap="flat" cmpd="sng">
            <a:solidFill>
              <a:srgbClr val="4BA173"/>
            </a:solidFill>
            <a:prstDash val="solid"/>
            <a:round/>
            <a:headEnd type="none" w="sm" len="sm"/>
            <a:tailEnd type="triangle" w="med" len="med"/>
          </a:ln>
        </p:spPr>
      </p:cxnSp>
      <p:cxnSp>
        <p:nvCxnSpPr>
          <p:cNvPr id="96" name="Google Shape;96;p3"/>
          <p:cNvCxnSpPr>
            <a:stCxn id="94" idx="3"/>
            <a:endCxn id="87" idx="1"/>
          </p:cNvCxnSpPr>
          <p:nvPr/>
        </p:nvCxnSpPr>
        <p:spPr>
          <a:xfrm rot="10800000" flipH="1">
            <a:off x="4835600" y="3305900"/>
            <a:ext cx="174300" cy="610800"/>
          </a:xfrm>
          <a:prstGeom prst="straightConnector1">
            <a:avLst/>
          </a:prstGeom>
          <a:noFill/>
          <a:ln w="9525" cap="flat" cmpd="sng">
            <a:solidFill>
              <a:srgbClr val="4BA173"/>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1: Intro to Data and Preprocessing</a:t>
            </a:r>
            <a:endParaRPr/>
          </a:p>
        </p:txBody>
      </p:sp>
      <p:sp>
        <p:nvSpPr>
          <p:cNvPr id="102" name="Google Shape;102;p4"/>
          <p:cNvSpPr txBox="1">
            <a:spLocks noGrp="1"/>
          </p:cNvSpPr>
          <p:nvPr>
            <p:ph type="body" idx="1"/>
          </p:nvPr>
        </p:nvSpPr>
        <p:spPr>
          <a:xfrm>
            <a:off x="311700" y="1505700"/>
            <a:ext cx="4456600" cy="307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Char char="-"/>
            </a:pPr>
            <a:r>
              <a:rPr lang="en" dirty="0">
                <a:solidFill>
                  <a:srgbClr val="000000"/>
                </a:solidFill>
              </a:rPr>
              <a:t>Download data from </a:t>
            </a:r>
            <a:r>
              <a:rPr lang="en" u="sng" dirty="0">
                <a:solidFill>
                  <a:srgbClr val="000000"/>
                </a:solidFill>
                <a:hlinkClick r:id="rId3">
                  <a:extLst>
                    <a:ext uri="{A12FA001-AC4F-418D-AE19-62706E023703}">
                      <ahyp:hlinkClr xmlns:ahyp="http://schemas.microsoft.com/office/drawing/2018/hyperlinkcolor" val="tx"/>
                    </a:ext>
                  </a:extLst>
                </a:hlinkClick>
              </a:rPr>
              <a:t>https://www.kaggle.com/uciml/sms-spam-collection-dataset</a:t>
            </a:r>
            <a:endParaRPr dirty="0">
              <a:solidFill>
                <a:srgbClr val="000000"/>
              </a:solidFill>
            </a:endParaRPr>
          </a:p>
          <a:p>
            <a:pPr marL="457200" marR="0" lvl="0" indent="-311150" algn="l" rtl="0">
              <a:lnSpc>
                <a:spcPct val="115000"/>
              </a:lnSpc>
              <a:spcBef>
                <a:spcPts val="0"/>
              </a:spcBef>
              <a:spcAft>
                <a:spcPts val="0"/>
              </a:spcAft>
              <a:buClr>
                <a:srgbClr val="000000"/>
              </a:buClr>
              <a:buSzPts val="1300"/>
              <a:buFont typeface="Roboto"/>
              <a:buChar char="-"/>
            </a:pPr>
            <a:r>
              <a:rPr lang="en" dirty="0">
                <a:solidFill>
                  <a:srgbClr val="000000"/>
                </a:solidFill>
              </a:rPr>
              <a:t>Upload to </a:t>
            </a:r>
            <a:r>
              <a:rPr lang="en" u="sng" dirty="0">
                <a:solidFill>
                  <a:srgbClr val="000000"/>
                </a:solidFill>
                <a:hlinkClick r:id="rId4">
                  <a:extLst>
                    <a:ext uri="{A12FA001-AC4F-418D-AE19-62706E023703}">
                      <ahyp:hlinkClr xmlns:ahyp="http://schemas.microsoft.com/office/drawing/2018/hyperlinkcolor" val="tx"/>
                    </a:ext>
                  </a:extLst>
                </a:hlinkClick>
              </a:rPr>
              <a:t>repl.it</a:t>
            </a:r>
            <a:r>
              <a:rPr lang="en" dirty="0">
                <a:solidFill>
                  <a:srgbClr val="000000"/>
                </a:solidFill>
              </a:rPr>
              <a:t> or drag into your directory if you are using an offline editor</a:t>
            </a:r>
            <a:endParaRPr dirty="0">
              <a:solidFill>
                <a:srgbClr val="000000"/>
              </a:solidFill>
            </a:endParaRPr>
          </a:p>
          <a:p>
            <a:pPr marL="457200" marR="0" lvl="0" indent="-311150" algn="l" rtl="0">
              <a:lnSpc>
                <a:spcPct val="115000"/>
              </a:lnSpc>
              <a:spcBef>
                <a:spcPts val="0"/>
              </a:spcBef>
              <a:spcAft>
                <a:spcPts val="0"/>
              </a:spcAft>
              <a:buClr>
                <a:srgbClr val="000000"/>
              </a:buClr>
              <a:buSzPts val="1300"/>
              <a:buChar char="-"/>
            </a:pPr>
            <a:r>
              <a:rPr lang="en" dirty="0">
                <a:solidFill>
                  <a:srgbClr val="000000"/>
                </a:solidFill>
              </a:rPr>
              <a:t>Some key observations from the data sheet:</a:t>
            </a:r>
            <a:endParaRPr dirty="0">
              <a:solidFill>
                <a:srgbClr val="000000"/>
              </a:solidFill>
            </a:endParaRPr>
          </a:p>
          <a:p>
            <a:pPr marL="914400" marR="0" lvl="1" indent="-298450" algn="l" rtl="0">
              <a:lnSpc>
                <a:spcPct val="115000"/>
              </a:lnSpc>
              <a:spcBef>
                <a:spcPts val="0"/>
              </a:spcBef>
              <a:spcAft>
                <a:spcPts val="0"/>
              </a:spcAft>
              <a:buClr>
                <a:srgbClr val="000000"/>
              </a:buClr>
              <a:buSzPts val="1100"/>
              <a:buChar char="-"/>
            </a:pPr>
            <a:r>
              <a:rPr lang="en" dirty="0">
                <a:solidFill>
                  <a:srgbClr val="000000"/>
                </a:solidFill>
              </a:rPr>
              <a:t>Each row is a data point of the form (label, text)</a:t>
            </a:r>
            <a:endParaRPr dirty="0">
              <a:solidFill>
                <a:srgbClr val="000000"/>
              </a:solidFill>
            </a:endParaRPr>
          </a:p>
          <a:p>
            <a:pPr marL="914400" marR="0" lvl="1" indent="-298450" algn="l" rtl="0">
              <a:lnSpc>
                <a:spcPct val="115000"/>
              </a:lnSpc>
              <a:spcBef>
                <a:spcPts val="0"/>
              </a:spcBef>
              <a:spcAft>
                <a:spcPts val="0"/>
              </a:spcAft>
              <a:buClr>
                <a:srgbClr val="000000"/>
              </a:buClr>
              <a:buSzPts val="1100"/>
              <a:buChar char="-"/>
            </a:pPr>
            <a:r>
              <a:rPr lang="en" dirty="0">
                <a:solidFill>
                  <a:srgbClr val="000000"/>
                </a:solidFill>
              </a:rPr>
              <a:t>“ham” represents not spam, while “spam” represents spam</a:t>
            </a:r>
            <a:endParaRPr dirty="0">
              <a:solidFill>
                <a:srgbClr val="000000"/>
              </a:solidFill>
            </a:endParaRPr>
          </a:p>
          <a:p>
            <a:pPr marL="457200" marR="0" lvl="0" indent="-311150" algn="l" rtl="0">
              <a:lnSpc>
                <a:spcPct val="115000"/>
              </a:lnSpc>
              <a:spcBef>
                <a:spcPts val="0"/>
              </a:spcBef>
              <a:spcAft>
                <a:spcPts val="0"/>
              </a:spcAft>
              <a:buClr>
                <a:srgbClr val="000000"/>
              </a:buClr>
              <a:buSzPts val="1300"/>
              <a:buChar char="-"/>
            </a:pPr>
            <a:r>
              <a:rPr lang="en" dirty="0">
                <a:solidFill>
                  <a:srgbClr val="000000"/>
                </a:solidFill>
              </a:rPr>
              <a:t>Task: load this data into Python and split it up into training and testing</a:t>
            </a:r>
          </a:p>
          <a:p>
            <a:pPr marL="457200" marR="0" lvl="0" indent="-311150" algn="l" rtl="0">
              <a:lnSpc>
                <a:spcPct val="115000"/>
              </a:lnSpc>
              <a:spcBef>
                <a:spcPts val="0"/>
              </a:spcBef>
              <a:spcAft>
                <a:spcPts val="0"/>
              </a:spcAft>
              <a:buClr>
                <a:srgbClr val="000000"/>
              </a:buClr>
              <a:buSzPts val="1300"/>
              <a:buChar char="-"/>
            </a:pPr>
            <a:r>
              <a:rPr lang="en" dirty="0">
                <a:solidFill>
                  <a:srgbClr val="000000"/>
                </a:solidFill>
              </a:rPr>
              <a:t>Step 1: go to </a:t>
            </a:r>
            <a:r>
              <a:rPr lang="en" dirty="0" err="1">
                <a:solidFill>
                  <a:srgbClr val="000000"/>
                </a:solidFill>
              </a:rPr>
              <a:t>repl.it</a:t>
            </a:r>
            <a:r>
              <a:rPr lang="en" dirty="0">
                <a:solidFill>
                  <a:srgbClr val="000000"/>
                </a:solidFill>
              </a:rPr>
              <a:t>/languages/python3, click Create </a:t>
            </a:r>
            <a:r>
              <a:rPr lang="en" dirty="0" err="1">
                <a:solidFill>
                  <a:srgbClr val="000000"/>
                </a:solidFill>
              </a:rPr>
              <a:t>Repl</a:t>
            </a:r>
            <a:r>
              <a:rPr lang="en" dirty="0">
                <a:solidFill>
                  <a:srgbClr val="000000"/>
                </a:solidFill>
              </a:rPr>
              <a:t>, go to Shell, run </a:t>
            </a:r>
            <a:r>
              <a:rPr lang="en" b="1" dirty="0">
                <a:solidFill>
                  <a:srgbClr val="000000"/>
                </a:solidFill>
              </a:rPr>
              <a:t>pip install scikit-learn</a:t>
            </a:r>
            <a:endParaRPr dirty="0">
              <a:solidFill>
                <a:srgbClr val="000000"/>
              </a:solidFill>
            </a:endParaRPr>
          </a:p>
        </p:txBody>
      </p:sp>
      <p:sp>
        <p:nvSpPr>
          <p:cNvPr id="103" name="Google Shape;103;p4"/>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pic>
        <p:nvPicPr>
          <p:cNvPr id="104" name="Google Shape;104;p4"/>
          <p:cNvPicPr preferRelativeResize="0"/>
          <p:nvPr/>
        </p:nvPicPr>
        <p:blipFill rotWithShape="1">
          <a:blip r:embed="rId5">
            <a:alphaModFix/>
          </a:blip>
          <a:srcRect/>
          <a:stretch/>
        </p:blipFill>
        <p:spPr>
          <a:xfrm>
            <a:off x="4768300" y="1279450"/>
            <a:ext cx="3442825" cy="3813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Preprocessing Function</a:t>
            </a:r>
            <a:endParaRPr/>
          </a:p>
        </p:txBody>
      </p:sp>
      <p:sp>
        <p:nvSpPr>
          <p:cNvPr id="110" name="Google Shape;110;p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graphicFrame>
        <p:nvGraphicFramePr>
          <p:cNvPr id="111" name="Google Shape;111;p5"/>
          <p:cNvGraphicFramePr/>
          <p:nvPr/>
        </p:nvGraphicFramePr>
        <p:xfrm>
          <a:off x="147875" y="1342175"/>
          <a:ext cx="8848250" cy="3445002"/>
        </p:xfrm>
        <a:graphic>
          <a:graphicData uri="http://schemas.openxmlformats.org/drawingml/2006/table">
            <a:tbl>
              <a:tblPr>
                <a:noFill/>
                <a:tableStyleId>{6DEF308B-32E1-46C2-B6F0-BA218167DD99}</a:tableStyleId>
              </a:tblPr>
              <a:tblGrid>
                <a:gridCol w="8848250">
                  <a:extLst>
                    <a:ext uri="{9D8B030D-6E8A-4147-A177-3AD203B41FA5}">
                      <a16:colId xmlns:a16="http://schemas.microsoft.com/office/drawing/2014/main" val="20000"/>
                    </a:ext>
                  </a:extLst>
                </a:gridCol>
              </a:tblGrid>
              <a:tr h="0">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rgbClr val="FCC28C"/>
                          </a:solidFill>
                          <a:highlight>
                            <a:srgbClr val="333333"/>
                          </a:highlight>
                          <a:latin typeface="Consolas"/>
                          <a:ea typeface="Consolas"/>
                          <a:cs typeface="Consolas"/>
                          <a:sym typeface="Consolas"/>
                        </a:rPr>
                        <a:t>import</a:t>
                      </a:r>
                      <a:r>
                        <a:rPr lang="en" sz="1000" u="none" strike="noStrike" cap="none">
                          <a:solidFill>
                            <a:srgbClr val="FFFFFF"/>
                          </a:solidFill>
                          <a:highlight>
                            <a:srgbClr val="333333"/>
                          </a:highlight>
                          <a:latin typeface="Consolas"/>
                          <a:ea typeface="Consolas"/>
                          <a:cs typeface="Consolas"/>
                          <a:sym typeface="Consolas"/>
                        </a:rPr>
                        <a:t> csv</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CC28C"/>
                          </a:solidFill>
                          <a:highlight>
                            <a:srgbClr val="333333"/>
                          </a:highlight>
                          <a:latin typeface="Consolas"/>
                          <a:ea typeface="Consolas"/>
                          <a:cs typeface="Consolas"/>
                          <a:sym typeface="Consolas"/>
                        </a:rPr>
                        <a:t>import</a:t>
                      </a:r>
                      <a:r>
                        <a:rPr lang="en" sz="1000" u="none" strike="noStrike" cap="none">
                          <a:solidFill>
                            <a:srgbClr val="FFFFFF"/>
                          </a:solidFill>
                          <a:highlight>
                            <a:srgbClr val="333333"/>
                          </a:highlight>
                          <a:latin typeface="Consolas"/>
                          <a:ea typeface="Consolas"/>
                          <a:cs typeface="Consolas"/>
                          <a:sym typeface="Consolas"/>
                        </a:rPr>
                        <a:t> numpy </a:t>
                      </a:r>
                      <a:r>
                        <a:rPr lang="en" sz="1000" u="none" strike="noStrike" cap="none">
                          <a:solidFill>
                            <a:srgbClr val="FCC28C"/>
                          </a:solidFill>
                          <a:highlight>
                            <a:srgbClr val="333333"/>
                          </a:highlight>
                          <a:latin typeface="Consolas"/>
                          <a:ea typeface="Consolas"/>
                          <a:cs typeface="Consolas"/>
                          <a:sym typeface="Consolas"/>
                        </a:rPr>
                        <a:t>as</a:t>
                      </a:r>
                      <a:r>
                        <a:rPr lang="en" sz="1000" u="none" strike="noStrike" cap="none">
                          <a:solidFill>
                            <a:srgbClr val="FFFFFF"/>
                          </a:solidFill>
                          <a:highlight>
                            <a:srgbClr val="333333"/>
                          </a:highlight>
                          <a:latin typeface="Consolas"/>
                          <a:ea typeface="Consolas"/>
                          <a:cs typeface="Consolas"/>
                          <a:sym typeface="Consolas"/>
                        </a:rPr>
                        <a:t> np</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CC28C"/>
                          </a:solidFill>
                          <a:highlight>
                            <a:srgbClr val="333333"/>
                          </a:highlight>
                          <a:latin typeface="Consolas"/>
                          <a:ea typeface="Consolas"/>
                          <a:cs typeface="Consolas"/>
                          <a:sym typeface="Consolas"/>
                        </a:rPr>
                        <a:t>from</a:t>
                      </a:r>
                      <a:r>
                        <a:rPr lang="en" sz="1000" u="none" strike="noStrike" cap="none">
                          <a:solidFill>
                            <a:srgbClr val="FFFFFF"/>
                          </a:solidFill>
                          <a:highlight>
                            <a:srgbClr val="333333"/>
                          </a:highlight>
                          <a:latin typeface="Consolas"/>
                          <a:ea typeface="Consolas"/>
                          <a:cs typeface="Consolas"/>
                          <a:sym typeface="Consolas"/>
                        </a:rPr>
                        <a:t> sklearn.model_selection </a:t>
                      </a:r>
                      <a:r>
                        <a:rPr lang="en" sz="1000" u="none" strike="noStrike" cap="none">
                          <a:solidFill>
                            <a:srgbClr val="FCC28C"/>
                          </a:solidFill>
                          <a:highlight>
                            <a:srgbClr val="333333"/>
                          </a:highlight>
                          <a:latin typeface="Consolas"/>
                          <a:ea typeface="Consolas"/>
                          <a:cs typeface="Consolas"/>
                          <a:sym typeface="Consolas"/>
                        </a:rPr>
                        <a:t>import</a:t>
                      </a:r>
                      <a:r>
                        <a:rPr lang="en" sz="1000" u="none" strike="noStrike" cap="none">
                          <a:solidFill>
                            <a:srgbClr val="FFFFFF"/>
                          </a:solidFill>
                          <a:highlight>
                            <a:srgbClr val="333333"/>
                          </a:highlight>
                          <a:latin typeface="Consolas"/>
                          <a:ea typeface="Consolas"/>
                          <a:cs typeface="Consolas"/>
                          <a:sym typeface="Consolas"/>
                        </a:rPr>
                        <a:t> train_test_split</a:t>
                      </a:r>
                      <a:br>
                        <a:rPr lang="en" sz="1000" u="none" strike="noStrike" cap="none">
                          <a:solidFill>
                            <a:srgbClr val="FFFFFF"/>
                          </a:solidFill>
                          <a:highlight>
                            <a:srgbClr val="333333"/>
                          </a:highlight>
                          <a:latin typeface="Consolas"/>
                          <a:ea typeface="Consolas"/>
                          <a:cs typeface="Consolas"/>
                          <a:sym typeface="Consolas"/>
                        </a:rPr>
                      </a:b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CC28C"/>
                          </a:solidFill>
                          <a:highlight>
                            <a:srgbClr val="333333"/>
                          </a:highlight>
                          <a:latin typeface="Consolas"/>
                          <a:ea typeface="Consolas"/>
                          <a:cs typeface="Consolas"/>
                          <a:sym typeface="Consolas"/>
                        </a:rPr>
                        <a:t>def</a:t>
                      </a: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FFFFAA"/>
                          </a:solidFill>
                          <a:highlight>
                            <a:srgbClr val="333333"/>
                          </a:highlight>
                          <a:latin typeface="Consolas"/>
                          <a:ea typeface="Consolas"/>
                          <a:cs typeface="Consolas"/>
                          <a:sym typeface="Consolas"/>
                        </a:rPr>
                        <a:t>load_data</a:t>
                      </a:r>
                      <a:r>
                        <a:rPr lang="en" sz="1000" u="none" strike="noStrike" cap="none">
                          <a:solidFill>
                            <a:srgbClr val="FFFFFF"/>
                          </a:solidFill>
                          <a:highlight>
                            <a:srgbClr val="333333"/>
                          </a:highlight>
                          <a:latin typeface="Consolas"/>
                          <a:ea typeface="Consolas"/>
                          <a:cs typeface="Consolas"/>
                          <a:sym typeface="Consolas"/>
                        </a:rPr>
                        <a:t>(sheet):</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csvfile = open(sheet, encoding = </a:t>
                      </a:r>
                      <a:r>
                        <a:rPr lang="en" sz="1000" u="none" strike="noStrike" cap="none">
                          <a:solidFill>
                            <a:srgbClr val="A2FCA2"/>
                          </a:solidFill>
                          <a:highlight>
                            <a:srgbClr val="333333"/>
                          </a:highlight>
                          <a:latin typeface="Consolas"/>
                          <a:ea typeface="Consolas"/>
                          <a:cs typeface="Consolas"/>
                          <a:sym typeface="Consolas"/>
                        </a:rPr>
                        <a:t>"ISO-8859-1"</a:t>
                      </a:r>
                      <a:r>
                        <a:rPr lang="en" sz="1000" u="none" strike="noStrike" cap="none">
                          <a:solidFill>
                            <a:srgbClr val="FFFFFF"/>
                          </a:solidFill>
                          <a:highlight>
                            <a:srgbClr val="333333"/>
                          </a:highlight>
                          <a:latin typeface="Consolas"/>
                          <a:ea typeface="Consolas"/>
                          <a:cs typeface="Consolas"/>
                          <a:sym typeface="Consolas"/>
                        </a:rPr>
                        <a:t>,mode=</a:t>
                      </a:r>
                      <a:r>
                        <a:rPr lang="en" sz="1000" u="none" strike="noStrike" cap="none">
                          <a:solidFill>
                            <a:srgbClr val="A2FCA2"/>
                          </a:solidFill>
                          <a:highlight>
                            <a:srgbClr val="333333"/>
                          </a:highlight>
                          <a:latin typeface="Consolas"/>
                          <a:ea typeface="Consolas"/>
                          <a:cs typeface="Consolas"/>
                          <a:sym typeface="Consolas"/>
                        </a:rPr>
                        <a:t>'r+'</a:t>
                      </a: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888888"/>
                          </a:solidFill>
                          <a:highlight>
                            <a:srgbClr val="333333"/>
                          </a:highlight>
                          <a:latin typeface="Consolas"/>
                          <a:ea typeface="Consolas"/>
                          <a:cs typeface="Consolas"/>
                          <a:sym typeface="Consolas"/>
                        </a:rPr>
                        <a:t># loads the data sheet into Python</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888888"/>
                          </a:solidFill>
                          <a:highlight>
                            <a:srgbClr val="333333"/>
                          </a:highlight>
                          <a:latin typeface="Consolas"/>
                          <a:ea typeface="Consolas"/>
                          <a:cs typeface="Consolas"/>
                          <a:sym typeface="Consolas"/>
                        </a:rPr>
                        <a:t># sets encoding so it can read all characters</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888888"/>
                          </a:solidFill>
                          <a:highlight>
                            <a:srgbClr val="333333"/>
                          </a:highlight>
                          <a:latin typeface="Consolas"/>
                          <a:ea typeface="Consolas"/>
                          <a:cs typeface="Consolas"/>
                          <a:sym typeface="Consolas"/>
                        </a:rPr>
                        <a:t># sets mode to r+ so it can read the file and modify it if necessary</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lines = csv.reader(csvfile) </a:t>
                      </a:r>
                      <a:r>
                        <a:rPr lang="en" sz="1000" u="none" strike="noStrike" cap="none">
                          <a:solidFill>
                            <a:srgbClr val="888888"/>
                          </a:solidFill>
                          <a:highlight>
                            <a:srgbClr val="333333"/>
                          </a:highlight>
                          <a:latin typeface="Consolas"/>
                          <a:ea typeface="Consolas"/>
                          <a:cs typeface="Consolas"/>
                          <a:sym typeface="Consolas"/>
                        </a:rPr>
                        <a:t># command to read the file</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data = list(lines) </a:t>
                      </a:r>
                      <a:r>
                        <a:rPr lang="en" sz="1000" u="none" strike="noStrike" cap="none">
                          <a:solidFill>
                            <a:srgbClr val="888888"/>
                          </a:solidFill>
                          <a:highlight>
                            <a:srgbClr val="333333"/>
                          </a:highlight>
                          <a:latin typeface="Consolas"/>
                          <a:ea typeface="Consolas"/>
                          <a:cs typeface="Consolas"/>
                          <a:sym typeface="Consolas"/>
                        </a:rPr>
                        <a:t># turns the file into a list that our algorithm can handle</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data = data[</a:t>
                      </a:r>
                      <a:r>
                        <a:rPr lang="en" sz="1000" u="none" strike="noStrike" cap="none">
                          <a:solidFill>
                            <a:srgbClr val="D36363"/>
                          </a:solidFill>
                          <a:highlight>
                            <a:srgbClr val="333333"/>
                          </a:highlight>
                          <a:latin typeface="Consolas"/>
                          <a:ea typeface="Consolas"/>
                          <a:cs typeface="Consolas"/>
                          <a:sym typeface="Consolas"/>
                        </a:rPr>
                        <a:t>1</a:t>
                      </a: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888888"/>
                          </a:solidFill>
                          <a:highlight>
                            <a:srgbClr val="333333"/>
                          </a:highlight>
                          <a:latin typeface="Consolas"/>
                          <a:ea typeface="Consolas"/>
                          <a:cs typeface="Consolas"/>
                          <a:sym typeface="Consolas"/>
                        </a:rPr>
                        <a:t># chops off the header row</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x = np.array([point[</a:t>
                      </a:r>
                      <a:r>
                        <a:rPr lang="en" sz="1000" u="none" strike="noStrike" cap="none">
                          <a:solidFill>
                            <a:srgbClr val="D36363"/>
                          </a:solidFill>
                          <a:highlight>
                            <a:srgbClr val="333333"/>
                          </a:highlight>
                          <a:latin typeface="Consolas"/>
                          <a:ea typeface="Consolas"/>
                          <a:cs typeface="Consolas"/>
                          <a:sym typeface="Consolas"/>
                        </a:rPr>
                        <a:t>1</a:t>
                      </a: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FCC28C"/>
                          </a:solidFill>
                          <a:highlight>
                            <a:srgbClr val="333333"/>
                          </a:highlight>
                          <a:latin typeface="Consolas"/>
                          <a:ea typeface="Consolas"/>
                          <a:cs typeface="Consolas"/>
                          <a:sym typeface="Consolas"/>
                        </a:rPr>
                        <a:t>for</a:t>
                      </a:r>
                      <a:r>
                        <a:rPr lang="en" sz="1000" u="none" strike="noStrike" cap="none">
                          <a:solidFill>
                            <a:srgbClr val="FFFFFF"/>
                          </a:solidFill>
                          <a:highlight>
                            <a:srgbClr val="333333"/>
                          </a:highlight>
                          <a:latin typeface="Consolas"/>
                          <a:ea typeface="Consolas"/>
                          <a:cs typeface="Consolas"/>
                          <a:sym typeface="Consolas"/>
                        </a:rPr>
                        <a:t> point </a:t>
                      </a:r>
                      <a:r>
                        <a:rPr lang="en" sz="1000" u="none" strike="noStrike" cap="none">
                          <a:solidFill>
                            <a:srgbClr val="FCC28C"/>
                          </a:solidFill>
                          <a:highlight>
                            <a:srgbClr val="333333"/>
                          </a:highlight>
                          <a:latin typeface="Consolas"/>
                          <a:ea typeface="Consolas"/>
                          <a:cs typeface="Consolas"/>
                          <a:sym typeface="Consolas"/>
                        </a:rPr>
                        <a:t>in</a:t>
                      </a:r>
                      <a:r>
                        <a:rPr lang="en" sz="1000" u="none" strike="noStrike" cap="none">
                          <a:solidFill>
                            <a:srgbClr val="FFFFFF"/>
                          </a:solidFill>
                          <a:highlight>
                            <a:srgbClr val="333333"/>
                          </a:highlight>
                          <a:latin typeface="Consolas"/>
                          <a:ea typeface="Consolas"/>
                          <a:cs typeface="Consolas"/>
                          <a:sym typeface="Consolas"/>
                        </a:rPr>
                        <a:t> data]) </a:t>
                      </a:r>
                      <a:r>
                        <a:rPr lang="en" sz="1000" u="none" strike="noStrike" cap="none">
                          <a:solidFill>
                            <a:srgbClr val="888888"/>
                          </a:solidFill>
                          <a:highlight>
                            <a:srgbClr val="333333"/>
                          </a:highlight>
                          <a:latin typeface="Consolas"/>
                          <a:ea typeface="Consolas"/>
                          <a:cs typeface="Consolas"/>
                          <a:sym typeface="Consolas"/>
                        </a:rPr>
                        <a:t># creates an array of the text data points</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y = np.array([point[</a:t>
                      </a:r>
                      <a:r>
                        <a:rPr lang="en" sz="1000" u="none" strike="noStrike" cap="none">
                          <a:solidFill>
                            <a:srgbClr val="D36363"/>
                          </a:solidFill>
                          <a:highlight>
                            <a:srgbClr val="333333"/>
                          </a:highlight>
                          <a:latin typeface="Consolas"/>
                          <a:ea typeface="Consolas"/>
                          <a:cs typeface="Consolas"/>
                          <a:sym typeface="Consolas"/>
                        </a:rPr>
                        <a:t>0</a:t>
                      </a: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FCC28C"/>
                          </a:solidFill>
                          <a:highlight>
                            <a:srgbClr val="333333"/>
                          </a:highlight>
                          <a:latin typeface="Consolas"/>
                          <a:ea typeface="Consolas"/>
                          <a:cs typeface="Consolas"/>
                          <a:sym typeface="Consolas"/>
                        </a:rPr>
                        <a:t>for</a:t>
                      </a:r>
                      <a:r>
                        <a:rPr lang="en" sz="1000" u="none" strike="noStrike" cap="none">
                          <a:solidFill>
                            <a:srgbClr val="FFFFFF"/>
                          </a:solidFill>
                          <a:highlight>
                            <a:srgbClr val="333333"/>
                          </a:highlight>
                          <a:latin typeface="Consolas"/>
                          <a:ea typeface="Consolas"/>
                          <a:cs typeface="Consolas"/>
                          <a:sym typeface="Consolas"/>
                        </a:rPr>
                        <a:t> point </a:t>
                      </a:r>
                      <a:r>
                        <a:rPr lang="en" sz="1000" u="none" strike="noStrike" cap="none">
                          <a:solidFill>
                            <a:srgbClr val="FCC28C"/>
                          </a:solidFill>
                          <a:highlight>
                            <a:srgbClr val="333333"/>
                          </a:highlight>
                          <a:latin typeface="Consolas"/>
                          <a:ea typeface="Consolas"/>
                          <a:cs typeface="Consolas"/>
                          <a:sym typeface="Consolas"/>
                        </a:rPr>
                        <a:t>in</a:t>
                      </a:r>
                      <a:r>
                        <a:rPr lang="en" sz="1000" u="none" strike="noStrike" cap="none">
                          <a:solidFill>
                            <a:srgbClr val="FFFFFF"/>
                          </a:solidFill>
                          <a:highlight>
                            <a:srgbClr val="333333"/>
                          </a:highlight>
                          <a:latin typeface="Consolas"/>
                          <a:ea typeface="Consolas"/>
                          <a:cs typeface="Consolas"/>
                          <a:sym typeface="Consolas"/>
                        </a:rPr>
                        <a:t> data]) </a:t>
                      </a:r>
                      <a:r>
                        <a:rPr lang="en" sz="1000" u="none" strike="noStrike" cap="none">
                          <a:solidFill>
                            <a:srgbClr val="888888"/>
                          </a:solidFill>
                          <a:highlight>
                            <a:srgbClr val="333333"/>
                          </a:highlight>
                          <a:latin typeface="Consolas"/>
                          <a:ea typeface="Consolas"/>
                          <a:cs typeface="Consolas"/>
                          <a:sym typeface="Consolas"/>
                        </a:rPr>
                        <a:t># creates an array of the labels corresponding to data points</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888888"/>
                          </a:solidFill>
                          <a:highlight>
                            <a:srgbClr val="333333"/>
                          </a:highlight>
                          <a:latin typeface="Consolas"/>
                          <a:ea typeface="Consolas"/>
                          <a:cs typeface="Consolas"/>
                          <a:sym typeface="Consolas"/>
                        </a:rPr>
                        <a:t># needs to be an np array because the train_test_split function requires it</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X_TRAIN, X_TEST , Y_TRAIN, Y_TEST = train_test_split(x,y,test_size=</a:t>
                      </a:r>
                      <a:r>
                        <a:rPr lang="en" sz="1000" u="none" strike="noStrike" cap="none">
                          <a:solidFill>
                            <a:srgbClr val="D36363"/>
                          </a:solidFill>
                          <a:highlight>
                            <a:srgbClr val="333333"/>
                          </a:highlight>
                          <a:latin typeface="Consolas"/>
                          <a:ea typeface="Consolas"/>
                          <a:cs typeface="Consolas"/>
                          <a:sym typeface="Consolas"/>
                        </a:rPr>
                        <a:t>.2</a:t>
                      </a:r>
                      <a:r>
                        <a:rPr lang="en" sz="1000" u="none" strike="noStrike" cap="none">
                          <a:solidFill>
                            <a:srgbClr val="FFFFFF"/>
                          </a:solidFill>
                          <a:highlight>
                            <a:srgbClr val="333333"/>
                          </a:highlight>
                          <a:latin typeface="Consolas"/>
                          <a:ea typeface="Consolas"/>
                          <a:cs typeface="Consolas"/>
                          <a:sym typeface="Consolas"/>
                        </a:rPr>
                        <a:t>) </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888888"/>
                          </a:solidFill>
                          <a:highlight>
                            <a:srgbClr val="333333"/>
                          </a:highlight>
                          <a:latin typeface="Consolas"/>
                          <a:ea typeface="Consolas"/>
                          <a:cs typeface="Consolas"/>
                          <a:sym typeface="Consolas"/>
                        </a:rPr>
                        <a:t># randomly splits the data into train and test</a:t>
                      </a: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FCC28C"/>
                          </a:solidFill>
                          <a:highlight>
                            <a:srgbClr val="333333"/>
                          </a:highlight>
                          <a:latin typeface="Consolas"/>
                          <a:ea typeface="Consolas"/>
                          <a:cs typeface="Consolas"/>
                          <a:sym typeface="Consolas"/>
                        </a:rPr>
                        <a:t>return</a:t>
                      </a:r>
                      <a:r>
                        <a:rPr lang="en" sz="1000" u="none" strike="noStrike" cap="none">
                          <a:solidFill>
                            <a:srgbClr val="FFFFFF"/>
                          </a:solidFill>
                          <a:highlight>
                            <a:srgbClr val="333333"/>
                          </a:highlight>
                          <a:latin typeface="Consolas"/>
                          <a:ea typeface="Consolas"/>
                          <a:cs typeface="Consolas"/>
                          <a:sym typeface="Consolas"/>
                        </a:rPr>
                        <a:t> X_TRAIN, X_TEST, Y_TRAIN, Y_TEST </a:t>
                      </a:r>
                      <a:r>
                        <a:rPr lang="en" sz="1000" u="none" strike="noStrike" cap="none">
                          <a:solidFill>
                            <a:srgbClr val="888888"/>
                          </a:solidFill>
                          <a:highlight>
                            <a:srgbClr val="333333"/>
                          </a:highlight>
                          <a:latin typeface="Consolas"/>
                          <a:ea typeface="Consolas"/>
                          <a:cs typeface="Consolas"/>
                          <a:sym typeface="Consolas"/>
                        </a:rPr>
                        <a:t># returns training data &amp; labels and testing data &amp; labels</a:t>
                      </a:r>
                      <a:br>
                        <a:rPr lang="en" sz="1000" u="none" strike="noStrike" cap="none">
                          <a:solidFill>
                            <a:srgbClr val="FFFFFF"/>
                          </a:solidFill>
                          <a:highlight>
                            <a:srgbClr val="333333"/>
                          </a:highlight>
                          <a:latin typeface="Consolas"/>
                          <a:ea typeface="Consolas"/>
                          <a:cs typeface="Consolas"/>
                          <a:sym typeface="Consolas"/>
                        </a:rPr>
                      </a:br>
                      <a:br>
                        <a:rPr lang="en" sz="1000" u="none" strike="noStrike" cap="none">
                          <a:solidFill>
                            <a:srgbClr val="FFFFFF"/>
                          </a:solidFill>
                          <a:highlight>
                            <a:srgbClr val="333333"/>
                          </a:highlight>
                          <a:latin typeface="Consolas"/>
                          <a:ea typeface="Consolas"/>
                          <a:cs typeface="Consolas"/>
                          <a:sym typeface="Consolas"/>
                        </a:rPr>
                      </a:br>
                      <a:r>
                        <a:rPr lang="en" sz="1000" u="none" strike="noStrike" cap="none">
                          <a:solidFill>
                            <a:srgbClr val="FFFFFF"/>
                          </a:solidFill>
                          <a:highlight>
                            <a:srgbClr val="333333"/>
                          </a:highlight>
                          <a:latin typeface="Consolas"/>
                          <a:ea typeface="Consolas"/>
                          <a:cs typeface="Consolas"/>
                          <a:sym typeface="Consolas"/>
                        </a:rPr>
                        <a:t>train_data, test_data, train_labels, test_labels = load_data(</a:t>
                      </a:r>
                      <a:r>
                        <a:rPr lang="en" sz="1000" u="none" strike="noStrike" cap="none">
                          <a:solidFill>
                            <a:srgbClr val="A2FCA2"/>
                          </a:solidFill>
                          <a:highlight>
                            <a:srgbClr val="333333"/>
                          </a:highlight>
                          <a:latin typeface="Consolas"/>
                          <a:ea typeface="Consolas"/>
                          <a:cs typeface="Consolas"/>
                          <a:sym typeface="Consolas"/>
                        </a:rPr>
                        <a:t>'spam.csv'</a:t>
                      </a:r>
                      <a:r>
                        <a:rPr lang="en" sz="1000" u="none" strike="noStrike" cap="none">
                          <a:solidFill>
                            <a:srgbClr val="FFFFFF"/>
                          </a:solidFill>
                          <a:highlight>
                            <a:srgbClr val="333333"/>
                          </a:highlight>
                          <a:latin typeface="Consolas"/>
                          <a:ea typeface="Consolas"/>
                          <a:cs typeface="Consolas"/>
                          <a:sym typeface="Consolas"/>
                        </a:rPr>
                        <a:t>) </a:t>
                      </a:r>
                      <a:r>
                        <a:rPr lang="en" sz="1000" u="none" strike="noStrike" cap="none">
                          <a:solidFill>
                            <a:srgbClr val="888888"/>
                          </a:solidFill>
                          <a:highlight>
                            <a:srgbClr val="333333"/>
                          </a:highlight>
                          <a:latin typeface="Consolas"/>
                          <a:ea typeface="Consolas"/>
                          <a:cs typeface="Consolas"/>
                          <a:sym typeface="Consolas"/>
                        </a:rPr>
                        <a:t># calls load_data on our data</a:t>
                      </a:r>
                      <a:endParaRPr sz="1000" u="none" strike="noStrike" cap="none"/>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 2: Vectorization</a:t>
            </a:r>
            <a:endParaRPr/>
          </a:p>
        </p:txBody>
      </p:sp>
      <p:sp>
        <p:nvSpPr>
          <p:cNvPr id="117" name="Google Shape;117;p6"/>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Char char="-"/>
            </a:pPr>
            <a:r>
              <a:rPr lang="en" sz="1600">
                <a:solidFill>
                  <a:srgbClr val="000000"/>
                </a:solidFill>
              </a:rPr>
              <a:t>Computers can’t calculate things with strings</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a:solidFill>
                  <a:srgbClr val="000000"/>
                </a:solidFill>
              </a:rPr>
              <a:t>Must turn them into numbers!</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b="1">
                <a:solidFill>
                  <a:srgbClr val="000000"/>
                </a:solidFill>
              </a:rPr>
              <a:t>Vectorization</a:t>
            </a:r>
            <a:r>
              <a:rPr lang="en" sz="1600">
                <a:solidFill>
                  <a:srgbClr val="000000"/>
                </a:solidFill>
              </a:rPr>
              <a:t>: turn a string of words into a vector of numbers</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a:solidFill>
                  <a:srgbClr val="000000"/>
                </a:solidFill>
              </a:rPr>
              <a:t>General idea: create a vector space, and the task is to use some algorithm to come up with a decision boundary to generate predictions</a:t>
            </a:r>
            <a:endParaRPr sz="1600">
              <a:solidFill>
                <a:srgbClr val="000000"/>
              </a:solidFill>
            </a:endParaRPr>
          </a:p>
        </p:txBody>
      </p:sp>
      <p:pic>
        <p:nvPicPr>
          <p:cNvPr id="118" name="Google Shape;118;p6"/>
          <p:cNvPicPr preferRelativeResize="0"/>
          <p:nvPr/>
        </p:nvPicPr>
        <p:blipFill rotWithShape="1">
          <a:blip r:embed="rId3">
            <a:alphaModFix/>
          </a:blip>
          <a:srcRect l="12968" t="10294" r="10513" b="12125"/>
          <a:stretch/>
        </p:blipFill>
        <p:spPr>
          <a:xfrm>
            <a:off x="5051300" y="1626700"/>
            <a:ext cx="3464124" cy="263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TFIDF Vectorization</a:t>
            </a:r>
            <a:endParaRPr/>
          </a:p>
        </p:txBody>
      </p:sp>
      <p:sp>
        <p:nvSpPr>
          <p:cNvPr id="124" name="Google Shape;124;p7"/>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Char char="-"/>
            </a:pPr>
            <a:r>
              <a:rPr lang="en">
                <a:solidFill>
                  <a:srgbClr val="000000"/>
                </a:solidFill>
              </a:rPr>
              <a:t>TF = term frequency</a:t>
            </a:r>
            <a:endParaRPr>
              <a:solidFill>
                <a:srgbClr val="000000"/>
              </a:solidFill>
            </a:endParaRPr>
          </a:p>
          <a:p>
            <a:pPr marL="914400" lvl="1" indent="-298450" algn="l" rtl="0">
              <a:lnSpc>
                <a:spcPct val="115000"/>
              </a:lnSpc>
              <a:spcBef>
                <a:spcPts val="0"/>
              </a:spcBef>
              <a:spcAft>
                <a:spcPts val="0"/>
              </a:spcAft>
              <a:buClr>
                <a:srgbClr val="000000"/>
              </a:buClr>
              <a:buSzPts val="1100"/>
              <a:buChar char="-"/>
            </a:pPr>
            <a:r>
              <a:rPr lang="en">
                <a:solidFill>
                  <a:srgbClr val="000000"/>
                </a:solidFill>
              </a:rPr>
              <a:t>How often a term occurs in a document</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IDF = inverse document frequency</a:t>
            </a:r>
            <a:endParaRPr>
              <a:solidFill>
                <a:srgbClr val="000000"/>
              </a:solidFill>
            </a:endParaRPr>
          </a:p>
          <a:p>
            <a:pPr marL="914400" lvl="1" indent="-298450" algn="l" rtl="0">
              <a:lnSpc>
                <a:spcPct val="115000"/>
              </a:lnSpc>
              <a:spcBef>
                <a:spcPts val="0"/>
              </a:spcBef>
              <a:spcAft>
                <a:spcPts val="0"/>
              </a:spcAft>
              <a:buClr>
                <a:srgbClr val="000000"/>
              </a:buClr>
              <a:buSzPts val="1100"/>
              <a:buChar char="-"/>
            </a:pPr>
            <a:r>
              <a:rPr lang="en">
                <a:solidFill>
                  <a:srgbClr val="000000"/>
                </a:solidFill>
              </a:rPr>
              <a:t>[Inverse of] how frequently a term appears in the corpus</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TF = # of times a term appears in a document/# terms in document</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IDF = ln(total # of documents/# of documents containing the term)</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TFIDF score = TF * IDF</a:t>
            </a:r>
            <a:endParaRPr>
              <a:solidFill>
                <a:srgbClr val="000000"/>
              </a:solidFill>
            </a:endParaRPr>
          </a:p>
          <a:p>
            <a:pPr marL="457200" lvl="0" indent="-311150" algn="l" rtl="0">
              <a:lnSpc>
                <a:spcPct val="115000"/>
              </a:lnSpc>
              <a:spcBef>
                <a:spcPts val="0"/>
              </a:spcBef>
              <a:spcAft>
                <a:spcPts val="0"/>
              </a:spcAft>
              <a:buClr>
                <a:srgbClr val="000000"/>
              </a:buClr>
              <a:buSzPts val="1300"/>
              <a:buChar char="-"/>
            </a:pPr>
            <a:r>
              <a:rPr lang="en">
                <a:solidFill>
                  <a:srgbClr val="000000"/>
                </a:solidFill>
              </a:rPr>
              <a:t>For each sentence, the vector is an ordered set of TFIDF scores for each word in the corpus</a:t>
            </a:r>
            <a:endParaRPr>
              <a:solidFill>
                <a:srgbClr val="000000"/>
              </a:solidFill>
            </a:endParaRPr>
          </a:p>
        </p:txBody>
      </p:sp>
      <p:sp>
        <p:nvSpPr>
          <p:cNvPr id="125" name="Google Shape;125;p7"/>
          <p:cNvSpPr txBox="1">
            <a:spLocks noGrp="1"/>
          </p:cNvSpPr>
          <p:nvPr>
            <p:ph type="body" idx="2"/>
          </p:nvPr>
        </p:nvSpPr>
        <p:spPr>
          <a:xfrm>
            <a:off x="4572000" y="1505700"/>
            <a:ext cx="4380300" cy="307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solidFill>
                  <a:srgbClr val="000000"/>
                </a:solidFill>
              </a:rPr>
              <a:t>Example:</a:t>
            </a:r>
            <a:br>
              <a:rPr lang="en">
                <a:solidFill>
                  <a:srgbClr val="000000"/>
                </a:solidFill>
              </a:rPr>
            </a:br>
            <a:r>
              <a:rPr lang="en">
                <a:solidFill>
                  <a:srgbClr val="000000"/>
                </a:solidFill>
              </a:rPr>
              <a:t>1. She likes pizza.</a:t>
            </a:r>
            <a:br>
              <a:rPr lang="en">
                <a:solidFill>
                  <a:srgbClr val="000000"/>
                </a:solidFill>
              </a:rPr>
            </a:br>
            <a:r>
              <a:rPr lang="en">
                <a:solidFill>
                  <a:srgbClr val="000000"/>
                </a:solidFill>
              </a:rPr>
              <a:t>2. He likes pasta.</a:t>
            </a:r>
            <a:br>
              <a:rPr lang="en">
                <a:solidFill>
                  <a:srgbClr val="000000"/>
                </a:solidFill>
              </a:rPr>
            </a:br>
            <a:r>
              <a:rPr lang="en">
                <a:solidFill>
                  <a:srgbClr val="000000"/>
                </a:solidFill>
              </a:rPr>
              <a:t>3. Pizza is awesome.</a:t>
            </a:r>
            <a:endParaRPr>
              <a:solidFill>
                <a:srgbClr val="000000"/>
              </a:solidFill>
            </a:endParaRPr>
          </a:p>
          <a:p>
            <a:pPr marL="0" lvl="0" indent="0" algn="l" rtl="0">
              <a:lnSpc>
                <a:spcPct val="115000"/>
              </a:lnSpc>
              <a:spcBef>
                <a:spcPts val="1600"/>
              </a:spcBef>
              <a:spcAft>
                <a:spcPts val="0"/>
              </a:spcAft>
              <a:buSzPts val="1300"/>
              <a:buNone/>
            </a:pPr>
            <a:r>
              <a:rPr lang="en">
                <a:solidFill>
                  <a:srgbClr val="000000"/>
                </a:solidFill>
              </a:rPr>
              <a:t>Words in corpus: </a:t>
            </a:r>
            <a:br>
              <a:rPr lang="en">
                <a:solidFill>
                  <a:srgbClr val="000000"/>
                </a:solidFill>
              </a:rPr>
            </a:br>
            <a:r>
              <a:rPr lang="en">
                <a:solidFill>
                  <a:srgbClr val="000000"/>
                </a:solidFill>
              </a:rPr>
              <a:t>&lt;she, likes, pizza, he, pasta, is, awesome&gt;</a:t>
            </a:r>
            <a:endParaRPr>
              <a:solidFill>
                <a:srgbClr val="000000"/>
              </a:solidFill>
            </a:endParaRPr>
          </a:p>
          <a:p>
            <a:pPr marL="0" lvl="0" indent="0" algn="l" rtl="0">
              <a:lnSpc>
                <a:spcPct val="115000"/>
              </a:lnSpc>
              <a:spcBef>
                <a:spcPts val="1600"/>
              </a:spcBef>
              <a:spcAft>
                <a:spcPts val="0"/>
              </a:spcAft>
              <a:buSzPts val="1300"/>
              <a:buNone/>
            </a:pPr>
            <a:r>
              <a:rPr lang="en">
                <a:solidFill>
                  <a:srgbClr val="000000"/>
                </a:solidFill>
              </a:rPr>
              <a:t>Vectorizations:</a:t>
            </a:r>
            <a:br>
              <a:rPr lang="en">
                <a:solidFill>
                  <a:srgbClr val="000000"/>
                </a:solidFill>
              </a:rPr>
            </a:br>
            <a:r>
              <a:rPr lang="en">
                <a:solidFill>
                  <a:srgbClr val="000000"/>
                </a:solidFill>
              </a:rPr>
              <a:t>1. &lt;.3662, .1352, .1352, 0, 0, 0, 0&gt;</a:t>
            </a:r>
            <a:endParaRPr>
              <a:solidFill>
                <a:srgbClr val="000000"/>
              </a:solidFill>
            </a:endParaRPr>
          </a:p>
          <a:p>
            <a:pPr marL="0" lvl="0" indent="0" algn="l" rtl="0">
              <a:lnSpc>
                <a:spcPct val="115000"/>
              </a:lnSpc>
              <a:spcBef>
                <a:spcPts val="1600"/>
              </a:spcBef>
              <a:spcAft>
                <a:spcPts val="1600"/>
              </a:spcAft>
              <a:buSzPts val="1300"/>
              <a:buNone/>
            </a:pPr>
            <a:br>
              <a:rPr lang="en">
                <a:solidFill>
                  <a:srgbClr val="000000"/>
                </a:solidFill>
              </a:rPr>
            </a:br>
            <a:r>
              <a:rPr lang="en">
                <a:solidFill>
                  <a:srgbClr val="000000"/>
                </a:solidFill>
              </a:rPr>
              <a:t>2. &lt;0, .1352, 0 .3662, .3662, 0, 0&gt;</a:t>
            </a:r>
            <a:br>
              <a:rPr lang="en">
                <a:solidFill>
                  <a:srgbClr val="000000"/>
                </a:solidFill>
              </a:rPr>
            </a:br>
            <a:r>
              <a:rPr lang="en">
                <a:solidFill>
                  <a:srgbClr val="000000"/>
                </a:solidFill>
              </a:rPr>
              <a:t>3. &lt;0, 0, .1352, 0, 0, .3662, .3662&gt;</a:t>
            </a: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0" end="0"/>
                                            </p:txEl>
                                          </p:spTgt>
                                        </p:tgtEl>
                                        <p:attrNameLst>
                                          <p:attrName>style.visibility</p:attrName>
                                        </p:attrNameLst>
                                      </p:cBhvr>
                                      <p:to>
                                        <p:strVal val="visible"/>
                                      </p:to>
                                    </p:set>
                                    <p:animEffect transition="in" filter="fade">
                                      <p:cBhvr>
                                        <p:cTn id="12" dur="1000"/>
                                        <p:tgtEl>
                                          <p:spTgt spid="1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1" end="1"/>
                                            </p:txEl>
                                          </p:spTgt>
                                        </p:tgtEl>
                                        <p:attrNameLst>
                                          <p:attrName>style.visibility</p:attrName>
                                        </p:attrNameLst>
                                      </p:cBhvr>
                                      <p:to>
                                        <p:strVal val="visible"/>
                                      </p:to>
                                    </p:set>
                                    <p:animEffect transition="in" filter="fade">
                                      <p:cBhvr>
                                        <p:cTn id="17" dur="1000"/>
                                        <p:tgtEl>
                                          <p:spTgt spid="1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2" end="2"/>
                                            </p:txEl>
                                          </p:spTgt>
                                        </p:tgtEl>
                                        <p:attrNameLst>
                                          <p:attrName>style.visibility</p:attrName>
                                        </p:attrNameLst>
                                      </p:cBhvr>
                                      <p:to>
                                        <p:strVal val="visible"/>
                                      </p:to>
                                    </p:set>
                                    <p:animEffect transition="in" filter="fade">
                                      <p:cBhvr>
                                        <p:cTn id="22" dur="1000"/>
                                        <p:tgtEl>
                                          <p:spTgt spid="1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3" end="3"/>
                                            </p:txEl>
                                          </p:spTgt>
                                        </p:tgtEl>
                                        <p:attrNameLst>
                                          <p:attrName>style.visibility</p:attrName>
                                        </p:attrNameLst>
                                      </p:cBhvr>
                                      <p:to>
                                        <p:strVal val="visible"/>
                                      </p:to>
                                    </p:set>
                                    <p:animEffect transition="in" filter="fade">
                                      <p:cBhvr>
                                        <p:cTn id="27" dur="1000"/>
                                        <p:tgtEl>
                                          <p:spTgt spid="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Code for Vectorization</a:t>
            </a:r>
            <a:endParaRPr/>
          </a:p>
        </p:txBody>
      </p:sp>
      <p:graphicFrame>
        <p:nvGraphicFramePr>
          <p:cNvPr id="131" name="Google Shape;131;p8"/>
          <p:cNvGraphicFramePr/>
          <p:nvPr/>
        </p:nvGraphicFramePr>
        <p:xfrm>
          <a:off x="1035688" y="2149975"/>
          <a:ext cx="7072625" cy="1849819"/>
        </p:xfrm>
        <a:graphic>
          <a:graphicData uri="http://schemas.openxmlformats.org/drawingml/2006/table">
            <a:tbl>
              <a:tblPr>
                <a:noFill/>
                <a:tableStyleId>{6DEF308B-32E1-46C2-B6F0-BA218167DD99}</a:tableStyleId>
              </a:tblPr>
              <a:tblGrid>
                <a:gridCol w="7072625">
                  <a:extLst>
                    <a:ext uri="{9D8B030D-6E8A-4147-A177-3AD203B41FA5}">
                      <a16:colId xmlns:a16="http://schemas.microsoft.com/office/drawing/2014/main" val="20000"/>
                    </a:ext>
                  </a:extLst>
                </a:gridCol>
              </a:tblGrid>
              <a:tr h="0">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solidFill>
                            <a:srgbClr val="FCC28C"/>
                          </a:solidFill>
                          <a:highlight>
                            <a:srgbClr val="333333"/>
                          </a:highlight>
                          <a:latin typeface="Consolas"/>
                          <a:ea typeface="Consolas"/>
                          <a:cs typeface="Consolas"/>
                          <a:sym typeface="Consolas"/>
                        </a:rPr>
                        <a:t>from</a:t>
                      </a:r>
                      <a:r>
                        <a:rPr lang="en" sz="1100" u="none" strike="noStrike" cap="none">
                          <a:solidFill>
                            <a:srgbClr val="FFFFFF"/>
                          </a:solidFill>
                          <a:highlight>
                            <a:srgbClr val="333333"/>
                          </a:highlight>
                          <a:latin typeface="Consolas"/>
                          <a:ea typeface="Consolas"/>
                          <a:cs typeface="Consolas"/>
                          <a:sym typeface="Consolas"/>
                        </a:rPr>
                        <a:t> sklearn.feature_extraction.text </a:t>
                      </a:r>
                      <a:r>
                        <a:rPr lang="en" sz="1100" u="none" strike="noStrike" cap="none">
                          <a:solidFill>
                            <a:srgbClr val="FCC28C"/>
                          </a:solidFill>
                          <a:highlight>
                            <a:srgbClr val="333333"/>
                          </a:highlight>
                          <a:latin typeface="Consolas"/>
                          <a:ea typeface="Consolas"/>
                          <a:cs typeface="Consolas"/>
                          <a:sym typeface="Consolas"/>
                        </a:rPr>
                        <a:t>import</a:t>
                      </a:r>
                      <a:r>
                        <a:rPr lang="en" sz="1100" u="none" strike="noStrike" cap="none">
                          <a:solidFill>
                            <a:srgbClr val="FFFFFF"/>
                          </a:solidFill>
                          <a:highlight>
                            <a:srgbClr val="333333"/>
                          </a:highlight>
                          <a:latin typeface="Consolas"/>
                          <a:ea typeface="Consolas"/>
                          <a:cs typeface="Consolas"/>
                          <a:sym typeface="Consolas"/>
                        </a:rPr>
                        <a:t> TfidfVectorizer</a:t>
                      </a:r>
                      <a:br>
                        <a:rPr lang="en" sz="1100" u="none" strike="noStrike" cap="none">
                          <a:solidFill>
                            <a:srgbClr val="FFFFFF"/>
                          </a:solidFill>
                          <a:highlight>
                            <a:srgbClr val="333333"/>
                          </a:highlight>
                          <a:latin typeface="Consolas"/>
                          <a:ea typeface="Consolas"/>
                          <a:cs typeface="Consolas"/>
                          <a:sym typeface="Consolas"/>
                        </a:rPr>
                      </a:br>
                      <a:endParaRPr sz="1100" u="none" strike="noStrike" cap="none">
                        <a:solidFill>
                          <a:srgbClr val="FFFFFF"/>
                        </a:solidFill>
                        <a:highlight>
                          <a:srgbClr val="333333"/>
                        </a:highlight>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en" sz="1100" u="none" strike="noStrike" cap="none">
                          <a:solidFill>
                            <a:srgbClr val="FFFFFF"/>
                          </a:solidFill>
                          <a:highlight>
                            <a:srgbClr val="333333"/>
                          </a:highlight>
                          <a:latin typeface="Consolas"/>
                          <a:ea typeface="Consolas"/>
                          <a:cs typeface="Consolas"/>
                          <a:sym typeface="Consolas"/>
                        </a:rPr>
                        <a:t>vectorizer = TfidfVectorizer() </a:t>
                      </a:r>
                      <a:r>
                        <a:rPr lang="en" sz="1100" u="none" strike="noStrike" cap="none">
                          <a:solidFill>
                            <a:srgbClr val="888888"/>
                          </a:solidFill>
                          <a:highlight>
                            <a:srgbClr val="333333"/>
                          </a:highlight>
                          <a:latin typeface="Consolas"/>
                          <a:ea typeface="Consolas"/>
                          <a:cs typeface="Consolas"/>
                          <a:sym typeface="Consolas"/>
                        </a:rPr>
                        <a:t># creates an instance of a TFIDF vectorizer</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vectorised_train_data = vectorizer.fit_transform(train_data) </a:t>
                      </a:r>
                      <a:r>
                        <a:rPr lang="en" sz="1100" u="none" strike="noStrike" cap="none">
                          <a:solidFill>
                            <a:srgbClr val="888888"/>
                          </a:solidFill>
                          <a:highlight>
                            <a:srgbClr val="333333"/>
                          </a:highlight>
                          <a:latin typeface="Consolas"/>
                          <a:ea typeface="Consolas"/>
                          <a:cs typeface="Consolas"/>
                          <a:sym typeface="Consolas"/>
                        </a:rPr>
                        <a:t># calls the vectorizer to transform training data</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888888"/>
                          </a:solidFill>
                          <a:highlight>
                            <a:srgbClr val="333333"/>
                          </a:highlight>
                          <a:latin typeface="Consolas"/>
                          <a:ea typeface="Consolas"/>
                          <a:cs typeface="Consolas"/>
                          <a:sym typeface="Consolas"/>
                        </a:rPr>
                        <a:t># fit_transform is used instead of transform because we need to fit the training data corpus to the algorithm</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888888"/>
                          </a:solidFill>
                          <a:highlight>
                            <a:srgbClr val="333333"/>
                          </a:highlight>
                          <a:latin typeface="Consolas"/>
                          <a:ea typeface="Consolas"/>
                          <a:cs typeface="Consolas"/>
                          <a:sym typeface="Consolas"/>
                        </a:rPr>
                        <a:t># later, when we vectorize testing data, we call transform </a:t>
                      </a:r>
                      <a:br>
                        <a:rPr lang="en" sz="1100" u="none" strike="noStrike" cap="none">
                          <a:solidFill>
                            <a:srgbClr val="FFFFFF"/>
                          </a:solidFill>
                          <a:highlight>
                            <a:srgbClr val="333333"/>
                          </a:highlight>
                          <a:latin typeface="Consolas"/>
                          <a:ea typeface="Consolas"/>
                          <a:cs typeface="Consolas"/>
                          <a:sym typeface="Consolas"/>
                        </a:rPr>
                      </a:br>
                      <a:r>
                        <a:rPr lang="en" sz="1100" u="none" strike="noStrike" cap="none">
                          <a:solidFill>
                            <a:srgbClr val="FFFFFF"/>
                          </a:solidFill>
                          <a:highlight>
                            <a:srgbClr val="333333"/>
                          </a:highlight>
                          <a:latin typeface="Consolas"/>
                          <a:ea typeface="Consolas"/>
                          <a:cs typeface="Consolas"/>
                          <a:sym typeface="Consolas"/>
                        </a:rPr>
                        <a:t>    </a:t>
                      </a:r>
                      <a:r>
                        <a:rPr lang="en" sz="1100" u="none" strike="noStrike" cap="none">
                          <a:solidFill>
                            <a:srgbClr val="888888"/>
                          </a:solidFill>
                          <a:highlight>
                            <a:srgbClr val="333333"/>
                          </a:highlight>
                          <a:latin typeface="Consolas"/>
                          <a:ea typeface="Consolas"/>
                          <a:cs typeface="Consolas"/>
                          <a:sym typeface="Consolas"/>
                        </a:rPr>
                        <a:t># because we have fixed our vectorization system based on the training data</a:t>
                      </a:r>
                      <a:endParaRPr sz="1100" u="none" strike="noStrike" cap="none">
                        <a:solidFill>
                          <a:srgbClr val="888888"/>
                        </a:solidFill>
                        <a:highlight>
                          <a:srgbClr val="333333"/>
                        </a:highlight>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311674" y="798600"/>
            <a:ext cx="8832325" cy="3546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sz="2400" dirty="0">
                <a:hlinkClick r:id="rId3"/>
              </a:rPr>
              <a:t>https://</a:t>
            </a:r>
            <a:r>
              <a:rPr lang="en-US" sz="2400" dirty="0" err="1">
                <a:hlinkClick r:id="rId3"/>
              </a:rPr>
              <a:t>replit.com</a:t>
            </a:r>
            <a:r>
              <a:rPr lang="en-US" sz="2400" dirty="0">
                <a:hlinkClick r:id="rId3"/>
              </a:rPr>
              <a:t>/@enscma2/</a:t>
            </a:r>
            <a:r>
              <a:rPr lang="en-US" sz="2400" dirty="0" err="1">
                <a:hlinkClick r:id="rId3"/>
              </a:rPr>
              <a:t>TextClassifierDemo</a:t>
            </a:r>
            <a:endParaRPr sz="2400"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4759</Words>
  <Application>Microsoft Macintosh PowerPoint</Application>
  <PresentationFormat>On-screen Show (16:9)</PresentationFormat>
  <Paragraphs>135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Consolas</vt:lpstr>
      <vt:lpstr>Merriweather</vt:lpstr>
      <vt:lpstr>Roboto</vt:lpstr>
      <vt:lpstr>Arial</vt:lpstr>
      <vt:lpstr>Paradigm</vt:lpstr>
      <vt:lpstr>Building a Text Classifier Part 1: Data Processing and Vectorization</vt:lpstr>
      <vt:lpstr>Goal</vt:lpstr>
      <vt:lpstr>The Machine Learning Pipeline</vt:lpstr>
      <vt:lpstr>Step 1: Intro to Data and Preprocessing</vt:lpstr>
      <vt:lpstr>Preprocessing Function</vt:lpstr>
      <vt:lpstr>Step 2: Vectorization</vt:lpstr>
      <vt:lpstr>TFIDF Vectorization</vt:lpstr>
      <vt:lpstr>Code for Vectorization</vt:lpstr>
      <vt:lpstr>https://replit.com/@enscma2/TextClassifierDemo</vt:lpstr>
      <vt:lpstr>Building a Text Classifier Part 2: The Model &amp; Evaluation</vt:lpstr>
      <vt:lpstr>Recap: Task, Preprocessing,  &amp; Vectorization</vt:lpstr>
      <vt:lpstr>Step 3: The Model - Support Vector Machine</vt:lpstr>
      <vt:lpstr>Step 4: Building the Model</vt:lpstr>
      <vt:lpstr>Step 5: Testing it Out</vt:lpstr>
      <vt:lpstr>Step 6: Actually Testing it Out</vt:lpstr>
      <vt:lpstr>Try it out!</vt:lpstr>
      <vt:lpstr>Step 7: Uh-Oh</vt:lpstr>
      <vt:lpstr>Step 8: Retrying Preprocessing With Balance</vt:lpstr>
      <vt:lpstr>Step 9: Rerunning Demo &amp;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Text Classifier Part 1: Data Processing and Vectorization</dc:title>
  <cp:lastModifiedBy>Halevy, Karina</cp:lastModifiedBy>
  <cp:revision>2</cp:revision>
  <dcterms:modified xsi:type="dcterms:W3CDTF">2023-02-02T03:14:40Z</dcterms:modified>
</cp:coreProperties>
</file>