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Montserrat"/>
      <p:regular r:id="rId40"/>
      <p:bold r:id="rId41"/>
      <p:italic r:id="rId42"/>
      <p:boldItalic r:id="rId43"/>
    </p:embeddedFont>
    <p:embeddedFont>
      <p:font typeface="Montserrat ExtraLight"/>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8" roundtripDataSignature="AMtx7mg5mExzKxJX34eOt+1GmCAuslvB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D8F7712-F0A6-4C06-9DA1-158961DE8B36}">
  <a:tblStyle styleId="{0D8F7712-F0A6-4C06-9DA1-158961DE8B36}" styleName="Table_0">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20" Type="http://schemas.openxmlformats.org/officeDocument/2006/relationships/slide" Target="slides/slide14.xml"/><Relationship Id="rId42" Type="http://schemas.openxmlformats.org/officeDocument/2006/relationships/font" Target="fonts/Montserrat-italic.fntdata"/><Relationship Id="rId41" Type="http://schemas.openxmlformats.org/officeDocument/2006/relationships/font" Target="fonts/Montserrat-bold.fntdata"/><Relationship Id="rId22" Type="http://schemas.openxmlformats.org/officeDocument/2006/relationships/slide" Target="slides/slide16.xml"/><Relationship Id="rId44" Type="http://schemas.openxmlformats.org/officeDocument/2006/relationships/font" Target="fonts/MontserratExtraLight-regular.fntdata"/><Relationship Id="rId21" Type="http://schemas.openxmlformats.org/officeDocument/2006/relationships/slide" Target="slides/slide15.xml"/><Relationship Id="rId43" Type="http://schemas.openxmlformats.org/officeDocument/2006/relationships/font" Target="fonts/Montserrat-boldItalic.fntdata"/><Relationship Id="rId24" Type="http://schemas.openxmlformats.org/officeDocument/2006/relationships/slide" Target="slides/slide18.xml"/><Relationship Id="rId46" Type="http://schemas.openxmlformats.org/officeDocument/2006/relationships/font" Target="fonts/MontserratExtraLight-italic.fntdata"/><Relationship Id="rId23" Type="http://schemas.openxmlformats.org/officeDocument/2006/relationships/slide" Target="slides/slide17.xml"/><Relationship Id="rId45" Type="http://schemas.openxmlformats.org/officeDocument/2006/relationships/font" Target="fonts/MontserratExtraLigh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customschemas.google.com/relationships/presentationmetadata" Target="metadata"/><Relationship Id="rId25" Type="http://schemas.openxmlformats.org/officeDocument/2006/relationships/slide" Target="slides/slide19.xml"/><Relationship Id="rId47" Type="http://schemas.openxmlformats.org/officeDocument/2006/relationships/font" Target="fonts/MontserratExtraLight-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lecture is an introduction to the Natural Language Toolkit followed by a tutorial on how to build a spell checking system. We estimate that this entire tutorial may take around 1.5 hours, so feel free to split it into a few meetings as well. This lecture was created by Karina Halevy and Leo Lin.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So here’s an overview of how a spell check system would work. First, you need some sort of database of the language you’re spell-checking in, so if you’re spell-checking things in English, you need a reference database of English words that you can possibly correct to. Then, you want to tokenize the corpus, which is basically splitting the corpus, or dataset, into all the words it contains. Using the tokenized form of the corpus, you can then use some sort of algorithm or probabilistic model to see what words are in the universe that you can correct to and which of those words is the most likely correct option. And then you have to write code that obviously looks nice and can be used easily.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Basically explain every line of code - first import the necessary packages, then start an empty list which you’ll fill up with the corpus, and then loop through the gutenberg text and add all the words to the corpus (say that you’re using word_tokenize so the function splits every piece of text into its component words)</a:t>
            </a:r>
            <a:endParaRPr/>
          </a:p>
          <a:p>
            <a:pPr indent="0" lvl="0" marL="0" rtl="0" algn="l">
              <a:lnSpc>
                <a:spcPct val="100000"/>
              </a:lnSpc>
              <a:spcBef>
                <a:spcPts val="0"/>
              </a:spcBef>
              <a:spcAft>
                <a:spcPts val="0"/>
              </a:spcAft>
              <a:buSzPts val="1100"/>
              <a:buNone/>
            </a:pPr>
            <a:r>
              <a:rPr lang="en"/>
              <a:t>Cast the corpus as a Counter, which basically takes a list and turns it into a dictionary, where the keys are the elements of the list and the values are the number of times they occur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Basically explain what’s on the slide</a:t>
            </a:r>
            <a:endParaRPr/>
          </a:p>
          <a:p>
            <a:pPr indent="0" lvl="0" marL="0" rtl="0" algn="l">
              <a:lnSpc>
                <a:spcPct val="100000"/>
              </a:lnSpc>
              <a:spcBef>
                <a:spcPts val="0"/>
              </a:spcBef>
              <a:spcAft>
                <a:spcPts val="0"/>
              </a:spcAft>
              <a:buSzPts val="1100"/>
              <a:buNone/>
            </a:pPr>
            <a:r>
              <a:rPr lang="en"/>
              <a:t>Explanation of correction(w): out of all of the candidate words (words similar enough to the misspelled word), pick the one that has the greatest probability of the user meaning that word given that it was misspelled the way it was misspelled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Bayes’ Rule is an important rule in probability. Explanation:</a:t>
            </a:r>
            <a:endParaRPr/>
          </a:p>
          <a:p>
            <a:pPr indent="-298450" lvl="0" marL="457200" rtl="0" algn="l">
              <a:lnSpc>
                <a:spcPct val="100000"/>
              </a:lnSpc>
              <a:spcBef>
                <a:spcPts val="0"/>
              </a:spcBef>
              <a:spcAft>
                <a:spcPts val="0"/>
              </a:spcAft>
              <a:buSzPts val="1100"/>
              <a:buChar char="●"/>
            </a:pPr>
            <a:r>
              <a:rPr lang="en"/>
              <a:t>First formula: P(A “intersection” B) is the probability that A and B both happen, and that’s equal to the probability that A happens, times the probability that B happens given that A happened</a:t>
            </a:r>
            <a:endParaRPr/>
          </a:p>
          <a:p>
            <a:pPr indent="-298450" lvl="0" marL="457200" rtl="0" algn="l">
              <a:lnSpc>
                <a:spcPct val="100000"/>
              </a:lnSpc>
              <a:spcBef>
                <a:spcPts val="0"/>
              </a:spcBef>
              <a:spcAft>
                <a:spcPts val="0"/>
              </a:spcAft>
              <a:buSzPts val="1100"/>
              <a:buChar char="●"/>
            </a:pPr>
            <a:r>
              <a:rPr lang="en"/>
              <a:t>Second formula: same thing, but we can say it’s the probability that B happens, times the probability that A happens given that B happened</a:t>
            </a:r>
            <a:endParaRPr/>
          </a:p>
          <a:p>
            <a:pPr indent="-298450" lvl="0" marL="457200" rtl="0" algn="l">
              <a:lnSpc>
                <a:spcPct val="100000"/>
              </a:lnSpc>
              <a:spcBef>
                <a:spcPts val="0"/>
              </a:spcBef>
              <a:spcAft>
                <a:spcPts val="0"/>
              </a:spcAft>
              <a:buSzPts val="1100"/>
              <a:buChar char="●"/>
            </a:pPr>
            <a:r>
              <a:rPr lang="en"/>
              <a:t>Now, we have P(A) * P(B|A) = P(B) * P(A|B), which we can then manipulate to get the third formula, which is the statement of Bayes’ Rule</a:t>
            </a:r>
            <a:endParaRPr/>
          </a:p>
          <a:p>
            <a:pPr indent="-298450" lvl="0" marL="457200" rtl="0" algn="l">
              <a:lnSpc>
                <a:spcPct val="100000"/>
              </a:lnSpc>
              <a:spcBef>
                <a:spcPts val="0"/>
              </a:spcBef>
              <a:spcAft>
                <a:spcPts val="0"/>
              </a:spcAft>
              <a:buSzPts val="1100"/>
              <a:buChar char="●"/>
            </a:pPr>
            <a:r>
              <a:rPr lang="en"/>
              <a:t>Applying it to our candidate words c and our misspelled word w, we have the formula in the red box</a:t>
            </a:r>
            <a:endParaRPr/>
          </a:p>
          <a:p>
            <a:pPr indent="-298450" lvl="1" marL="914400" rtl="0" algn="l">
              <a:lnSpc>
                <a:spcPct val="100000"/>
              </a:lnSpc>
              <a:spcBef>
                <a:spcPts val="0"/>
              </a:spcBef>
              <a:spcAft>
                <a:spcPts val="0"/>
              </a:spcAft>
              <a:buSzPts val="1100"/>
              <a:buChar char="○"/>
            </a:pPr>
            <a:r>
              <a:rPr lang="en"/>
              <a:t>In English, this says that the probability that we meant c given that we spelled w is the probability that we would ever mean the word c (some sort of measure of frequency of the word c in the English language), times the probability that we would misspell c as w (aka probability that we would write w if we meant c), divided by the probability that we would ever mean the word w</a:t>
            </a:r>
            <a:endParaRPr/>
          </a:p>
          <a:p>
            <a:pPr indent="-298450" lvl="1" marL="914400" rtl="0" algn="l">
              <a:lnSpc>
                <a:spcPct val="100000"/>
              </a:lnSpc>
              <a:spcBef>
                <a:spcPts val="0"/>
              </a:spcBef>
              <a:spcAft>
                <a:spcPts val="0"/>
              </a:spcAft>
              <a:buSzPts val="1100"/>
              <a:buChar char="○"/>
            </a:pPr>
            <a:r>
              <a:rPr lang="en"/>
              <a:t>More explanations on next slide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It turns out that this expression can be simplified! P(w) is the probability that we would ever write w in the universe of all words, but that doesn’t depend on the candidate c! Since we are just interested in comparing the values among the different candidates, we can factor out P(w) as a constant, so all we need to find is the candidate with the max value of P(c)P(w|c)</a:t>
            </a:r>
            <a:endParaRPr/>
          </a:p>
          <a:p>
            <a:pPr indent="0" lvl="0" marL="0" rtl="0" algn="l">
              <a:lnSpc>
                <a:spcPct val="100000"/>
              </a:lnSpc>
              <a:spcBef>
                <a:spcPts val="0"/>
              </a:spcBef>
              <a:spcAft>
                <a:spcPts val="0"/>
              </a:spcAft>
              <a:buSzPts val="1100"/>
              <a:buNone/>
            </a:pPr>
            <a:r>
              <a:rPr lang="en"/>
              <a:t>More explanations on next slide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How to calculate P(c): we “approximate” the language using a corpus of words/sentences in the language, in this case the Gutenberg dataset; then, we take the number of times c appears in the text divided by the total number of words in the text</a:t>
            </a:r>
            <a:endParaRPr/>
          </a:p>
          <a:p>
            <a:pPr indent="-298450" lvl="0" marL="457200" rtl="0" algn="l">
              <a:lnSpc>
                <a:spcPct val="100000"/>
              </a:lnSpc>
              <a:spcBef>
                <a:spcPts val="0"/>
              </a:spcBef>
              <a:spcAft>
                <a:spcPts val="0"/>
              </a:spcAft>
              <a:buSzPts val="1100"/>
              <a:buChar char="-"/>
            </a:pPr>
            <a:r>
              <a:rPr lang="en"/>
              <a:t>This is often called the language model because it’s a model (kind of like an approximation) for how the word functions in the context of the language</a:t>
            </a:r>
            <a:endParaRPr/>
          </a:p>
          <a:p>
            <a:pPr indent="0" lvl="0" marL="0" rtl="0" algn="l">
              <a:lnSpc>
                <a:spcPct val="100000"/>
              </a:lnSpc>
              <a:spcBef>
                <a:spcPts val="0"/>
              </a:spcBef>
              <a:spcAft>
                <a:spcPts val="0"/>
              </a:spcAft>
              <a:buNone/>
            </a:pPr>
            <a:r>
              <a:rPr lang="en"/>
              <a:t>How to calculate P(w|c): this is called the error model because it’s measuring the likelihood that you would make a particular error</a:t>
            </a:r>
            <a:endParaRPr/>
          </a:p>
          <a:p>
            <a:pPr indent="-298450" lvl="0" marL="457200" rtl="0" algn="l">
              <a:lnSpc>
                <a:spcPct val="100000"/>
              </a:lnSpc>
              <a:spcBef>
                <a:spcPts val="0"/>
              </a:spcBef>
              <a:spcAft>
                <a:spcPts val="0"/>
              </a:spcAft>
              <a:buSzPts val="1100"/>
              <a:buChar char="-"/>
            </a:pPr>
            <a:r>
              <a:rPr lang="en"/>
              <a:t>We’re going to calculate this naively by using an edit distance metric, which is basically how many letters need to be modified to get from c to w. We’re going to make the very simplistic assumption that the fewer letters you need to modify/add/delete to get from c to w, the greater the probability that you meant c; furthermore, if two words have the same edit distance, they’ll have the same P(w|c)</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Here’s the code for the language model: we basically define a function called prob, and it takes in a candidate word as well as a number N representing the total number of words in the corpus, which we’ve previously loaded as a Counter</a:t>
            </a:r>
            <a:endParaRPr/>
          </a:p>
          <a:p>
            <a:pPr indent="-298450" lvl="0" marL="457200" rtl="0" algn="l">
              <a:lnSpc>
                <a:spcPct val="100000"/>
              </a:lnSpc>
              <a:spcBef>
                <a:spcPts val="0"/>
              </a:spcBef>
              <a:spcAft>
                <a:spcPts val="0"/>
              </a:spcAft>
              <a:buSzPts val="1100"/>
              <a:buChar char="-"/>
            </a:pPr>
            <a:r>
              <a:rPr lang="en"/>
              <a:t>All we have to do is retrieve the number of occurrences of word by referencing word_corpus, and then divide it by 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Now, we’re going to implement our error model in a few steps, basically by generating possible candidates. We’re going to start by defining a function edits1(word), which will return a list of variations of that word where only one letter has been changed, deleted, or added. To start off, let’s create a variable letters that stores all the lowercase letters in the English alphabet.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Before we get into actual edits, we’re going to generate a helpful set of words called splits - which is splitting a word into two words (walk through the example above). The way we generate all the splits is that we slice our string word at every possible point.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first type of edit is the delete, which is where w contains an extra character. We basically delete every possible character within the word, and we do this with the help of splits, which is a list of every possible partition of the word! Basically, for each split, we’ll want the left side of the split plus the right side, but for the right side, we’ll only want everything *after* the first character (hence the [1:]). Furthermore, we don’t want the whole word, and the way we check for that is with the “if R” - if L is the whole word, then R will be empty.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NLTK, or the Natural Language Toolkit, is a Python module or library that has built-in functions that can analyze natural language. So instead of having to write a lot of things from scratch, we can just use or “call” these pre-written functions. In addition to being able to analyze text data, NLTK also has some natural language datasets, which are datasets full of text, that we can train machine learning systems on. One example of a dataset is the Gutenberg dataset, which is a sample of some of the ebooks collected by Project Gutenberg. Project Gutenberg is an initiative that archives and preserves pieces of literature as e-books, and so the NLTK Gutenberg dataset takes several of these ebooks and saves each one as a text file with all its raw text. The Gutenberg dataset is a really good dataset when we’re dealing with problems that are related to formal language because the samples inside this dataset are of formal and established literature.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second type of edit is the transpose, which is where two letters that are next to each other get swapped. To generate these, we’ll again make use of our splits. Essentially, for each split, all we have to do is swap the first and second characters of the right side of the split, with the condition that there must be at least two characters on the right side of the split.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third type of edit is the replace, where you mistyped one character. For this, we will make use of splits again, as well as our alphabet letters. Basically, we’ll do something similar to deletes, except instead of getting rid of the middle character in each split, we’ll replace it with another character that’s not the original character - and we’ll replace with every possible character in the alphabet that we can replace with.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Lastly, we have inserts! This is where we accidentally skipped a letter in our misspelling, so to generate the inserts, we’re going to again use the splits. But this time, we’ll want the entire split, and we’ll just interject with every possible character in between.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So that’s our universe of words with edit distance 1! The last thing we’ll do is just return all of them! To do this, we concatenate the lists of deletes, transposes, replaces, and inserts into one big list, and then we cast it as a set (recall that a set gets rid of duplicates).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Next, we’re going to generate the words with edit distance 2. To do this, we just take all the words with edit distance 1 and edit them by another 1!</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Now that we have all of our candidates, we’re going to narrow them down. As a first step, all of our candidates need to be English words. As an approximation for this, we’re going to say that a candidate is an English word if it’s in the word corpus - so that’s what the known function does.</a:t>
            </a:r>
            <a:endParaRPr/>
          </a:p>
          <a:p>
            <a:pPr indent="0" lvl="0" marL="0" rtl="0" algn="l">
              <a:lnSpc>
                <a:spcPct val="100000"/>
              </a:lnSpc>
              <a:spcBef>
                <a:spcPts val="0"/>
              </a:spcBef>
              <a:spcAft>
                <a:spcPts val="0"/>
              </a:spcAft>
              <a:buSzPts val="1100"/>
              <a:buNone/>
            </a:pPr>
            <a:r>
              <a:rPr lang="en"/>
              <a:t>After that, we’re going to get the candidates of a word - essentially what this line does is that if the word itself is a known English word, then we’re going to assume that it wasn’t misspelled, and we’re going to just return that word. If, however, that word isn’t an English word, then known([word]) is going to come up empty, in which case we move to the words with edit distance 1. Then, if none of those words are known, we move to edit distance 2. Finally, if all else fails, that probably means we’ve misspelled the word so badly that it might as well be a new made up word, so we’ll just return that word.</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last step is to actually generate the correction! Essentially, once we’ve generated our candidates, we know that they all have equal values of P(w|c), since we only return the words with one specific edit distance. So then, we calculate the prob (P(c)) for each candidate, and we return the word with the max value. This max(blah, key) syntax basically says return the max of the first argument, with max being defined relative to the application of each item in the first argument to the function whose name is the second argument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Now that we have our algorithm, let’s test it out on some sample data! Go ahead and go to the norvig.com link and download that dataset. If you’re on repl.it, upload it into your project. If you’re offline, make sure it’s in the same folder as your code. Either way, name it spell-testset1.txt. </a:t>
            </a:r>
            <a:endParaRPr/>
          </a:p>
          <a:p>
            <a:pPr indent="0" lvl="0" marL="0" rtl="0" algn="l">
              <a:lnSpc>
                <a:spcPct val="100000"/>
              </a:lnSpc>
              <a:spcBef>
                <a:spcPts val="0"/>
              </a:spcBef>
              <a:spcAft>
                <a:spcPts val="0"/>
              </a:spcAft>
              <a:buSzPts val="1100"/>
              <a:buNone/>
            </a:pPr>
            <a:r>
              <a:rPr lang="en"/>
              <a:t>Open up the data file, and observe how it’s organized. Each line has one word, followed by a colon + space, followed by all of its possible common misspellings, each separated by a space. We’re going to use this structure to process our dataset.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first thing we’ll do is load the data into a list of tuples of (right spelling, wrong spelling), (right spelling, wrong spelling), etc. To do this, we iterate through each line, splitting it by the : character, take the first part of the split as the right spelling, split the wrong spellings by the space, and then generate a tuple for each wrong spelling.</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Then, we’re going to actually write a function to test our algorithm, which, recall, is the correction function. The way we’ll do this is we’ll calculate our accuracy by keeping track of how many words the algorithm gets right over how many words we’re testing. So we’ll start a counter called good, and we’ll increment this every time we get something right. For simplicity, let’s call the number of test words n. Then, we’ll iterate through each right and wrong in tests, attempt to correct the wrong, and increment good if our correction matches the “right” word. Recall that booleans can also be forced into 0s or 1s, so w == right will be 1 if true, 0 if false. Finally, we’ll print out our accuracy using this string on the last line.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So now we’re going to explore some of the data that NLTK has to offer. For this part, you should probably start a new repl on repl.it (just type in repl.it/languages/python3), and we’re going to write the following three lines. The first line, import nltk, is the Python way of saying we’re going to use functions from the nltk package in our program, so we need to be able to call it. And by importing a package, we can now call its functions using the package name. One of these functions is the .download function, which we’ll need to use to “download” our gutenberg dataset as well as this package called “punkt,” which contains some word processing functions that we’ll use later in this workshop. These are all just Python things, so there isn’t really “math” or “logic” to understand behind them, it’s just a thing we have to do to get all these packages and their functions loaded into our program. Everybody good?</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Basically run this and show the result, comment on how the result is pretty mediocre, and then maybe ask for some guesses on why the result isn’t super good</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other type of testing we want to do is individual words - sure, the accuracy is interesting for statistical purposes, but it would be nice if we could see exactly what our corrections are turning out to be. To do this, we’ll write a little user interface. First, we’re going to take the user’s input() for a wrong word that they want to correct, and then we’ll print the correction, and do this again and again until the user wants to stop, in which case they should input “stop” when prompted.</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Discuss some potential improvements to the algorithm</a:t>
            </a:r>
            <a:endParaRPr/>
          </a:p>
          <a:p>
            <a:pPr indent="-298450" lvl="0" marL="457200" rtl="0" algn="l">
              <a:lnSpc>
                <a:spcPct val="100000"/>
              </a:lnSpc>
              <a:spcBef>
                <a:spcPts val="0"/>
              </a:spcBef>
              <a:spcAft>
                <a:spcPts val="0"/>
              </a:spcAft>
              <a:buSzPts val="1100"/>
              <a:buChar char="-"/>
            </a:pPr>
            <a:r>
              <a:rPr lang="en"/>
              <a:t>Context matters: stanp could be stand or stamp depending on the context, form could be from or norm etc</a:t>
            </a:r>
            <a:endParaRPr/>
          </a:p>
          <a:p>
            <a:pPr indent="-298450" lvl="0" marL="457200" rtl="0" algn="l">
              <a:lnSpc>
                <a:spcPct val="100000"/>
              </a:lnSpc>
              <a:spcBef>
                <a:spcPts val="0"/>
              </a:spcBef>
              <a:spcAft>
                <a:spcPts val="0"/>
              </a:spcAft>
              <a:buSzPts val="1100"/>
              <a:buChar char="-"/>
            </a:pPr>
            <a:r>
              <a:rPr lang="en"/>
              <a:t>Sometimes things are English words, but they’re used incorrectly in a grammatical sense</a:t>
            </a:r>
            <a:endParaRPr/>
          </a:p>
          <a:p>
            <a:pPr indent="-298450" lvl="0" marL="457200" rtl="0" algn="l">
              <a:lnSpc>
                <a:spcPct val="100000"/>
              </a:lnSpc>
              <a:spcBef>
                <a:spcPts val="0"/>
              </a:spcBef>
              <a:spcAft>
                <a:spcPts val="0"/>
              </a:spcAft>
              <a:buSzPts val="1100"/>
              <a:buChar char="-"/>
            </a:pPr>
            <a:r>
              <a:rPr lang="en"/>
              <a:t>Data is not 100% complete - might not capture different dialects of English, like British English or African American Vernacular English</a:t>
            </a:r>
            <a:endParaRPr/>
          </a:p>
          <a:p>
            <a:pPr indent="-298450" lvl="0" marL="457200" rtl="0" algn="l">
              <a:lnSpc>
                <a:spcPct val="100000"/>
              </a:lnSpc>
              <a:spcBef>
                <a:spcPts val="0"/>
              </a:spcBef>
              <a:spcAft>
                <a:spcPts val="0"/>
              </a:spcAft>
              <a:buSzPts val="1100"/>
              <a:buChar char="-"/>
            </a:pPr>
            <a:r>
              <a:rPr lang="en"/>
              <a:t>We only go up to distance 2, but sometimes people spell words really wrongly, like orinj or quasont</a:t>
            </a:r>
            <a:endParaRPr/>
          </a:p>
          <a:p>
            <a:pPr indent="-298450" lvl="0" marL="457200" rtl="0" algn="l">
              <a:lnSpc>
                <a:spcPct val="100000"/>
              </a:lnSpc>
              <a:spcBef>
                <a:spcPts val="0"/>
              </a:spcBef>
              <a:spcAft>
                <a:spcPts val="0"/>
              </a:spcAft>
              <a:buSzPts val="1100"/>
              <a:buChar char="-"/>
            </a:pPr>
            <a:r>
              <a:rPr lang="en"/>
              <a:t>How to fix: more data is good, also considering n-grams, which are n-word phrases, for context</a:t>
            </a:r>
            <a:endParaRPr/>
          </a:p>
          <a:p>
            <a:pPr indent="-298450" lvl="0" marL="457200" rtl="0" algn="l">
              <a:lnSpc>
                <a:spcPct val="100000"/>
              </a:lnSpc>
              <a:spcBef>
                <a:spcPts val="0"/>
              </a:spcBef>
              <a:spcAft>
                <a:spcPts val="0"/>
              </a:spcAft>
              <a:buSzPts val="1100"/>
              <a:buChar char="-"/>
            </a:pPr>
            <a:r>
              <a:rPr lang="en"/>
              <a:t>We can also do this for different languages given the data</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Again, for consistency, please feel free to copy and paste the code into your own link and replace it on this slide.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Now that we have our packages imported and downloaded, we’re going to take a closer look at the Gutenberg dataset. So type all of this on your same repl. So first, here’s a trick to make life easier (aka save a lot of typing). In Python, a lot of modules or packages have subpackages that can be called by [main package].[subpackage], as in nltk.corpus here. So the corpus subpackage within NLTK contains all the corpuses, or sets, of data that’s built into NLTK that we can use to train our programs. Within the subpackage corpus, we want to specifically import “gutenberg,” which is the gutenberg corpus. So now, instead of having to say nltk.corpus.gutenberg or referencing the entire package-subpackage sequences whenever you want to call gutenberg, we can just say gutenberg.blah, and it’ll work. And yes, because this is Python, we had to .download “gutenberg” and then import it to get it in the program. Put that first import statement right below where you typed “import nltk,” because Python makes you put all your imports up front up top. Now, we’re going to call this fileids() function. As I mentioned before, the gutenberg database is a collection of txt files of ebooks uploaded by Project Gutenberg. So the fileids() function is going to return a list of the names of these txt files that comprise this Gutenberg corpus.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So hopefully, you guys should run it and get this output. *pause for questions &amp; ask if anyone is not seeing this or getting an error or something* So we can see that we have a list of filenames which are named by author dash book title. For example, Gutenberg contains </a:t>
            </a:r>
            <a:r>
              <a:rPr i="1" lang="en"/>
              <a:t>Persuasion</a:t>
            </a:r>
            <a:r>
              <a:rPr lang="en"/>
              <a:t> by Jane Austen, </a:t>
            </a:r>
            <a:r>
              <a:rPr i="1" lang="en"/>
              <a:t>Hamlet</a:t>
            </a:r>
            <a:r>
              <a:rPr lang="en"/>
              <a:t> by Shakespeare, and </a:t>
            </a:r>
            <a:r>
              <a:rPr i="1" lang="en"/>
              <a:t>Alice in Wonderland</a:t>
            </a:r>
            <a:r>
              <a:rPr lang="en"/>
              <a:t> by Lewis Carroll. Questions?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Ok! Now that we know what books we have in our Gutenberg corpus, let’s get some more information. We’re still on the same repl, so just press enter after the last function you typed and start typing this. So using a for loop looping through each id in the fileids (which is each filename in the list of filenames, or each book in the list of book names), we’re going to get four pieces of information. The first is num_chars, which is the number of characters--so letters, spaces, numbers, punctuation, each of those counts as a character--in the raw file’s text. Breaking this down: gutenberg.raw is the function that just retrieves the raw text from a file in Gutenberg. Inside the raw function, we pass in this fileid parameter, which is the name of our txt file or book, as a way for the function to reference the file we’re looking at and get information from it. And len(), as you recall, is the length of this raw text, and it will treat the text file as a string and just count up the number of characters. Make sense? </a:t>
            </a:r>
            <a:endParaRPr/>
          </a:p>
          <a:p>
            <a:pPr indent="0" lvl="0" marL="0" rtl="0" algn="l">
              <a:lnSpc>
                <a:spcPct val="100000"/>
              </a:lnSpc>
              <a:spcBef>
                <a:spcPts val="0"/>
              </a:spcBef>
              <a:spcAft>
                <a:spcPts val="0"/>
              </a:spcAft>
              <a:buSzPts val="1100"/>
              <a:buNone/>
            </a:pPr>
            <a:r>
              <a:rPr lang="en"/>
              <a:t>Our second piece of information is num_words. Again, using our fileid, we’re going to call gutenberg.words this time, which is a function that returns a list of the words in a text file in order. So for example, if our text file said “I like cheese,” it would return a list where the first item is “I”, the second item is “like”, and the third item is “cheese”. And so len calculates the length of this list, which is the number of words that we have in the file or book.</a:t>
            </a:r>
            <a:endParaRPr/>
          </a:p>
          <a:p>
            <a:pPr indent="0" lvl="0" marL="0" rtl="0" algn="l">
              <a:lnSpc>
                <a:spcPct val="100000"/>
              </a:lnSpc>
              <a:spcBef>
                <a:spcPts val="0"/>
              </a:spcBef>
              <a:spcAft>
                <a:spcPts val="0"/>
              </a:spcAft>
              <a:buSzPts val="1100"/>
              <a:buNone/>
            </a:pPr>
            <a:r>
              <a:rPr lang="en"/>
              <a:t>Next, we’re going to get the number of sentences in the file. This is the same thing as words and chars, just calling the sents function, which returns a list of the sentences in the corpus, instead of words or raw. </a:t>
            </a:r>
            <a:endParaRPr/>
          </a:p>
          <a:p>
            <a:pPr indent="0" lvl="0" marL="0" rtl="0" algn="l">
              <a:lnSpc>
                <a:spcPct val="100000"/>
              </a:lnSpc>
              <a:spcBef>
                <a:spcPts val="0"/>
              </a:spcBef>
              <a:spcAft>
                <a:spcPts val="0"/>
              </a:spcAft>
              <a:buSzPts val="1100"/>
              <a:buNone/>
            </a:pPr>
            <a:r>
              <a:rPr lang="en"/>
              <a:t>Lastly, we’re going to get this number called num_vocab, and this is basically the number of unique words, or “vocabulary words”, in the corpus. So for example, if our file said “I like me and they like me,” gutenberg.words would return a list that goes [I, like, me, and, they, like, me], but num_vocab would only return [I, like, me, and, they], so eliminating the duplicate words. Now breaking down the code: we know what gutenberg.words(fileid) does, and now we’re saying that we want a set, which is a “list” of all the unique elements, of all the words “w” for “w” in the gutenberg.words. One thing to point out here is that we convert every word to lowercase using this w.lower() function, so that saying The at the beginning of a sentence with a capital “t” doesn’t count as a different word than saying “the” with no caps in the middle of a sentence. And again, we take the len of this to see how many unique words there are. Any questions about this?</a:t>
            </a:r>
            <a:endParaRPr/>
          </a:p>
          <a:p>
            <a:pPr indent="0" lvl="0" marL="0" rtl="0" algn="l">
              <a:lnSpc>
                <a:spcPct val="100000"/>
              </a:lnSpc>
              <a:spcBef>
                <a:spcPts val="0"/>
              </a:spcBef>
              <a:spcAft>
                <a:spcPts val="0"/>
              </a:spcAft>
              <a:buSzPts val="1100"/>
              <a:buNone/>
            </a:pPr>
            <a:r>
              <a:rPr lang="en"/>
              <a:t>Now finally, we want to print some of this data. The first thing we’re printing is num_chars/num_words, which is the average number of letters per word. Does everyone see why that is? Ok. And because we can’t have like, 5.2 letters in a word, we put this number inside a round() function, which just rounds it down to the nearest whole number. The next thing we want to see is num_words/num_sents, which is the average number of words in each sentence in the file. Again we round this. Next, we want to know num_words/num_vocab, which gives you the average number of times each word is used in the file. Does everyone see why? Any questions? Ok. And finally, we print the fileid just so we can see which file we’re looking at. Ok, so let’s run it!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Ok, hopefully you ran it and got this output. *pause if people have problems or questions* As we see for example, </a:t>
            </a:r>
            <a:r>
              <a:rPr i="1" lang="en"/>
              <a:t>Persuasion</a:t>
            </a:r>
            <a:r>
              <a:rPr lang="en"/>
              <a:t> by Jane Austen has about five letters per average word, 26 words per sentence, and each word occurs about 17 times on average. Does this make sense for everyone? Are there any questions?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Now that you’ve seen some statistics about the text, we should probably take a look at what the actual heck is in these texts. So let’s print out the raw text of </a:t>
            </a:r>
            <a:r>
              <a:rPr i="1" lang="en"/>
              <a:t>Persuasion</a:t>
            </a:r>
            <a:r>
              <a:rPr lang="en"/>
              <a:t> by Jane Austen using this command gutenberg.raw, passing in “austen-persuasion.txt” as our fileid. You guys should get something like this, which is basically just plain text from her book. *pause for questions and errors*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Perhaps pause and transition to spell check (a specific application of NLTK)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6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6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7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7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6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6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 name="Shape 17"/>
        <p:cNvGrpSpPr/>
        <p:nvPr/>
      </p:nvGrpSpPr>
      <p:grpSpPr>
        <a:xfrm>
          <a:off x="0" y="0"/>
          <a:ext cx="0" cy="0"/>
          <a:chOff x="0" y="0"/>
          <a:chExt cx="0" cy="0"/>
        </a:xfrm>
      </p:grpSpPr>
      <p:sp>
        <p:nvSpPr>
          <p:cNvPr id="18" name="Google Shape;18;p6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9" name="Google Shape;19;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6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2" name="Google Shape;22;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6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6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6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7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7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7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7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7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7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7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6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nltk.org" TargetMode="Externa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norvig.com/spell-testset1.txt" TargetMode="Externa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repl.it/languages/python3" TargetMode="External"/><Relationship Id="rId4" Type="http://schemas.openxmlformats.org/officeDocument/2006/relationships/hyperlink" Target="https://tinyurl.com/linghacks-workshop-1"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tinyurl.com/linghacks-workshop-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29"/>
          <p:cNvSpPr txBox="1"/>
          <p:nvPr>
            <p:ph type="title"/>
          </p:nvPr>
        </p:nvSpPr>
        <p:spPr>
          <a:xfrm>
            <a:off x="50" y="450150"/>
            <a:ext cx="9144000" cy="4090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b="1" lang="en">
                <a:latin typeface="Montserrat"/>
                <a:ea typeface="Montserrat"/>
                <a:cs typeface="Montserrat"/>
                <a:sym typeface="Montserrat"/>
              </a:rPr>
              <a:t>Introduction to NLTK &amp; Building a Spell Checker</a:t>
            </a:r>
            <a:endParaRPr b="1">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8"/>
          <p:cNvSpPr txBox="1"/>
          <p:nvPr>
            <p:ph idx="1" type="body"/>
          </p:nvPr>
        </p:nvSpPr>
        <p:spPr>
          <a:xfrm>
            <a:off x="311700" y="1401175"/>
            <a:ext cx="4353300" cy="3319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Font typeface="Montserrat"/>
              <a:buChar char="●"/>
            </a:pPr>
            <a:r>
              <a:rPr lang="en">
                <a:latin typeface="Montserrat"/>
                <a:ea typeface="Montserrat"/>
                <a:cs typeface="Montserrat"/>
                <a:sym typeface="Montserrat"/>
              </a:rPr>
              <a:t>Load training data</a:t>
            </a:r>
            <a:endParaRPr>
              <a:latin typeface="Montserrat"/>
              <a:ea typeface="Montserrat"/>
              <a:cs typeface="Montserrat"/>
              <a:sym typeface="Montserrat"/>
            </a:endParaRPr>
          </a:p>
          <a:p>
            <a:pPr indent="-342900" lvl="0" marL="457200" marR="0" rtl="0" algn="l">
              <a:lnSpc>
                <a:spcPct val="150000"/>
              </a:lnSpc>
              <a:spcBef>
                <a:spcPts val="0"/>
              </a:spcBef>
              <a:spcAft>
                <a:spcPts val="0"/>
              </a:spcAft>
              <a:buSzPts val="1800"/>
              <a:buFont typeface="Montserrat"/>
              <a:buChar char="●"/>
            </a:pPr>
            <a:r>
              <a:rPr lang="en">
                <a:latin typeface="Montserrat"/>
                <a:ea typeface="Montserrat"/>
                <a:cs typeface="Montserrat"/>
                <a:sym typeface="Montserrat"/>
              </a:rPr>
              <a:t>Tokenize the corpus</a:t>
            </a:r>
            <a:endParaRPr>
              <a:latin typeface="Montserrat"/>
              <a:ea typeface="Montserrat"/>
              <a:cs typeface="Montserrat"/>
              <a:sym typeface="Montserrat"/>
            </a:endParaRPr>
          </a:p>
          <a:p>
            <a:pPr indent="-342900" lvl="0" marL="457200" marR="0" rtl="0" algn="l">
              <a:lnSpc>
                <a:spcPct val="150000"/>
              </a:lnSpc>
              <a:spcBef>
                <a:spcPts val="0"/>
              </a:spcBef>
              <a:spcAft>
                <a:spcPts val="0"/>
              </a:spcAft>
              <a:buSzPts val="1800"/>
              <a:buFont typeface="Montserrat"/>
              <a:buChar char="●"/>
            </a:pPr>
            <a:r>
              <a:rPr lang="en">
                <a:latin typeface="Montserrat"/>
                <a:ea typeface="Montserrat"/>
                <a:cs typeface="Montserrat"/>
                <a:sym typeface="Montserrat"/>
              </a:rPr>
              <a:t>Develop a probabilistic model to find:</a:t>
            </a:r>
            <a:endParaRPr>
              <a:latin typeface="Montserrat"/>
              <a:ea typeface="Montserrat"/>
              <a:cs typeface="Montserrat"/>
              <a:sym typeface="Montserrat"/>
            </a:endParaRPr>
          </a:p>
          <a:p>
            <a:pPr indent="-342900" lvl="1" marL="914400" marR="0" rtl="0" algn="l">
              <a:lnSpc>
                <a:spcPct val="150000"/>
              </a:lnSpc>
              <a:spcBef>
                <a:spcPts val="0"/>
              </a:spcBef>
              <a:spcAft>
                <a:spcPts val="0"/>
              </a:spcAft>
              <a:buSzPts val="1800"/>
              <a:buFont typeface="Montserrat"/>
              <a:buChar char="○"/>
            </a:pPr>
            <a:r>
              <a:rPr lang="en" sz="1800">
                <a:latin typeface="Montserrat"/>
                <a:ea typeface="Montserrat"/>
                <a:cs typeface="Montserrat"/>
                <a:sym typeface="Montserrat"/>
              </a:rPr>
              <a:t>The possible correct words</a:t>
            </a:r>
            <a:endParaRPr sz="1800">
              <a:latin typeface="Montserrat"/>
              <a:ea typeface="Montserrat"/>
              <a:cs typeface="Montserrat"/>
              <a:sym typeface="Montserrat"/>
            </a:endParaRPr>
          </a:p>
          <a:p>
            <a:pPr indent="-342900" lvl="1" marL="914400" marR="0" rtl="0" algn="l">
              <a:lnSpc>
                <a:spcPct val="150000"/>
              </a:lnSpc>
              <a:spcBef>
                <a:spcPts val="0"/>
              </a:spcBef>
              <a:spcAft>
                <a:spcPts val="0"/>
              </a:spcAft>
              <a:buSzPts val="1800"/>
              <a:buFont typeface="Montserrat"/>
              <a:buChar char="○"/>
            </a:pPr>
            <a:r>
              <a:rPr lang="en" sz="1800">
                <a:latin typeface="Montserrat"/>
                <a:ea typeface="Montserrat"/>
                <a:cs typeface="Montserrat"/>
                <a:sym typeface="Montserrat"/>
              </a:rPr>
              <a:t>The one that’s most probably correct</a:t>
            </a:r>
            <a:endParaRPr sz="1800">
              <a:latin typeface="Montserrat"/>
              <a:ea typeface="Montserrat"/>
              <a:cs typeface="Montserrat"/>
              <a:sym typeface="Montserrat"/>
            </a:endParaRPr>
          </a:p>
          <a:p>
            <a:pPr indent="-342900" lvl="0" marL="457200" marR="0" rtl="0" algn="l">
              <a:lnSpc>
                <a:spcPct val="150000"/>
              </a:lnSpc>
              <a:spcBef>
                <a:spcPts val="0"/>
              </a:spcBef>
              <a:spcAft>
                <a:spcPts val="0"/>
              </a:spcAft>
              <a:buSzPts val="1800"/>
              <a:buFont typeface="Montserrat"/>
              <a:buChar char="●"/>
            </a:pPr>
            <a:r>
              <a:rPr lang="en">
                <a:latin typeface="Montserrat"/>
                <a:ea typeface="Montserrat"/>
                <a:cs typeface="Montserrat"/>
                <a:sym typeface="Montserrat"/>
              </a:rPr>
              <a:t>Make it look nice</a:t>
            </a:r>
            <a:endParaRPr>
              <a:latin typeface="Montserrat"/>
              <a:ea typeface="Montserrat"/>
              <a:cs typeface="Montserrat"/>
              <a:sym typeface="Montserrat"/>
            </a:endParaRPr>
          </a:p>
        </p:txBody>
      </p:sp>
      <p:pic>
        <p:nvPicPr>
          <p:cNvPr descr="Image result for NLTK wallpaper" id="110" name="Google Shape;110;p38"/>
          <p:cNvPicPr preferRelativeResize="0"/>
          <p:nvPr/>
        </p:nvPicPr>
        <p:blipFill rotWithShape="1">
          <a:blip r:embed="rId3">
            <a:alphaModFix/>
          </a:blip>
          <a:srcRect b="0" l="0" r="0" t="0"/>
          <a:stretch/>
        </p:blipFill>
        <p:spPr>
          <a:xfrm>
            <a:off x="4732401" y="1108840"/>
            <a:ext cx="3899068" cy="2925825"/>
          </a:xfrm>
          <a:prstGeom prst="rect">
            <a:avLst/>
          </a:prstGeom>
          <a:noFill/>
          <a:ln>
            <a:noFill/>
          </a:ln>
        </p:spPr>
      </p:pic>
      <p:sp>
        <p:nvSpPr>
          <p:cNvPr id="111" name="Google Shape;111;p38"/>
          <p:cNvSpPr txBox="1"/>
          <p:nvPr>
            <p:ph type="title"/>
          </p:nvPr>
        </p:nvSpPr>
        <p:spPr>
          <a:xfrm>
            <a:off x="311700" y="445025"/>
            <a:ext cx="8567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Montserrat ExtraLight"/>
                <a:ea typeface="Montserrat ExtraLight"/>
                <a:cs typeface="Montserrat ExtraLight"/>
                <a:sym typeface="Montserrat ExtraLight"/>
              </a:rPr>
              <a:t>SPELL CHECK PIPELINE</a:t>
            </a:r>
            <a:endParaRPr>
              <a:latin typeface="Montserrat ExtraLight"/>
              <a:ea typeface="Montserrat ExtraLight"/>
              <a:cs typeface="Montserrat ExtraLight"/>
              <a:sym typeface="Montserrat Extra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200">
                <a:latin typeface="Montserrat"/>
                <a:ea typeface="Montserrat"/>
                <a:cs typeface="Montserrat"/>
                <a:sym typeface="Montserrat"/>
              </a:rPr>
              <a:t>LOADING DATA</a:t>
            </a:r>
            <a:endParaRPr b="1" sz="3200">
              <a:latin typeface="Montserrat"/>
              <a:ea typeface="Montserrat"/>
              <a:cs typeface="Montserrat"/>
              <a:sym typeface="Montserrat"/>
            </a:endParaRPr>
          </a:p>
        </p:txBody>
      </p:sp>
      <p:graphicFrame>
        <p:nvGraphicFramePr>
          <p:cNvPr id="117" name="Google Shape;117;p39"/>
          <p:cNvGraphicFramePr/>
          <p:nvPr/>
        </p:nvGraphicFramePr>
        <p:xfrm>
          <a:off x="468850" y="1191625"/>
          <a:ext cx="3000000" cy="3000000"/>
        </p:xfrm>
        <a:graphic>
          <a:graphicData uri="http://schemas.openxmlformats.org/drawingml/2006/table">
            <a:tbl>
              <a:tblPr>
                <a:noFill/>
                <a:tableStyleId>{0D8F7712-F0A6-4C06-9DA1-158961DE8B36}</a:tableStyleId>
              </a:tblPr>
              <a:tblGrid>
                <a:gridCol w="5687750"/>
              </a:tblGrid>
              <a:tr h="12700">
                <a:tc>
                  <a:txBody>
                    <a:bodyPr/>
                    <a:lstStyle/>
                    <a:p>
                      <a:pPr indent="0" lvl="0" marL="0" marR="0" rtl="0" algn="l">
                        <a:lnSpc>
                          <a:spcPct val="100000"/>
                        </a:lnSpc>
                        <a:spcBef>
                          <a:spcPts val="0"/>
                        </a:spcBef>
                        <a:spcAft>
                          <a:spcPts val="0"/>
                        </a:spcAft>
                        <a:buClr>
                          <a:srgbClr val="000000"/>
                        </a:buClr>
                        <a:buSzPts val="1500"/>
                        <a:buFont typeface="Arial"/>
                        <a:buNone/>
                      </a:pPr>
                      <a:r>
                        <a:rPr lang="en" sz="1500" u="none" cap="none" strike="noStrike">
                          <a:solidFill>
                            <a:srgbClr val="CC99CC"/>
                          </a:solidFill>
                          <a:highlight>
                            <a:srgbClr val="474949"/>
                          </a:highlight>
                          <a:latin typeface="Consolas"/>
                          <a:ea typeface="Consolas"/>
                          <a:cs typeface="Consolas"/>
                          <a:sym typeface="Consolas"/>
                        </a:rPr>
                        <a:t>from</a:t>
                      </a:r>
                      <a:r>
                        <a:rPr lang="en" sz="1500" u="none" cap="none" strike="noStrike">
                          <a:solidFill>
                            <a:srgbClr val="D1D9E1"/>
                          </a:solidFill>
                          <a:highlight>
                            <a:srgbClr val="474949"/>
                          </a:highlight>
                          <a:latin typeface="Consolas"/>
                          <a:ea typeface="Consolas"/>
                          <a:cs typeface="Consolas"/>
                          <a:sym typeface="Consolas"/>
                        </a:rPr>
                        <a:t> collections </a:t>
                      </a:r>
                      <a:r>
                        <a:rPr lang="en" sz="1500" u="none" cap="none" strike="noStrike">
                          <a:solidFill>
                            <a:srgbClr val="CC99CC"/>
                          </a:solidFill>
                          <a:highlight>
                            <a:srgbClr val="474949"/>
                          </a:highlight>
                          <a:latin typeface="Consolas"/>
                          <a:ea typeface="Consolas"/>
                          <a:cs typeface="Consolas"/>
                          <a:sym typeface="Consolas"/>
                        </a:rPr>
                        <a:t>import</a:t>
                      </a:r>
                      <a:r>
                        <a:rPr lang="en" sz="1500" u="none" cap="none" strike="noStrike">
                          <a:solidFill>
                            <a:srgbClr val="D1D9E1"/>
                          </a:solidFill>
                          <a:highlight>
                            <a:srgbClr val="474949"/>
                          </a:highlight>
                          <a:latin typeface="Consolas"/>
                          <a:ea typeface="Consolas"/>
                          <a:cs typeface="Consolas"/>
                          <a:sym typeface="Consolas"/>
                        </a:rPr>
                        <a:t> Counter </a:t>
                      </a:r>
                      <a:br>
                        <a:rPr lang="en" sz="1500" u="none" cap="none" strike="noStrike">
                          <a:solidFill>
                            <a:srgbClr val="D1D9E1"/>
                          </a:solidFill>
                          <a:highlight>
                            <a:srgbClr val="474949"/>
                          </a:highlight>
                          <a:latin typeface="Consolas"/>
                          <a:ea typeface="Consolas"/>
                          <a:cs typeface="Consolas"/>
                          <a:sym typeface="Consolas"/>
                        </a:rPr>
                      </a:br>
                      <a:br>
                        <a:rPr lang="en" sz="1500" u="none" cap="none" strike="noStrike">
                          <a:solidFill>
                            <a:srgbClr val="D1D9E1"/>
                          </a:solidFill>
                          <a:highlight>
                            <a:srgbClr val="474949"/>
                          </a:highlight>
                          <a:latin typeface="Consolas"/>
                          <a:ea typeface="Consolas"/>
                          <a:cs typeface="Consolas"/>
                          <a:sym typeface="Consolas"/>
                        </a:rPr>
                      </a:br>
                      <a:r>
                        <a:rPr lang="en" sz="1500" u="none" cap="none" strike="noStrike">
                          <a:solidFill>
                            <a:srgbClr val="CC99CC"/>
                          </a:solidFill>
                          <a:highlight>
                            <a:srgbClr val="474949"/>
                          </a:highlight>
                          <a:latin typeface="Consolas"/>
                          <a:ea typeface="Consolas"/>
                          <a:cs typeface="Consolas"/>
                          <a:sym typeface="Consolas"/>
                        </a:rPr>
                        <a:t>from</a:t>
                      </a:r>
                      <a:r>
                        <a:rPr lang="en" sz="1500" u="none" cap="none" strike="noStrike">
                          <a:solidFill>
                            <a:srgbClr val="D1D9E1"/>
                          </a:solidFill>
                          <a:highlight>
                            <a:srgbClr val="474949"/>
                          </a:highlight>
                          <a:latin typeface="Consolas"/>
                          <a:ea typeface="Consolas"/>
                          <a:cs typeface="Consolas"/>
                          <a:sym typeface="Consolas"/>
                        </a:rPr>
                        <a:t> nltk.corpus </a:t>
                      </a:r>
                      <a:r>
                        <a:rPr lang="en" sz="1500" u="none" cap="none" strike="noStrike">
                          <a:solidFill>
                            <a:srgbClr val="CC99CC"/>
                          </a:solidFill>
                          <a:highlight>
                            <a:srgbClr val="474949"/>
                          </a:highlight>
                          <a:latin typeface="Consolas"/>
                          <a:ea typeface="Consolas"/>
                          <a:cs typeface="Consolas"/>
                          <a:sym typeface="Consolas"/>
                        </a:rPr>
                        <a:t>import</a:t>
                      </a:r>
                      <a:r>
                        <a:rPr lang="en" sz="1500" u="none" cap="none" strike="noStrike">
                          <a:solidFill>
                            <a:srgbClr val="D1D9E1"/>
                          </a:solidFill>
                          <a:highlight>
                            <a:srgbClr val="474949"/>
                          </a:highlight>
                          <a:latin typeface="Consolas"/>
                          <a:ea typeface="Consolas"/>
                          <a:cs typeface="Consolas"/>
                          <a:sym typeface="Consolas"/>
                        </a:rPr>
                        <a:t> gutenberg </a:t>
                      </a:r>
                      <a:br>
                        <a:rPr lang="en" sz="1500" u="none" cap="none" strike="noStrike">
                          <a:solidFill>
                            <a:srgbClr val="D1D9E1"/>
                          </a:solidFill>
                          <a:highlight>
                            <a:srgbClr val="474949"/>
                          </a:highlight>
                          <a:latin typeface="Consolas"/>
                          <a:ea typeface="Consolas"/>
                          <a:cs typeface="Consolas"/>
                          <a:sym typeface="Consolas"/>
                        </a:rPr>
                      </a:br>
                      <a:r>
                        <a:rPr lang="en" sz="1500" u="none" cap="none" strike="noStrike">
                          <a:solidFill>
                            <a:srgbClr val="CC99CC"/>
                          </a:solidFill>
                          <a:highlight>
                            <a:srgbClr val="474949"/>
                          </a:highlight>
                          <a:latin typeface="Consolas"/>
                          <a:ea typeface="Consolas"/>
                          <a:cs typeface="Consolas"/>
                          <a:sym typeface="Consolas"/>
                        </a:rPr>
                        <a:t>from</a:t>
                      </a:r>
                      <a:r>
                        <a:rPr lang="en" sz="1500" u="none" cap="none" strike="noStrike">
                          <a:solidFill>
                            <a:srgbClr val="D1D9E1"/>
                          </a:solidFill>
                          <a:highlight>
                            <a:srgbClr val="474949"/>
                          </a:highlight>
                          <a:latin typeface="Consolas"/>
                          <a:ea typeface="Consolas"/>
                          <a:cs typeface="Consolas"/>
                          <a:sym typeface="Consolas"/>
                        </a:rPr>
                        <a:t> nltk.tokenize </a:t>
                      </a:r>
                      <a:r>
                        <a:rPr lang="en" sz="1500" u="none" cap="none" strike="noStrike">
                          <a:solidFill>
                            <a:srgbClr val="CC99CC"/>
                          </a:solidFill>
                          <a:highlight>
                            <a:srgbClr val="474949"/>
                          </a:highlight>
                          <a:latin typeface="Consolas"/>
                          <a:ea typeface="Consolas"/>
                          <a:cs typeface="Consolas"/>
                          <a:sym typeface="Consolas"/>
                        </a:rPr>
                        <a:t>import</a:t>
                      </a:r>
                      <a:r>
                        <a:rPr lang="en" sz="1500" u="none" cap="none" strike="noStrike">
                          <a:solidFill>
                            <a:srgbClr val="D1D9E1"/>
                          </a:solidFill>
                          <a:highlight>
                            <a:srgbClr val="474949"/>
                          </a:highlight>
                          <a:latin typeface="Consolas"/>
                          <a:ea typeface="Consolas"/>
                          <a:cs typeface="Consolas"/>
                          <a:sym typeface="Consolas"/>
                        </a:rPr>
                        <a:t> word_tokenize </a:t>
                      </a:r>
                      <a:r>
                        <a:rPr lang="en" sz="1500" u="none" cap="none" strike="noStrike">
                          <a:solidFill>
                            <a:srgbClr val="CC99CC"/>
                          </a:solidFill>
                          <a:highlight>
                            <a:srgbClr val="474949"/>
                          </a:highlight>
                          <a:latin typeface="Consolas"/>
                          <a:ea typeface="Consolas"/>
                          <a:cs typeface="Consolas"/>
                          <a:sym typeface="Consolas"/>
                        </a:rPr>
                        <a:t>as</a:t>
                      </a:r>
                      <a:r>
                        <a:rPr lang="en" sz="1500" u="none" cap="none" strike="noStrike">
                          <a:solidFill>
                            <a:srgbClr val="D1D9E1"/>
                          </a:solidFill>
                          <a:highlight>
                            <a:srgbClr val="474949"/>
                          </a:highlight>
                          <a:latin typeface="Consolas"/>
                          <a:ea typeface="Consolas"/>
                          <a:cs typeface="Consolas"/>
                          <a:sym typeface="Consolas"/>
                        </a:rPr>
                        <a:t> tokenizer</a:t>
                      </a:r>
                      <a:br>
                        <a:rPr lang="en" sz="1500" u="none" cap="none" strike="noStrike">
                          <a:solidFill>
                            <a:srgbClr val="D1D9E1"/>
                          </a:solidFill>
                          <a:highlight>
                            <a:srgbClr val="474949"/>
                          </a:highlight>
                          <a:latin typeface="Consolas"/>
                          <a:ea typeface="Consolas"/>
                          <a:cs typeface="Consolas"/>
                          <a:sym typeface="Consolas"/>
                        </a:rPr>
                      </a:br>
                      <a:br>
                        <a:rPr lang="en" sz="1500" u="none" cap="none" strike="noStrike">
                          <a:solidFill>
                            <a:srgbClr val="D1D9E1"/>
                          </a:solidFill>
                          <a:highlight>
                            <a:srgbClr val="474949"/>
                          </a:highlight>
                          <a:latin typeface="Consolas"/>
                          <a:ea typeface="Consolas"/>
                          <a:cs typeface="Consolas"/>
                          <a:sym typeface="Consolas"/>
                        </a:rPr>
                      </a:br>
                      <a:r>
                        <a:rPr lang="en" sz="1500" u="none" cap="none" strike="noStrike">
                          <a:solidFill>
                            <a:srgbClr val="D1D9E1"/>
                          </a:solidFill>
                          <a:highlight>
                            <a:srgbClr val="474949"/>
                          </a:highlight>
                          <a:latin typeface="Consolas"/>
                          <a:ea typeface="Consolas"/>
                          <a:cs typeface="Consolas"/>
                          <a:sym typeface="Consolas"/>
                        </a:rPr>
                        <a:t>corpus = [] </a:t>
                      </a:r>
                      <a:br>
                        <a:rPr lang="en" sz="1500" u="none" cap="none" strike="noStrike">
                          <a:solidFill>
                            <a:srgbClr val="D1D9E1"/>
                          </a:solidFill>
                          <a:highlight>
                            <a:srgbClr val="474949"/>
                          </a:highlight>
                          <a:latin typeface="Consolas"/>
                          <a:ea typeface="Consolas"/>
                          <a:cs typeface="Consolas"/>
                          <a:sym typeface="Consolas"/>
                        </a:rPr>
                      </a:br>
                      <a:br>
                        <a:rPr lang="en" sz="1500" u="none" cap="none" strike="noStrike">
                          <a:solidFill>
                            <a:srgbClr val="D1D9E1"/>
                          </a:solidFill>
                          <a:highlight>
                            <a:srgbClr val="474949"/>
                          </a:highlight>
                          <a:latin typeface="Consolas"/>
                          <a:ea typeface="Consolas"/>
                          <a:cs typeface="Consolas"/>
                          <a:sym typeface="Consolas"/>
                        </a:rPr>
                      </a:br>
                      <a:r>
                        <a:rPr lang="en" sz="1500" u="none" cap="none" strike="noStrike">
                          <a:solidFill>
                            <a:srgbClr val="CC99CC"/>
                          </a:solidFill>
                          <a:highlight>
                            <a:srgbClr val="474949"/>
                          </a:highlight>
                          <a:latin typeface="Consolas"/>
                          <a:ea typeface="Consolas"/>
                          <a:cs typeface="Consolas"/>
                          <a:sym typeface="Consolas"/>
                        </a:rPr>
                        <a:t>for</a:t>
                      </a:r>
                      <a:r>
                        <a:rPr lang="en" sz="1500" u="none" cap="none" strike="noStrike">
                          <a:solidFill>
                            <a:srgbClr val="D1D9E1"/>
                          </a:solidFill>
                          <a:highlight>
                            <a:srgbClr val="474949"/>
                          </a:highlight>
                          <a:latin typeface="Consolas"/>
                          <a:ea typeface="Consolas"/>
                          <a:cs typeface="Consolas"/>
                          <a:sym typeface="Consolas"/>
                        </a:rPr>
                        <a:t> txt </a:t>
                      </a:r>
                      <a:r>
                        <a:rPr lang="en" sz="1500" u="none" cap="none" strike="noStrike">
                          <a:solidFill>
                            <a:srgbClr val="CC99CC"/>
                          </a:solidFill>
                          <a:highlight>
                            <a:srgbClr val="474949"/>
                          </a:highlight>
                          <a:latin typeface="Consolas"/>
                          <a:ea typeface="Consolas"/>
                          <a:cs typeface="Consolas"/>
                          <a:sym typeface="Consolas"/>
                        </a:rPr>
                        <a:t>in</a:t>
                      </a:r>
                      <a:r>
                        <a:rPr lang="en" sz="1500" u="none" cap="none" strike="noStrike">
                          <a:solidFill>
                            <a:srgbClr val="D1D9E1"/>
                          </a:solidFill>
                          <a:highlight>
                            <a:srgbClr val="474949"/>
                          </a:highlight>
                          <a:latin typeface="Consolas"/>
                          <a:ea typeface="Consolas"/>
                          <a:cs typeface="Consolas"/>
                          <a:sym typeface="Consolas"/>
                        </a:rPr>
                        <a:t> gutenberg.fileids(): </a:t>
                      </a:r>
                      <a:br>
                        <a:rPr lang="en" sz="1500" u="none" cap="none" strike="noStrike">
                          <a:solidFill>
                            <a:srgbClr val="D1D9E1"/>
                          </a:solidFill>
                          <a:highlight>
                            <a:srgbClr val="474949"/>
                          </a:highlight>
                          <a:latin typeface="Consolas"/>
                          <a:ea typeface="Consolas"/>
                          <a:cs typeface="Consolas"/>
                          <a:sym typeface="Consolas"/>
                        </a:rPr>
                      </a:br>
                      <a:r>
                        <a:rPr lang="en" sz="1500" u="none" cap="none" strike="noStrike">
                          <a:solidFill>
                            <a:srgbClr val="D1D9E1"/>
                          </a:solidFill>
                          <a:highlight>
                            <a:srgbClr val="474949"/>
                          </a:highlight>
                          <a:latin typeface="Consolas"/>
                          <a:ea typeface="Consolas"/>
                          <a:cs typeface="Consolas"/>
                          <a:sym typeface="Consolas"/>
                        </a:rPr>
                        <a:t>	raw_text = gutenberg.raw(txt) </a:t>
                      </a:r>
                      <a:br>
                        <a:rPr lang="en" sz="1500" u="none" cap="none" strike="noStrike">
                          <a:solidFill>
                            <a:srgbClr val="D1D9E1"/>
                          </a:solidFill>
                          <a:highlight>
                            <a:srgbClr val="474949"/>
                          </a:highlight>
                          <a:latin typeface="Consolas"/>
                          <a:ea typeface="Consolas"/>
                          <a:cs typeface="Consolas"/>
                          <a:sym typeface="Consolas"/>
                        </a:rPr>
                      </a:br>
                      <a:r>
                        <a:rPr lang="en" sz="1500" u="none" cap="none" strike="noStrike">
                          <a:solidFill>
                            <a:srgbClr val="D1D9E1"/>
                          </a:solidFill>
                          <a:highlight>
                            <a:srgbClr val="474949"/>
                          </a:highlight>
                          <a:latin typeface="Consolas"/>
                          <a:ea typeface="Consolas"/>
                          <a:cs typeface="Consolas"/>
                          <a:sym typeface="Consolas"/>
                        </a:rPr>
                        <a:t>	tokenized_text = tokenizer(raw_text) </a:t>
                      </a:r>
                      <a:br>
                        <a:rPr lang="en" sz="1500" u="none" cap="none" strike="noStrike">
                          <a:solidFill>
                            <a:srgbClr val="D1D9E1"/>
                          </a:solidFill>
                          <a:highlight>
                            <a:srgbClr val="474949"/>
                          </a:highlight>
                          <a:latin typeface="Consolas"/>
                          <a:ea typeface="Consolas"/>
                          <a:cs typeface="Consolas"/>
                          <a:sym typeface="Consolas"/>
                        </a:rPr>
                      </a:br>
                      <a:r>
                        <a:rPr lang="en" sz="1500" u="none" cap="none" strike="noStrike">
                          <a:solidFill>
                            <a:srgbClr val="D1D9E1"/>
                          </a:solidFill>
                          <a:highlight>
                            <a:srgbClr val="474949"/>
                          </a:highlight>
                          <a:latin typeface="Consolas"/>
                          <a:ea typeface="Consolas"/>
                          <a:cs typeface="Consolas"/>
                          <a:sym typeface="Consolas"/>
                        </a:rPr>
                        <a:t>	corpus.extend(tokenized_text) </a:t>
                      </a:r>
                      <a:br>
                        <a:rPr lang="en" sz="1500" u="none" cap="none" strike="noStrike">
                          <a:solidFill>
                            <a:srgbClr val="D1D9E1"/>
                          </a:solidFill>
                          <a:highlight>
                            <a:srgbClr val="474949"/>
                          </a:highlight>
                          <a:latin typeface="Consolas"/>
                          <a:ea typeface="Consolas"/>
                          <a:cs typeface="Consolas"/>
                          <a:sym typeface="Consolas"/>
                        </a:rPr>
                      </a:br>
                      <a:br>
                        <a:rPr lang="en" sz="1500" u="none" cap="none" strike="noStrike">
                          <a:solidFill>
                            <a:srgbClr val="D1D9E1"/>
                          </a:solidFill>
                          <a:highlight>
                            <a:srgbClr val="474949"/>
                          </a:highlight>
                          <a:latin typeface="Consolas"/>
                          <a:ea typeface="Consolas"/>
                          <a:cs typeface="Consolas"/>
                          <a:sym typeface="Consolas"/>
                        </a:rPr>
                      </a:br>
                      <a:r>
                        <a:rPr lang="en" sz="1500" u="none" cap="none" strike="noStrike">
                          <a:solidFill>
                            <a:srgbClr val="D1D9E1"/>
                          </a:solidFill>
                          <a:highlight>
                            <a:srgbClr val="474949"/>
                          </a:highlight>
                          <a:latin typeface="Consolas"/>
                          <a:ea typeface="Consolas"/>
                          <a:cs typeface="Consolas"/>
                          <a:sym typeface="Consolas"/>
                        </a:rPr>
                        <a:t>word_corpus = Counter(corpus)</a:t>
                      </a:r>
                      <a:br>
                        <a:rPr lang="en" sz="1500" u="none" cap="none" strike="noStrike">
                          <a:solidFill>
                            <a:srgbClr val="D1D9E1"/>
                          </a:solidFill>
                          <a:highlight>
                            <a:srgbClr val="474949"/>
                          </a:highlight>
                          <a:latin typeface="Consolas"/>
                          <a:ea typeface="Consolas"/>
                          <a:cs typeface="Consolas"/>
                          <a:sym typeface="Consolas"/>
                        </a:rPr>
                      </a:br>
                      <a:r>
                        <a:rPr lang="en" sz="1500" u="none" cap="none" strike="noStrike">
                          <a:solidFill>
                            <a:srgbClr val="CC99CC"/>
                          </a:solidFill>
                          <a:highlight>
                            <a:srgbClr val="474949"/>
                          </a:highlight>
                          <a:latin typeface="Consolas"/>
                          <a:ea typeface="Consolas"/>
                          <a:cs typeface="Consolas"/>
                          <a:sym typeface="Consolas"/>
                        </a:rPr>
                        <a:t>print</a:t>
                      </a:r>
                      <a:r>
                        <a:rPr lang="en" sz="1500" u="none" cap="none" strike="noStrike">
                          <a:solidFill>
                            <a:srgbClr val="D1D9E1"/>
                          </a:solidFill>
                          <a:highlight>
                            <a:srgbClr val="474949"/>
                          </a:highlight>
                          <a:latin typeface="Consolas"/>
                          <a:ea typeface="Consolas"/>
                          <a:cs typeface="Consolas"/>
                          <a:sym typeface="Consolas"/>
                        </a:rPr>
                        <a:t>(word_corpus)</a:t>
                      </a:r>
                      <a:endParaRPr sz="1500" u="none" cap="none" strike="noStrike">
                        <a:solidFill>
                          <a:srgbClr val="FCC28C"/>
                        </a:solidFill>
                        <a:highlight>
                          <a:srgbClr val="333333"/>
                        </a:highlight>
                        <a:latin typeface="Consolas"/>
                        <a:ea typeface="Consolas"/>
                        <a:cs typeface="Consolas"/>
                        <a:sym typeface="Consolas"/>
                      </a:endParaRPr>
                    </a:p>
                  </a:txBody>
                  <a:tcPr marT="63500" marB="63500" marR="63500" marL="63500">
                    <a:solidFill>
                      <a:srgbClr val="474949"/>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latin typeface="Montserrat"/>
                <a:ea typeface="Montserrat"/>
                <a:cs typeface="Montserrat"/>
                <a:sym typeface="Montserrat"/>
              </a:rPr>
              <a:t>ALGORITHM: HIGH-LEVEL SNAPSHOT</a:t>
            </a:r>
            <a:endParaRPr b="1" sz="3000">
              <a:latin typeface="Montserrat"/>
              <a:ea typeface="Montserrat"/>
              <a:cs typeface="Montserrat"/>
              <a:sym typeface="Montserrat"/>
            </a:endParaRPr>
          </a:p>
        </p:txBody>
      </p:sp>
      <p:sp>
        <p:nvSpPr>
          <p:cNvPr id="123" name="Google Shape;123;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Montserrat"/>
              <a:buChar char="-"/>
            </a:pPr>
            <a:r>
              <a:rPr i="1" lang="en">
                <a:solidFill>
                  <a:srgbClr val="000000"/>
                </a:solidFill>
                <a:latin typeface="Montserrat"/>
                <a:ea typeface="Montserrat"/>
                <a:cs typeface="Montserrat"/>
                <a:sym typeface="Montserrat"/>
              </a:rPr>
              <a:t>w</a:t>
            </a:r>
            <a:r>
              <a:rPr lang="en">
                <a:solidFill>
                  <a:srgbClr val="000000"/>
                </a:solidFill>
                <a:latin typeface="Montserrat"/>
                <a:ea typeface="Montserrat"/>
                <a:cs typeface="Montserrat"/>
                <a:sym typeface="Montserrat"/>
              </a:rPr>
              <a:t>: “features” - spelling of the wrong word</a:t>
            </a:r>
            <a:endParaRPr>
              <a:solidFill>
                <a:srgbClr val="000000"/>
              </a:solidFill>
              <a:latin typeface="Montserrat"/>
              <a:ea typeface="Montserrat"/>
              <a:cs typeface="Montserrat"/>
              <a:sym typeface="Montserrat"/>
            </a:endParaRPr>
          </a:p>
          <a:p>
            <a:pPr indent="-342900" lvl="0" marL="457200" rtl="0" algn="l">
              <a:lnSpc>
                <a:spcPct val="115000"/>
              </a:lnSpc>
              <a:spcBef>
                <a:spcPts val="0"/>
              </a:spcBef>
              <a:spcAft>
                <a:spcPts val="0"/>
              </a:spcAft>
              <a:buClr>
                <a:srgbClr val="000000"/>
              </a:buClr>
              <a:buSzPts val="1800"/>
              <a:buFont typeface="Montserrat"/>
              <a:buChar char="-"/>
            </a:pPr>
            <a:r>
              <a:rPr i="1" lang="en">
                <a:solidFill>
                  <a:srgbClr val="000000"/>
                </a:solidFill>
                <a:latin typeface="Montserrat"/>
                <a:ea typeface="Montserrat"/>
                <a:cs typeface="Montserrat"/>
                <a:sym typeface="Montserrat"/>
              </a:rPr>
              <a:t>c</a:t>
            </a:r>
            <a:r>
              <a:rPr lang="en">
                <a:solidFill>
                  <a:srgbClr val="000000"/>
                </a:solidFill>
                <a:latin typeface="Montserrat"/>
                <a:ea typeface="Montserrat"/>
                <a:cs typeface="Montserrat"/>
                <a:sym typeface="Montserrat"/>
              </a:rPr>
              <a:t>: “class” - potential correct word</a:t>
            </a:r>
            <a:endParaRPr>
              <a:solidFill>
                <a:srgbClr val="000000"/>
              </a:solidFill>
              <a:latin typeface="Montserrat"/>
              <a:ea typeface="Montserrat"/>
              <a:cs typeface="Montserrat"/>
              <a:sym typeface="Montserrat"/>
            </a:endParaRPr>
          </a:p>
          <a:p>
            <a:pPr indent="-342900" lvl="0" marL="457200" rtl="0" algn="l">
              <a:lnSpc>
                <a:spcPct val="115000"/>
              </a:lnSpc>
              <a:spcBef>
                <a:spcPts val="0"/>
              </a:spcBef>
              <a:spcAft>
                <a:spcPts val="0"/>
              </a:spcAft>
              <a:buClr>
                <a:srgbClr val="000000"/>
              </a:buClr>
              <a:buSzPts val="1800"/>
              <a:buFont typeface="Montserrat"/>
              <a:buChar char="-"/>
            </a:pPr>
            <a:r>
              <a:rPr i="1" lang="en">
                <a:solidFill>
                  <a:srgbClr val="000000"/>
                </a:solidFill>
                <a:latin typeface="Montserrat"/>
                <a:ea typeface="Montserrat"/>
                <a:cs typeface="Montserrat"/>
                <a:sym typeface="Montserrat"/>
              </a:rPr>
              <a:t>candidates</a:t>
            </a:r>
            <a:r>
              <a:rPr lang="en">
                <a:solidFill>
                  <a:srgbClr val="000000"/>
                </a:solidFill>
                <a:latin typeface="Montserrat"/>
                <a:ea typeface="Montserrat"/>
                <a:cs typeface="Montserrat"/>
                <a:sym typeface="Montserrat"/>
              </a:rPr>
              <a:t>: set of all possible correct words or “classes”</a:t>
            </a:r>
            <a:endParaRPr>
              <a:solidFill>
                <a:srgbClr val="000000"/>
              </a:solidFill>
              <a:latin typeface="Montserrat"/>
              <a:ea typeface="Montserrat"/>
              <a:cs typeface="Montserrat"/>
              <a:sym typeface="Montserrat"/>
            </a:endParaRPr>
          </a:p>
          <a:p>
            <a:pPr indent="-342900" lvl="0" marL="457200" rtl="0" algn="l">
              <a:lnSpc>
                <a:spcPct val="115000"/>
              </a:lnSpc>
              <a:spcBef>
                <a:spcPts val="0"/>
              </a:spcBef>
              <a:spcAft>
                <a:spcPts val="0"/>
              </a:spcAft>
              <a:buClr>
                <a:srgbClr val="000000"/>
              </a:buClr>
              <a:buSzPts val="1800"/>
              <a:buFont typeface="Montserrat"/>
              <a:buChar char="-"/>
            </a:pPr>
            <a:r>
              <a:rPr i="1" lang="en">
                <a:solidFill>
                  <a:srgbClr val="000000"/>
                </a:solidFill>
                <a:latin typeface="Montserrat"/>
                <a:ea typeface="Montserrat"/>
                <a:cs typeface="Montserrat"/>
                <a:sym typeface="Montserrat"/>
              </a:rPr>
              <a:t>∈</a:t>
            </a:r>
            <a:r>
              <a:rPr lang="en">
                <a:solidFill>
                  <a:srgbClr val="000000"/>
                </a:solidFill>
                <a:latin typeface="Montserrat"/>
                <a:ea typeface="Montserrat"/>
                <a:cs typeface="Montserrat"/>
                <a:sym typeface="Montserrat"/>
              </a:rPr>
              <a:t>: mathematical symbol for “is an element of a set”</a:t>
            </a:r>
            <a:endParaRPr>
              <a:solidFill>
                <a:srgbClr val="000000"/>
              </a:solidFill>
              <a:latin typeface="Montserrat"/>
              <a:ea typeface="Montserrat"/>
              <a:cs typeface="Montserrat"/>
              <a:sym typeface="Montserrat"/>
            </a:endParaRPr>
          </a:p>
          <a:p>
            <a:pPr indent="-342900" lvl="0" marL="457200" rtl="0" algn="l">
              <a:lnSpc>
                <a:spcPct val="115000"/>
              </a:lnSpc>
              <a:spcBef>
                <a:spcPts val="0"/>
              </a:spcBef>
              <a:spcAft>
                <a:spcPts val="0"/>
              </a:spcAft>
              <a:buClr>
                <a:srgbClr val="000000"/>
              </a:buClr>
              <a:buSzPts val="1800"/>
              <a:buFont typeface="Montserrat"/>
              <a:buChar char="-"/>
            </a:pPr>
            <a:r>
              <a:rPr i="1" lang="en">
                <a:solidFill>
                  <a:srgbClr val="000000"/>
                </a:solidFill>
                <a:latin typeface="Montserrat"/>
                <a:ea typeface="Montserrat"/>
                <a:cs typeface="Montserrat"/>
                <a:sym typeface="Montserrat"/>
              </a:rPr>
              <a:t>argmax</a:t>
            </a:r>
            <a:r>
              <a:rPr lang="en">
                <a:solidFill>
                  <a:srgbClr val="000000"/>
                </a:solidFill>
                <a:latin typeface="Montserrat"/>
                <a:ea typeface="Montserrat"/>
                <a:cs typeface="Montserrat"/>
                <a:sym typeface="Montserrat"/>
              </a:rPr>
              <a:t>: maximum probability of all candidate classes</a:t>
            </a:r>
            <a:endParaRPr>
              <a:solidFill>
                <a:srgbClr val="000000"/>
              </a:solidFill>
              <a:latin typeface="Montserrat"/>
              <a:ea typeface="Montserrat"/>
              <a:cs typeface="Montserrat"/>
              <a:sym typeface="Montserrat"/>
            </a:endParaRPr>
          </a:p>
          <a:p>
            <a:pPr indent="-342900" lvl="0" marL="457200" rtl="0" algn="l">
              <a:lnSpc>
                <a:spcPct val="115000"/>
              </a:lnSpc>
              <a:spcBef>
                <a:spcPts val="0"/>
              </a:spcBef>
              <a:spcAft>
                <a:spcPts val="0"/>
              </a:spcAft>
              <a:buClr>
                <a:srgbClr val="000000"/>
              </a:buClr>
              <a:buSzPts val="1800"/>
              <a:buFont typeface="Montserrat"/>
              <a:buChar char="-"/>
            </a:pPr>
            <a:r>
              <a:rPr i="1" lang="en">
                <a:solidFill>
                  <a:srgbClr val="000000"/>
                </a:solidFill>
                <a:latin typeface="Montserrat"/>
                <a:ea typeface="Montserrat"/>
                <a:cs typeface="Montserrat"/>
                <a:sym typeface="Montserrat"/>
              </a:rPr>
              <a:t>P</a:t>
            </a:r>
            <a:r>
              <a:rPr lang="en">
                <a:solidFill>
                  <a:srgbClr val="000000"/>
                </a:solidFill>
                <a:latin typeface="Montserrat"/>
                <a:ea typeface="Montserrat"/>
                <a:cs typeface="Montserrat"/>
                <a:sym typeface="Montserrat"/>
              </a:rPr>
              <a:t>(</a:t>
            </a:r>
            <a:r>
              <a:rPr i="1" lang="en">
                <a:solidFill>
                  <a:srgbClr val="000000"/>
                </a:solidFill>
                <a:latin typeface="Montserrat"/>
                <a:ea typeface="Montserrat"/>
                <a:cs typeface="Montserrat"/>
                <a:sym typeface="Montserrat"/>
              </a:rPr>
              <a:t>c</a:t>
            </a:r>
            <a:r>
              <a:rPr lang="en">
                <a:solidFill>
                  <a:srgbClr val="000000"/>
                </a:solidFill>
                <a:latin typeface="Montserrat"/>
                <a:ea typeface="Montserrat"/>
                <a:cs typeface="Montserrat"/>
                <a:sym typeface="Montserrat"/>
              </a:rPr>
              <a:t>|</a:t>
            </a:r>
            <a:r>
              <a:rPr i="1" lang="en">
                <a:solidFill>
                  <a:srgbClr val="000000"/>
                </a:solidFill>
                <a:latin typeface="Montserrat"/>
                <a:ea typeface="Montserrat"/>
                <a:cs typeface="Montserrat"/>
                <a:sym typeface="Montserrat"/>
              </a:rPr>
              <a:t>w</a:t>
            </a:r>
            <a:r>
              <a:rPr lang="en">
                <a:solidFill>
                  <a:srgbClr val="000000"/>
                </a:solidFill>
                <a:latin typeface="Montserrat"/>
                <a:ea typeface="Montserrat"/>
                <a:cs typeface="Montserrat"/>
                <a:sym typeface="Montserrat"/>
              </a:rPr>
              <a:t>): probability that you meant </a:t>
            </a:r>
            <a:r>
              <a:rPr i="1" lang="en">
                <a:solidFill>
                  <a:srgbClr val="000000"/>
                </a:solidFill>
                <a:latin typeface="Montserrat"/>
                <a:ea typeface="Montserrat"/>
                <a:cs typeface="Montserrat"/>
                <a:sym typeface="Montserrat"/>
              </a:rPr>
              <a:t>c</a:t>
            </a:r>
            <a:r>
              <a:rPr lang="en">
                <a:solidFill>
                  <a:srgbClr val="000000"/>
                </a:solidFill>
                <a:latin typeface="Montserrat"/>
                <a:ea typeface="Montserrat"/>
                <a:cs typeface="Montserrat"/>
                <a:sym typeface="Montserrat"/>
              </a:rPr>
              <a:t> given the spelling </a:t>
            </a:r>
            <a:r>
              <a:rPr i="1" lang="en">
                <a:solidFill>
                  <a:srgbClr val="000000"/>
                </a:solidFill>
                <a:latin typeface="Montserrat"/>
                <a:ea typeface="Montserrat"/>
                <a:cs typeface="Montserrat"/>
                <a:sym typeface="Montserrat"/>
              </a:rPr>
              <a:t>w</a:t>
            </a:r>
            <a:endParaRPr i="1">
              <a:solidFill>
                <a:srgbClr val="000000"/>
              </a:solidFill>
              <a:latin typeface="Montserrat"/>
              <a:ea typeface="Montserrat"/>
              <a:cs typeface="Montserrat"/>
              <a:sym typeface="Montserrat"/>
            </a:endParaRPr>
          </a:p>
          <a:p>
            <a:pPr indent="0" lvl="0" marL="0" rtl="0" algn="l">
              <a:lnSpc>
                <a:spcPct val="115000"/>
              </a:lnSpc>
              <a:spcBef>
                <a:spcPts val="1600"/>
              </a:spcBef>
              <a:spcAft>
                <a:spcPts val="1600"/>
              </a:spcAft>
              <a:buSzPts val="1800"/>
              <a:buNone/>
            </a:pPr>
            <a:r>
              <a:rPr lang="en" sz="2500">
                <a:solidFill>
                  <a:srgbClr val="000000"/>
                </a:solidFill>
                <a:latin typeface="Montserrat"/>
                <a:ea typeface="Montserrat"/>
                <a:cs typeface="Montserrat"/>
                <a:sym typeface="Montserrat"/>
              </a:rPr>
              <a:t>Function</a:t>
            </a:r>
            <a:r>
              <a:rPr lang="en" sz="2500">
                <a:solidFill>
                  <a:srgbClr val="000000"/>
                </a:solidFill>
                <a:latin typeface="Consolas"/>
                <a:ea typeface="Consolas"/>
                <a:cs typeface="Consolas"/>
                <a:sym typeface="Consolas"/>
              </a:rPr>
              <a:t> </a:t>
            </a:r>
            <a:r>
              <a:rPr b="1" lang="en" sz="2500">
                <a:solidFill>
                  <a:srgbClr val="000000"/>
                </a:solidFill>
                <a:latin typeface="Consolas"/>
                <a:ea typeface="Consolas"/>
                <a:cs typeface="Consolas"/>
                <a:sym typeface="Consolas"/>
              </a:rPr>
              <a:t>correction</a:t>
            </a:r>
            <a:r>
              <a:rPr lang="en" sz="2500">
                <a:solidFill>
                  <a:srgbClr val="000000"/>
                </a:solidFill>
                <a:latin typeface="Consolas"/>
                <a:ea typeface="Consolas"/>
                <a:cs typeface="Consolas"/>
                <a:sym typeface="Consolas"/>
              </a:rPr>
              <a:t>(w):</a:t>
            </a:r>
            <a:endParaRPr sz="2500">
              <a:solidFill>
                <a:srgbClr val="000000"/>
              </a:solidFill>
              <a:latin typeface="Consolas"/>
              <a:ea typeface="Consolas"/>
              <a:cs typeface="Consolas"/>
              <a:sym typeface="Consolas"/>
            </a:endParaRPr>
          </a:p>
        </p:txBody>
      </p:sp>
      <p:pic>
        <p:nvPicPr>
          <p:cNvPr id="124" name="Google Shape;124;p40"/>
          <p:cNvPicPr preferRelativeResize="0"/>
          <p:nvPr/>
        </p:nvPicPr>
        <p:blipFill rotWithShape="1">
          <a:blip r:embed="rId3">
            <a:alphaModFix/>
          </a:blip>
          <a:srcRect b="26670" l="4499" r="6761" t="20338"/>
          <a:stretch/>
        </p:blipFill>
        <p:spPr>
          <a:xfrm>
            <a:off x="1917288" y="3967400"/>
            <a:ext cx="5309425" cy="725900"/>
          </a:xfrm>
          <a:prstGeom prst="rect">
            <a:avLst/>
          </a:prstGeom>
          <a:noFill/>
          <a:ln cap="flat" cmpd="sng" w="114300">
            <a:solidFill>
              <a:srgbClr val="FF0000"/>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300">
                <a:latin typeface="Montserrat"/>
                <a:ea typeface="Montserrat"/>
                <a:cs typeface="Montserrat"/>
                <a:sym typeface="Montserrat"/>
              </a:rPr>
              <a:t>MATH: BAYES’ RULE</a:t>
            </a:r>
            <a:endParaRPr b="1" sz="3300">
              <a:latin typeface="Montserrat"/>
              <a:ea typeface="Montserrat"/>
              <a:cs typeface="Montserrat"/>
              <a:sym typeface="Montserrat"/>
            </a:endParaRPr>
          </a:p>
        </p:txBody>
      </p:sp>
      <p:sp>
        <p:nvSpPr>
          <p:cNvPr id="130" name="Google Shape;130;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latin typeface="Montserrat"/>
              <a:ea typeface="Montserrat"/>
              <a:cs typeface="Montserrat"/>
              <a:sym typeface="Montserrat"/>
            </a:endParaRPr>
          </a:p>
        </p:txBody>
      </p:sp>
      <p:pic>
        <p:nvPicPr>
          <p:cNvPr id="131" name="Google Shape;131;p41"/>
          <p:cNvPicPr preferRelativeResize="0"/>
          <p:nvPr/>
        </p:nvPicPr>
        <p:blipFill rotWithShape="1">
          <a:blip r:embed="rId3">
            <a:alphaModFix/>
          </a:blip>
          <a:srcRect b="22780" l="4910" r="4319" t="23314"/>
          <a:stretch/>
        </p:blipFill>
        <p:spPr>
          <a:xfrm>
            <a:off x="320325" y="1152475"/>
            <a:ext cx="5640626" cy="638875"/>
          </a:xfrm>
          <a:prstGeom prst="rect">
            <a:avLst/>
          </a:prstGeom>
          <a:noFill/>
          <a:ln>
            <a:noFill/>
          </a:ln>
        </p:spPr>
      </p:pic>
      <p:pic>
        <p:nvPicPr>
          <p:cNvPr id="132" name="Google Shape;132;p41"/>
          <p:cNvPicPr preferRelativeResize="0"/>
          <p:nvPr/>
        </p:nvPicPr>
        <p:blipFill rotWithShape="1">
          <a:blip r:embed="rId4">
            <a:alphaModFix/>
          </a:blip>
          <a:srcRect b="30259" l="2636" r="4182" t="20689"/>
          <a:stretch/>
        </p:blipFill>
        <p:spPr>
          <a:xfrm>
            <a:off x="3333325" y="1791351"/>
            <a:ext cx="5498968" cy="696950"/>
          </a:xfrm>
          <a:prstGeom prst="rect">
            <a:avLst/>
          </a:prstGeom>
          <a:noFill/>
          <a:ln>
            <a:noFill/>
          </a:ln>
        </p:spPr>
      </p:pic>
      <p:pic>
        <p:nvPicPr>
          <p:cNvPr id="133" name="Google Shape;133;p41"/>
          <p:cNvPicPr preferRelativeResize="0"/>
          <p:nvPr/>
        </p:nvPicPr>
        <p:blipFill rotWithShape="1">
          <a:blip r:embed="rId5">
            <a:alphaModFix/>
          </a:blip>
          <a:srcRect b="18812" l="4137" r="6495" t="18812"/>
          <a:stretch/>
        </p:blipFill>
        <p:spPr>
          <a:xfrm>
            <a:off x="311700" y="2496450"/>
            <a:ext cx="4491125" cy="1005162"/>
          </a:xfrm>
          <a:prstGeom prst="rect">
            <a:avLst/>
          </a:prstGeom>
          <a:noFill/>
          <a:ln>
            <a:noFill/>
          </a:ln>
        </p:spPr>
      </p:pic>
      <p:pic>
        <p:nvPicPr>
          <p:cNvPr id="134" name="Google Shape;134;p41"/>
          <p:cNvPicPr preferRelativeResize="0"/>
          <p:nvPr/>
        </p:nvPicPr>
        <p:blipFill rotWithShape="1">
          <a:blip r:embed="rId6">
            <a:alphaModFix/>
          </a:blip>
          <a:srcRect b="15855" l="4714" r="4794" t="15855"/>
          <a:stretch/>
        </p:blipFill>
        <p:spPr>
          <a:xfrm>
            <a:off x="4571962" y="3528675"/>
            <a:ext cx="4260338" cy="1040200"/>
          </a:xfrm>
          <a:prstGeom prst="rect">
            <a:avLst/>
          </a:prstGeom>
          <a:noFill/>
          <a:ln cap="flat" cmpd="sng" w="114300">
            <a:solidFill>
              <a:srgbClr val="FF0000"/>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300">
                <a:latin typeface="Montserrat"/>
                <a:ea typeface="Montserrat"/>
                <a:cs typeface="Montserrat"/>
                <a:sym typeface="Montserrat"/>
              </a:rPr>
              <a:t>TRANSFORMED EXPRESSION</a:t>
            </a:r>
            <a:endParaRPr b="1" sz="3300">
              <a:latin typeface="Montserrat"/>
              <a:ea typeface="Montserrat"/>
              <a:cs typeface="Montserrat"/>
              <a:sym typeface="Montserrat"/>
            </a:endParaRPr>
          </a:p>
        </p:txBody>
      </p:sp>
      <p:sp>
        <p:nvSpPr>
          <p:cNvPr id="140" name="Google Shape;140;p42"/>
          <p:cNvSpPr txBox="1"/>
          <p:nvPr>
            <p:ph idx="1" type="body"/>
          </p:nvPr>
        </p:nvSpPr>
        <p:spPr>
          <a:xfrm>
            <a:off x="311700" y="2333250"/>
            <a:ext cx="8520600" cy="134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i="1" lang="en">
                <a:solidFill>
                  <a:srgbClr val="000000"/>
                </a:solidFill>
                <a:latin typeface="Montserrat"/>
                <a:ea typeface="Montserrat"/>
                <a:cs typeface="Montserrat"/>
                <a:sym typeface="Montserrat"/>
              </a:rPr>
              <a:t>P</a:t>
            </a:r>
            <a:r>
              <a:rPr lang="en">
                <a:solidFill>
                  <a:srgbClr val="000000"/>
                </a:solidFill>
                <a:latin typeface="Montserrat"/>
                <a:ea typeface="Montserrat"/>
                <a:cs typeface="Montserrat"/>
                <a:sym typeface="Montserrat"/>
              </a:rPr>
              <a:t>(</a:t>
            </a:r>
            <a:r>
              <a:rPr i="1" lang="en">
                <a:solidFill>
                  <a:srgbClr val="000000"/>
                </a:solidFill>
                <a:latin typeface="Montserrat"/>
                <a:ea typeface="Montserrat"/>
                <a:cs typeface="Montserrat"/>
                <a:sym typeface="Montserrat"/>
              </a:rPr>
              <a:t>w</a:t>
            </a:r>
            <a:r>
              <a:rPr lang="en">
                <a:solidFill>
                  <a:srgbClr val="000000"/>
                </a:solidFill>
                <a:latin typeface="Montserrat"/>
                <a:ea typeface="Montserrat"/>
                <a:cs typeface="Montserrat"/>
                <a:sym typeface="Montserrat"/>
              </a:rPr>
              <a:t>): probability that the wrong word </a:t>
            </a:r>
            <a:r>
              <a:rPr i="1" lang="en">
                <a:solidFill>
                  <a:srgbClr val="000000"/>
                </a:solidFill>
                <a:latin typeface="Montserrat"/>
                <a:ea typeface="Montserrat"/>
                <a:cs typeface="Montserrat"/>
                <a:sym typeface="Montserrat"/>
              </a:rPr>
              <a:t>w</a:t>
            </a:r>
            <a:r>
              <a:rPr lang="en">
                <a:solidFill>
                  <a:srgbClr val="000000"/>
                </a:solidFill>
                <a:latin typeface="Montserrat"/>
                <a:ea typeface="Montserrat"/>
                <a:cs typeface="Montserrat"/>
                <a:sym typeface="Montserrat"/>
              </a:rPr>
              <a:t> is spelled as such</a:t>
            </a:r>
            <a:endParaRPr>
              <a:solidFill>
                <a:srgbClr val="000000"/>
              </a:solidFill>
              <a:latin typeface="Montserrat"/>
              <a:ea typeface="Montserrat"/>
              <a:cs typeface="Montserrat"/>
              <a:sym typeface="Montserrat"/>
            </a:endParaRPr>
          </a:p>
          <a:p>
            <a:pPr indent="-342900" lvl="0" marL="457200" rtl="0" algn="l">
              <a:lnSpc>
                <a:spcPct val="100000"/>
              </a:lnSpc>
              <a:spcBef>
                <a:spcPts val="1600"/>
              </a:spcBef>
              <a:spcAft>
                <a:spcPts val="0"/>
              </a:spcAft>
              <a:buClr>
                <a:srgbClr val="000000"/>
              </a:buClr>
              <a:buSzPts val="1800"/>
              <a:buFont typeface="Montserrat"/>
              <a:buChar char="●"/>
            </a:pPr>
            <a:r>
              <a:rPr lang="en">
                <a:solidFill>
                  <a:srgbClr val="000000"/>
                </a:solidFill>
                <a:latin typeface="Montserrat"/>
                <a:ea typeface="Montserrat"/>
                <a:cs typeface="Montserrat"/>
                <a:sym typeface="Montserrat"/>
              </a:rPr>
              <a:t>Doesn’t depend on </a:t>
            </a:r>
            <a:r>
              <a:rPr i="1" lang="en">
                <a:solidFill>
                  <a:srgbClr val="000000"/>
                </a:solidFill>
                <a:latin typeface="Montserrat"/>
                <a:ea typeface="Montserrat"/>
                <a:cs typeface="Montserrat"/>
                <a:sym typeface="Montserrat"/>
              </a:rPr>
              <a:t>c</a:t>
            </a:r>
            <a:r>
              <a:rPr lang="en">
                <a:solidFill>
                  <a:srgbClr val="000000"/>
                </a:solidFill>
                <a:latin typeface="Montserrat"/>
                <a:ea typeface="Montserrat"/>
                <a:cs typeface="Montserrat"/>
                <a:sym typeface="Montserrat"/>
              </a:rPr>
              <a:t>!</a:t>
            </a:r>
            <a:endParaRPr>
              <a:solidFill>
                <a:srgbClr val="000000"/>
              </a:solidFill>
              <a:latin typeface="Montserrat"/>
              <a:ea typeface="Montserrat"/>
              <a:cs typeface="Montserrat"/>
              <a:sym typeface="Montserrat"/>
            </a:endParaRPr>
          </a:p>
          <a:p>
            <a:pPr indent="-342900" lvl="0" marL="457200" rtl="0" algn="l">
              <a:lnSpc>
                <a:spcPct val="100000"/>
              </a:lnSpc>
              <a:spcBef>
                <a:spcPts val="0"/>
              </a:spcBef>
              <a:spcAft>
                <a:spcPts val="0"/>
              </a:spcAft>
              <a:buClr>
                <a:srgbClr val="000000"/>
              </a:buClr>
              <a:buSzPts val="1800"/>
              <a:buFont typeface="Montserrat"/>
              <a:buChar char="●"/>
            </a:pPr>
            <a:r>
              <a:rPr lang="en">
                <a:solidFill>
                  <a:srgbClr val="000000"/>
                </a:solidFill>
                <a:latin typeface="Montserrat"/>
                <a:ea typeface="Montserrat"/>
                <a:cs typeface="Montserrat"/>
                <a:sym typeface="Montserrat"/>
              </a:rPr>
              <a:t>Factor out</a:t>
            </a:r>
            <a:endParaRPr>
              <a:solidFill>
                <a:srgbClr val="000000"/>
              </a:solidFill>
              <a:latin typeface="Montserrat"/>
              <a:ea typeface="Montserrat"/>
              <a:cs typeface="Montserrat"/>
              <a:sym typeface="Montserrat"/>
            </a:endParaRPr>
          </a:p>
        </p:txBody>
      </p:sp>
      <p:pic>
        <p:nvPicPr>
          <p:cNvPr id="141" name="Google Shape;141;p42"/>
          <p:cNvPicPr preferRelativeResize="0"/>
          <p:nvPr/>
        </p:nvPicPr>
        <p:blipFill rotWithShape="1">
          <a:blip r:embed="rId3">
            <a:alphaModFix/>
          </a:blip>
          <a:srcRect b="19441" l="2514" r="4339" t="11320"/>
          <a:stretch/>
        </p:blipFill>
        <p:spPr>
          <a:xfrm>
            <a:off x="1409163" y="1223650"/>
            <a:ext cx="6325676" cy="1026200"/>
          </a:xfrm>
          <a:prstGeom prst="rect">
            <a:avLst/>
          </a:prstGeom>
          <a:noFill/>
          <a:ln>
            <a:noFill/>
          </a:ln>
        </p:spPr>
      </p:pic>
      <p:pic>
        <p:nvPicPr>
          <p:cNvPr id="142" name="Google Shape;142;p42"/>
          <p:cNvPicPr preferRelativeResize="0"/>
          <p:nvPr/>
        </p:nvPicPr>
        <p:blipFill rotWithShape="1">
          <a:blip r:embed="rId4">
            <a:alphaModFix/>
          </a:blip>
          <a:srcRect b="16666" l="3410" r="3409" t="16666"/>
          <a:stretch/>
        </p:blipFill>
        <p:spPr>
          <a:xfrm>
            <a:off x="311700" y="3681450"/>
            <a:ext cx="8520600" cy="1078550"/>
          </a:xfrm>
          <a:prstGeom prst="rect">
            <a:avLst/>
          </a:prstGeom>
          <a:noFill/>
          <a:ln cap="flat" cmpd="sng" w="114300">
            <a:solidFill>
              <a:srgbClr val="FF0000"/>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200">
                <a:latin typeface="Montserrat"/>
                <a:ea typeface="Montserrat"/>
                <a:cs typeface="Montserrat"/>
                <a:sym typeface="Montserrat"/>
              </a:rPr>
              <a:t>MODELS</a:t>
            </a:r>
            <a:endParaRPr b="1" sz="3200">
              <a:latin typeface="Montserrat"/>
              <a:ea typeface="Montserrat"/>
              <a:cs typeface="Montserrat"/>
              <a:sym typeface="Montserrat"/>
            </a:endParaRPr>
          </a:p>
        </p:txBody>
      </p:sp>
      <p:sp>
        <p:nvSpPr>
          <p:cNvPr id="148" name="Google Shape;148;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93700" lvl="0" marL="457200" rtl="0" algn="l">
              <a:lnSpc>
                <a:spcPct val="100000"/>
              </a:lnSpc>
              <a:spcBef>
                <a:spcPts val="0"/>
              </a:spcBef>
              <a:spcAft>
                <a:spcPts val="0"/>
              </a:spcAft>
              <a:buSzPts val="2600"/>
              <a:buFont typeface="Montserrat"/>
              <a:buChar char="-"/>
            </a:pPr>
            <a:r>
              <a:rPr i="1" lang="en" sz="2600">
                <a:latin typeface="Montserrat"/>
                <a:ea typeface="Montserrat"/>
                <a:cs typeface="Montserrat"/>
                <a:sym typeface="Montserrat"/>
              </a:rPr>
              <a:t>P</a:t>
            </a:r>
            <a:r>
              <a:rPr lang="en" sz="2600">
                <a:latin typeface="Montserrat"/>
                <a:ea typeface="Montserrat"/>
                <a:cs typeface="Montserrat"/>
                <a:sym typeface="Montserrat"/>
              </a:rPr>
              <a:t>(</a:t>
            </a:r>
            <a:r>
              <a:rPr i="1" lang="en" sz="2600">
                <a:latin typeface="Montserrat"/>
                <a:ea typeface="Montserrat"/>
                <a:cs typeface="Montserrat"/>
                <a:sym typeface="Montserrat"/>
              </a:rPr>
              <a:t>c</a:t>
            </a:r>
            <a:r>
              <a:rPr lang="en" sz="2600">
                <a:latin typeface="Montserrat"/>
                <a:ea typeface="Montserrat"/>
                <a:cs typeface="Montserrat"/>
                <a:sym typeface="Montserrat"/>
              </a:rPr>
              <a:t>): probability that </a:t>
            </a:r>
            <a:r>
              <a:rPr i="1" lang="en" sz="2600">
                <a:latin typeface="Montserrat"/>
                <a:ea typeface="Montserrat"/>
                <a:cs typeface="Montserrat"/>
                <a:sym typeface="Montserrat"/>
              </a:rPr>
              <a:t>c</a:t>
            </a:r>
            <a:r>
              <a:rPr lang="en" sz="2600">
                <a:latin typeface="Montserrat"/>
                <a:ea typeface="Montserrat"/>
                <a:cs typeface="Montserrat"/>
                <a:sym typeface="Montserrat"/>
              </a:rPr>
              <a:t> occurs as a word of English text</a:t>
            </a:r>
            <a:endParaRPr sz="2600">
              <a:latin typeface="Montserrat"/>
              <a:ea typeface="Montserrat"/>
              <a:cs typeface="Montserrat"/>
              <a:sym typeface="Montserrat"/>
            </a:endParaRPr>
          </a:p>
          <a:p>
            <a:pPr indent="-368300" lvl="1" marL="914400" rtl="0" algn="l">
              <a:lnSpc>
                <a:spcPct val="100000"/>
              </a:lnSpc>
              <a:spcBef>
                <a:spcPts val="0"/>
              </a:spcBef>
              <a:spcAft>
                <a:spcPts val="0"/>
              </a:spcAft>
              <a:buSzPts val="2200"/>
              <a:buFont typeface="Montserrat"/>
              <a:buChar char="-"/>
            </a:pPr>
            <a:r>
              <a:rPr lang="en" sz="2200">
                <a:latin typeface="Montserrat"/>
                <a:ea typeface="Montserrat"/>
                <a:cs typeface="Montserrat"/>
                <a:sym typeface="Montserrat"/>
              </a:rPr>
              <a:t>Frequency in the corpus/total number of words in the corpus</a:t>
            </a:r>
            <a:endParaRPr sz="2200">
              <a:latin typeface="Montserrat"/>
              <a:ea typeface="Montserrat"/>
              <a:cs typeface="Montserrat"/>
              <a:sym typeface="Montserrat"/>
            </a:endParaRPr>
          </a:p>
          <a:p>
            <a:pPr indent="-368300" lvl="1" marL="914400" rtl="0" algn="l">
              <a:lnSpc>
                <a:spcPct val="100000"/>
              </a:lnSpc>
              <a:spcBef>
                <a:spcPts val="0"/>
              </a:spcBef>
              <a:spcAft>
                <a:spcPts val="0"/>
              </a:spcAft>
              <a:buSzPts val="2200"/>
              <a:buFont typeface="Montserrat"/>
              <a:buChar char="-"/>
            </a:pPr>
            <a:r>
              <a:rPr b="1" lang="en" sz="2200">
                <a:latin typeface="Montserrat"/>
                <a:ea typeface="Montserrat"/>
                <a:cs typeface="Montserrat"/>
                <a:sym typeface="Montserrat"/>
              </a:rPr>
              <a:t>Language model</a:t>
            </a:r>
            <a:endParaRPr b="1" sz="2200">
              <a:latin typeface="Montserrat"/>
              <a:ea typeface="Montserrat"/>
              <a:cs typeface="Montserrat"/>
              <a:sym typeface="Montserrat"/>
            </a:endParaRPr>
          </a:p>
          <a:p>
            <a:pPr indent="-393700" lvl="0" marL="457200" rtl="0" algn="l">
              <a:lnSpc>
                <a:spcPct val="100000"/>
              </a:lnSpc>
              <a:spcBef>
                <a:spcPts val="0"/>
              </a:spcBef>
              <a:spcAft>
                <a:spcPts val="0"/>
              </a:spcAft>
              <a:buSzPts val="2600"/>
              <a:buFont typeface="Montserrat"/>
              <a:buChar char="-"/>
            </a:pPr>
            <a:r>
              <a:rPr i="1" lang="en" sz="2600">
                <a:latin typeface="Montserrat"/>
                <a:ea typeface="Montserrat"/>
                <a:cs typeface="Montserrat"/>
                <a:sym typeface="Montserrat"/>
              </a:rPr>
              <a:t>P</a:t>
            </a:r>
            <a:r>
              <a:rPr lang="en" sz="2600">
                <a:latin typeface="Montserrat"/>
                <a:ea typeface="Montserrat"/>
                <a:cs typeface="Montserrat"/>
                <a:sym typeface="Montserrat"/>
              </a:rPr>
              <a:t>(</a:t>
            </a:r>
            <a:r>
              <a:rPr i="1" lang="en" sz="2600">
                <a:latin typeface="Montserrat"/>
                <a:ea typeface="Montserrat"/>
                <a:cs typeface="Montserrat"/>
                <a:sym typeface="Montserrat"/>
              </a:rPr>
              <a:t>w</a:t>
            </a:r>
            <a:r>
              <a:rPr lang="en" sz="2600">
                <a:latin typeface="Montserrat"/>
                <a:ea typeface="Montserrat"/>
                <a:cs typeface="Montserrat"/>
                <a:sym typeface="Montserrat"/>
              </a:rPr>
              <a:t>|</a:t>
            </a:r>
            <a:r>
              <a:rPr i="1" lang="en" sz="2600">
                <a:latin typeface="Montserrat"/>
                <a:ea typeface="Montserrat"/>
                <a:cs typeface="Montserrat"/>
                <a:sym typeface="Montserrat"/>
              </a:rPr>
              <a:t>c</a:t>
            </a:r>
            <a:r>
              <a:rPr lang="en" sz="2600">
                <a:latin typeface="Montserrat"/>
                <a:ea typeface="Montserrat"/>
                <a:cs typeface="Montserrat"/>
                <a:sym typeface="Montserrat"/>
              </a:rPr>
              <a:t>): probability that given that you meant </a:t>
            </a:r>
            <a:r>
              <a:rPr i="1" lang="en" sz="2600">
                <a:latin typeface="Montserrat"/>
                <a:ea typeface="Montserrat"/>
                <a:cs typeface="Montserrat"/>
                <a:sym typeface="Montserrat"/>
              </a:rPr>
              <a:t>c</a:t>
            </a:r>
            <a:r>
              <a:rPr lang="en" sz="2600">
                <a:latin typeface="Montserrat"/>
                <a:ea typeface="Montserrat"/>
                <a:cs typeface="Montserrat"/>
                <a:sym typeface="Montserrat"/>
              </a:rPr>
              <a:t>, you spelled it as </a:t>
            </a:r>
            <a:r>
              <a:rPr i="1" lang="en" sz="2600">
                <a:latin typeface="Montserrat"/>
                <a:ea typeface="Montserrat"/>
                <a:cs typeface="Montserrat"/>
                <a:sym typeface="Montserrat"/>
              </a:rPr>
              <a:t>w</a:t>
            </a:r>
            <a:endParaRPr i="1" sz="2600">
              <a:latin typeface="Montserrat"/>
              <a:ea typeface="Montserrat"/>
              <a:cs typeface="Montserrat"/>
              <a:sym typeface="Montserrat"/>
            </a:endParaRPr>
          </a:p>
          <a:p>
            <a:pPr indent="-368300" lvl="1" marL="914400" rtl="0" algn="l">
              <a:lnSpc>
                <a:spcPct val="100000"/>
              </a:lnSpc>
              <a:spcBef>
                <a:spcPts val="0"/>
              </a:spcBef>
              <a:spcAft>
                <a:spcPts val="0"/>
              </a:spcAft>
              <a:buSzPts val="2200"/>
              <a:buFont typeface="Montserrat"/>
              <a:buChar char="-"/>
            </a:pPr>
            <a:r>
              <a:rPr b="1" lang="en" sz="2200">
                <a:latin typeface="Montserrat"/>
                <a:ea typeface="Montserrat"/>
                <a:cs typeface="Montserrat"/>
                <a:sym typeface="Montserrat"/>
              </a:rPr>
              <a:t>Error model</a:t>
            </a:r>
            <a:endParaRPr sz="2200">
              <a:latin typeface="Montserrat"/>
              <a:ea typeface="Montserrat"/>
              <a:cs typeface="Montserrat"/>
              <a:sym typeface="Montserrat"/>
            </a:endParaRPr>
          </a:p>
          <a:p>
            <a:pPr indent="-368300" lvl="1" marL="914400" rtl="0" algn="l">
              <a:lnSpc>
                <a:spcPct val="100000"/>
              </a:lnSpc>
              <a:spcBef>
                <a:spcPts val="0"/>
              </a:spcBef>
              <a:spcAft>
                <a:spcPts val="0"/>
              </a:spcAft>
              <a:buSzPts val="2200"/>
              <a:buFont typeface="Montserrat"/>
              <a:buChar char="-"/>
            </a:pPr>
            <a:r>
              <a:rPr lang="en" sz="2200">
                <a:latin typeface="Montserrat"/>
                <a:ea typeface="Montserrat"/>
                <a:cs typeface="Montserrat"/>
                <a:sym typeface="Montserrat"/>
              </a:rPr>
              <a:t>Naïve error model: lower edit distance = higher error probability</a:t>
            </a:r>
            <a:endParaRPr sz="2200">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Montserrat"/>
                <a:ea typeface="Montserrat"/>
                <a:cs typeface="Montserrat"/>
                <a:sym typeface="Montserrat"/>
              </a:rPr>
              <a:t>LANGUAGE MODEL: CODE</a:t>
            </a:r>
            <a:endParaRPr b="1">
              <a:latin typeface="Montserrat"/>
              <a:ea typeface="Montserrat"/>
              <a:cs typeface="Montserrat"/>
              <a:sym typeface="Montserrat"/>
            </a:endParaRPr>
          </a:p>
        </p:txBody>
      </p:sp>
      <p:graphicFrame>
        <p:nvGraphicFramePr>
          <p:cNvPr id="154" name="Google Shape;154;p44"/>
          <p:cNvGraphicFramePr/>
          <p:nvPr/>
        </p:nvGraphicFramePr>
        <p:xfrm>
          <a:off x="707350" y="1559325"/>
          <a:ext cx="3000000" cy="3000000"/>
        </p:xfrm>
        <a:graphic>
          <a:graphicData uri="http://schemas.openxmlformats.org/drawingml/2006/table">
            <a:tbl>
              <a:tblPr>
                <a:noFill/>
                <a:tableStyleId>{0D8F7712-F0A6-4C06-9DA1-158961DE8B36}</a:tableStyleId>
              </a:tblPr>
              <a:tblGrid>
                <a:gridCol w="6064200"/>
              </a:tblGrid>
              <a:tr h="12700">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CC99CC"/>
                          </a:solidFill>
                          <a:highlight>
                            <a:srgbClr val="474949"/>
                          </a:highlight>
                          <a:latin typeface="Consolas"/>
                          <a:ea typeface="Consolas"/>
                          <a:cs typeface="Consolas"/>
                          <a:sym typeface="Consolas"/>
                        </a:rPr>
                        <a:t>def</a:t>
                      </a:r>
                      <a:r>
                        <a:rPr lang="en" sz="1400" u="none" cap="none" strike="noStrike">
                          <a:solidFill>
                            <a:srgbClr val="D1D9E1"/>
                          </a:solidFill>
                          <a:highlight>
                            <a:srgbClr val="474949"/>
                          </a:highlight>
                          <a:latin typeface="Consolas"/>
                          <a:ea typeface="Consolas"/>
                          <a:cs typeface="Consolas"/>
                          <a:sym typeface="Consolas"/>
                        </a:rPr>
                        <a:t> </a:t>
                      </a:r>
                      <a:r>
                        <a:rPr lang="en" sz="1400" u="none" cap="none" strike="noStrike">
                          <a:solidFill>
                            <a:srgbClr val="B5BD68"/>
                          </a:solidFill>
                          <a:highlight>
                            <a:srgbClr val="474949"/>
                          </a:highlight>
                          <a:latin typeface="Consolas"/>
                          <a:ea typeface="Consolas"/>
                          <a:cs typeface="Consolas"/>
                          <a:sym typeface="Consolas"/>
                        </a:rPr>
                        <a:t>prob</a:t>
                      </a:r>
                      <a:r>
                        <a:rPr lang="en" sz="1400" u="none" cap="none" strike="noStrike">
                          <a:solidFill>
                            <a:srgbClr val="D1D9E1"/>
                          </a:solidFill>
                          <a:highlight>
                            <a:srgbClr val="474949"/>
                          </a:highlight>
                          <a:latin typeface="Consolas"/>
                          <a:ea typeface="Consolas"/>
                          <a:cs typeface="Consolas"/>
                          <a:sym typeface="Consolas"/>
                        </a:rPr>
                        <a:t>(word, N=sum(word_corpus.values())): </a:t>
                      </a:r>
                      <a:br>
                        <a:rPr lang="en" sz="1400" u="none" cap="none" strike="noStrike">
                          <a:solidFill>
                            <a:srgbClr val="D1D9E1"/>
                          </a:solidFill>
                          <a:highlight>
                            <a:srgbClr val="474949"/>
                          </a:highlight>
                          <a:latin typeface="Consolas"/>
                          <a:ea typeface="Consolas"/>
                          <a:cs typeface="Consolas"/>
                          <a:sym typeface="Consolas"/>
                        </a:rPr>
                      </a:br>
                      <a:r>
                        <a:rPr lang="en" sz="1400" u="none" cap="none" strike="noStrike">
                          <a:solidFill>
                            <a:srgbClr val="D1D9E1"/>
                          </a:solidFill>
                          <a:highlight>
                            <a:srgbClr val="474949"/>
                          </a:highlight>
                          <a:latin typeface="Consolas"/>
                          <a:ea typeface="Consolas"/>
                          <a:cs typeface="Consolas"/>
                          <a:sym typeface="Consolas"/>
                        </a:rPr>
                        <a:t>	</a:t>
                      </a:r>
                      <a:r>
                        <a:rPr lang="en" sz="1400" u="none" cap="none" strike="noStrike">
                          <a:solidFill>
                            <a:srgbClr val="CC99CC"/>
                          </a:solidFill>
                          <a:highlight>
                            <a:srgbClr val="474949"/>
                          </a:highlight>
                          <a:latin typeface="Consolas"/>
                          <a:ea typeface="Consolas"/>
                          <a:cs typeface="Consolas"/>
                          <a:sym typeface="Consolas"/>
                        </a:rPr>
                        <a:t>return</a:t>
                      </a:r>
                      <a:r>
                        <a:rPr lang="en" sz="1400" u="none" cap="none" strike="noStrike">
                          <a:solidFill>
                            <a:srgbClr val="D1D9E1"/>
                          </a:solidFill>
                          <a:highlight>
                            <a:srgbClr val="474949"/>
                          </a:highlight>
                          <a:latin typeface="Consolas"/>
                          <a:ea typeface="Consolas"/>
                          <a:cs typeface="Consolas"/>
                          <a:sym typeface="Consolas"/>
                        </a:rPr>
                        <a:t> word_corpus[word] / N</a:t>
                      </a:r>
                      <a:endParaRPr sz="1400" u="none" cap="none" strike="noStrike">
                        <a:solidFill>
                          <a:srgbClr val="FCC28C"/>
                        </a:solidFill>
                        <a:highlight>
                          <a:srgbClr val="333333"/>
                        </a:highlight>
                        <a:latin typeface="Consolas"/>
                        <a:ea typeface="Consolas"/>
                        <a:cs typeface="Consolas"/>
                        <a:sym typeface="Consolas"/>
                      </a:endParaRPr>
                    </a:p>
                  </a:txBody>
                  <a:tcPr marT="63500" marB="63500" marR="63500" marL="63500">
                    <a:solidFill>
                      <a:srgbClr val="474949"/>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200">
                <a:latin typeface="Montserrat"/>
                <a:ea typeface="Montserrat"/>
                <a:cs typeface="Montserrat"/>
                <a:sym typeface="Montserrat"/>
              </a:rPr>
              <a:t>GENERATING CANDIDATES</a:t>
            </a:r>
            <a:endParaRPr b="1" sz="3200">
              <a:latin typeface="Montserrat"/>
              <a:ea typeface="Montserrat"/>
              <a:cs typeface="Montserrat"/>
              <a:sym typeface="Montserrat"/>
            </a:endParaRPr>
          </a:p>
        </p:txBody>
      </p:sp>
      <p:graphicFrame>
        <p:nvGraphicFramePr>
          <p:cNvPr id="160" name="Google Shape;160;p45"/>
          <p:cNvGraphicFramePr/>
          <p:nvPr/>
        </p:nvGraphicFramePr>
        <p:xfrm>
          <a:off x="507450" y="1375975"/>
          <a:ext cx="3000000" cy="3000000"/>
        </p:xfrm>
        <a:graphic>
          <a:graphicData uri="http://schemas.openxmlformats.org/drawingml/2006/table">
            <a:tbl>
              <a:tblPr>
                <a:noFill/>
                <a:tableStyleId>{0D8F7712-F0A6-4C06-9DA1-158961DE8B36}</a:tableStyleId>
              </a:tblPr>
              <a:tblGrid>
                <a:gridCol w="5890500"/>
              </a:tblGrid>
              <a:tr h="12700">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CC99CC"/>
                          </a:solidFill>
                          <a:highlight>
                            <a:srgbClr val="474949"/>
                          </a:highlight>
                          <a:latin typeface="Consolas"/>
                          <a:ea typeface="Consolas"/>
                          <a:cs typeface="Consolas"/>
                          <a:sym typeface="Consolas"/>
                        </a:rPr>
                        <a:t>def</a:t>
                      </a:r>
                      <a:r>
                        <a:rPr lang="en" sz="1400" u="none" cap="none" strike="noStrike">
                          <a:solidFill>
                            <a:srgbClr val="D1D9E1"/>
                          </a:solidFill>
                          <a:highlight>
                            <a:srgbClr val="474949"/>
                          </a:highlight>
                          <a:latin typeface="Consolas"/>
                          <a:ea typeface="Consolas"/>
                          <a:cs typeface="Consolas"/>
                          <a:sym typeface="Consolas"/>
                        </a:rPr>
                        <a:t> </a:t>
                      </a:r>
                      <a:r>
                        <a:rPr lang="en" sz="1400" u="none" cap="none" strike="noStrike">
                          <a:solidFill>
                            <a:srgbClr val="B5BD68"/>
                          </a:solidFill>
                          <a:highlight>
                            <a:srgbClr val="474949"/>
                          </a:highlight>
                          <a:latin typeface="Consolas"/>
                          <a:ea typeface="Consolas"/>
                          <a:cs typeface="Consolas"/>
                          <a:sym typeface="Consolas"/>
                        </a:rPr>
                        <a:t>edits1</a:t>
                      </a:r>
                      <a:r>
                        <a:rPr lang="en" sz="1400" u="none" cap="none" strike="noStrike">
                          <a:solidFill>
                            <a:srgbClr val="D1D9E1"/>
                          </a:solidFill>
                          <a:highlight>
                            <a:srgbClr val="474949"/>
                          </a:highlight>
                          <a:latin typeface="Consolas"/>
                          <a:ea typeface="Consolas"/>
                          <a:cs typeface="Consolas"/>
                          <a:sym typeface="Consolas"/>
                        </a:rPr>
                        <a:t>(word):</a:t>
                      </a:r>
                      <a:br>
                        <a:rPr lang="en" sz="1400" u="none" cap="none" strike="noStrike">
                          <a:solidFill>
                            <a:srgbClr val="D1D9E1"/>
                          </a:solidFill>
                          <a:highlight>
                            <a:srgbClr val="474949"/>
                          </a:highlight>
                          <a:latin typeface="Consolas"/>
                          <a:ea typeface="Consolas"/>
                          <a:cs typeface="Consolas"/>
                          <a:sym typeface="Consolas"/>
                        </a:rPr>
                      </a:br>
                      <a:r>
                        <a:rPr lang="en" sz="1400" u="none" cap="none" strike="noStrike">
                          <a:solidFill>
                            <a:srgbClr val="D1D9E1"/>
                          </a:solidFill>
                          <a:highlight>
                            <a:srgbClr val="474949"/>
                          </a:highlight>
                          <a:latin typeface="Consolas"/>
                          <a:ea typeface="Consolas"/>
                          <a:cs typeface="Consolas"/>
                          <a:sym typeface="Consolas"/>
                        </a:rPr>
                        <a:t>    letters = </a:t>
                      </a:r>
                      <a:r>
                        <a:rPr lang="en" sz="1400" u="none" cap="none" strike="noStrike">
                          <a:solidFill>
                            <a:srgbClr val="8ABEB7"/>
                          </a:solidFill>
                          <a:highlight>
                            <a:srgbClr val="474949"/>
                          </a:highlight>
                          <a:latin typeface="Consolas"/>
                          <a:ea typeface="Consolas"/>
                          <a:cs typeface="Consolas"/>
                          <a:sym typeface="Consolas"/>
                        </a:rPr>
                        <a:t>'abcdefghijklmnopqrstuvwxyz'</a:t>
                      </a:r>
                      <a:endParaRPr sz="1400" u="none" cap="none" strike="noStrike">
                        <a:solidFill>
                          <a:srgbClr val="FCC28C"/>
                        </a:solidFill>
                        <a:highlight>
                          <a:srgbClr val="333333"/>
                        </a:highlight>
                        <a:latin typeface="Consolas"/>
                        <a:ea typeface="Consolas"/>
                        <a:cs typeface="Consolas"/>
                        <a:sym typeface="Consolas"/>
                      </a:endParaRPr>
                    </a:p>
                  </a:txBody>
                  <a:tcPr marT="63500" marB="63500" marR="63500" marL="63500">
                    <a:solidFill>
                      <a:srgbClr val="474949"/>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latin typeface="Montserrat"/>
                <a:ea typeface="Montserrat"/>
                <a:cs typeface="Montserrat"/>
                <a:sym typeface="Montserrat"/>
              </a:rPr>
              <a:t>SPLITS</a:t>
            </a:r>
            <a:endParaRPr b="1" sz="3000">
              <a:latin typeface="Montserrat"/>
              <a:ea typeface="Montserrat"/>
              <a:cs typeface="Montserrat"/>
              <a:sym typeface="Montserrat"/>
            </a:endParaRPr>
          </a:p>
        </p:txBody>
      </p:sp>
      <p:sp>
        <p:nvSpPr>
          <p:cNvPr id="166" name="Google Shape;166;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Montserrat"/>
              <a:buChar char="❖"/>
            </a:pPr>
            <a:r>
              <a:rPr lang="en">
                <a:latin typeface="Montserrat"/>
                <a:ea typeface="Montserrat"/>
                <a:cs typeface="Montserrat"/>
                <a:sym typeface="Montserrat"/>
              </a:rPr>
              <a:t>Splitting each word into two words</a:t>
            </a:r>
            <a:endParaRPr>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Montserrat"/>
              <a:buChar char="❖"/>
            </a:pPr>
            <a:r>
              <a:rPr lang="en">
                <a:latin typeface="Montserrat"/>
                <a:ea typeface="Montserrat"/>
                <a:cs typeface="Montserrat"/>
                <a:sym typeface="Montserrat"/>
              </a:rPr>
              <a:t>Not actually going to be used, just a helpful function</a:t>
            </a:r>
            <a:endParaRPr>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Montserrat"/>
              <a:buChar char="❖"/>
            </a:pPr>
            <a:r>
              <a:rPr lang="en">
                <a:latin typeface="Montserrat"/>
                <a:ea typeface="Montserrat"/>
                <a:cs typeface="Montserrat"/>
                <a:sym typeface="Montserrat"/>
              </a:rPr>
              <a:t>Walk through each letter in the word, return a tuple that splits it at that point</a:t>
            </a:r>
            <a:endParaRPr>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Montserrat"/>
              <a:buChar char="❖"/>
            </a:pPr>
            <a:r>
              <a:rPr lang="en">
                <a:latin typeface="Montserrat"/>
                <a:ea typeface="Montserrat"/>
                <a:cs typeface="Montserrat"/>
                <a:sym typeface="Montserrat"/>
              </a:rPr>
              <a:t>Example: “swaw” → [(, “swaw”), (“s”, “waw”), (“sw”, “aw”), (“swa”, “w”), (“swaw”,)]</a:t>
            </a:r>
            <a:endParaRPr>
              <a:latin typeface="Montserrat"/>
              <a:ea typeface="Montserrat"/>
              <a:cs typeface="Montserrat"/>
              <a:sym typeface="Montserrat"/>
            </a:endParaRPr>
          </a:p>
        </p:txBody>
      </p:sp>
      <p:graphicFrame>
        <p:nvGraphicFramePr>
          <p:cNvPr id="167" name="Google Shape;167;p46"/>
          <p:cNvGraphicFramePr/>
          <p:nvPr/>
        </p:nvGraphicFramePr>
        <p:xfrm>
          <a:off x="548975" y="3350000"/>
          <a:ext cx="3000000" cy="3000000"/>
        </p:xfrm>
        <a:graphic>
          <a:graphicData uri="http://schemas.openxmlformats.org/drawingml/2006/table">
            <a:tbl>
              <a:tblPr>
                <a:noFill/>
                <a:tableStyleId>{0D8F7712-F0A6-4C06-9DA1-158961DE8B36}</a:tableStyleId>
              </a:tblPr>
              <a:tblGrid>
                <a:gridCol w="7637150"/>
              </a:tblGrid>
              <a:tr h="12700">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CC99CC"/>
                          </a:solidFill>
                          <a:highlight>
                            <a:srgbClr val="474949"/>
                          </a:highlight>
                          <a:latin typeface="Consolas"/>
                          <a:ea typeface="Consolas"/>
                          <a:cs typeface="Consolas"/>
                          <a:sym typeface="Consolas"/>
                        </a:rPr>
                        <a:t>def</a:t>
                      </a:r>
                      <a:r>
                        <a:rPr lang="en" sz="1400" u="none" cap="none" strike="noStrike">
                          <a:solidFill>
                            <a:srgbClr val="D1D9E1"/>
                          </a:solidFill>
                          <a:highlight>
                            <a:srgbClr val="474949"/>
                          </a:highlight>
                          <a:latin typeface="Consolas"/>
                          <a:ea typeface="Consolas"/>
                          <a:cs typeface="Consolas"/>
                          <a:sym typeface="Consolas"/>
                        </a:rPr>
                        <a:t> </a:t>
                      </a:r>
                      <a:r>
                        <a:rPr lang="en" sz="1400" u="none" cap="none" strike="noStrike">
                          <a:solidFill>
                            <a:srgbClr val="B5BD68"/>
                          </a:solidFill>
                          <a:highlight>
                            <a:srgbClr val="474949"/>
                          </a:highlight>
                          <a:latin typeface="Consolas"/>
                          <a:ea typeface="Consolas"/>
                          <a:cs typeface="Consolas"/>
                          <a:sym typeface="Consolas"/>
                        </a:rPr>
                        <a:t>edits1</a:t>
                      </a:r>
                      <a:r>
                        <a:rPr lang="en" sz="1400" u="none" cap="none" strike="noStrike">
                          <a:solidFill>
                            <a:srgbClr val="D1D9E1"/>
                          </a:solidFill>
                          <a:highlight>
                            <a:srgbClr val="474949"/>
                          </a:highlight>
                          <a:latin typeface="Consolas"/>
                          <a:ea typeface="Consolas"/>
                          <a:cs typeface="Consolas"/>
                          <a:sym typeface="Consolas"/>
                        </a:rPr>
                        <a:t>(word):</a:t>
                      </a:r>
                      <a:br>
                        <a:rPr lang="en" sz="1400" u="none" cap="none" strike="noStrike">
                          <a:solidFill>
                            <a:srgbClr val="D1D9E1"/>
                          </a:solidFill>
                          <a:highlight>
                            <a:srgbClr val="474949"/>
                          </a:highlight>
                          <a:latin typeface="Consolas"/>
                          <a:ea typeface="Consolas"/>
                          <a:cs typeface="Consolas"/>
                          <a:sym typeface="Consolas"/>
                        </a:rPr>
                      </a:br>
                      <a:r>
                        <a:rPr lang="en" sz="1400" u="none" cap="none" strike="noStrike">
                          <a:solidFill>
                            <a:srgbClr val="D1D9E1"/>
                          </a:solidFill>
                          <a:highlight>
                            <a:srgbClr val="474949"/>
                          </a:highlight>
                          <a:latin typeface="Consolas"/>
                          <a:ea typeface="Consolas"/>
                          <a:cs typeface="Consolas"/>
                          <a:sym typeface="Consolas"/>
                        </a:rPr>
                        <a:t>	letters = </a:t>
                      </a:r>
                      <a:r>
                        <a:rPr lang="en" sz="1400" u="none" cap="none" strike="noStrike">
                          <a:solidFill>
                            <a:srgbClr val="8ABEB7"/>
                          </a:solidFill>
                          <a:highlight>
                            <a:srgbClr val="474949"/>
                          </a:highlight>
                          <a:latin typeface="Consolas"/>
                          <a:ea typeface="Consolas"/>
                          <a:cs typeface="Consolas"/>
                          <a:sym typeface="Consolas"/>
                        </a:rPr>
                        <a:t>'abcdefghijklmnopqrstuvwxyz'</a:t>
                      </a:r>
                      <a:br>
                        <a:rPr lang="en" sz="1400" u="none" cap="none" strike="noStrike">
                          <a:solidFill>
                            <a:srgbClr val="D1D9E1"/>
                          </a:solidFill>
                          <a:highlight>
                            <a:srgbClr val="474949"/>
                          </a:highlight>
                          <a:latin typeface="Consolas"/>
                          <a:ea typeface="Consolas"/>
                          <a:cs typeface="Consolas"/>
                          <a:sym typeface="Consolas"/>
                        </a:rPr>
                      </a:br>
                      <a:r>
                        <a:rPr lang="en" sz="1400" u="none" cap="none" strike="noStrike">
                          <a:solidFill>
                            <a:srgbClr val="D1D9E1"/>
                          </a:solidFill>
                          <a:highlight>
                            <a:srgbClr val="474949"/>
                          </a:highlight>
                          <a:latin typeface="Consolas"/>
                          <a:ea typeface="Consolas"/>
                          <a:cs typeface="Consolas"/>
                          <a:sym typeface="Consolas"/>
                        </a:rPr>
                        <a:t>	splits = [(word[:i], word[i:]) </a:t>
                      </a:r>
                      <a:r>
                        <a:rPr lang="en" sz="1400" u="none" cap="none" strike="noStrike">
                          <a:solidFill>
                            <a:srgbClr val="CC99CC"/>
                          </a:solidFill>
                          <a:highlight>
                            <a:srgbClr val="474949"/>
                          </a:highlight>
                          <a:latin typeface="Consolas"/>
                          <a:ea typeface="Consolas"/>
                          <a:cs typeface="Consolas"/>
                          <a:sym typeface="Consolas"/>
                        </a:rPr>
                        <a:t>for</a:t>
                      </a:r>
                      <a:r>
                        <a:rPr lang="en" sz="1400" u="none" cap="none" strike="noStrike">
                          <a:solidFill>
                            <a:srgbClr val="D1D9E1"/>
                          </a:solidFill>
                          <a:highlight>
                            <a:srgbClr val="474949"/>
                          </a:highlight>
                          <a:latin typeface="Consolas"/>
                          <a:ea typeface="Consolas"/>
                          <a:cs typeface="Consolas"/>
                          <a:sym typeface="Consolas"/>
                        </a:rPr>
                        <a:t> i </a:t>
                      </a:r>
                      <a:r>
                        <a:rPr lang="en" sz="1400" u="none" cap="none" strike="noStrike">
                          <a:solidFill>
                            <a:srgbClr val="CC99CC"/>
                          </a:solidFill>
                          <a:highlight>
                            <a:srgbClr val="474949"/>
                          </a:highlight>
                          <a:latin typeface="Consolas"/>
                          <a:ea typeface="Consolas"/>
                          <a:cs typeface="Consolas"/>
                          <a:sym typeface="Consolas"/>
                        </a:rPr>
                        <a:t>in</a:t>
                      </a:r>
                      <a:r>
                        <a:rPr lang="en" sz="1400" u="none" cap="none" strike="noStrike">
                          <a:solidFill>
                            <a:srgbClr val="D1D9E1"/>
                          </a:solidFill>
                          <a:highlight>
                            <a:srgbClr val="474949"/>
                          </a:highlight>
                          <a:latin typeface="Consolas"/>
                          <a:ea typeface="Consolas"/>
                          <a:cs typeface="Consolas"/>
                          <a:sym typeface="Consolas"/>
                        </a:rPr>
                        <a:t> </a:t>
                      </a:r>
                      <a:r>
                        <a:rPr lang="en" sz="1400" u="none" cap="none" strike="noStrike">
                          <a:solidFill>
                            <a:srgbClr val="CC99CC"/>
                          </a:solidFill>
                          <a:highlight>
                            <a:srgbClr val="474949"/>
                          </a:highlight>
                          <a:latin typeface="Consolas"/>
                          <a:ea typeface="Consolas"/>
                          <a:cs typeface="Consolas"/>
                          <a:sym typeface="Consolas"/>
                        </a:rPr>
                        <a:t>range</a:t>
                      </a:r>
                      <a:r>
                        <a:rPr lang="en" sz="1400" u="none" cap="none" strike="noStrike">
                          <a:solidFill>
                            <a:srgbClr val="D1D9E1"/>
                          </a:solidFill>
                          <a:highlight>
                            <a:srgbClr val="474949"/>
                          </a:highlight>
                          <a:latin typeface="Consolas"/>
                          <a:ea typeface="Consolas"/>
                          <a:cs typeface="Consolas"/>
                          <a:sym typeface="Consolas"/>
                        </a:rPr>
                        <a:t>(len(word) + </a:t>
                      </a:r>
                      <a:r>
                        <a:rPr lang="en" sz="1400" u="none" cap="none" strike="noStrike">
                          <a:solidFill>
                            <a:srgbClr val="F99157"/>
                          </a:solidFill>
                          <a:highlight>
                            <a:srgbClr val="474949"/>
                          </a:highlight>
                          <a:latin typeface="Consolas"/>
                          <a:ea typeface="Consolas"/>
                          <a:cs typeface="Consolas"/>
                          <a:sym typeface="Consolas"/>
                        </a:rPr>
                        <a:t>1</a:t>
                      </a:r>
                      <a:r>
                        <a:rPr lang="en" sz="1400" u="none" cap="none" strike="noStrike">
                          <a:solidFill>
                            <a:srgbClr val="D1D9E1"/>
                          </a:solidFill>
                          <a:highlight>
                            <a:srgbClr val="474949"/>
                          </a:highlight>
                          <a:latin typeface="Consolas"/>
                          <a:ea typeface="Consolas"/>
                          <a:cs typeface="Consolas"/>
                          <a:sym typeface="Consolas"/>
                        </a:rPr>
                        <a:t>)]</a:t>
                      </a:r>
                      <a:endParaRPr sz="1400" u="none" cap="none" strike="noStrike">
                        <a:solidFill>
                          <a:srgbClr val="D1D9E1"/>
                        </a:solidFill>
                        <a:highlight>
                          <a:srgbClr val="474949"/>
                        </a:highlight>
                        <a:latin typeface="Consolas"/>
                        <a:ea typeface="Consolas"/>
                        <a:cs typeface="Consolas"/>
                        <a:sym typeface="Consolas"/>
                      </a:endParaRPr>
                    </a:p>
                  </a:txBody>
                  <a:tcPr marT="63500" marB="63500" marR="63500" marL="63500">
                    <a:solidFill>
                      <a:srgbClr val="474949"/>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latin typeface="Montserrat"/>
                <a:ea typeface="Montserrat"/>
                <a:cs typeface="Montserrat"/>
                <a:sym typeface="Montserrat"/>
              </a:rPr>
              <a:t>DELETES</a:t>
            </a:r>
            <a:endParaRPr b="1" sz="3000">
              <a:latin typeface="Montserrat"/>
              <a:ea typeface="Montserrat"/>
              <a:cs typeface="Montserrat"/>
              <a:sym typeface="Montserrat"/>
            </a:endParaRPr>
          </a:p>
        </p:txBody>
      </p:sp>
      <p:sp>
        <p:nvSpPr>
          <p:cNvPr id="173" name="Google Shape;173;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Montserrat"/>
              <a:buChar char="❖"/>
            </a:pPr>
            <a:r>
              <a:rPr lang="en">
                <a:latin typeface="Montserrat"/>
                <a:ea typeface="Montserrat"/>
                <a:cs typeface="Montserrat"/>
                <a:sym typeface="Montserrat"/>
              </a:rPr>
              <a:t>Typed an extra character</a:t>
            </a:r>
            <a:endParaRPr>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Montserrat"/>
              <a:buChar char="❖"/>
            </a:pPr>
            <a:r>
              <a:rPr lang="en">
                <a:latin typeface="Montserrat"/>
                <a:ea typeface="Montserrat"/>
                <a:cs typeface="Montserrat"/>
                <a:sym typeface="Montserrat"/>
              </a:rPr>
              <a:t>Loops through each letter and returns the word without that letter</a:t>
            </a:r>
            <a:endParaRPr>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Montserrat"/>
              <a:buChar char="❖"/>
            </a:pPr>
            <a:r>
              <a:rPr lang="en">
                <a:latin typeface="Montserrat"/>
                <a:ea typeface="Montserrat"/>
                <a:cs typeface="Montserrat"/>
                <a:sym typeface="Montserrat"/>
              </a:rPr>
              <a:t>Example: “swaw”: [“waw”, “saw”, “sww”, “swa”]</a:t>
            </a:r>
            <a:endParaRPr>
              <a:latin typeface="Montserrat"/>
              <a:ea typeface="Montserrat"/>
              <a:cs typeface="Montserrat"/>
              <a:sym typeface="Montserrat"/>
            </a:endParaRPr>
          </a:p>
        </p:txBody>
      </p:sp>
      <p:graphicFrame>
        <p:nvGraphicFramePr>
          <p:cNvPr id="174" name="Google Shape;174;p47"/>
          <p:cNvGraphicFramePr/>
          <p:nvPr/>
        </p:nvGraphicFramePr>
        <p:xfrm>
          <a:off x="555700" y="2730975"/>
          <a:ext cx="3000000" cy="3000000"/>
        </p:xfrm>
        <a:graphic>
          <a:graphicData uri="http://schemas.openxmlformats.org/drawingml/2006/table">
            <a:tbl>
              <a:tblPr>
                <a:noFill/>
                <a:tableStyleId>{0D8F7712-F0A6-4C06-9DA1-158961DE8B36}</a:tableStyleId>
              </a:tblPr>
              <a:tblGrid>
                <a:gridCol w="7637150"/>
              </a:tblGrid>
              <a:tr h="12700">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CC99CC"/>
                          </a:solidFill>
                          <a:highlight>
                            <a:srgbClr val="474949"/>
                          </a:highlight>
                          <a:latin typeface="Consolas"/>
                          <a:ea typeface="Consolas"/>
                          <a:cs typeface="Consolas"/>
                          <a:sym typeface="Consolas"/>
                        </a:rPr>
                        <a:t>def</a:t>
                      </a:r>
                      <a:r>
                        <a:rPr lang="en" sz="1400" u="none" cap="none" strike="noStrike">
                          <a:solidFill>
                            <a:srgbClr val="D1D9E1"/>
                          </a:solidFill>
                          <a:highlight>
                            <a:srgbClr val="474949"/>
                          </a:highlight>
                          <a:latin typeface="Consolas"/>
                          <a:ea typeface="Consolas"/>
                          <a:cs typeface="Consolas"/>
                          <a:sym typeface="Consolas"/>
                        </a:rPr>
                        <a:t> </a:t>
                      </a:r>
                      <a:r>
                        <a:rPr lang="en" sz="1400" u="none" cap="none" strike="noStrike">
                          <a:solidFill>
                            <a:srgbClr val="B5BD68"/>
                          </a:solidFill>
                          <a:highlight>
                            <a:srgbClr val="474949"/>
                          </a:highlight>
                          <a:latin typeface="Consolas"/>
                          <a:ea typeface="Consolas"/>
                          <a:cs typeface="Consolas"/>
                          <a:sym typeface="Consolas"/>
                        </a:rPr>
                        <a:t>edits1</a:t>
                      </a:r>
                      <a:r>
                        <a:rPr lang="en" sz="1400" u="none" cap="none" strike="noStrike">
                          <a:solidFill>
                            <a:srgbClr val="D1D9E1"/>
                          </a:solidFill>
                          <a:highlight>
                            <a:srgbClr val="474949"/>
                          </a:highlight>
                          <a:latin typeface="Consolas"/>
                          <a:ea typeface="Consolas"/>
                          <a:cs typeface="Consolas"/>
                          <a:sym typeface="Consolas"/>
                        </a:rPr>
                        <a:t>(word):</a:t>
                      </a:r>
                      <a:br>
                        <a:rPr lang="en" sz="1400" u="none" cap="none" strike="noStrike">
                          <a:solidFill>
                            <a:srgbClr val="D1D9E1"/>
                          </a:solidFill>
                          <a:highlight>
                            <a:srgbClr val="474949"/>
                          </a:highlight>
                          <a:latin typeface="Consolas"/>
                          <a:ea typeface="Consolas"/>
                          <a:cs typeface="Consolas"/>
                          <a:sym typeface="Consolas"/>
                        </a:rPr>
                      </a:br>
                      <a:r>
                        <a:rPr lang="en" sz="1400" u="none" cap="none" strike="noStrike">
                          <a:solidFill>
                            <a:srgbClr val="D1D9E1"/>
                          </a:solidFill>
                          <a:highlight>
                            <a:srgbClr val="474949"/>
                          </a:highlight>
                          <a:latin typeface="Consolas"/>
                          <a:ea typeface="Consolas"/>
                          <a:cs typeface="Consolas"/>
                          <a:sym typeface="Consolas"/>
                        </a:rPr>
                        <a:t>	</a:t>
                      </a:r>
                      <a:r>
                        <a:rPr lang="en" sz="1400" u="none" cap="none" strike="noStrike">
                          <a:solidFill>
                            <a:srgbClr val="8ABEB7"/>
                          </a:solidFill>
                          <a:highlight>
                            <a:srgbClr val="474949"/>
                          </a:highlight>
                          <a:latin typeface="Consolas"/>
                          <a:ea typeface="Consolas"/>
                          <a:cs typeface="Consolas"/>
                          <a:sym typeface="Consolas"/>
                        </a:rPr>
                        <a:t>"""All edits that are one edit away from `word`."""</a:t>
                      </a:r>
                      <a:br>
                        <a:rPr lang="en" sz="1400" u="none" cap="none" strike="noStrike">
                          <a:solidFill>
                            <a:srgbClr val="D1D9E1"/>
                          </a:solidFill>
                          <a:highlight>
                            <a:srgbClr val="474949"/>
                          </a:highlight>
                          <a:latin typeface="Consolas"/>
                          <a:ea typeface="Consolas"/>
                          <a:cs typeface="Consolas"/>
                          <a:sym typeface="Consolas"/>
                        </a:rPr>
                      </a:br>
                      <a:r>
                        <a:rPr lang="en" sz="1400" u="none" cap="none" strike="noStrike">
                          <a:solidFill>
                            <a:srgbClr val="D1D9E1"/>
                          </a:solidFill>
                          <a:highlight>
                            <a:srgbClr val="474949"/>
                          </a:highlight>
                          <a:latin typeface="Consolas"/>
                          <a:ea typeface="Consolas"/>
                          <a:cs typeface="Consolas"/>
                          <a:sym typeface="Consolas"/>
                        </a:rPr>
                        <a:t>	letters = </a:t>
                      </a:r>
                      <a:r>
                        <a:rPr lang="en" sz="1400" u="none" cap="none" strike="noStrike">
                          <a:solidFill>
                            <a:srgbClr val="8ABEB7"/>
                          </a:solidFill>
                          <a:highlight>
                            <a:srgbClr val="474949"/>
                          </a:highlight>
                          <a:latin typeface="Consolas"/>
                          <a:ea typeface="Consolas"/>
                          <a:cs typeface="Consolas"/>
                          <a:sym typeface="Consolas"/>
                        </a:rPr>
                        <a:t>'abcdefghijklmnopqrstuvwxyz'</a:t>
                      </a:r>
                      <a:br>
                        <a:rPr lang="en" sz="1400" u="none" cap="none" strike="noStrike">
                          <a:solidFill>
                            <a:srgbClr val="D1D9E1"/>
                          </a:solidFill>
                          <a:highlight>
                            <a:srgbClr val="474949"/>
                          </a:highlight>
                          <a:latin typeface="Consolas"/>
                          <a:ea typeface="Consolas"/>
                          <a:cs typeface="Consolas"/>
                          <a:sym typeface="Consolas"/>
                        </a:rPr>
                      </a:br>
                      <a:r>
                        <a:rPr lang="en" sz="1400" u="none" cap="none" strike="noStrike">
                          <a:solidFill>
                            <a:srgbClr val="D1D9E1"/>
                          </a:solidFill>
                          <a:highlight>
                            <a:srgbClr val="474949"/>
                          </a:highlight>
                          <a:latin typeface="Consolas"/>
                          <a:ea typeface="Consolas"/>
                          <a:cs typeface="Consolas"/>
                          <a:sym typeface="Consolas"/>
                        </a:rPr>
                        <a:t>	splits = [(word[:i], word[i:]) </a:t>
                      </a:r>
                      <a:r>
                        <a:rPr lang="en" sz="1400" u="none" cap="none" strike="noStrike">
                          <a:solidFill>
                            <a:srgbClr val="CC99CC"/>
                          </a:solidFill>
                          <a:highlight>
                            <a:srgbClr val="474949"/>
                          </a:highlight>
                          <a:latin typeface="Consolas"/>
                          <a:ea typeface="Consolas"/>
                          <a:cs typeface="Consolas"/>
                          <a:sym typeface="Consolas"/>
                        </a:rPr>
                        <a:t>for</a:t>
                      </a:r>
                      <a:r>
                        <a:rPr lang="en" sz="1400" u="none" cap="none" strike="noStrike">
                          <a:solidFill>
                            <a:srgbClr val="D1D9E1"/>
                          </a:solidFill>
                          <a:highlight>
                            <a:srgbClr val="474949"/>
                          </a:highlight>
                          <a:latin typeface="Consolas"/>
                          <a:ea typeface="Consolas"/>
                          <a:cs typeface="Consolas"/>
                          <a:sym typeface="Consolas"/>
                        </a:rPr>
                        <a:t> i </a:t>
                      </a:r>
                      <a:r>
                        <a:rPr lang="en" sz="1400" u="none" cap="none" strike="noStrike">
                          <a:solidFill>
                            <a:srgbClr val="CC99CC"/>
                          </a:solidFill>
                          <a:highlight>
                            <a:srgbClr val="474949"/>
                          </a:highlight>
                          <a:latin typeface="Consolas"/>
                          <a:ea typeface="Consolas"/>
                          <a:cs typeface="Consolas"/>
                          <a:sym typeface="Consolas"/>
                        </a:rPr>
                        <a:t>in</a:t>
                      </a:r>
                      <a:r>
                        <a:rPr lang="en" sz="1400" u="none" cap="none" strike="noStrike">
                          <a:solidFill>
                            <a:srgbClr val="D1D9E1"/>
                          </a:solidFill>
                          <a:highlight>
                            <a:srgbClr val="474949"/>
                          </a:highlight>
                          <a:latin typeface="Consolas"/>
                          <a:ea typeface="Consolas"/>
                          <a:cs typeface="Consolas"/>
                          <a:sym typeface="Consolas"/>
                        </a:rPr>
                        <a:t> </a:t>
                      </a:r>
                      <a:r>
                        <a:rPr lang="en" sz="1400" u="none" cap="none" strike="noStrike">
                          <a:solidFill>
                            <a:srgbClr val="CC99CC"/>
                          </a:solidFill>
                          <a:highlight>
                            <a:srgbClr val="474949"/>
                          </a:highlight>
                          <a:latin typeface="Consolas"/>
                          <a:ea typeface="Consolas"/>
                          <a:cs typeface="Consolas"/>
                          <a:sym typeface="Consolas"/>
                        </a:rPr>
                        <a:t>range</a:t>
                      </a:r>
                      <a:r>
                        <a:rPr lang="en" sz="1400" u="none" cap="none" strike="noStrike">
                          <a:solidFill>
                            <a:srgbClr val="D1D9E1"/>
                          </a:solidFill>
                          <a:highlight>
                            <a:srgbClr val="474949"/>
                          </a:highlight>
                          <a:latin typeface="Consolas"/>
                          <a:ea typeface="Consolas"/>
                          <a:cs typeface="Consolas"/>
                          <a:sym typeface="Consolas"/>
                        </a:rPr>
                        <a:t>(len(word) + </a:t>
                      </a:r>
                      <a:r>
                        <a:rPr lang="en" sz="1400" u="none" cap="none" strike="noStrike">
                          <a:solidFill>
                            <a:srgbClr val="F99157"/>
                          </a:solidFill>
                          <a:highlight>
                            <a:srgbClr val="474949"/>
                          </a:highlight>
                          <a:latin typeface="Consolas"/>
                          <a:ea typeface="Consolas"/>
                          <a:cs typeface="Consolas"/>
                          <a:sym typeface="Consolas"/>
                        </a:rPr>
                        <a:t>1</a:t>
                      </a:r>
                      <a:r>
                        <a:rPr lang="en" sz="1400" u="none" cap="none" strike="noStrike">
                          <a:solidFill>
                            <a:srgbClr val="D1D9E1"/>
                          </a:solidFill>
                          <a:highlight>
                            <a:srgbClr val="474949"/>
                          </a:highlight>
                          <a:latin typeface="Consolas"/>
                          <a:ea typeface="Consolas"/>
                          <a:cs typeface="Consolas"/>
                          <a:sym typeface="Consolas"/>
                        </a:rPr>
                        <a:t>)]  </a:t>
                      </a:r>
                      <a:endParaRPr sz="1400" u="none" cap="none" strike="noStrike">
                        <a:solidFill>
                          <a:srgbClr val="D1D9E1"/>
                        </a:solidFill>
                        <a:highlight>
                          <a:srgbClr val="474949"/>
                        </a:highlight>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400" u="none" cap="none" strike="noStrike">
                          <a:solidFill>
                            <a:srgbClr val="D1D9E1"/>
                          </a:solidFill>
                          <a:highlight>
                            <a:srgbClr val="474949"/>
                          </a:highlight>
                          <a:latin typeface="Consolas"/>
                          <a:ea typeface="Consolas"/>
                          <a:cs typeface="Consolas"/>
                          <a:sym typeface="Consolas"/>
                        </a:rPr>
                        <a:t>	deletes = [L + R[</a:t>
                      </a:r>
                      <a:r>
                        <a:rPr lang="en" sz="1400" u="none" cap="none" strike="noStrike">
                          <a:solidFill>
                            <a:srgbClr val="F99157"/>
                          </a:solidFill>
                          <a:highlight>
                            <a:srgbClr val="474949"/>
                          </a:highlight>
                          <a:latin typeface="Consolas"/>
                          <a:ea typeface="Consolas"/>
                          <a:cs typeface="Consolas"/>
                          <a:sym typeface="Consolas"/>
                        </a:rPr>
                        <a:t>1</a:t>
                      </a:r>
                      <a:r>
                        <a:rPr lang="en" sz="1400" u="none" cap="none" strike="noStrike">
                          <a:solidFill>
                            <a:srgbClr val="D1D9E1"/>
                          </a:solidFill>
                          <a:highlight>
                            <a:srgbClr val="474949"/>
                          </a:highlight>
                          <a:latin typeface="Consolas"/>
                          <a:ea typeface="Consolas"/>
                          <a:cs typeface="Consolas"/>
                          <a:sym typeface="Consolas"/>
                        </a:rPr>
                        <a:t>:] </a:t>
                      </a:r>
                      <a:r>
                        <a:rPr lang="en" sz="1400" u="none" cap="none" strike="noStrike">
                          <a:solidFill>
                            <a:srgbClr val="CC99CC"/>
                          </a:solidFill>
                          <a:highlight>
                            <a:srgbClr val="474949"/>
                          </a:highlight>
                          <a:latin typeface="Consolas"/>
                          <a:ea typeface="Consolas"/>
                          <a:cs typeface="Consolas"/>
                          <a:sym typeface="Consolas"/>
                        </a:rPr>
                        <a:t>for</a:t>
                      </a:r>
                      <a:r>
                        <a:rPr lang="en" sz="1400" u="none" cap="none" strike="noStrike">
                          <a:solidFill>
                            <a:srgbClr val="D1D9E1"/>
                          </a:solidFill>
                          <a:highlight>
                            <a:srgbClr val="474949"/>
                          </a:highlight>
                          <a:latin typeface="Consolas"/>
                          <a:ea typeface="Consolas"/>
                          <a:cs typeface="Consolas"/>
                          <a:sym typeface="Consolas"/>
                        </a:rPr>
                        <a:t> L, R </a:t>
                      </a:r>
                      <a:r>
                        <a:rPr lang="en" sz="1400" u="none" cap="none" strike="noStrike">
                          <a:solidFill>
                            <a:srgbClr val="CC99CC"/>
                          </a:solidFill>
                          <a:highlight>
                            <a:srgbClr val="474949"/>
                          </a:highlight>
                          <a:latin typeface="Consolas"/>
                          <a:ea typeface="Consolas"/>
                          <a:cs typeface="Consolas"/>
                          <a:sym typeface="Consolas"/>
                        </a:rPr>
                        <a:t>in</a:t>
                      </a:r>
                      <a:r>
                        <a:rPr lang="en" sz="1400" u="none" cap="none" strike="noStrike">
                          <a:solidFill>
                            <a:srgbClr val="D1D9E1"/>
                          </a:solidFill>
                          <a:highlight>
                            <a:srgbClr val="474949"/>
                          </a:highlight>
                          <a:latin typeface="Consolas"/>
                          <a:ea typeface="Consolas"/>
                          <a:cs typeface="Consolas"/>
                          <a:sym typeface="Consolas"/>
                        </a:rPr>
                        <a:t> splits </a:t>
                      </a:r>
                      <a:r>
                        <a:rPr lang="en" sz="1400" u="none" cap="none" strike="noStrike">
                          <a:solidFill>
                            <a:srgbClr val="CC99CC"/>
                          </a:solidFill>
                          <a:highlight>
                            <a:srgbClr val="474949"/>
                          </a:highlight>
                          <a:latin typeface="Consolas"/>
                          <a:ea typeface="Consolas"/>
                          <a:cs typeface="Consolas"/>
                          <a:sym typeface="Consolas"/>
                        </a:rPr>
                        <a:t>if</a:t>
                      </a:r>
                      <a:r>
                        <a:rPr lang="en" sz="1400" u="none" cap="none" strike="noStrike">
                          <a:solidFill>
                            <a:srgbClr val="D1D9E1"/>
                          </a:solidFill>
                          <a:highlight>
                            <a:srgbClr val="474949"/>
                          </a:highlight>
                          <a:latin typeface="Consolas"/>
                          <a:ea typeface="Consolas"/>
                          <a:cs typeface="Consolas"/>
                          <a:sym typeface="Consolas"/>
                        </a:rPr>
                        <a:t> R] </a:t>
                      </a:r>
                      <a:endParaRPr sz="1400" u="none" cap="none" strike="noStrike">
                        <a:solidFill>
                          <a:srgbClr val="D1D9E1"/>
                        </a:solidFill>
                        <a:highlight>
                          <a:srgbClr val="474949"/>
                        </a:highlight>
                        <a:latin typeface="Consolas"/>
                        <a:ea typeface="Consolas"/>
                        <a:cs typeface="Consolas"/>
                        <a:sym typeface="Consolas"/>
                      </a:endParaRPr>
                    </a:p>
                  </a:txBody>
                  <a:tcPr marT="63500" marB="63500" marR="63500" marL="63500">
                    <a:solidFill>
                      <a:srgbClr val="474949"/>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30"/>
          <p:cNvSpPr txBox="1"/>
          <p:nvPr>
            <p:ph idx="1" type="body"/>
          </p:nvPr>
        </p:nvSpPr>
        <p:spPr>
          <a:xfrm>
            <a:off x="311700" y="1401175"/>
            <a:ext cx="4353300" cy="3319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SzPts val="1800"/>
              <a:buNone/>
            </a:pPr>
            <a:r>
              <a:rPr b="1" lang="en" sz="1400">
                <a:latin typeface="Montserrat"/>
                <a:ea typeface="Montserrat"/>
                <a:cs typeface="Montserrat"/>
                <a:sym typeface="Montserrat"/>
              </a:rPr>
              <a:t>NLTK</a:t>
            </a:r>
            <a:r>
              <a:rPr lang="en" sz="1400">
                <a:latin typeface="Montserrat"/>
                <a:ea typeface="Montserrat"/>
                <a:cs typeface="Montserrat"/>
                <a:sym typeface="Montserrat"/>
              </a:rPr>
              <a:t>: </a:t>
            </a:r>
            <a:r>
              <a:rPr b="1" lang="en" sz="1400">
                <a:latin typeface="Montserrat"/>
                <a:ea typeface="Montserrat"/>
                <a:cs typeface="Montserrat"/>
                <a:sym typeface="Montserrat"/>
              </a:rPr>
              <a:t>N</a:t>
            </a:r>
            <a:r>
              <a:rPr lang="en" sz="1400">
                <a:latin typeface="Montserrat"/>
                <a:ea typeface="Montserrat"/>
                <a:cs typeface="Montserrat"/>
                <a:sym typeface="Montserrat"/>
              </a:rPr>
              <a:t>atural </a:t>
            </a:r>
            <a:r>
              <a:rPr b="1" lang="en" sz="1400">
                <a:latin typeface="Montserrat"/>
                <a:ea typeface="Montserrat"/>
                <a:cs typeface="Montserrat"/>
                <a:sym typeface="Montserrat"/>
              </a:rPr>
              <a:t>L</a:t>
            </a:r>
            <a:r>
              <a:rPr lang="en" sz="1400">
                <a:latin typeface="Montserrat"/>
                <a:ea typeface="Montserrat"/>
                <a:cs typeface="Montserrat"/>
                <a:sym typeface="Montserrat"/>
              </a:rPr>
              <a:t>anguage </a:t>
            </a:r>
            <a:r>
              <a:rPr b="1" lang="en" sz="1400">
                <a:latin typeface="Montserrat"/>
                <a:ea typeface="Montserrat"/>
                <a:cs typeface="Montserrat"/>
                <a:sym typeface="Montserrat"/>
              </a:rPr>
              <a:t>T</a:t>
            </a:r>
            <a:r>
              <a:rPr lang="en" sz="1400">
                <a:latin typeface="Montserrat"/>
                <a:ea typeface="Montserrat"/>
                <a:cs typeface="Montserrat"/>
                <a:sym typeface="Montserrat"/>
              </a:rPr>
              <a:t>ool</a:t>
            </a:r>
            <a:r>
              <a:rPr b="1" lang="en" sz="1400">
                <a:latin typeface="Montserrat"/>
                <a:ea typeface="Montserrat"/>
                <a:cs typeface="Montserrat"/>
                <a:sym typeface="Montserrat"/>
              </a:rPr>
              <a:t>k</a:t>
            </a:r>
            <a:r>
              <a:rPr lang="en" sz="1400">
                <a:latin typeface="Montserrat"/>
                <a:ea typeface="Montserrat"/>
                <a:cs typeface="Montserrat"/>
                <a:sym typeface="Montserrat"/>
              </a:rPr>
              <a:t>it</a:t>
            </a:r>
            <a:endParaRPr sz="1400">
              <a:latin typeface="Montserrat"/>
              <a:ea typeface="Montserrat"/>
              <a:cs typeface="Montserrat"/>
              <a:sym typeface="Montserrat"/>
            </a:endParaRPr>
          </a:p>
          <a:p>
            <a:pPr indent="-317500" lvl="0" marL="457200" marR="0" rtl="0" algn="l">
              <a:lnSpc>
                <a:spcPct val="150000"/>
              </a:lnSpc>
              <a:spcBef>
                <a:spcPts val="1600"/>
              </a:spcBef>
              <a:spcAft>
                <a:spcPts val="0"/>
              </a:spcAft>
              <a:buSzPts val="1400"/>
              <a:buFont typeface="Montserrat"/>
              <a:buChar char="●"/>
            </a:pPr>
            <a:r>
              <a:rPr lang="en" sz="1400">
                <a:latin typeface="Montserrat"/>
                <a:ea typeface="Montserrat"/>
                <a:cs typeface="Montserrat"/>
                <a:sym typeface="Montserrat"/>
              </a:rPr>
              <a:t>Python Library</a:t>
            </a:r>
            <a:endParaRPr sz="1400">
              <a:latin typeface="Montserrat"/>
              <a:ea typeface="Montserrat"/>
              <a:cs typeface="Montserrat"/>
              <a:sym typeface="Montserrat"/>
            </a:endParaRPr>
          </a:p>
          <a:p>
            <a:pPr indent="-317500" lvl="0" marL="457200" marR="0" rtl="0" algn="l">
              <a:lnSpc>
                <a:spcPct val="150000"/>
              </a:lnSpc>
              <a:spcBef>
                <a:spcPts val="0"/>
              </a:spcBef>
              <a:spcAft>
                <a:spcPts val="0"/>
              </a:spcAft>
              <a:buSzPts val="1400"/>
              <a:buFont typeface="Montserrat"/>
              <a:buChar char="●"/>
            </a:pPr>
            <a:r>
              <a:rPr lang="en" sz="1400">
                <a:latin typeface="Montserrat"/>
                <a:ea typeface="Montserrat"/>
                <a:cs typeface="Montserrat"/>
                <a:sym typeface="Montserrat"/>
              </a:rPr>
              <a:t>Natural Language Analysis</a:t>
            </a:r>
            <a:endParaRPr sz="1400">
              <a:latin typeface="Montserrat"/>
              <a:ea typeface="Montserrat"/>
              <a:cs typeface="Montserrat"/>
              <a:sym typeface="Montserrat"/>
            </a:endParaRPr>
          </a:p>
          <a:p>
            <a:pPr indent="-317500" lvl="0" marL="457200" marR="0" rtl="0" algn="l">
              <a:lnSpc>
                <a:spcPct val="150000"/>
              </a:lnSpc>
              <a:spcBef>
                <a:spcPts val="0"/>
              </a:spcBef>
              <a:spcAft>
                <a:spcPts val="0"/>
              </a:spcAft>
              <a:buSzPts val="1400"/>
              <a:buFont typeface="Montserrat"/>
              <a:buChar char="●"/>
            </a:pPr>
            <a:r>
              <a:rPr lang="en" sz="1400">
                <a:latin typeface="Montserrat"/>
                <a:ea typeface="Montserrat"/>
                <a:cs typeface="Montserrat"/>
                <a:sym typeface="Montserrat"/>
              </a:rPr>
              <a:t>Text Processing Tools</a:t>
            </a:r>
            <a:endParaRPr sz="1400">
              <a:latin typeface="Montserrat"/>
              <a:ea typeface="Montserrat"/>
              <a:cs typeface="Montserrat"/>
              <a:sym typeface="Montserrat"/>
            </a:endParaRPr>
          </a:p>
          <a:p>
            <a:pPr indent="-317500" lvl="0" marL="457200" marR="0" rtl="0" algn="l">
              <a:lnSpc>
                <a:spcPct val="150000"/>
              </a:lnSpc>
              <a:spcBef>
                <a:spcPts val="0"/>
              </a:spcBef>
              <a:spcAft>
                <a:spcPts val="0"/>
              </a:spcAft>
              <a:buSzPts val="1400"/>
              <a:buFont typeface="Montserrat"/>
              <a:buChar char="●"/>
            </a:pPr>
            <a:r>
              <a:rPr lang="en" sz="1400">
                <a:latin typeface="Montserrat"/>
                <a:ea typeface="Montserrat"/>
                <a:cs typeface="Montserrat"/>
                <a:sym typeface="Montserrat"/>
              </a:rPr>
              <a:t>Large Corpora for NLP Training</a:t>
            </a:r>
            <a:endParaRPr sz="1400">
              <a:latin typeface="Montserrat"/>
              <a:ea typeface="Montserrat"/>
              <a:cs typeface="Montserrat"/>
              <a:sym typeface="Montserrat"/>
            </a:endParaRPr>
          </a:p>
          <a:p>
            <a:pPr indent="-317500" lvl="1" marL="914400" marR="0" rtl="0" algn="l">
              <a:lnSpc>
                <a:spcPct val="150000"/>
              </a:lnSpc>
              <a:spcBef>
                <a:spcPts val="0"/>
              </a:spcBef>
              <a:spcAft>
                <a:spcPts val="0"/>
              </a:spcAft>
              <a:buSzPts val="1400"/>
              <a:buFont typeface="Montserrat"/>
              <a:buChar char="○"/>
            </a:pPr>
            <a:r>
              <a:rPr lang="en">
                <a:latin typeface="Montserrat"/>
                <a:ea typeface="Montserrat"/>
                <a:cs typeface="Montserrat"/>
                <a:sym typeface="Montserrat"/>
              </a:rPr>
              <a:t>Read: D A T A</a:t>
            </a:r>
            <a:endParaRPr>
              <a:latin typeface="Montserrat"/>
              <a:ea typeface="Montserrat"/>
              <a:cs typeface="Montserrat"/>
              <a:sym typeface="Montserrat"/>
            </a:endParaRPr>
          </a:p>
          <a:p>
            <a:pPr indent="-317500" lvl="1" marL="914400" marR="0" rtl="0" algn="l">
              <a:lnSpc>
                <a:spcPct val="150000"/>
              </a:lnSpc>
              <a:spcBef>
                <a:spcPts val="0"/>
              </a:spcBef>
              <a:spcAft>
                <a:spcPts val="0"/>
              </a:spcAft>
              <a:buSzPts val="1400"/>
              <a:buFont typeface="Montserrat"/>
              <a:buChar char="○"/>
            </a:pPr>
            <a:r>
              <a:rPr lang="en">
                <a:latin typeface="Montserrat"/>
                <a:ea typeface="Montserrat"/>
                <a:cs typeface="Montserrat"/>
                <a:sym typeface="Montserrat"/>
              </a:rPr>
              <a:t>Examples: gutenberg, brown, inaugural, reuters, webtext, nps_chat</a:t>
            </a:r>
            <a:endParaRPr sz="1400">
              <a:latin typeface="Montserrat"/>
              <a:ea typeface="Montserrat"/>
              <a:cs typeface="Montserrat"/>
              <a:sym typeface="Montserrat"/>
            </a:endParaRPr>
          </a:p>
          <a:p>
            <a:pPr indent="0" lvl="0" marL="0" marR="0" rtl="0" algn="r">
              <a:lnSpc>
                <a:spcPct val="150000"/>
              </a:lnSpc>
              <a:spcBef>
                <a:spcPts val="1600"/>
              </a:spcBef>
              <a:spcAft>
                <a:spcPts val="1600"/>
              </a:spcAft>
              <a:buSzPts val="1800"/>
              <a:buNone/>
            </a:pPr>
            <a:r>
              <a:rPr b="1" lang="en" sz="1400" u="sng">
                <a:solidFill>
                  <a:schemeClr val="hlink"/>
                </a:solidFill>
                <a:latin typeface="Montserrat"/>
                <a:ea typeface="Montserrat"/>
                <a:cs typeface="Montserrat"/>
                <a:sym typeface="Montserrat"/>
                <a:hlinkClick r:id="rId3"/>
              </a:rPr>
              <a:t>https://www.nltk.org</a:t>
            </a:r>
            <a:endParaRPr b="1" sz="1400">
              <a:latin typeface="Montserrat"/>
              <a:ea typeface="Montserrat"/>
              <a:cs typeface="Montserrat"/>
              <a:sym typeface="Montserrat"/>
            </a:endParaRPr>
          </a:p>
        </p:txBody>
      </p:sp>
      <p:pic>
        <p:nvPicPr>
          <p:cNvPr descr="Image result for NLTK wallpaper" id="60" name="Google Shape;60;p30"/>
          <p:cNvPicPr preferRelativeResize="0"/>
          <p:nvPr/>
        </p:nvPicPr>
        <p:blipFill rotWithShape="1">
          <a:blip r:embed="rId4">
            <a:alphaModFix/>
          </a:blip>
          <a:srcRect b="0" l="0" r="0" t="0"/>
          <a:stretch/>
        </p:blipFill>
        <p:spPr>
          <a:xfrm>
            <a:off x="4732401" y="1108840"/>
            <a:ext cx="3899068" cy="2925825"/>
          </a:xfrm>
          <a:prstGeom prst="rect">
            <a:avLst/>
          </a:prstGeom>
          <a:noFill/>
          <a:ln>
            <a:noFill/>
          </a:ln>
        </p:spPr>
      </p:pic>
      <p:sp>
        <p:nvSpPr>
          <p:cNvPr id="61" name="Google Shape;61;p30"/>
          <p:cNvSpPr txBox="1"/>
          <p:nvPr>
            <p:ph type="title"/>
          </p:nvPr>
        </p:nvSpPr>
        <p:spPr>
          <a:xfrm>
            <a:off x="311700" y="445025"/>
            <a:ext cx="8567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Montserrat ExtraLight"/>
                <a:ea typeface="Montserrat ExtraLight"/>
                <a:cs typeface="Montserrat ExtraLight"/>
                <a:sym typeface="Montserrat ExtraLight"/>
              </a:rPr>
              <a:t>OVERVIEW</a:t>
            </a:r>
            <a:endParaRPr>
              <a:latin typeface="Montserrat ExtraLight"/>
              <a:ea typeface="Montserrat ExtraLight"/>
              <a:cs typeface="Montserrat ExtraLight"/>
              <a:sym typeface="Montserrat Extra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latin typeface="Montserrat"/>
                <a:ea typeface="Montserrat"/>
                <a:cs typeface="Montserrat"/>
                <a:sym typeface="Montserrat"/>
              </a:rPr>
              <a:t>TRANSPOSES</a:t>
            </a:r>
            <a:endParaRPr b="1" sz="3000">
              <a:latin typeface="Montserrat"/>
              <a:ea typeface="Montserrat"/>
              <a:cs typeface="Montserrat"/>
              <a:sym typeface="Montserrat"/>
            </a:endParaRPr>
          </a:p>
        </p:txBody>
      </p:sp>
      <p:sp>
        <p:nvSpPr>
          <p:cNvPr id="180" name="Google Shape;180;p48"/>
          <p:cNvSpPr txBox="1"/>
          <p:nvPr>
            <p:ph idx="1" type="body"/>
          </p:nvPr>
        </p:nvSpPr>
        <p:spPr>
          <a:xfrm>
            <a:off x="311700" y="1152475"/>
            <a:ext cx="8520600" cy="1419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Montserrat"/>
              <a:buChar char="❖"/>
            </a:pPr>
            <a:r>
              <a:rPr lang="en">
                <a:latin typeface="Montserrat"/>
                <a:ea typeface="Montserrat"/>
                <a:cs typeface="Montserrat"/>
                <a:sym typeface="Montserrat"/>
              </a:rPr>
              <a:t>Rearranged letters</a:t>
            </a:r>
            <a:endParaRPr>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Montserrat"/>
              <a:buChar char="❖"/>
            </a:pPr>
            <a:r>
              <a:rPr lang="en">
                <a:latin typeface="Montserrat"/>
                <a:ea typeface="Montserrat"/>
                <a:cs typeface="Montserrat"/>
                <a:sym typeface="Montserrat"/>
              </a:rPr>
              <a:t>Loops through each character and swaps that character with another character in the word </a:t>
            </a:r>
            <a:endParaRPr>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Montserrat"/>
              <a:buChar char="❖"/>
            </a:pPr>
            <a:r>
              <a:rPr lang="en">
                <a:latin typeface="Montserrat"/>
                <a:ea typeface="Montserrat"/>
                <a:cs typeface="Montserrat"/>
                <a:sym typeface="Montserrat"/>
              </a:rPr>
              <a:t>Example: “swaw”: “wsaw”, “saww”, “swwa”</a:t>
            </a:r>
            <a:endParaRPr>
              <a:latin typeface="Montserrat"/>
              <a:ea typeface="Montserrat"/>
              <a:cs typeface="Montserrat"/>
              <a:sym typeface="Montserrat"/>
            </a:endParaRPr>
          </a:p>
        </p:txBody>
      </p:sp>
      <p:graphicFrame>
        <p:nvGraphicFramePr>
          <p:cNvPr id="181" name="Google Shape;181;p48"/>
          <p:cNvGraphicFramePr/>
          <p:nvPr/>
        </p:nvGraphicFramePr>
        <p:xfrm>
          <a:off x="555700" y="2730975"/>
          <a:ext cx="3000000" cy="3000000"/>
        </p:xfrm>
        <a:graphic>
          <a:graphicData uri="http://schemas.openxmlformats.org/drawingml/2006/table">
            <a:tbl>
              <a:tblPr>
                <a:noFill/>
                <a:tableStyleId>{0D8F7712-F0A6-4C06-9DA1-158961DE8B36}</a:tableStyleId>
              </a:tblPr>
              <a:tblGrid>
                <a:gridCol w="7637150"/>
              </a:tblGrid>
              <a:tr h="12700">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CC99CC"/>
                          </a:solidFill>
                          <a:highlight>
                            <a:srgbClr val="474949"/>
                          </a:highlight>
                          <a:latin typeface="Consolas"/>
                          <a:ea typeface="Consolas"/>
                          <a:cs typeface="Consolas"/>
                          <a:sym typeface="Consolas"/>
                        </a:rPr>
                        <a:t>def</a:t>
                      </a:r>
                      <a:r>
                        <a:rPr lang="en" sz="1400" u="none" cap="none" strike="noStrike">
                          <a:solidFill>
                            <a:srgbClr val="D1D9E1"/>
                          </a:solidFill>
                          <a:highlight>
                            <a:srgbClr val="474949"/>
                          </a:highlight>
                          <a:latin typeface="Consolas"/>
                          <a:ea typeface="Consolas"/>
                          <a:cs typeface="Consolas"/>
                          <a:sym typeface="Consolas"/>
                        </a:rPr>
                        <a:t> </a:t>
                      </a:r>
                      <a:r>
                        <a:rPr lang="en" sz="1400" u="none" cap="none" strike="noStrike">
                          <a:solidFill>
                            <a:srgbClr val="B5BD68"/>
                          </a:solidFill>
                          <a:highlight>
                            <a:srgbClr val="474949"/>
                          </a:highlight>
                          <a:latin typeface="Consolas"/>
                          <a:ea typeface="Consolas"/>
                          <a:cs typeface="Consolas"/>
                          <a:sym typeface="Consolas"/>
                        </a:rPr>
                        <a:t>edits1</a:t>
                      </a:r>
                      <a:r>
                        <a:rPr lang="en" sz="1400" u="none" cap="none" strike="noStrike">
                          <a:solidFill>
                            <a:srgbClr val="D1D9E1"/>
                          </a:solidFill>
                          <a:highlight>
                            <a:srgbClr val="474949"/>
                          </a:highlight>
                          <a:latin typeface="Consolas"/>
                          <a:ea typeface="Consolas"/>
                          <a:cs typeface="Consolas"/>
                          <a:sym typeface="Consolas"/>
                        </a:rPr>
                        <a:t>(word):</a:t>
                      </a:r>
                      <a:br>
                        <a:rPr lang="en" sz="1400" u="none" cap="none" strike="noStrike">
                          <a:solidFill>
                            <a:srgbClr val="D1D9E1"/>
                          </a:solidFill>
                          <a:highlight>
                            <a:srgbClr val="474949"/>
                          </a:highlight>
                          <a:latin typeface="Consolas"/>
                          <a:ea typeface="Consolas"/>
                          <a:cs typeface="Consolas"/>
                          <a:sym typeface="Consolas"/>
                        </a:rPr>
                      </a:br>
                      <a:r>
                        <a:rPr lang="en" sz="1400" u="none" cap="none" strike="noStrike">
                          <a:solidFill>
                            <a:srgbClr val="D1D9E1"/>
                          </a:solidFill>
                          <a:highlight>
                            <a:srgbClr val="474949"/>
                          </a:highlight>
                          <a:latin typeface="Consolas"/>
                          <a:ea typeface="Consolas"/>
                          <a:cs typeface="Consolas"/>
                          <a:sym typeface="Consolas"/>
                        </a:rPr>
                        <a:t>	</a:t>
                      </a:r>
                      <a:r>
                        <a:rPr lang="en" sz="1400" u="none" cap="none" strike="noStrike">
                          <a:solidFill>
                            <a:srgbClr val="8ABEB7"/>
                          </a:solidFill>
                          <a:highlight>
                            <a:srgbClr val="474949"/>
                          </a:highlight>
                          <a:latin typeface="Consolas"/>
                          <a:ea typeface="Consolas"/>
                          <a:cs typeface="Consolas"/>
                          <a:sym typeface="Consolas"/>
                        </a:rPr>
                        <a:t>"""All edits that are one edit away from `word`."""</a:t>
                      </a:r>
                      <a:br>
                        <a:rPr lang="en" sz="1400" u="none" cap="none" strike="noStrike">
                          <a:solidFill>
                            <a:srgbClr val="D1D9E1"/>
                          </a:solidFill>
                          <a:highlight>
                            <a:srgbClr val="474949"/>
                          </a:highlight>
                          <a:latin typeface="Consolas"/>
                          <a:ea typeface="Consolas"/>
                          <a:cs typeface="Consolas"/>
                          <a:sym typeface="Consolas"/>
                        </a:rPr>
                      </a:br>
                      <a:r>
                        <a:rPr lang="en" sz="1400" u="none" cap="none" strike="noStrike">
                          <a:solidFill>
                            <a:srgbClr val="D1D9E1"/>
                          </a:solidFill>
                          <a:highlight>
                            <a:srgbClr val="474949"/>
                          </a:highlight>
                          <a:latin typeface="Consolas"/>
                          <a:ea typeface="Consolas"/>
                          <a:cs typeface="Consolas"/>
                          <a:sym typeface="Consolas"/>
                        </a:rPr>
                        <a:t>	letters = </a:t>
                      </a:r>
                      <a:r>
                        <a:rPr lang="en" sz="1400" u="none" cap="none" strike="noStrike">
                          <a:solidFill>
                            <a:srgbClr val="8ABEB7"/>
                          </a:solidFill>
                          <a:highlight>
                            <a:srgbClr val="474949"/>
                          </a:highlight>
                          <a:latin typeface="Consolas"/>
                          <a:ea typeface="Consolas"/>
                          <a:cs typeface="Consolas"/>
                          <a:sym typeface="Consolas"/>
                        </a:rPr>
                        <a:t>'abcdefghijklmnopqrstuvwxyz'</a:t>
                      </a:r>
                      <a:br>
                        <a:rPr lang="en" sz="1400" u="none" cap="none" strike="noStrike">
                          <a:solidFill>
                            <a:srgbClr val="D1D9E1"/>
                          </a:solidFill>
                          <a:highlight>
                            <a:srgbClr val="474949"/>
                          </a:highlight>
                          <a:latin typeface="Consolas"/>
                          <a:ea typeface="Consolas"/>
                          <a:cs typeface="Consolas"/>
                          <a:sym typeface="Consolas"/>
                        </a:rPr>
                      </a:br>
                      <a:r>
                        <a:rPr lang="en" sz="1400" u="none" cap="none" strike="noStrike">
                          <a:solidFill>
                            <a:srgbClr val="D1D9E1"/>
                          </a:solidFill>
                          <a:highlight>
                            <a:srgbClr val="474949"/>
                          </a:highlight>
                          <a:latin typeface="Consolas"/>
                          <a:ea typeface="Consolas"/>
                          <a:cs typeface="Consolas"/>
                          <a:sym typeface="Consolas"/>
                        </a:rPr>
                        <a:t>	splits = [(word[:i], word[i:]) </a:t>
                      </a:r>
                      <a:r>
                        <a:rPr lang="en" sz="1400" u="none" cap="none" strike="noStrike">
                          <a:solidFill>
                            <a:srgbClr val="CC99CC"/>
                          </a:solidFill>
                          <a:highlight>
                            <a:srgbClr val="474949"/>
                          </a:highlight>
                          <a:latin typeface="Consolas"/>
                          <a:ea typeface="Consolas"/>
                          <a:cs typeface="Consolas"/>
                          <a:sym typeface="Consolas"/>
                        </a:rPr>
                        <a:t>for</a:t>
                      </a:r>
                      <a:r>
                        <a:rPr lang="en" sz="1400" u="none" cap="none" strike="noStrike">
                          <a:solidFill>
                            <a:srgbClr val="D1D9E1"/>
                          </a:solidFill>
                          <a:highlight>
                            <a:srgbClr val="474949"/>
                          </a:highlight>
                          <a:latin typeface="Consolas"/>
                          <a:ea typeface="Consolas"/>
                          <a:cs typeface="Consolas"/>
                          <a:sym typeface="Consolas"/>
                        </a:rPr>
                        <a:t> i </a:t>
                      </a:r>
                      <a:r>
                        <a:rPr lang="en" sz="1400" u="none" cap="none" strike="noStrike">
                          <a:solidFill>
                            <a:srgbClr val="CC99CC"/>
                          </a:solidFill>
                          <a:highlight>
                            <a:srgbClr val="474949"/>
                          </a:highlight>
                          <a:latin typeface="Consolas"/>
                          <a:ea typeface="Consolas"/>
                          <a:cs typeface="Consolas"/>
                          <a:sym typeface="Consolas"/>
                        </a:rPr>
                        <a:t>in</a:t>
                      </a:r>
                      <a:r>
                        <a:rPr lang="en" sz="1400" u="none" cap="none" strike="noStrike">
                          <a:solidFill>
                            <a:srgbClr val="D1D9E1"/>
                          </a:solidFill>
                          <a:highlight>
                            <a:srgbClr val="474949"/>
                          </a:highlight>
                          <a:latin typeface="Consolas"/>
                          <a:ea typeface="Consolas"/>
                          <a:cs typeface="Consolas"/>
                          <a:sym typeface="Consolas"/>
                        </a:rPr>
                        <a:t> </a:t>
                      </a:r>
                      <a:r>
                        <a:rPr lang="en" sz="1400" u="none" cap="none" strike="noStrike">
                          <a:solidFill>
                            <a:srgbClr val="CC99CC"/>
                          </a:solidFill>
                          <a:highlight>
                            <a:srgbClr val="474949"/>
                          </a:highlight>
                          <a:latin typeface="Consolas"/>
                          <a:ea typeface="Consolas"/>
                          <a:cs typeface="Consolas"/>
                          <a:sym typeface="Consolas"/>
                        </a:rPr>
                        <a:t>range</a:t>
                      </a:r>
                      <a:r>
                        <a:rPr lang="en" sz="1400" u="none" cap="none" strike="noStrike">
                          <a:solidFill>
                            <a:srgbClr val="D1D9E1"/>
                          </a:solidFill>
                          <a:highlight>
                            <a:srgbClr val="474949"/>
                          </a:highlight>
                          <a:latin typeface="Consolas"/>
                          <a:ea typeface="Consolas"/>
                          <a:cs typeface="Consolas"/>
                          <a:sym typeface="Consolas"/>
                        </a:rPr>
                        <a:t>(len(word) + </a:t>
                      </a:r>
                      <a:r>
                        <a:rPr lang="en" sz="1400" u="none" cap="none" strike="noStrike">
                          <a:solidFill>
                            <a:srgbClr val="F99157"/>
                          </a:solidFill>
                          <a:highlight>
                            <a:srgbClr val="474949"/>
                          </a:highlight>
                          <a:latin typeface="Consolas"/>
                          <a:ea typeface="Consolas"/>
                          <a:cs typeface="Consolas"/>
                          <a:sym typeface="Consolas"/>
                        </a:rPr>
                        <a:t>1</a:t>
                      </a:r>
                      <a:r>
                        <a:rPr lang="en" sz="1400" u="none" cap="none" strike="noStrike">
                          <a:solidFill>
                            <a:srgbClr val="D1D9E1"/>
                          </a:solidFill>
                          <a:highlight>
                            <a:srgbClr val="474949"/>
                          </a:highlight>
                          <a:latin typeface="Consolas"/>
                          <a:ea typeface="Consolas"/>
                          <a:cs typeface="Consolas"/>
                          <a:sym typeface="Consolas"/>
                        </a:rPr>
                        <a:t>)]  </a:t>
                      </a:r>
                      <a:endParaRPr sz="1400" u="none" cap="none" strike="noStrike">
                        <a:solidFill>
                          <a:srgbClr val="D1D9E1"/>
                        </a:solidFill>
                        <a:highlight>
                          <a:srgbClr val="474949"/>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9E1"/>
                          </a:solidFill>
                          <a:highlight>
                            <a:srgbClr val="474949"/>
                          </a:highlight>
                          <a:latin typeface="Consolas"/>
                          <a:ea typeface="Consolas"/>
                          <a:cs typeface="Consolas"/>
                          <a:sym typeface="Consolas"/>
                        </a:rPr>
                        <a:t>	deletes = [L + R[</a:t>
                      </a:r>
                      <a:r>
                        <a:rPr lang="en" sz="1400" u="none" cap="none" strike="noStrike">
                          <a:solidFill>
                            <a:srgbClr val="F99157"/>
                          </a:solidFill>
                          <a:highlight>
                            <a:srgbClr val="474949"/>
                          </a:highlight>
                          <a:latin typeface="Consolas"/>
                          <a:ea typeface="Consolas"/>
                          <a:cs typeface="Consolas"/>
                          <a:sym typeface="Consolas"/>
                        </a:rPr>
                        <a:t>1</a:t>
                      </a:r>
                      <a:r>
                        <a:rPr lang="en" sz="1400" u="none" cap="none" strike="noStrike">
                          <a:solidFill>
                            <a:srgbClr val="D1D9E1"/>
                          </a:solidFill>
                          <a:highlight>
                            <a:srgbClr val="474949"/>
                          </a:highlight>
                          <a:latin typeface="Consolas"/>
                          <a:ea typeface="Consolas"/>
                          <a:cs typeface="Consolas"/>
                          <a:sym typeface="Consolas"/>
                        </a:rPr>
                        <a:t>:] </a:t>
                      </a:r>
                      <a:r>
                        <a:rPr lang="en" sz="1400" u="none" cap="none" strike="noStrike">
                          <a:solidFill>
                            <a:srgbClr val="CC99CC"/>
                          </a:solidFill>
                          <a:highlight>
                            <a:srgbClr val="474949"/>
                          </a:highlight>
                          <a:latin typeface="Consolas"/>
                          <a:ea typeface="Consolas"/>
                          <a:cs typeface="Consolas"/>
                          <a:sym typeface="Consolas"/>
                        </a:rPr>
                        <a:t>for</a:t>
                      </a:r>
                      <a:r>
                        <a:rPr lang="en" sz="1400" u="none" cap="none" strike="noStrike">
                          <a:solidFill>
                            <a:srgbClr val="D1D9E1"/>
                          </a:solidFill>
                          <a:highlight>
                            <a:srgbClr val="474949"/>
                          </a:highlight>
                          <a:latin typeface="Consolas"/>
                          <a:ea typeface="Consolas"/>
                          <a:cs typeface="Consolas"/>
                          <a:sym typeface="Consolas"/>
                        </a:rPr>
                        <a:t> L, R </a:t>
                      </a:r>
                      <a:r>
                        <a:rPr lang="en" sz="1400" u="none" cap="none" strike="noStrike">
                          <a:solidFill>
                            <a:srgbClr val="CC99CC"/>
                          </a:solidFill>
                          <a:highlight>
                            <a:srgbClr val="474949"/>
                          </a:highlight>
                          <a:latin typeface="Consolas"/>
                          <a:ea typeface="Consolas"/>
                          <a:cs typeface="Consolas"/>
                          <a:sym typeface="Consolas"/>
                        </a:rPr>
                        <a:t>in</a:t>
                      </a:r>
                      <a:r>
                        <a:rPr lang="en" sz="1400" u="none" cap="none" strike="noStrike">
                          <a:solidFill>
                            <a:srgbClr val="D1D9E1"/>
                          </a:solidFill>
                          <a:highlight>
                            <a:srgbClr val="474949"/>
                          </a:highlight>
                          <a:latin typeface="Consolas"/>
                          <a:ea typeface="Consolas"/>
                          <a:cs typeface="Consolas"/>
                          <a:sym typeface="Consolas"/>
                        </a:rPr>
                        <a:t> splits </a:t>
                      </a:r>
                      <a:r>
                        <a:rPr lang="en" sz="1400" u="none" cap="none" strike="noStrike">
                          <a:solidFill>
                            <a:srgbClr val="CC99CC"/>
                          </a:solidFill>
                          <a:highlight>
                            <a:srgbClr val="474949"/>
                          </a:highlight>
                          <a:latin typeface="Consolas"/>
                          <a:ea typeface="Consolas"/>
                          <a:cs typeface="Consolas"/>
                          <a:sym typeface="Consolas"/>
                        </a:rPr>
                        <a:t>if</a:t>
                      </a:r>
                      <a:r>
                        <a:rPr lang="en" sz="1400" u="none" cap="none" strike="noStrike">
                          <a:solidFill>
                            <a:srgbClr val="D1D9E1"/>
                          </a:solidFill>
                          <a:highlight>
                            <a:srgbClr val="474949"/>
                          </a:highlight>
                          <a:latin typeface="Consolas"/>
                          <a:ea typeface="Consolas"/>
                          <a:cs typeface="Consolas"/>
                          <a:sym typeface="Consolas"/>
                        </a:rPr>
                        <a:t> R] </a:t>
                      </a:r>
                      <a:endParaRPr sz="1400" u="none" cap="none" strike="noStrike">
                        <a:solidFill>
                          <a:srgbClr val="D1D9E1"/>
                        </a:solidFill>
                        <a:highlight>
                          <a:srgbClr val="474949"/>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9E1"/>
                          </a:solidFill>
                          <a:highlight>
                            <a:srgbClr val="474949"/>
                          </a:highlight>
                          <a:latin typeface="Consolas"/>
                          <a:ea typeface="Consolas"/>
                          <a:cs typeface="Consolas"/>
                          <a:sym typeface="Consolas"/>
                        </a:rPr>
                        <a:t>	transposes = [L + R[</a:t>
                      </a:r>
                      <a:r>
                        <a:rPr lang="en" sz="1400" u="none" cap="none" strike="noStrike">
                          <a:solidFill>
                            <a:srgbClr val="F99157"/>
                          </a:solidFill>
                          <a:highlight>
                            <a:srgbClr val="474949"/>
                          </a:highlight>
                          <a:latin typeface="Consolas"/>
                          <a:ea typeface="Consolas"/>
                          <a:cs typeface="Consolas"/>
                          <a:sym typeface="Consolas"/>
                        </a:rPr>
                        <a:t>1</a:t>
                      </a:r>
                      <a:r>
                        <a:rPr lang="en" sz="1400" u="none" cap="none" strike="noStrike">
                          <a:solidFill>
                            <a:srgbClr val="D1D9E1"/>
                          </a:solidFill>
                          <a:highlight>
                            <a:srgbClr val="474949"/>
                          </a:highlight>
                          <a:latin typeface="Consolas"/>
                          <a:ea typeface="Consolas"/>
                          <a:cs typeface="Consolas"/>
                          <a:sym typeface="Consolas"/>
                        </a:rPr>
                        <a:t>] + R[</a:t>
                      </a:r>
                      <a:r>
                        <a:rPr lang="en" sz="1400" u="none" cap="none" strike="noStrike">
                          <a:solidFill>
                            <a:srgbClr val="F99157"/>
                          </a:solidFill>
                          <a:highlight>
                            <a:srgbClr val="474949"/>
                          </a:highlight>
                          <a:latin typeface="Consolas"/>
                          <a:ea typeface="Consolas"/>
                          <a:cs typeface="Consolas"/>
                          <a:sym typeface="Consolas"/>
                        </a:rPr>
                        <a:t>0</a:t>
                      </a:r>
                      <a:r>
                        <a:rPr lang="en" sz="1400" u="none" cap="none" strike="noStrike">
                          <a:solidFill>
                            <a:srgbClr val="D1D9E1"/>
                          </a:solidFill>
                          <a:highlight>
                            <a:srgbClr val="474949"/>
                          </a:highlight>
                          <a:latin typeface="Consolas"/>
                          <a:ea typeface="Consolas"/>
                          <a:cs typeface="Consolas"/>
                          <a:sym typeface="Consolas"/>
                        </a:rPr>
                        <a:t>] + R[</a:t>
                      </a:r>
                      <a:r>
                        <a:rPr lang="en" sz="1400" u="none" cap="none" strike="noStrike">
                          <a:solidFill>
                            <a:srgbClr val="F99157"/>
                          </a:solidFill>
                          <a:highlight>
                            <a:srgbClr val="474949"/>
                          </a:highlight>
                          <a:latin typeface="Consolas"/>
                          <a:ea typeface="Consolas"/>
                          <a:cs typeface="Consolas"/>
                          <a:sym typeface="Consolas"/>
                        </a:rPr>
                        <a:t>2</a:t>
                      </a:r>
                      <a:r>
                        <a:rPr lang="en" sz="1400" u="none" cap="none" strike="noStrike">
                          <a:solidFill>
                            <a:srgbClr val="D1D9E1"/>
                          </a:solidFill>
                          <a:highlight>
                            <a:srgbClr val="474949"/>
                          </a:highlight>
                          <a:latin typeface="Consolas"/>
                          <a:ea typeface="Consolas"/>
                          <a:cs typeface="Consolas"/>
                          <a:sym typeface="Consolas"/>
                        </a:rPr>
                        <a:t>:] </a:t>
                      </a:r>
                      <a:r>
                        <a:rPr lang="en" sz="1400" u="none" cap="none" strike="noStrike">
                          <a:solidFill>
                            <a:srgbClr val="CC99CC"/>
                          </a:solidFill>
                          <a:highlight>
                            <a:srgbClr val="474949"/>
                          </a:highlight>
                          <a:latin typeface="Consolas"/>
                          <a:ea typeface="Consolas"/>
                          <a:cs typeface="Consolas"/>
                          <a:sym typeface="Consolas"/>
                        </a:rPr>
                        <a:t>for</a:t>
                      </a:r>
                      <a:r>
                        <a:rPr lang="en" sz="1400" u="none" cap="none" strike="noStrike">
                          <a:solidFill>
                            <a:srgbClr val="D1D9E1"/>
                          </a:solidFill>
                          <a:highlight>
                            <a:srgbClr val="474949"/>
                          </a:highlight>
                          <a:latin typeface="Consolas"/>
                          <a:ea typeface="Consolas"/>
                          <a:cs typeface="Consolas"/>
                          <a:sym typeface="Consolas"/>
                        </a:rPr>
                        <a:t> L, R </a:t>
                      </a:r>
                      <a:r>
                        <a:rPr lang="en" sz="1400" u="none" cap="none" strike="noStrike">
                          <a:solidFill>
                            <a:srgbClr val="CC99CC"/>
                          </a:solidFill>
                          <a:highlight>
                            <a:srgbClr val="474949"/>
                          </a:highlight>
                          <a:latin typeface="Consolas"/>
                          <a:ea typeface="Consolas"/>
                          <a:cs typeface="Consolas"/>
                          <a:sym typeface="Consolas"/>
                        </a:rPr>
                        <a:t>in</a:t>
                      </a:r>
                      <a:r>
                        <a:rPr lang="en" sz="1400" u="none" cap="none" strike="noStrike">
                          <a:solidFill>
                            <a:srgbClr val="D1D9E1"/>
                          </a:solidFill>
                          <a:highlight>
                            <a:srgbClr val="474949"/>
                          </a:highlight>
                          <a:latin typeface="Consolas"/>
                          <a:ea typeface="Consolas"/>
                          <a:cs typeface="Consolas"/>
                          <a:sym typeface="Consolas"/>
                        </a:rPr>
                        <a:t> splits </a:t>
                      </a:r>
                      <a:r>
                        <a:rPr lang="en" sz="1400" u="none" cap="none" strike="noStrike">
                          <a:solidFill>
                            <a:srgbClr val="CC99CC"/>
                          </a:solidFill>
                          <a:highlight>
                            <a:srgbClr val="474949"/>
                          </a:highlight>
                          <a:latin typeface="Consolas"/>
                          <a:ea typeface="Consolas"/>
                          <a:cs typeface="Consolas"/>
                          <a:sym typeface="Consolas"/>
                        </a:rPr>
                        <a:t>if</a:t>
                      </a:r>
                      <a:r>
                        <a:rPr lang="en" sz="1400" u="none" cap="none" strike="noStrike">
                          <a:solidFill>
                            <a:srgbClr val="D1D9E1"/>
                          </a:solidFill>
                          <a:highlight>
                            <a:srgbClr val="474949"/>
                          </a:highlight>
                          <a:latin typeface="Consolas"/>
                          <a:ea typeface="Consolas"/>
                          <a:cs typeface="Consolas"/>
                          <a:sym typeface="Consolas"/>
                        </a:rPr>
                        <a:t> len(R)&gt;</a:t>
                      </a:r>
                      <a:r>
                        <a:rPr lang="en" sz="1400" u="none" cap="none" strike="noStrike">
                          <a:solidFill>
                            <a:srgbClr val="F99157"/>
                          </a:solidFill>
                          <a:highlight>
                            <a:srgbClr val="474949"/>
                          </a:highlight>
                          <a:latin typeface="Consolas"/>
                          <a:ea typeface="Consolas"/>
                          <a:cs typeface="Consolas"/>
                          <a:sym typeface="Consolas"/>
                        </a:rPr>
                        <a:t>1</a:t>
                      </a:r>
                      <a:r>
                        <a:rPr lang="en" sz="1400" u="none" cap="none" strike="noStrike">
                          <a:solidFill>
                            <a:srgbClr val="D1D9E1"/>
                          </a:solidFill>
                          <a:highlight>
                            <a:srgbClr val="474949"/>
                          </a:highlight>
                          <a:latin typeface="Consolas"/>
                          <a:ea typeface="Consolas"/>
                          <a:cs typeface="Consolas"/>
                          <a:sym typeface="Consolas"/>
                        </a:rPr>
                        <a:t>]</a:t>
                      </a:r>
                      <a:endParaRPr sz="1400" u="none" cap="none" strike="noStrike">
                        <a:solidFill>
                          <a:srgbClr val="D1D9E1"/>
                        </a:solidFill>
                        <a:highlight>
                          <a:srgbClr val="474949"/>
                        </a:highlight>
                        <a:latin typeface="Consolas"/>
                        <a:ea typeface="Consolas"/>
                        <a:cs typeface="Consolas"/>
                        <a:sym typeface="Consolas"/>
                      </a:endParaRPr>
                    </a:p>
                  </a:txBody>
                  <a:tcPr marT="63500" marB="63500" marR="63500" marL="63500">
                    <a:solidFill>
                      <a:srgbClr val="474949"/>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latin typeface="Montserrat"/>
                <a:ea typeface="Montserrat"/>
                <a:cs typeface="Montserrat"/>
                <a:sym typeface="Montserrat"/>
              </a:rPr>
              <a:t>REPLACES</a:t>
            </a:r>
            <a:endParaRPr b="1" sz="3000">
              <a:latin typeface="Montserrat"/>
              <a:ea typeface="Montserrat"/>
              <a:cs typeface="Montserrat"/>
              <a:sym typeface="Montserrat"/>
            </a:endParaRPr>
          </a:p>
        </p:txBody>
      </p:sp>
      <p:sp>
        <p:nvSpPr>
          <p:cNvPr id="187" name="Google Shape;187;p49"/>
          <p:cNvSpPr txBox="1"/>
          <p:nvPr>
            <p:ph idx="1" type="body"/>
          </p:nvPr>
        </p:nvSpPr>
        <p:spPr>
          <a:xfrm>
            <a:off x="311700" y="1152475"/>
            <a:ext cx="8637300" cy="1472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Montserrat"/>
              <a:buChar char="❖"/>
            </a:pPr>
            <a:r>
              <a:rPr lang="en">
                <a:latin typeface="Montserrat"/>
                <a:ea typeface="Montserrat"/>
                <a:cs typeface="Montserrat"/>
                <a:sym typeface="Montserrat"/>
              </a:rPr>
              <a:t>Mistyped a character</a:t>
            </a:r>
            <a:endParaRPr>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Montserrat"/>
              <a:buChar char="❖"/>
            </a:pPr>
            <a:r>
              <a:rPr lang="en">
                <a:latin typeface="Montserrat"/>
                <a:ea typeface="Montserrat"/>
                <a:cs typeface="Montserrat"/>
                <a:sym typeface="Montserrat"/>
              </a:rPr>
              <a:t>Loops through each character and exchanges it with each character in the alphabet</a:t>
            </a:r>
            <a:endParaRPr>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Montserrat"/>
              <a:buChar char="❖"/>
            </a:pPr>
            <a:r>
              <a:rPr lang="en">
                <a:latin typeface="Montserrat"/>
                <a:ea typeface="Montserrat"/>
                <a:cs typeface="Montserrat"/>
                <a:sym typeface="Montserrat"/>
              </a:rPr>
              <a:t>Example: “swaw”: “awaw”, “bwaw”, “cwaw”, … , “saaw”, “sbaw”, “scaw”, ...</a:t>
            </a:r>
            <a:endParaRPr>
              <a:latin typeface="Montserrat"/>
              <a:ea typeface="Montserrat"/>
              <a:cs typeface="Montserrat"/>
              <a:sym typeface="Montserrat"/>
            </a:endParaRPr>
          </a:p>
        </p:txBody>
      </p:sp>
      <p:graphicFrame>
        <p:nvGraphicFramePr>
          <p:cNvPr id="188" name="Google Shape;188;p49"/>
          <p:cNvGraphicFramePr/>
          <p:nvPr/>
        </p:nvGraphicFramePr>
        <p:xfrm>
          <a:off x="194475" y="2905925"/>
          <a:ext cx="3000000" cy="3000000"/>
        </p:xfrm>
        <a:graphic>
          <a:graphicData uri="http://schemas.openxmlformats.org/drawingml/2006/table">
            <a:tbl>
              <a:tblPr>
                <a:noFill/>
                <a:tableStyleId>{0D8F7712-F0A6-4C06-9DA1-158961DE8B36}</a:tableStyleId>
              </a:tblPr>
              <a:tblGrid>
                <a:gridCol w="8703600"/>
              </a:tblGrid>
              <a:tr h="12700">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CC99CC"/>
                          </a:solidFill>
                          <a:highlight>
                            <a:srgbClr val="474949"/>
                          </a:highlight>
                          <a:latin typeface="Consolas"/>
                          <a:ea typeface="Consolas"/>
                          <a:cs typeface="Consolas"/>
                          <a:sym typeface="Consolas"/>
                        </a:rPr>
                        <a:t>def</a:t>
                      </a:r>
                      <a:r>
                        <a:rPr lang="en" sz="1400" u="none" cap="none" strike="noStrike">
                          <a:solidFill>
                            <a:srgbClr val="D1D9E1"/>
                          </a:solidFill>
                          <a:highlight>
                            <a:srgbClr val="474949"/>
                          </a:highlight>
                          <a:latin typeface="Consolas"/>
                          <a:ea typeface="Consolas"/>
                          <a:cs typeface="Consolas"/>
                          <a:sym typeface="Consolas"/>
                        </a:rPr>
                        <a:t> </a:t>
                      </a:r>
                      <a:r>
                        <a:rPr lang="en" sz="1400" u="none" cap="none" strike="noStrike">
                          <a:solidFill>
                            <a:srgbClr val="B5BD68"/>
                          </a:solidFill>
                          <a:highlight>
                            <a:srgbClr val="474949"/>
                          </a:highlight>
                          <a:latin typeface="Consolas"/>
                          <a:ea typeface="Consolas"/>
                          <a:cs typeface="Consolas"/>
                          <a:sym typeface="Consolas"/>
                        </a:rPr>
                        <a:t>edits1</a:t>
                      </a:r>
                      <a:r>
                        <a:rPr lang="en" sz="1400" u="none" cap="none" strike="noStrike">
                          <a:solidFill>
                            <a:srgbClr val="D1D9E1"/>
                          </a:solidFill>
                          <a:highlight>
                            <a:srgbClr val="474949"/>
                          </a:highlight>
                          <a:latin typeface="Consolas"/>
                          <a:ea typeface="Consolas"/>
                          <a:cs typeface="Consolas"/>
                          <a:sym typeface="Consolas"/>
                        </a:rPr>
                        <a:t>(word):</a:t>
                      </a:r>
                      <a:br>
                        <a:rPr lang="en" sz="1400" u="none" cap="none" strike="noStrike">
                          <a:solidFill>
                            <a:srgbClr val="D1D9E1"/>
                          </a:solidFill>
                          <a:highlight>
                            <a:srgbClr val="474949"/>
                          </a:highlight>
                          <a:latin typeface="Consolas"/>
                          <a:ea typeface="Consolas"/>
                          <a:cs typeface="Consolas"/>
                          <a:sym typeface="Consolas"/>
                        </a:rPr>
                      </a:br>
                      <a:r>
                        <a:rPr lang="en" sz="1400" u="none" cap="none" strike="noStrike">
                          <a:solidFill>
                            <a:srgbClr val="D1D9E1"/>
                          </a:solidFill>
                          <a:highlight>
                            <a:srgbClr val="474949"/>
                          </a:highlight>
                          <a:latin typeface="Consolas"/>
                          <a:ea typeface="Consolas"/>
                          <a:cs typeface="Consolas"/>
                          <a:sym typeface="Consolas"/>
                        </a:rPr>
                        <a:t>	letters = </a:t>
                      </a:r>
                      <a:r>
                        <a:rPr lang="en" sz="1400" u="none" cap="none" strike="noStrike">
                          <a:solidFill>
                            <a:srgbClr val="8ABEB7"/>
                          </a:solidFill>
                          <a:highlight>
                            <a:srgbClr val="474949"/>
                          </a:highlight>
                          <a:latin typeface="Consolas"/>
                          <a:ea typeface="Consolas"/>
                          <a:cs typeface="Consolas"/>
                          <a:sym typeface="Consolas"/>
                        </a:rPr>
                        <a:t>'abcdefghijklmnopqrstuvwxyz'</a:t>
                      </a:r>
                      <a:br>
                        <a:rPr lang="en" sz="1400" u="none" cap="none" strike="noStrike">
                          <a:solidFill>
                            <a:srgbClr val="D1D9E1"/>
                          </a:solidFill>
                          <a:highlight>
                            <a:srgbClr val="474949"/>
                          </a:highlight>
                          <a:latin typeface="Consolas"/>
                          <a:ea typeface="Consolas"/>
                          <a:cs typeface="Consolas"/>
                          <a:sym typeface="Consolas"/>
                        </a:rPr>
                      </a:br>
                      <a:r>
                        <a:rPr lang="en" sz="1400" u="none" cap="none" strike="noStrike">
                          <a:solidFill>
                            <a:srgbClr val="D1D9E1"/>
                          </a:solidFill>
                          <a:highlight>
                            <a:srgbClr val="474949"/>
                          </a:highlight>
                          <a:latin typeface="Consolas"/>
                          <a:ea typeface="Consolas"/>
                          <a:cs typeface="Consolas"/>
                          <a:sym typeface="Consolas"/>
                        </a:rPr>
                        <a:t>	splits = [(word[:i], word[i:]) </a:t>
                      </a:r>
                      <a:r>
                        <a:rPr lang="en" sz="1400" u="none" cap="none" strike="noStrike">
                          <a:solidFill>
                            <a:srgbClr val="CC99CC"/>
                          </a:solidFill>
                          <a:highlight>
                            <a:srgbClr val="474949"/>
                          </a:highlight>
                          <a:latin typeface="Consolas"/>
                          <a:ea typeface="Consolas"/>
                          <a:cs typeface="Consolas"/>
                          <a:sym typeface="Consolas"/>
                        </a:rPr>
                        <a:t>for</a:t>
                      </a:r>
                      <a:r>
                        <a:rPr lang="en" sz="1400" u="none" cap="none" strike="noStrike">
                          <a:solidFill>
                            <a:srgbClr val="D1D9E1"/>
                          </a:solidFill>
                          <a:highlight>
                            <a:srgbClr val="474949"/>
                          </a:highlight>
                          <a:latin typeface="Consolas"/>
                          <a:ea typeface="Consolas"/>
                          <a:cs typeface="Consolas"/>
                          <a:sym typeface="Consolas"/>
                        </a:rPr>
                        <a:t> i </a:t>
                      </a:r>
                      <a:r>
                        <a:rPr lang="en" sz="1400" u="none" cap="none" strike="noStrike">
                          <a:solidFill>
                            <a:srgbClr val="CC99CC"/>
                          </a:solidFill>
                          <a:highlight>
                            <a:srgbClr val="474949"/>
                          </a:highlight>
                          <a:latin typeface="Consolas"/>
                          <a:ea typeface="Consolas"/>
                          <a:cs typeface="Consolas"/>
                          <a:sym typeface="Consolas"/>
                        </a:rPr>
                        <a:t>in</a:t>
                      </a:r>
                      <a:r>
                        <a:rPr lang="en" sz="1400" u="none" cap="none" strike="noStrike">
                          <a:solidFill>
                            <a:srgbClr val="D1D9E1"/>
                          </a:solidFill>
                          <a:highlight>
                            <a:srgbClr val="474949"/>
                          </a:highlight>
                          <a:latin typeface="Consolas"/>
                          <a:ea typeface="Consolas"/>
                          <a:cs typeface="Consolas"/>
                          <a:sym typeface="Consolas"/>
                        </a:rPr>
                        <a:t> </a:t>
                      </a:r>
                      <a:r>
                        <a:rPr lang="en" sz="1400" u="none" cap="none" strike="noStrike">
                          <a:solidFill>
                            <a:srgbClr val="CC99CC"/>
                          </a:solidFill>
                          <a:highlight>
                            <a:srgbClr val="474949"/>
                          </a:highlight>
                          <a:latin typeface="Consolas"/>
                          <a:ea typeface="Consolas"/>
                          <a:cs typeface="Consolas"/>
                          <a:sym typeface="Consolas"/>
                        </a:rPr>
                        <a:t>range</a:t>
                      </a:r>
                      <a:r>
                        <a:rPr lang="en" sz="1400" u="none" cap="none" strike="noStrike">
                          <a:solidFill>
                            <a:srgbClr val="D1D9E1"/>
                          </a:solidFill>
                          <a:highlight>
                            <a:srgbClr val="474949"/>
                          </a:highlight>
                          <a:latin typeface="Consolas"/>
                          <a:ea typeface="Consolas"/>
                          <a:cs typeface="Consolas"/>
                          <a:sym typeface="Consolas"/>
                        </a:rPr>
                        <a:t>(len(word) + </a:t>
                      </a:r>
                      <a:r>
                        <a:rPr lang="en" sz="1400" u="none" cap="none" strike="noStrike">
                          <a:solidFill>
                            <a:srgbClr val="F99157"/>
                          </a:solidFill>
                          <a:highlight>
                            <a:srgbClr val="474949"/>
                          </a:highlight>
                          <a:latin typeface="Consolas"/>
                          <a:ea typeface="Consolas"/>
                          <a:cs typeface="Consolas"/>
                          <a:sym typeface="Consolas"/>
                        </a:rPr>
                        <a:t>1</a:t>
                      </a:r>
                      <a:r>
                        <a:rPr lang="en" sz="1400" u="none" cap="none" strike="noStrike">
                          <a:solidFill>
                            <a:srgbClr val="D1D9E1"/>
                          </a:solidFill>
                          <a:highlight>
                            <a:srgbClr val="474949"/>
                          </a:highlight>
                          <a:latin typeface="Consolas"/>
                          <a:ea typeface="Consolas"/>
                          <a:cs typeface="Consolas"/>
                          <a:sym typeface="Consolas"/>
                        </a:rPr>
                        <a:t>)]  </a:t>
                      </a:r>
                      <a:endParaRPr sz="1400" u="none" cap="none" strike="noStrike">
                        <a:solidFill>
                          <a:srgbClr val="D1D9E1"/>
                        </a:solidFill>
                        <a:highlight>
                          <a:srgbClr val="474949"/>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9E1"/>
                          </a:solidFill>
                          <a:highlight>
                            <a:srgbClr val="474949"/>
                          </a:highlight>
                          <a:latin typeface="Consolas"/>
                          <a:ea typeface="Consolas"/>
                          <a:cs typeface="Consolas"/>
                          <a:sym typeface="Consolas"/>
                        </a:rPr>
                        <a:t>	deletes = [L + R[</a:t>
                      </a:r>
                      <a:r>
                        <a:rPr lang="en" sz="1400" u="none" cap="none" strike="noStrike">
                          <a:solidFill>
                            <a:srgbClr val="F99157"/>
                          </a:solidFill>
                          <a:highlight>
                            <a:srgbClr val="474949"/>
                          </a:highlight>
                          <a:latin typeface="Consolas"/>
                          <a:ea typeface="Consolas"/>
                          <a:cs typeface="Consolas"/>
                          <a:sym typeface="Consolas"/>
                        </a:rPr>
                        <a:t>1</a:t>
                      </a:r>
                      <a:r>
                        <a:rPr lang="en" sz="1400" u="none" cap="none" strike="noStrike">
                          <a:solidFill>
                            <a:srgbClr val="D1D9E1"/>
                          </a:solidFill>
                          <a:highlight>
                            <a:srgbClr val="474949"/>
                          </a:highlight>
                          <a:latin typeface="Consolas"/>
                          <a:ea typeface="Consolas"/>
                          <a:cs typeface="Consolas"/>
                          <a:sym typeface="Consolas"/>
                        </a:rPr>
                        <a:t>:] </a:t>
                      </a:r>
                      <a:r>
                        <a:rPr lang="en" sz="1400" u="none" cap="none" strike="noStrike">
                          <a:solidFill>
                            <a:srgbClr val="CC99CC"/>
                          </a:solidFill>
                          <a:highlight>
                            <a:srgbClr val="474949"/>
                          </a:highlight>
                          <a:latin typeface="Consolas"/>
                          <a:ea typeface="Consolas"/>
                          <a:cs typeface="Consolas"/>
                          <a:sym typeface="Consolas"/>
                        </a:rPr>
                        <a:t>for</a:t>
                      </a:r>
                      <a:r>
                        <a:rPr lang="en" sz="1400" u="none" cap="none" strike="noStrike">
                          <a:solidFill>
                            <a:srgbClr val="D1D9E1"/>
                          </a:solidFill>
                          <a:highlight>
                            <a:srgbClr val="474949"/>
                          </a:highlight>
                          <a:latin typeface="Consolas"/>
                          <a:ea typeface="Consolas"/>
                          <a:cs typeface="Consolas"/>
                          <a:sym typeface="Consolas"/>
                        </a:rPr>
                        <a:t> L, R </a:t>
                      </a:r>
                      <a:r>
                        <a:rPr lang="en" sz="1400" u="none" cap="none" strike="noStrike">
                          <a:solidFill>
                            <a:srgbClr val="CC99CC"/>
                          </a:solidFill>
                          <a:highlight>
                            <a:srgbClr val="474949"/>
                          </a:highlight>
                          <a:latin typeface="Consolas"/>
                          <a:ea typeface="Consolas"/>
                          <a:cs typeface="Consolas"/>
                          <a:sym typeface="Consolas"/>
                        </a:rPr>
                        <a:t>in</a:t>
                      </a:r>
                      <a:r>
                        <a:rPr lang="en" sz="1400" u="none" cap="none" strike="noStrike">
                          <a:solidFill>
                            <a:srgbClr val="D1D9E1"/>
                          </a:solidFill>
                          <a:highlight>
                            <a:srgbClr val="474949"/>
                          </a:highlight>
                          <a:latin typeface="Consolas"/>
                          <a:ea typeface="Consolas"/>
                          <a:cs typeface="Consolas"/>
                          <a:sym typeface="Consolas"/>
                        </a:rPr>
                        <a:t> splits </a:t>
                      </a:r>
                      <a:r>
                        <a:rPr lang="en" sz="1400" u="none" cap="none" strike="noStrike">
                          <a:solidFill>
                            <a:srgbClr val="CC99CC"/>
                          </a:solidFill>
                          <a:highlight>
                            <a:srgbClr val="474949"/>
                          </a:highlight>
                          <a:latin typeface="Consolas"/>
                          <a:ea typeface="Consolas"/>
                          <a:cs typeface="Consolas"/>
                          <a:sym typeface="Consolas"/>
                        </a:rPr>
                        <a:t>if</a:t>
                      </a:r>
                      <a:r>
                        <a:rPr lang="en" sz="1400" u="none" cap="none" strike="noStrike">
                          <a:solidFill>
                            <a:srgbClr val="D1D9E1"/>
                          </a:solidFill>
                          <a:highlight>
                            <a:srgbClr val="474949"/>
                          </a:highlight>
                          <a:latin typeface="Consolas"/>
                          <a:ea typeface="Consolas"/>
                          <a:cs typeface="Consolas"/>
                          <a:sym typeface="Consolas"/>
                        </a:rPr>
                        <a:t> R] </a:t>
                      </a:r>
                      <a:endParaRPr sz="1400" u="none" cap="none" strike="noStrike">
                        <a:solidFill>
                          <a:srgbClr val="D1D9E1"/>
                        </a:solidFill>
                        <a:highlight>
                          <a:srgbClr val="474949"/>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9E1"/>
                          </a:solidFill>
                          <a:highlight>
                            <a:srgbClr val="474949"/>
                          </a:highlight>
                          <a:latin typeface="Consolas"/>
                          <a:ea typeface="Consolas"/>
                          <a:cs typeface="Consolas"/>
                          <a:sym typeface="Consolas"/>
                        </a:rPr>
                        <a:t>	transposes = [L + R[</a:t>
                      </a:r>
                      <a:r>
                        <a:rPr lang="en" sz="1400" u="none" cap="none" strike="noStrike">
                          <a:solidFill>
                            <a:srgbClr val="F99157"/>
                          </a:solidFill>
                          <a:highlight>
                            <a:srgbClr val="474949"/>
                          </a:highlight>
                          <a:latin typeface="Consolas"/>
                          <a:ea typeface="Consolas"/>
                          <a:cs typeface="Consolas"/>
                          <a:sym typeface="Consolas"/>
                        </a:rPr>
                        <a:t>1</a:t>
                      </a:r>
                      <a:r>
                        <a:rPr lang="en" sz="1400" u="none" cap="none" strike="noStrike">
                          <a:solidFill>
                            <a:srgbClr val="D1D9E1"/>
                          </a:solidFill>
                          <a:highlight>
                            <a:srgbClr val="474949"/>
                          </a:highlight>
                          <a:latin typeface="Consolas"/>
                          <a:ea typeface="Consolas"/>
                          <a:cs typeface="Consolas"/>
                          <a:sym typeface="Consolas"/>
                        </a:rPr>
                        <a:t>] + R[</a:t>
                      </a:r>
                      <a:r>
                        <a:rPr lang="en" sz="1400" u="none" cap="none" strike="noStrike">
                          <a:solidFill>
                            <a:srgbClr val="F99157"/>
                          </a:solidFill>
                          <a:highlight>
                            <a:srgbClr val="474949"/>
                          </a:highlight>
                          <a:latin typeface="Consolas"/>
                          <a:ea typeface="Consolas"/>
                          <a:cs typeface="Consolas"/>
                          <a:sym typeface="Consolas"/>
                        </a:rPr>
                        <a:t>0</a:t>
                      </a:r>
                      <a:r>
                        <a:rPr lang="en" sz="1400" u="none" cap="none" strike="noStrike">
                          <a:solidFill>
                            <a:srgbClr val="D1D9E1"/>
                          </a:solidFill>
                          <a:highlight>
                            <a:srgbClr val="474949"/>
                          </a:highlight>
                          <a:latin typeface="Consolas"/>
                          <a:ea typeface="Consolas"/>
                          <a:cs typeface="Consolas"/>
                          <a:sym typeface="Consolas"/>
                        </a:rPr>
                        <a:t>] + R[</a:t>
                      </a:r>
                      <a:r>
                        <a:rPr lang="en" sz="1400" u="none" cap="none" strike="noStrike">
                          <a:solidFill>
                            <a:srgbClr val="F99157"/>
                          </a:solidFill>
                          <a:highlight>
                            <a:srgbClr val="474949"/>
                          </a:highlight>
                          <a:latin typeface="Consolas"/>
                          <a:ea typeface="Consolas"/>
                          <a:cs typeface="Consolas"/>
                          <a:sym typeface="Consolas"/>
                        </a:rPr>
                        <a:t>2</a:t>
                      </a:r>
                      <a:r>
                        <a:rPr lang="en" sz="1400" u="none" cap="none" strike="noStrike">
                          <a:solidFill>
                            <a:srgbClr val="D1D9E1"/>
                          </a:solidFill>
                          <a:highlight>
                            <a:srgbClr val="474949"/>
                          </a:highlight>
                          <a:latin typeface="Consolas"/>
                          <a:ea typeface="Consolas"/>
                          <a:cs typeface="Consolas"/>
                          <a:sym typeface="Consolas"/>
                        </a:rPr>
                        <a:t>:] </a:t>
                      </a:r>
                      <a:r>
                        <a:rPr lang="en" sz="1400" u="none" cap="none" strike="noStrike">
                          <a:solidFill>
                            <a:srgbClr val="CC99CC"/>
                          </a:solidFill>
                          <a:highlight>
                            <a:srgbClr val="474949"/>
                          </a:highlight>
                          <a:latin typeface="Consolas"/>
                          <a:ea typeface="Consolas"/>
                          <a:cs typeface="Consolas"/>
                          <a:sym typeface="Consolas"/>
                        </a:rPr>
                        <a:t>for</a:t>
                      </a:r>
                      <a:r>
                        <a:rPr lang="en" sz="1400" u="none" cap="none" strike="noStrike">
                          <a:solidFill>
                            <a:srgbClr val="D1D9E1"/>
                          </a:solidFill>
                          <a:highlight>
                            <a:srgbClr val="474949"/>
                          </a:highlight>
                          <a:latin typeface="Consolas"/>
                          <a:ea typeface="Consolas"/>
                          <a:cs typeface="Consolas"/>
                          <a:sym typeface="Consolas"/>
                        </a:rPr>
                        <a:t> L, R </a:t>
                      </a:r>
                      <a:r>
                        <a:rPr lang="en" sz="1400" u="none" cap="none" strike="noStrike">
                          <a:solidFill>
                            <a:srgbClr val="CC99CC"/>
                          </a:solidFill>
                          <a:highlight>
                            <a:srgbClr val="474949"/>
                          </a:highlight>
                          <a:latin typeface="Consolas"/>
                          <a:ea typeface="Consolas"/>
                          <a:cs typeface="Consolas"/>
                          <a:sym typeface="Consolas"/>
                        </a:rPr>
                        <a:t>in</a:t>
                      </a:r>
                      <a:r>
                        <a:rPr lang="en" sz="1400" u="none" cap="none" strike="noStrike">
                          <a:solidFill>
                            <a:srgbClr val="D1D9E1"/>
                          </a:solidFill>
                          <a:highlight>
                            <a:srgbClr val="474949"/>
                          </a:highlight>
                          <a:latin typeface="Consolas"/>
                          <a:ea typeface="Consolas"/>
                          <a:cs typeface="Consolas"/>
                          <a:sym typeface="Consolas"/>
                        </a:rPr>
                        <a:t> splits </a:t>
                      </a:r>
                      <a:r>
                        <a:rPr lang="en" sz="1400" u="none" cap="none" strike="noStrike">
                          <a:solidFill>
                            <a:srgbClr val="CC99CC"/>
                          </a:solidFill>
                          <a:highlight>
                            <a:srgbClr val="474949"/>
                          </a:highlight>
                          <a:latin typeface="Consolas"/>
                          <a:ea typeface="Consolas"/>
                          <a:cs typeface="Consolas"/>
                          <a:sym typeface="Consolas"/>
                        </a:rPr>
                        <a:t>if</a:t>
                      </a:r>
                      <a:r>
                        <a:rPr lang="en" sz="1400" u="none" cap="none" strike="noStrike">
                          <a:solidFill>
                            <a:srgbClr val="D1D9E1"/>
                          </a:solidFill>
                          <a:highlight>
                            <a:srgbClr val="474949"/>
                          </a:highlight>
                          <a:latin typeface="Consolas"/>
                          <a:ea typeface="Consolas"/>
                          <a:cs typeface="Consolas"/>
                          <a:sym typeface="Consolas"/>
                        </a:rPr>
                        <a:t> len(R)&gt;</a:t>
                      </a:r>
                      <a:r>
                        <a:rPr lang="en" sz="1400" u="none" cap="none" strike="noStrike">
                          <a:solidFill>
                            <a:srgbClr val="F99157"/>
                          </a:solidFill>
                          <a:highlight>
                            <a:srgbClr val="474949"/>
                          </a:highlight>
                          <a:latin typeface="Consolas"/>
                          <a:ea typeface="Consolas"/>
                          <a:cs typeface="Consolas"/>
                          <a:sym typeface="Consolas"/>
                        </a:rPr>
                        <a:t>1</a:t>
                      </a:r>
                      <a:r>
                        <a:rPr lang="en" sz="1400" u="none" cap="none" strike="noStrike">
                          <a:solidFill>
                            <a:srgbClr val="D1D9E1"/>
                          </a:solidFill>
                          <a:highlight>
                            <a:srgbClr val="474949"/>
                          </a:highlight>
                          <a:latin typeface="Consolas"/>
                          <a:ea typeface="Consolas"/>
                          <a:cs typeface="Consolas"/>
                          <a:sym typeface="Consolas"/>
                        </a:rPr>
                        <a:t>]</a:t>
                      </a:r>
                      <a:endParaRPr sz="1400" u="none" cap="none" strike="noStrike">
                        <a:solidFill>
                          <a:srgbClr val="D1D9E1"/>
                        </a:solidFill>
                        <a:highlight>
                          <a:srgbClr val="474949"/>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9E1"/>
                          </a:solidFill>
                          <a:highlight>
                            <a:srgbClr val="474949"/>
                          </a:highlight>
                          <a:latin typeface="Consolas"/>
                          <a:ea typeface="Consolas"/>
                          <a:cs typeface="Consolas"/>
                          <a:sym typeface="Consolas"/>
                        </a:rPr>
                        <a:t>    </a:t>
                      </a:r>
                      <a:r>
                        <a:rPr lang="en">
                          <a:solidFill>
                            <a:srgbClr val="D1D9E1"/>
                          </a:solidFill>
                          <a:highlight>
                            <a:srgbClr val="474949"/>
                          </a:highlight>
                          <a:latin typeface="Consolas"/>
                          <a:ea typeface="Consolas"/>
                          <a:cs typeface="Consolas"/>
                          <a:sym typeface="Consolas"/>
                        </a:rPr>
                        <a:t> </a:t>
                      </a:r>
                      <a:r>
                        <a:rPr lang="en" sz="1400" u="none" cap="none" strike="noStrike">
                          <a:solidFill>
                            <a:srgbClr val="D1D9E1"/>
                          </a:solidFill>
                          <a:latin typeface="Consolas"/>
                          <a:ea typeface="Consolas"/>
                          <a:cs typeface="Consolas"/>
                          <a:sym typeface="Consolas"/>
                        </a:rPr>
                        <a:t>replaces   = [L + c + R[</a:t>
                      </a:r>
                      <a:r>
                        <a:rPr lang="en" sz="1400" u="none" cap="none" strike="noStrike">
                          <a:solidFill>
                            <a:srgbClr val="F99157"/>
                          </a:solidFill>
                          <a:latin typeface="Consolas"/>
                          <a:ea typeface="Consolas"/>
                          <a:cs typeface="Consolas"/>
                          <a:sym typeface="Consolas"/>
                        </a:rPr>
                        <a:t>1</a:t>
                      </a:r>
                      <a:r>
                        <a:rPr lang="en" sz="1400" u="none" cap="none" strike="noStrike">
                          <a:solidFill>
                            <a:srgbClr val="D1D9E1"/>
                          </a:solidFill>
                          <a:latin typeface="Consolas"/>
                          <a:ea typeface="Consolas"/>
                          <a:cs typeface="Consolas"/>
                          <a:sym typeface="Consolas"/>
                        </a:rPr>
                        <a:t>:] </a:t>
                      </a:r>
                      <a:r>
                        <a:rPr lang="en" sz="1400" u="none" cap="none" strike="noStrike">
                          <a:solidFill>
                            <a:srgbClr val="CC99CC"/>
                          </a:solidFill>
                          <a:latin typeface="Consolas"/>
                          <a:ea typeface="Consolas"/>
                          <a:cs typeface="Consolas"/>
                          <a:sym typeface="Consolas"/>
                        </a:rPr>
                        <a:t>for</a:t>
                      </a:r>
                      <a:r>
                        <a:rPr lang="en" sz="1400" u="none" cap="none" strike="noStrike">
                          <a:solidFill>
                            <a:srgbClr val="D1D9E1"/>
                          </a:solidFill>
                          <a:latin typeface="Consolas"/>
                          <a:ea typeface="Consolas"/>
                          <a:cs typeface="Consolas"/>
                          <a:sym typeface="Consolas"/>
                        </a:rPr>
                        <a:t> L, R </a:t>
                      </a:r>
                      <a:r>
                        <a:rPr lang="en" sz="1400" u="none" cap="none" strike="noStrike">
                          <a:solidFill>
                            <a:srgbClr val="CC99CC"/>
                          </a:solidFill>
                          <a:latin typeface="Consolas"/>
                          <a:ea typeface="Consolas"/>
                          <a:cs typeface="Consolas"/>
                          <a:sym typeface="Consolas"/>
                        </a:rPr>
                        <a:t>in</a:t>
                      </a:r>
                      <a:r>
                        <a:rPr lang="en" sz="1400" u="none" cap="none" strike="noStrike">
                          <a:solidFill>
                            <a:srgbClr val="D1D9E1"/>
                          </a:solidFill>
                          <a:latin typeface="Consolas"/>
                          <a:ea typeface="Consolas"/>
                          <a:cs typeface="Consolas"/>
                          <a:sym typeface="Consolas"/>
                        </a:rPr>
                        <a:t> splits </a:t>
                      </a:r>
                      <a:r>
                        <a:rPr lang="en" sz="1400" u="none" cap="none" strike="noStrike">
                          <a:solidFill>
                            <a:srgbClr val="CC99CC"/>
                          </a:solidFill>
                          <a:latin typeface="Consolas"/>
                          <a:ea typeface="Consolas"/>
                          <a:cs typeface="Consolas"/>
                          <a:sym typeface="Consolas"/>
                        </a:rPr>
                        <a:t>if</a:t>
                      </a:r>
                      <a:r>
                        <a:rPr lang="en" sz="1400" u="none" cap="none" strike="noStrike">
                          <a:solidFill>
                            <a:srgbClr val="D1D9E1"/>
                          </a:solidFill>
                          <a:latin typeface="Consolas"/>
                          <a:ea typeface="Consolas"/>
                          <a:cs typeface="Consolas"/>
                          <a:sym typeface="Consolas"/>
                        </a:rPr>
                        <a:t> R </a:t>
                      </a:r>
                      <a:r>
                        <a:rPr lang="en" sz="1400" u="none" cap="none" strike="noStrike">
                          <a:solidFill>
                            <a:srgbClr val="CC99CC"/>
                          </a:solidFill>
                          <a:latin typeface="Consolas"/>
                          <a:ea typeface="Consolas"/>
                          <a:cs typeface="Consolas"/>
                          <a:sym typeface="Consolas"/>
                        </a:rPr>
                        <a:t>for</a:t>
                      </a:r>
                      <a:r>
                        <a:rPr lang="en" sz="1400" u="none" cap="none" strike="noStrike">
                          <a:solidFill>
                            <a:srgbClr val="D1D9E1"/>
                          </a:solidFill>
                          <a:latin typeface="Consolas"/>
                          <a:ea typeface="Consolas"/>
                          <a:cs typeface="Consolas"/>
                          <a:sym typeface="Consolas"/>
                        </a:rPr>
                        <a:t> c </a:t>
                      </a:r>
                      <a:r>
                        <a:rPr lang="en" sz="1400" u="none" cap="none" strike="noStrike">
                          <a:solidFill>
                            <a:srgbClr val="CC99CC"/>
                          </a:solidFill>
                          <a:latin typeface="Consolas"/>
                          <a:ea typeface="Consolas"/>
                          <a:cs typeface="Consolas"/>
                          <a:sym typeface="Consolas"/>
                        </a:rPr>
                        <a:t>in</a:t>
                      </a:r>
                      <a:r>
                        <a:rPr lang="en" sz="1400" u="none" cap="none" strike="noStrike">
                          <a:solidFill>
                            <a:srgbClr val="D1D9E1"/>
                          </a:solidFill>
                          <a:latin typeface="Consolas"/>
                          <a:ea typeface="Consolas"/>
                          <a:cs typeface="Consolas"/>
                          <a:sym typeface="Consolas"/>
                        </a:rPr>
                        <a:t> letters </a:t>
                      </a:r>
                      <a:r>
                        <a:rPr lang="en" sz="1400" u="none" cap="none" strike="noStrike">
                          <a:solidFill>
                            <a:srgbClr val="CC99CC"/>
                          </a:solidFill>
                          <a:latin typeface="Consolas"/>
                          <a:ea typeface="Consolas"/>
                          <a:cs typeface="Consolas"/>
                          <a:sym typeface="Consolas"/>
                        </a:rPr>
                        <a:t>if</a:t>
                      </a:r>
                      <a:r>
                        <a:rPr lang="en" sz="1400" u="none" cap="none" strike="noStrike">
                          <a:solidFill>
                            <a:srgbClr val="D1D9E1"/>
                          </a:solidFill>
                          <a:latin typeface="Consolas"/>
                          <a:ea typeface="Consolas"/>
                          <a:cs typeface="Consolas"/>
                          <a:sym typeface="Consolas"/>
                        </a:rPr>
                        <a:t> c != R[</a:t>
                      </a:r>
                      <a:r>
                        <a:rPr lang="en" sz="1400" u="none" cap="none" strike="noStrike">
                          <a:solidFill>
                            <a:srgbClr val="F99157"/>
                          </a:solidFill>
                          <a:latin typeface="Consolas"/>
                          <a:ea typeface="Consolas"/>
                          <a:cs typeface="Consolas"/>
                          <a:sym typeface="Consolas"/>
                        </a:rPr>
                        <a:t>0</a:t>
                      </a:r>
                      <a:r>
                        <a:rPr lang="en" sz="1400" u="none" cap="none" strike="noStrike">
                          <a:solidFill>
                            <a:srgbClr val="D1D9E1"/>
                          </a:solidFill>
                          <a:latin typeface="Consolas"/>
                          <a:ea typeface="Consolas"/>
                          <a:cs typeface="Consolas"/>
                          <a:sym typeface="Consolas"/>
                        </a:rPr>
                        <a:t>]]</a:t>
                      </a:r>
                      <a:endParaRPr sz="1400" u="none" cap="none" strike="noStrike">
                        <a:solidFill>
                          <a:srgbClr val="D1D9E1"/>
                        </a:solidFill>
                        <a:highlight>
                          <a:srgbClr val="474949"/>
                        </a:highlight>
                        <a:latin typeface="Consolas"/>
                        <a:ea typeface="Consolas"/>
                        <a:cs typeface="Consolas"/>
                        <a:sym typeface="Consolas"/>
                      </a:endParaRPr>
                    </a:p>
                  </a:txBody>
                  <a:tcPr marT="63500" marB="63500" marR="63500" marL="63500">
                    <a:solidFill>
                      <a:srgbClr val="474949"/>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latin typeface="Montserrat"/>
                <a:ea typeface="Montserrat"/>
                <a:cs typeface="Montserrat"/>
                <a:sym typeface="Montserrat"/>
              </a:rPr>
              <a:t>INSERTS</a:t>
            </a:r>
            <a:endParaRPr b="1" sz="3000">
              <a:latin typeface="Montserrat"/>
              <a:ea typeface="Montserrat"/>
              <a:cs typeface="Montserrat"/>
              <a:sym typeface="Montserrat"/>
            </a:endParaRPr>
          </a:p>
        </p:txBody>
      </p:sp>
      <p:sp>
        <p:nvSpPr>
          <p:cNvPr id="194" name="Google Shape;194;p50"/>
          <p:cNvSpPr txBox="1"/>
          <p:nvPr>
            <p:ph idx="1" type="body"/>
          </p:nvPr>
        </p:nvSpPr>
        <p:spPr>
          <a:xfrm>
            <a:off x="311700" y="1152475"/>
            <a:ext cx="8520600" cy="1472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Montserrat"/>
              <a:buChar char="❖"/>
            </a:pPr>
            <a:r>
              <a:rPr lang="en">
                <a:latin typeface="Montserrat"/>
                <a:ea typeface="Montserrat"/>
                <a:cs typeface="Montserrat"/>
                <a:sym typeface="Montserrat"/>
              </a:rPr>
              <a:t>Skipped a letter</a:t>
            </a:r>
            <a:endParaRPr>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Montserrat"/>
              <a:buChar char="❖"/>
            </a:pPr>
            <a:r>
              <a:rPr lang="en">
                <a:latin typeface="Montserrat"/>
                <a:ea typeface="Montserrat"/>
                <a:cs typeface="Montserrat"/>
                <a:sym typeface="Montserrat"/>
              </a:rPr>
              <a:t>Loops through each character and inserts a character in the alphabet</a:t>
            </a:r>
            <a:endParaRPr>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Montserrat"/>
              <a:buChar char="❖"/>
            </a:pPr>
            <a:r>
              <a:rPr lang="en">
                <a:latin typeface="Montserrat"/>
                <a:ea typeface="Montserrat"/>
                <a:cs typeface="Montserrat"/>
                <a:sym typeface="Montserrat"/>
              </a:rPr>
              <a:t>Example: “swaw”: “aswaw”, “bswaw”, … , “sawaw”, “sbwaw”, etc.</a:t>
            </a:r>
            <a:endParaRPr>
              <a:latin typeface="Montserrat"/>
              <a:ea typeface="Montserrat"/>
              <a:cs typeface="Montserrat"/>
              <a:sym typeface="Montserrat"/>
            </a:endParaRPr>
          </a:p>
        </p:txBody>
      </p:sp>
      <p:graphicFrame>
        <p:nvGraphicFramePr>
          <p:cNvPr id="195" name="Google Shape;195;p50"/>
          <p:cNvGraphicFramePr/>
          <p:nvPr/>
        </p:nvGraphicFramePr>
        <p:xfrm>
          <a:off x="555700" y="2730975"/>
          <a:ext cx="3000000" cy="3000000"/>
        </p:xfrm>
        <a:graphic>
          <a:graphicData uri="http://schemas.openxmlformats.org/drawingml/2006/table">
            <a:tbl>
              <a:tblPr>
                <a:noFill/>
                <a:tableStyleId>{0D8F7712-F0A6-4C06-9DA1-158961DE8B36}</a:tableStyleId>
              </a:tblPr>
              <a:tblGrid>
                <a:gridCol w="7637150"/>
              </a:tblGrid>
              <a:tr h="12700">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CC99CC"/>
                          </a:solidFill>
                          <a:highlight>
                            <a:srgbClr val="474949"/>
                          </a:highlight>
                          <a:latin typeface="Consolas"/>
                          <a:ea typeface="Consolas"/>
                          <a:cs typeface="Consolas"/>
                          <a:sym typeface="Consolas"/>
                        </a:rPr>
                        <a:t>def</a:t>
                      </a:r>
                      <a:r>
                        <a:rPr lang="en" sz="1400" u="none" cap="none" strike="noStrike">
                          <a:solidFill>
                            <a:srgbClr val="D1D9E1"/>
                          </a:solidFill>
                          <a:highlight>
                            <a:srgbClr val="474949"/>
                          </a:highlight>
                          <a:latin typeface="Consolas"/>
                          <a:ea typeface="Consolas"/>
                          <a:cs typeface="Consolas"/>
                          <a:sym typeface="Consolas"/>
                        </a:rPr>
                        <a:t> </a:t>
                      </a:r>
                      <a:r>
                        <a:rPr lang="en" sz="1400" u="none" cap="none" strike="noStrike">
                          <a:solidFill>
                            <a:srgbClr val="B5BD68"/>
                          </a:solidFill>
                          <a:highlight>
                            <a:srgbClr val="474949"/>
                          </a:highlight>
                          <a:latin typeface="Consolas"/>
                          <a:ea typeface="Consolas"/>
                          <a:cs typeface="Consolas"/>
                          <a:sym typeface="Consolas"/>
                        </a:rPr>
                        <a:t>edits1</a:t>
                      </a:r>
                      <a:r>
                        <a:rPr lang="en" sz="1400" u="none" cap="none" strike="noStrike">
                          <a:solidFill>
                            <a:srgbClr val="D1D9E1"/>
                          </a:solidFill>
                          <a:highlight>
                            <a:srgbClr val="474949"/>
                          </a:highlight>
                          <a:latin typeface="Consolas"/>
                          <a:ea typeface="Consolas"/>
                          <a:cs typeface="Consolas"/>
                          <a:sym typeface="Consolas"/>
                        </a:rPr>
                        <a:t>(word):</a:t>
                      </a:r>
                      <a:br>
                        <a:rPr lang="en" sz="1400" u="none" cap="none" strike="noStrike">
                          <a:solidFill>
                            <a:srgbClr val="D1D9E1"/>
                          </a:solidFill>
                          <a:highlight>
                            <a:srgbClr val="474949"/>
                          </a:highlight>
                          <a:latin typeface="Consolas"/>
                          <a:ea typeface="Consolas"/>
                          <a:cs typeface="Consolas"/>
                          <a:sym typeface="Consolas"/>
                        </a:rPr>
                      </a:br>
                      <a:r>
                        <a:rPr lang="en" sz="1400" u="none" cap="none" strike="noStrike">
                          <a:solidFill>
                            <a:srgbClr val="D1D9E1"/>
                          </a:solidFill>
                          <a:highlight>
                            <a:srgbClr val="474949"/>
                          </a:highlight>
                          <a:latin typeface="Consolas"/>
                          <a:ea typeface="Consolas"/>
                          <a:cs typeface="Consolas"/>
                          <a:sym typeface="Consolas"/>
                        </a:rPr>
                        <a:t>	letters = </a:t>
                      </a:r>
                      <a:r>
                        <a:rPr lang="en" sz="1400" u="none" cap="none" strike="noStrike">
                          <a:solidFill>
                            <a:srgbClr val="8ABEB7"/>
                          </a:solidFill>
                          <a:highlight>
                            <a:srgbClr val="474949"/>
                          </a:highlight>
                          <a:latin typeface="Consolas"/>
                          <a:ea typeface="Consolas"/>
                          <a:cs typeface="Consolas"/>
                          <a:sym typeface="Consolas"/>
                        </a:rPr>
                        <a:t>'abcdefghijklmnopqrstuvwxyz'</a:t>
                      </a:r>
                      <a:br>
                        <a:rPr lang="en" sz="1400" u="none" cap="none" strike="noStrike">
                          <a:solidFill>
                            <a:srgbClr val="D1D9E1"/>
                          </a:solidFill>
                          <a:highlight>
                            <a:srgbClr val="474949"/>
                          </a:highlight>
                          <a:latin typeface="Consolas"/>
                          <a:ea typeface="Consolas"/>
                          <a:cs typeface="Consolas"/>
                          <a:sym typeface="Consolas"/>
                        </a:rPr>
                      </a:br>
                      <a:r>
                        <a:rPr lang="en" sz="1400" u="none" cap="none" strike="noStrike">
                          <a:solidFill>
                            <a:srgbClr val="D1D9E1"/>
                          </a:solidFill>
                          <a:highlight>
                            <a:srgbClr val="474949"/>
                          </a:highlight>
                          <a:latin typeface="Consolas"/>
                          <a:ea typeface="Consolas"/>
                          <a:cs typeface="Consolas"/>
                          <a:sym typeface="Consolas"/>
                        </a:rPr>
                        <a:t>	splits = [(word[:i], word[i:]) </a:t>
                      </a:r>
                      <a:r>
                        <a:rPr lang="en" sz="1400" u="none" cap="none" strike="noStrike">
                          <a:solidFill>
                            <a:srgbClr val="CC99CC"/>
                          </a:solidFill>
                          <a:highlight>
                            <a:srgbClr val="474949"/>
                          </a:highlight>
                          <a:latin typeface="Consolas"/>
                          <a:ea typeface="Consolas"/>
                          <a:cs typeface="Consolas"/>
                          <a:sym typeface="Consolas"/>
                        </a:rPr>
                        <a:t>for</a:t>
                      </a:r>
                      <a:r>
                        <a:rPr lang="en" sz="1400" u="none" cap="none" strike="noStrike">
                          <a:solidFill>
                            <a:srgbClr val="D1D9E1"/>
                          </a:solidFill>
                          <a:highlight>
                            <a:srgbClr val="474949"/>
                          </a:highlight>
                          <a:latin typeface="Consolas"/>
                          <a:ea typeface="Consolas"/>
                          <a:cs typeface="Consolas"/>
                          <a:sym typeface="Consolas"/>
                        </a:rPr>
                        <a:t> i </a:t>
                      </a:r>
                      <a:r>
                        <a:rPr lang="en" sz="1400" u="none" cap="none" strike="noStrike">
                          <a:solidFill>
                            <a:srgbClr val="CC99CC"/>
                          </a:solidFill>
                          <a:highlight>
                            <a:srgbClr val="474949"/>
                          </a:highlight>
                          <a:latin typeface="Consolas"/>
                          <a:ea typeface="Consolas"/>
                          <a:cs typeface="Consolas"/>
                          <a:sym typeface="Consolas"/>
                        </a:rPr>
                        <a:t>in</a:t>
                      </a:r>
                      <a:r>
                        <a:rPr lang="en" sz="1400" u="none" cap="none" strike="noStrike">
                          <a:solidFill>
                            <a:srgbClr val="D1D9E1"/>
                          </a:solidFill>
                          <a:highlight>
                            <a:srgbClr val="474949"/>
                          </a:highlight>
                          <a:latin typeface="Consolas"/>
                          <a:ea typeface="Consolas"/>
                          <a:cs typeface="Consolas"/>
                          <a:sym typeface="Consolas"/>
                        </a:rPr>
                        <a:t> </a:t>
                      </a:r>
                      <a:r>
                        <a:rPr lang="en" sz="1400" u="none" cap="none" strike="noStrike">
                          <a:solidFill>
                            <a:srgbClr val="CC99CC"/>
                          </a:solidFill>
                          <a:highlight>
                            <a:srgbClr val="474949"/>
                          </a:highlight>
                          <a:latin typeface="Consolas"/>
                          <a:ea typeface="Consolas"/>
                          <a:cs typeface="Consolas"/>
                          <a:sym typeface="Consolas"/>
                        </a:rPr>
                        <a:t>range</a:t>
                      </a:r>
                      <a:r>
                        <a:rPr lang="en" sz="1400" u="none" cap="none" strike="noStrike">
                          <a:solidFill>
                            <a:srgbClr val="D1D9E1"/>
                          </a:solidFill>
                          <a:highlight>
                            <a:srgbClr val="474949"/>
                          </a:highlight>
                          <a:latin typeface="Consolas"/>
                          <a:ea typeface="Consolas"/>
                          <a:cs typeface="Consolas"/>
                          <a:sym typeface="Consolas"/>
                        </a:rPr>
                        <a:t>(len(word) + </a:t>
                      </a:r>
                      <a:r>
                        <a:rPr lang="en" sz="1400" u="none" cap="none" strike="noStrike">
                          <a:solidFill>
                            <a:srgbClr val="F99157"/>
                          </a:solidFill>
                          <a:highlight>
                            <a:srgbClr val="474949"/>
                          </a:highlight>
                          <a:latin typeface="Consolas"/>
                          <a:ea typeface="Consolas"/>
                          <a:cs typeface="Consolas"/>
                          <a:sym typeface="Consolas"/>
                        </a:rPr>
                        <a:t>1</a:t>
                      </a:r>
                      <a:r>
                        <a:rPr lang="en" sz="1400" u="none" cap="none" strike="noStrike">
                          <a:solidFill>
                            <a:srgbClr val="D1D9E1"/>
                          </a:solidFill>
                          <a:highlight>
                            <a:srgbClr val="474949"/>
                          </a:highlight>
                          <a:latin typeface="Consolas"/>
                          <a:ea typeface="Consolas"/>
                          <a:cs typeface="Consolas"/>
                          <a:sym typeface="Consolas"/>
                        </a:rPr>
                        <a:t>)]  </a:t>
                      </a:r>
                      <a:endParaRPr sz="1400" u="none" cap="none" strike="noStrike">
                        <a:solidFill>
                          <a:srgbClr val="D1D9E1"/>
                        </a:solidFill>
                        <a:highlight>
                          <a:srgbClr val="474949"/>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9E1"/>
                          </a:solidFill>
                          <a:highlight>
                            <a:srgbClr val="474949"/>
                          </a:highlight>
                          <a:latin typeface="Consolas"/>
                          <a:ea typeface="Consolas"/>
                          <a:cs typeface="Consolas"/>
                          <a:sym typeface="Consolas"/>
                        </a:rPr>
                        <a:t>	deletes = [L + R[</a:t>
                      </a:r>
                      <a:r>
                        <a:rPr lang="en" sz="1400" u="none" cap="none" strike="noStrike">
                          <a:solidFill>
                            <a:srgbClr val="F99157"/>
                          </a:solidFill>
                          <a:highlight>
                            <a:srgbClr val="474949"/>
                          </a:highlight>
                          <a:latin typeface="Consolas"/>
                          <a:ea typeface="Consolas"/>
                          <a:cs typeface="Consolas"/>
                          <a:sym typeface="Consolas"/>
                        </a:rPr>
                        <a:t>1</a:t>
                      </a:r>
                      <a:r>
                        <a:rPr lang="en" sz="1400" u="none" cap="none" strike="noStrike">
                          <a:solidFill>
                            <a:srgbClr val="D1D9E1"/>
                          </a:solidFill>
                          <a:highlight>
                            <a:srgbClr val="474949"/>
                          </a:highlight>
                          <a:latin typeface="Consolas"/>
                          <a:ea typeface="Consolas"/>
                          <a:cs typeface="Consolas"/>
                          <a:sym typeface="Consolas"/>
                        </a:rPr>
                        <a:t>:] </a:t>
                      </a:r>
                      <a:r>
                        <a:rPr lang="en" sz="1400" u="none" cap="none" strike="noStrike">
                          <a:solidFill>
                            <a:srgbClr val="CC99CC"/>
                          </a:solidFill>
                          <a:highlight>
                            <a:srgbClr val="474949"/>
                          </a:highlight>
                          <a:latin typeface="Consolas"/>
                          <a:ea typeface="Consolas"/>
                          <a:cs typeface="Consolas"/>
                          <a:sym typeface="Consolas"/>
                        </a:rPr>
                        <a:t>for</a:t>
                      </a:r>
                      <a:r>
                        <a:rPr lang="en" sz="1400" u="none" cap="none" strike="noStrike">
                          <a:solidFill>
                            <a:srgbClr val="D1D9E1"/>
                          </a:solidFill>
                          <a:highlight>
                            <a:srgbClr val="474949"/>
                          </a:highlight>
                          <a:latin typeface="Consolas"/>
                          <a:ea typeface="Consolas"/>
                          <a:cs typeface="Consolas"/>
                          <a:sym typeface="Consolas"/>
                        </a:rPr>
                        <a:t> L, R </a:t>
                      </a:r>
                      <a:r>
                        <a:rPr lang="en" sz="1400" u="none" cap="none" strike="noStrike">
                          <a:solidFill>
                            <a:srgbClr val="CC99CC"/>
                          </a:solidFill>
                          <a:highlight>
                            <a:srgbClr val="474949"/>
                          </a:highlight>
                          <a:latin typeface="Consolas"/>
                          <a:ea typeface="Consolas"/>
                          <a:cs typeface="Consolas"/>
                          <a:sym typeface="Consolas"/>
                        </a:rPr>
                        <a:t>in</a:t>
                      </a:r>
                      <a:r>
                        <a:rPr lang="en" sz="1400" u="none" cap="none" strike="noStrike">
                          <a:solidFill>
                            <a:srgbClr val="D1D9E1"/>
                          </a:solidFill>
                          <a:highlight>
                            <a:srgbClr val="474949"/>
                          </a:highlight>
                          <a:latin typeface="Consolas"/>
                          <a:ea typeface="Consolas"/>
                          <a:cs typeface="Consolas"/>
                          <a:sym typeface="Consolas"/>
                        </a:rPr>
                        <a:t> splits </a:t>
                      </a:r>
                      <a:r>
                        <a:rPr lang="en" sz="1400" u="none" cap="none" strike="noStrike">
                          <a:solidFill>
                            <a:srgbClr val="CC99CC"/>
                          </a:solidFill>
                          <a:highlight>
                            <a:srgbClr val="474949"/>
                          </a:highlight>
                          <a:latin typeface="Consolas"/>
                          <a:ea typeface="Consolas"/>
                          <a:cs typeface="Consolas"/>
                          <a:sym typeface="Consolas"/>
                        </a:rPr>
                        <a:t>if</a:t>
                      </a:r>
                      <a:r>
                        <a:rPr lang="en" sz="1400" u="none" cap="none" strike="noStrike">
                          <a:solidFill>
                            <a:srgbClr val="D1D9E1"/>
                          </a:solidFill>
                          <a:highlight>
                            <a:srgbClr val="474949"/>
                          </a:highlight>
                          <a:latin typeface="Consolas"/>
                          <a:ea typeface="Consolas"/>
                          <a:cs typeface="Consolas"/>
                          <a:sym typeface="Consolas"/>
                        </a:rPr>
                        <a:t> R] </a:t>
                      </a:r>
                      <a:endParaRPr sz="1400" u="none" cap="none" strike="noStrike">
                        <a:solidFill>
                          <a:srgbClr val="D1D9E1"/>
                        </a:solidFill>
                        <a:highlight>
                          <a:srgbClr val="474949"/>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9E1"/>
                          </a:solidFill>
                          <a:highlight>
                            <a:srgbClr val="474949"/>
                          </a:highlight>
                          <a:latin typeface="Consolas"/>
                          <a:ea typeface="Consolas"/>
                          <a:cs typeface="Consolas"/>
                          <a:sym typeface="Consolas"/>
                        </a:rPr>
                        <a:t>	transposes = [L + R[</a:t>
                      </a:r>
                      <a:r>
                        <a:rPr lang="en" sz="1400" u="none" cap="none" strike="noStrike">
                          <a:solidFill>
                            <a:srgbClr val="F99157"/>
                          </a:solidFill>
                          <a:highlight>
                            <a:srgbClr val="474949"/>
                          </a:highlight>
                          <a:latin typeface="Consolas"/>
                          <a:ea typeface="Consolas"/>
                          <a:cs typeface="Consolas"/>
                          <a:sym typeface="Consolas"/>
                        </a:rPr>
                        <a:t>1</a:t>
                      </a:r>
                      <a:r>
                        <a:rPr lang="en" sz="1400" u="none" cap="none" strike="noStrike">
                          <a:solidFill>
                            <a:srgbClr val="D1D9E1"/>
                          </a:solidFill>
                          <a:highlight>
                            <a:srgbClr val="474949"/>
                          </a:highlight>
                          <a:latin typeface="Consolas"/>
                          <a:ea typeface="Consolas"/>
                          <a:cs typeface="Consolas"/>
                          <a:sym typeface="Consolas"/>
                        </a:rPr>
                        <a:t>] + R[</a:t>
                      </a:r>
                      <a:r>
                        <a:rPr lang="en" sz="1400" u="none" cap="none" strike="noStrike">
                          <a:solidFill>
                            <a:srgbClr val="F99157"/>
                          </a:solidFill>
                          <a:highlight>
                            <a:srgbClr val="474949"/>
                          </a:highlight>
                          <a:latin typeface="Consolas"/>
                          <a:ea typeface="Consolas"/>
                          <a:cs typeface="Consolas"/>
                          <a:sym typeface="Consolas"/>
                        </a:rPr>
                        <a:t>0</a:t>
                      </a:r>
                      <a:r>
                        <a:rPr lang="en" sz="1400" u="none" cap="none" strike="noStrike">
                          <a:solidFill>
                            <a:srgbClr val="D1D9E1"/>
                          </a:solidFill>
                          <a:highlight>
                            <a:srgbClr val="474949"/>
                          </a:highlight>
                          <a:latin typeface="Consolas"/>
                          <a:ea typeface="Consolas"/>
                          <a:cs typeface="Consolas"/>
                          <a:sym typeface="Consolas"/>
                        </a:rPr>
                        <a:t>] + R[</a:t>
                      </a:r>
                      <a:r>
                        <a:rPr lang="en" sz="1400" u="none" cap="none" strike="noStrike">
                          <a:solidFill>
                            <a:srgbClr val="F99157"/>
                          </a:solidFill>
                          <a:highlight>
                            <a:srgbClr val="474949"/>
                          </a:highlight>
                          <a:latin typeface="Consolas"/>
                          <a:ea typeface="Consolas"/>
                          <a:cs typeface="Consolas"/>
                          <a:sym typeface="Consolas"/>
                        </a:rPr>
                        <a:t>2</a:t>
                      </a:r>
                      <a:r>
                        <a:rPr lang="en" sz="1400" u="none" cap="none" strike="noStrike">
                          <a:solidFill>
                            <a:srgbClr val="D1D9E1"/>
                          </a:solidFill>
                          <a:highlight>
                            <a:srgbClr val="474949"/>
                          </a:highlight>
                          <a:latin typeface="Consolas"/>
                          <a:ea typeface="Consolas"/>
                          <a:cs typeface="Consolas"/>
                          <a:sym typeface="Consolas"/>
                        </a:rPr>
                        <a:t>:] </a:t>
                      </a:r>
                      <a:r>
                        <a:rPr lang="en" sz="1400" u="none" cap="none" strike="noStrike">
                          <a:solidFill>
                            <a:srgbClr val="CC99CC"/>
                          </a:solidFill>
                          <a:highlight>
                            <a:srgbClr val="474949"/>
                          </a:highlight>
                          <a:latin typeface="Consolas"/>
                          <a:ea typeface="Consolas"/>
                          <a:cs typeface="Consolas"/>
                          <a:sym typeface="Consolas"/>
                        </a:rPr>
                        <a:t>for</a:t>
                      </a:r>
                      <a:r>
                        <a:rPr lang="en" sz="1400" u="none" cap="none" strike="noStrike">
                          <a:solidFill>
                            <a:srgbClr val="D1D9E1"/>
                          </a:solidFill>
                          <a:highlight>
                            <a:srgbClr val="474949"/>
                          </a:highlight>
                          <a:latin typeface="Consolas"/>
                          <a:ea typeface="Consolas"/>
                          <a:cs typeface="Consolas"/>
                          <a:sym typeface="Consolas"/>
                        </a:rPr>
                        <a:t> L, R </a:t>
                      </a:r>
                      <a:r>
                        <a:rPr lang="en" sz="1400" u="none" cap="none" strike="noStrike">
                          <a:solidFill>
                            <a:srgbClr val="CC99CC"/>
                          </a:solidFill>
                          <a:highlight>
                            <a:srgbClr val="474949"/>
                          </a:highlight>
                          <a:latin typeface="Consolas"/>
                          <a:ea typeface="Consolas"/>
                          <a:cs typeface="Consolas"/>
                          <a:sym typeface="Consolas"/>
                        </a:rPr>
                        <a:t>in</a:t>
                      </a:r>
                      <a:r>
                        <a:rPr lang="en" sz="1400" u="none" cap="none" strike="noStrike">
                          <a:solidFill>
                            <a:srgbClr val="D1D9E1"/>
                          </a:solidFill>
                          <a:highlight>
                            <a:srgbClr val="474949"/>
                          </a:highlight>
                          <a:latin typeface="Consolas"/>
                          <a:ea typeface="Consolas"/>
                          <a:cs typeface="Consolas"/>
                          <a:sym typeface="Consolas"/>
                        </a:rPr>
                        <a:t> splits </a:t>
                      </a:r>
                      <a:r>
                        <a:rPr lang="en" sz="1400" u="none" cap="none" strike="noStrike">
                          <a:solidFill>
                            <a:srgbClr val="CC99CC"/>
                          </a:solidFill>
                          <a:highlight>
                            <a:srgbClr val="474949"/>
                          </a:highlight>
                          <a:latin typeface="Consolas"/>
                          <a:ea typeface="Consolas"/>
                          <a:cs typeface="Consolas"/>
                          <a:sym typeface="Consolas"/>
                        </a:rPr>
                        <a:t>if</a:t>
                      </a:r>
                      <a:r>
                        <a:rPr lang="en" sz="1400" u="none" cap="none" strike="noStrike">
                          <a:solidFill>
                            <a:srgbClr val="D1D9E1"/>
                          </a:solidFill>
                          <a:highlight>
                            <a:srgbClr val="474949"/>
                          </a:highlight>
                          <a:latin typeface="Consolas"/>
                          <a:ea typeface="Consolas"/>
                          <a:cs typeface="Consolas"/>
                          <a:sym typeface="Consolas"/>
                        </a:rPr>
                        <a:t> len(R)&gt;</a:t>
                      </a:r>
                      <a:r>
                        <a:rPr lang="en" sz="1400" u="none" cap="none" strike="noStrike">
                          <a:solidFill>
                            <a:srgbClr val="F99157"/>
                          </a:solidFill>
                          <a:highlight>
                            <a:srgbClr val="474949"/>
                          </a:highlight>
                          <a:latin typeface="Consolas"/>
                          <a:ea typeface="Consolas"/>
                          <a:cs typeface="Consolas"/>
                          <a:sym typeface="Consolas"/>
                        </a:rPr>
                        <a:t>1</a:t>
                      </a:r>
                      <a:r>
                        <a:rPr lang="en" sz="1400" u="none" cap="none" strike="noStrike">
                          <a:solidFill>
                            <a:srgbClr val="D1D9E1"/>
                          </a:solidFill>
                          <a:highlight>
                            <a:srgbClr val="474949"/>
                          </a:highlight>
                          <a:latin typeface="Consolas"/>
                          <a:ea typeface="Consolas"/>
                          <a:cs typeface="Consolas"/>
                          <a:sym typeface="Consolas"/>
                        </a:rPr>
                        <a:t>]</a:t>
                      </a:r>
                      <a:endParaRPr sz="1400" u="none" cap="none" strike="noStrike">
                        <a:solidFill>
                          <a:srgbClr val="D1D9E1"/>
                        </a:solidFill>
                        <a:highlight>
                          <a:srgbClr val="474949"/>
                        </a:highlight>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400" u="none" cap="none" strike="noStrike">
                          <a:solidFill>
                            <a:srgbClr val="D1D9E1"/>
                          </a:solidFill>
                          <a:highlight>
                            <a:srgbClr val="474949"/>
                          </a:highlight>
                          <a:latin typeface="Consolas"/>
                          <a:ea typeface="Consolas"/>
                          <a:cs typeface="Consolas"/>
                          <a:sym typeface="Consolas"/>
                        </a:rPr>
                        <a:t>     </a:t>
                      </a:r>
                      <a:r>
                        <a:rPr lang="en" sz="1400" u="none" cap="none" strike="noStrike">
                          <a:solidFill>
                            <a:srgbClr val="D1D9E1"/>
                          </a:solidFill>
                          <a:latin typeface="Consolas"/>
                          <a:ea typeface="Consolas"/>
                          <a:cs typeface="Consolas"/>
                          <a:sym typeface="Consolas"/>
                        </a:rPr>
                        <a:t>replaces   = [L + c + R[</a:t>
                      </a:r>
                      <a:r>
                        <a:rPr lang="en" sz="1400" u="none" cap="none" strike="noStrike">
                          <a:solidFill>
                            <a:srgbClr val="F99157"/>
                          </a:solidFill>
                          <a:latin typeface="Consolas"/>
                          <a:ea typeface="Consolas"/>
                          <a:cs typeface="Consolas"/>
                          <a:sym typeface="Consolas"/>
                        </a:rPr>
                        <a:t>1</a:t>
                      </a:r>
                      <a:r>
                        <a:rPr lang="en" sz="1400" u="none" cap="none" strike="noStrike">
                          <a:solidFill>
                            <a:srgbClr val="D1D9E1"/>
                          </a:solidFill>
                          <a:latin typeface="Consolas"/>
                          <a:ea typeface="Consolas"/>
                          <a:cs typeface="Consolas"/>
                          <a:sym typeface="Consolas"/>
                        </a:rPr>
                        <a:t>:] </a:t>
                      </a:r>
                      <a:r>
                        <a:rPr lang="en" sz="1400" u="none" cap="none" strike="noStrike">
                          <a:solidFill>
                            <a:srgbClr val="CC99CC"/>
                          </a:solidFill>
                          <a:latin typeface="Consolas"/>
                          <a:ea typeface="Consolas"/>
                          <a:cs typeface="Consolas"/>
                          <a:sym typeface="Consolas"/>
                        </a:rPr>
                        <a:t>for</a:t>
                      </a:r>
                      <a:r>
                        <a:rPr lang="en" sz="1400" u="none" cap="none" strike="noStrike">
                          <a:solidFill>
                            <a:srgbClr val="D1D9E1"/>
                          </a:solidFill>
                          <a:latin typeface="Consolas"/>
                          <a:ea typeface="Consolas"/>
                          <a:cs typeface="Consolas"/>
                          <a:sym typeface="Consolas"/>
                        </a:rPr>
                        <a:t> L, R </a:t>
                      </a:r>
                      <a:r>
                        <a:rPr lang="en" sz="1400" u="none" cap="none" strike="noStrike">
                          <a:solidFill>
                            <a:srgbClr val="CC99CC"/>
                          </a:solidFill>
                          <a:latin typeface="Consolas"/>
                          <a:ea typeface="Consolas"/>
                          <a:cs typeface="Consolas"/>
                          <a:sym typeface="Consolas"/>
                        </a:rPr>
                        <a:t>in</a:t>
                      </a:r>
                      <a:r>
                        <a:rPr lang="en" sz="1400" u="none" cap="none" strike="noStrike">
                          <a:solidFill>
                            <a:srgbClr val="D1D9E1"/>
                          </a:solidFill>
                          <a:latin typeface="Consolas"/>
                          <a:ea typeface="Consolas"/>
                          <a:cs typeface="Consolas"/>
                          <a:sym typeface="Consolas"/>
                        </a:rPr>
                        <a:t> splits </a:t>
                      </a:r>
                      <a:r>
                        <a:rPr lang="en" sz="1400" u="none" cap="none" strike="noStrike">
                          <a:solidFill>
                            <a:srgbClr val="CC99CC"/>
                          </a:solidFill>
                          <a:latin typeface="Consolas"/>
                          <a:ea typeface="Consolas"/>
                          <a:cs typeface="Consolas"/>
                          <a:sym typeface="Consolas"/>
                        </a:rPr>
                        <a:t>if</a:t>
                      </a:r>
                      <a:r>
                        <a:rPr lang="en" sz="1400" u="none" cap="none" strike="noStrike">
                          <a:solidFill>
                            <a:srgbClr val="D1D9E1"/>
                          </a:solidFill>
                          <a:latin typeface="Consolas"/>
                          <a:ea typeface="Consolas"/>
                          <a:cs typeface="Consolas"/>
                          <a:sym typeface="Consolas"/>
                        </a:rPr>
                        <a:t> R </a:t>
                      </a:r>
                      <a:r>
                        <a:rPr lang="en" sz="1400" u="none" cap="none" strike="noStrike">
                          <a:solidFill>
                            <a:srgbClr val="CC99CC"/>
                          </a:solidFill>
                          <a:latin typeface="Consolas"/>
                          <a:ea typeface="Consolas"/>
                          <a:cs typeface="Consolas"/>
                          <a:sym typeface="Consolas"/>
                        </a:rPr>
                        <a:t>for</a:t>
                      </a:r>
                      <a:r>
                        <a:rPr lang="en" sz="1400" u="none" cap="none" strike="noStrike">
                          <a:solidFill>
                            <a:srgbClr val="D1D9E1"/>
                          </a:solidFill>
                          <a:latin typeface="Consolas"/>
                          <a:ea typeface="Consolas"/>
                          <a:cs typeface="Consolas"/>
                          <a:sym typeface="Consolas"/>
                        </a:rPr>
                        <a:t> c </a:t>
                      </a:r>
                      <a:r>
                        <a:rPr lang="en" sz="1400" u="none" cap="none" strike="noStrike">
                          <a:solidFill>
                            <a:srgbClr val="CC99CC"/>
                          </a:solidFill>
                          <a:latin typeface="Consolas"/>
                          <a:ea typeface="Consolas"/>
                          <a:cs typeface="Consolas"/>
                          <a:sym typeface="Consolas"/>
                        </a:rPr>
                        <a:t>in</a:t>
                      </a:r>
                      <a:r>
                        <a:rPr lang="en" sz="1400" u="none" cap="none" strike="noStrike">
                          <a:solidFill>
                            <a:srgbClr val="D1D9E1"/>
                          </a:solidFill>
                          <a:latin typeface="Consolas"/>
                          <a:ea typeface="Consolas"/>
                          <a:cs typeface="Consolas"/>
                          <a:sym typeface="Consolas"/>
                        </a:rPr>
                        <a:t> letters]</a:t>
                      </a:r>
                      <a:endParaRPr sz="1400" u="none" cap="none" strike="noStrike">
                        <a:solidFill>
                          <a:srgbClr val="D1D9E1"/>
                        </a:solidFill>
                        <a:highlight>
                          <a:srgbClr val="474949"/>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9E1"/>
                          </a:solidFill>
                          <a:highlight>
                            <a:srgbClr val="474949"/>
                          </a:highlight>
                          <a:latin typeface="Consolas"/>
                          <a:ea typeface="Consolas"/>
                          <a:cs typeface="Consolas"/>
                          <a:sym typeface="Consolas"/>
                        </a:rPr>
                        <a:t>	inserts = [L + c + R </a:t>
                      </a:r>
                      <a:r>
                        <a:rPr lang="en" sz="1400" u="none" cap="none" strike="noStrike">
                          <a:solidFill>
                            <a:srgbClr val="CC99CC"/>
                          </a:solidFill>
                          <a:highlight>
                            <a:srgbClr val="474949"/>
                          </a:highlight>
                          <a:latin typeface="Consolas"/>
                          <a:ea typeface="Consolas"/>
                          <a:cs typeface="Consolas"/>
                          <a:sym typeface="Consolas"/>
                        </a:rPr>
                        <a:t>for</a:t>
                      </a:r>
                      <a:r>
                        <a:rPr lang="en" sz="1400" u="none" cap="none" strike="noStrike">
                          <a:solidFill>
                            <a:srgbClr val="D1D9E1"/>
                          </a:solidFill>
                          <a:highlight>
                            <a:srgbClr val="474949"/>
                          </a:highlight>
                          <a:latin typeface="Consolas"/>
                          <a:ea typeface="Consolas"/>
                          <a:cs typeface="Consolas"/>
                          <a:sym typeface="Consolas"/>
                        </a:rPr>
                        <a:t> L, R </a:t>
                      </a:r>
                      <a:r>
                        <a:rPr lang="en" sz="1400" u="none" cap="none" strike="noStrike">
                          <a:solidFill>
                            <a:srgbClr val="CC99CC"/>
                          </a:solidFill>
                          <a:highlight>
                            <a:srgbClr val="474949"/>
                          </a:highlight>
                          <a:latin typeface="Consolas"/>
                          <a:ea typeface="Consolas"/>
                          <a:cs typeface="Consolas"/>
                          <a:sym typeface="Consolas"/>
                        </a:rPr>
                        <a:t>in</a:t>
                      </a:r>
                      <a:r>
                        <a:rPr lang="en" sz="1400" u="none" cap="none" strike="noStrike">
                          <a:solidFill>
                            <a:srgbClr val="D1D9E1"/>
                          </a:solidFill>
                          <a:highlight>
                            <a:srgbClr val="474949"/>
                          </a:highlight>
                          <a:latin typeface="Consolas"/>
                          <a:ea typeface="Consolas"/>
                          <a:cs typeface="Consolas"/>
                          <a:sym typeface="Consolas"/>
                        </a:rPr>
                        <a:t> splits </a:t>
                      </a:r>
                      <a:r>
                        <a:rPr lang="en" sz="1400" u="none" cap="none" strike="noStrike">
                          <a:solidFill>
                            <a:srgbClr val="CC99CC"/>
                          </a:solidFill>
                          <a:highlight>
                            <a:srgbClr val="474949"/>
                          </a:highlight>
                          <a:latin typeface="Consolas"/>
                          <a:ea typeface="Consolas"/>
                          <a:cs typeface="Consolas"/>
                          <a:sym typeface="Consolas"/>
                        </a:rPr>
                        <a:t>for</a:t>
                      </a:r>
                      <a:r>
                        <a:rPr lang="en" sz="1400" u="none" cap="none" strike="noStrike">
                          <a:solidFill>
                            <a:srgbClr val="D1D9E1"/>
                          </a:solidFill>
                          <a:highlight>
                            <a:srgbClr val="474949"/>
                          </a:highlight>
                          <a:latin typeface="Consolas"/>
                          <a:ea typeface="Consolas"/>
                          <a:cs typeface="Consolas"/>
                          <a:sym typeface="Consolas"/>
                        </a:rPr>
                        <a:t> c </a:t>
                      </a:r>
                      <a:r>
                        <a:rPr lang="en" sz="1400" u="none" cap="none" strike="noStrike">
                          <a:solidFill>
                            <a:srgbClr val="CC99CC"/>
                          </a:solidFill>
                          <a:highlight>
                            <a:srgbClr val="474949"/>
                          </a:highlight>
                          <a:latin typeface="Consolas"/>
                          <a:ea typeface="Consolas"/>
                          <a:cs typeface="Consolas"/>
                          <a:sym typeface="Consolas"/>
                        </a:rPr>
                        <a:t>in</a:t>
                      </a:r>
                      <a:r>
                        <a:rPr lang="en" sz="1400" u="none" cap="none" strike="noStrike">
                          <a:solidFill>
                            <a:srgbClr val="D1D9E1"/>
                          </a:solidFill>
                          <a:highlight>
                            <a:srgbClr val="474949"/>
                          </a:highlight>
                          <a:latin typeface="Consolas"/>
                          <a:ea typeface="Consolas"/>
                          <a:cs typeface="Consolas"/>
                          <a:sym typeface="Consolas"/>
                        </a:rPr>
                        <a:t> letters]</a:t>
                      </a:r>
                      <a:endParaRPr i="1" sz="1400" u="none" cap="none" strike="noStrike">
                        <a:solidFill>
                          <a:srgbClr val="969896"/>
                        </a:solidFill>
                        <a:highlight>
                          <a:srgbClr val="474949"/>
                        </a:highlight>
                        <a:latin typeface="Consolas"/>
                        <a:ea typeface="Consolas"/>
                        <a:cs typeface="Consolas"/>
                        <a:sym typeface="Consolas"/>
                      </a:endParaRPr>
                    </a:p>
                  </a:txBody>
                  <a:tcPr marT="63500" marB="63500" marR="63500" marL="63500">
                    <a:solidFill>
                      <a:srgbClr val="474949"/>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latin typeface="Montserrat"/>
                <a:ea typeface="Montserrat"/>
                <a:cs typeface="Montserrat"/>
                <a:sym typeface="Montserrat"/>
              </a:rPr>
              <a:t>RETURN</a:t>
            </a:r>
            <a:endParaRPr b="1" sz="3000">
              <a:latin typeface="Montserrat"/>
              <a:ea typeface="Montserrat"/>
              <a:cs typeface="Montserrat"/>
              <a:sym typeface="Montserrat"/>
            </a:endParaRPr>
          </a:p>
        </p:txBody>
      </p:sp>
      <p:graphicFrame>
        <p:nvGraphicFramePr>
          <p:cNvPr id="201" name="Google Shape;201;p51"/>
          <p:cNvGraphicFramePr/>
          <p:nvPr/>
        </p:nvGraphicFramePr>
        <p:xfrm>
          <a:off x="753425" y="1517650"/>
          <a:ext cx="3000000" cy="3000000"/>
        </p:xfrm>
        <a:graphic>
          <a:graphicData uri="http://schemas.openxmlformats.org/drawingml/2006/table">
            <a:tbl>
              <a:tblPr>
                <a:noFill/>
                <a:tableStyleId>{0D8F7712-F0A6-4C06-9DA1-158961DE8B36}</a:tableStyleId>
              </a:tblPr>
              <a:tblGrid>
                <a:gridCol w="7637150"/>
              </a:tblGrid>
              <a:tr h="12700">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CC99CC"/>
                          </a:solidFill>
                          <a:highlight>
                            <a:srgbClr val="474949"/>
                          </a:highlight>
                          <a:latin typeface="Consolas"/>
                          <a:ea typeface="Consolas"/>
                          <a:cs typeface="Consolas"/>
                          <a:sym typeface="Consolas"/>
                        </a:rPr>
                        <a:t>def</a:t>
                      </a:r>
                      <a:r>
                        <a:rPr lang="en" sz="1400" u="none" cap="none" strike="noStrike">
                          <a:solidFill>
                            <a:srgbClr val="D1D9E1"/>
                          </a:solidFill>
                          <a:highlight>
                            <a:srgbClr val="474949"/>
                          </a:highlight>
                          <a:latin typeface="Consolas"/>
                          <a:ea typeface="Consolas"/>
                          <a:cs typeface="Consolas"/>
                          <a:sym typeface="Consolas"/>
                        </a:rPr>
                        <a:t> </a:t>
                      </a:r>
                      <a:r>
                        <a:rPr lang="en" sz="1400" u="none" cap="none" strike="noStrike">
                          <a:solidFill>
                            <a:srgbClr val="B5BD68"/>
                          </a:solidFill>
                          <a:highlight>
                            <a:srgbClr val="474949"/>
                          </a:highlight>
                          <a:latin typeface="Consolas"/>
                          <a:ea typeface="Consolas"/>
                          <a:cs typeface="Consolas"/>
                          <a:sym typeface="Consolas"/>
                        </a:rPr>
                        <a:t>edits1</a:t>
                      </a:r>
                      <a:r>
                        <a:rPr lang="en" sz="1400" u="none" cap="none" strike="noStrike">
                          <a:solidFill>
                            <a:srgbClr val="D1D9E1"/>
                          </a:solidFill>
                          <a:highlight>
                            <a:srgbClr val="474949"/>
                          </a:highlight>
                          <a:latin typeface="Consolas"/>
                          <a:ea typeface="Consolas"/>
                          <a:cs typeface="Consolas"/>
                          <a:sym typeface="Consolas"/>
                        </a:rPr>
                        <a:t>(word):</a:t>
                      </a:r>
                      <a:br>
                        <a:rPr lang="en" sz="1400" u="none" cap="none" strike="noStrike">
                          <a:solidFill>
                            <a:srgbClr val="D1D9E1"/>
                          </a:solidFill>
                          <a:highlight>
                            <a:srgbClr val="474949"/>
                          </a:highlight>
                          <a:latin typeface="Consolas"/>
                          <a:ea typeface="Consolas"/>
                          <a:cs typeface="Consolas"/>
                          <a:sym typeface="Consolas"/>
                        </a:rPr>
                      </a:br>
                      <a:r>
                        <a:rPr lang="en" sz="1400" u="none" cap="none" strike="noStrike">
                          <a:solidFill>
                            <a:srgbClr val="D1D9E1"/>
                          </a:solidFill>
                          <a:highlight>
                            <a:srgbClr val="474949"/>
                          </a:highlight>
                          <a:latin typeface="Consolas"/>
                          <a:ea typeface="Consolas"/>
                          <a:cs typeface="Consolas"/>
                          <a:sym typeface="Consolas"/>
                        </a:rPr>
                        <a:t>	letters = </a:t>
                      </a:r>
                      <a:r>
                        <a:rPr lang="en" sz="1400" u="none" cap="none" strike="noStrike">
                          <a:solidFill>
                            <a:srgbClr val="8ABEB7"/>
                          </a:solidFill>
                          <a:highlight>
                            <a:srgbClr val="474949"/>
                          </a:highlight>
                          <a:latin typeface="Consolas"/>
                          <a:ea typeface="Consolas"/>
                          <a:cs typeface="Consolas"/>
                          <a:sym typeface="Consolas"/>
                        </a:rPr>
                        <a:t>'abcdefghijklmnopqrstuvwxyz'</a:t>
                      </a:r>
                      <a:br>
                        <a:rPr lang="en" sz="1400" u="none" cap="none" strike="noStrike">
                          <a:solidFill>
                            <a:srgbClr val="D1D9E1"/>
                          </a:solidFill>
                          <a:highlight>
                            <a:srgbClr val="474949"/>
                          </a:highlight>
                          <a:latin typeface="Consolas"/>
                          <a:ea typeface="Consolas"/>
                          <a:cs typeface="Consolas"/>
                          <a:sym typeface="Consolas"/>
                        </a:rPr>
                      </a:br>
                      <a:r>
                        <a:rPr lang="en" sz="1400" u="none" cap="none" strike="noStrike">
                          <a:solidFill>
                            <a:srgbClr val="D1D9E1"/>
                          </a:solidFill>
                          <a:highlight>
                            <a:srgbClr val="474949"/>
                          </a:highlight>
                          <a:latin typeface="Consolas"/>
                          <a:ea typeface="Consolas"/>
                          <a:cs typeface="Consolas"/>
                          <a:sym typeface="Consolas"/>
                        </a:rPr>
                        <a:t>	splits = [(word[:i], word[i:]) </a:t>
                      </a:r>
                      <a:r>
                        <a:rPr lang="en" sz="1400" u="none" cap="none" strike="noStrike">
                          <a:solidFill>
                            <a:srgbClr val="CC99CC"/>
                          </a:solidFill>
                          <a:highlight>
                            <a:srgbClr val="474949"/>
                          </a:highlight>
                          <a:latin typeface="Consolas"/>
                          <a:ea typeface="Consolas"/>
                          <a:cs typeface="Consolas"/>
                          <a:sym typeface="Consolas"/>
                        </a:rPr>
                        <a:t>for</a:t>
                      </a:r>
                      <a:r>
                        <a:rPr lang="en" sz="1400" u="none" cap="none" strike="noStrike">
                          <a:solidFill>
                            <a:srgbClr val="D1D9E1"/>
                          </a:solidFill>
                          <a:highlight>
                            <a:srgbClr val="474949"/>
                          </a:highlight>
                          <a:latin typeface="Consolas"/>
                          <a:ea typeface="Consolas"/>
                          <a:cs typeface="Consolas"/>
                          <a:sym typeface="Consolas"/>
                        </a:rPr>
                        <a:t> i </a:t>
                      </a:r>
                      <a:r>
                        <a:rPr lang="en" sz="1400" u="none" cap="none" strike="noStrike">
                          <a:solidFill>
                            <a:srgbClr val="CC99CC"/>
                          </a:solidFill>
                          <a:highlight>
                            <a:srgbClr val="474949"/>
                          </a:highlight>
                          <a:latin typeface="Consolas"/>
                          <a:ea typeface="Consolas"/>
                          <a:cs typeface="Consolas"/>
                          <a:sym typeface="Consolas"/>
                        </a:rPr>
                        <a:t>in</a:t>
                      </a:r>
                      <a:r>
                        <a:rPr lang="en" sz="1400" u="none" cap="none" strike="noStrike">
                          <a:solidFill>
                            <a:srgbClr val="D1D9E1"/>
                          </a:solidFill>
                          <a:highlight>
                            <a:srgbClr val="474949"/>
                          </a:highlight>
                          <a:latin typeface="Consolas"/>
                          <a:ea typeface="Consolas"/>
                          <a:cs typeface="Consolas"/>
                          <a:sym typeface="Consolas"/>
                        </a:rPr>
                        <a:t> </a:t>
                      </a:r>
                      <a:r>
                        <a:rPr lang="en" sz="1400" u="none" cap="none" strike="noStrike">
                          <a:solidFill>
                            <a:srgbClr val="CC99CC"/>
                          </a:solidFill>
                          <a:highlight>
                            <a:srgbClr val="474949"/>
                          </a:highlight>
                          <a:latin typeface="Consolas"/>
                          <a:ea typeface="Consolas"/>
                          <a:cs typeface="Consolas"/>
                          <a:sym typeface="Consolas"/>
                        </a:rPr>
                        <a:t>range</a:t>
                      </a:r>
                      <a:r>
                        <a:rPr lang="en" sz="1400" u="none" cap="none" strike="noStrike">
                          <a:solidFill>
                            <a:srgbClr val="D1D9E1"/>
                          </a:solidFill>
                          <a:highlight>
                            <a:srgbClr val="474949"/>
                          </a:highlight>
                          <a:latin typeface="Consolas"/>
                          <a:ea typeface="Consolas"/>
                          <a:cs typeface="Consolas"/>
                          <a:sym typeface="Consolas"/>
                        </a:rPr>
                        <a:t>(len(word) + </a:t>
                      </a:r>
                      <a:r>
                        <a:rPr lang="en" sz="1400" u="none" cap="none" strike="noStrike">
                          <a:solidFill>
                            <a:srgbClr val="F99157"/>
                          </a:solidFill>
                          <a:highlight>
                            <a:srgbClr val="474949"/>
                          </a:highlight>
                          <a:latin typeface="Consolas"/>
                          <a:ea typeface="Consolas"/>
                          <a:cs typeface="Consolas"/>
                          <a:sym typeface="Consolas"/>
                        </a:rPr>
                        <a:t>1</a:t>
                      </a:r>
                      <a:r>
                        <a:rPr lang="en" sz="1400" u="none" cap="none" strike="noStrike">
                          <a:solidFill>
                            <a:srgbClr val="D1D9E1"/>
                          </a:solidFill>
                          <a:highlight>
                            <a:srgbClr val="474949"/>
                          </a:highlight>
                          <a:latin typeface="Consolas"/>
                          <a:ea typeface="Consolas"/>
                          <a:cs typeface="Consolas"/>
                          <a:sym typeface="Consolas"/>
                        </a:rPr>
                        <a:t>)]  </a:t>
                      </a:r>
                      <a:endParaRPr sz="1400" u="none" cap="none" strike="noStrike">
                        <a:solidFill>
                          <a:srgbClr val="D1D9E1"/>
                        </a:solidFill>
                        <a:highlight>
                          <a:srgbClr val="474949"/>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9E1"/>
                          </a:solidFill>
                          <a:highlight>
                            <a:srgbClr val="474949"/>
                          </a:highlight>
                          <a:latin typeface="Consolas"/>
                          <a:ea typeface="Consolas"/>
                          <a:cs typeface="Consolas"/>
                          <a:sym typeface="Consolas"/>
                        </a:rPr>
                        <a:t>	deletes = [L + R[</a:t>
                      </a:r>
                      <a:r>
                        <a:rPr lang="en" sz="1400" u="none" cap="none" strike="noStrike">
                          <a:solidFill>
                            <a:srgbClr val="F99157"/>
                          </a:solidFill>
                          <a:highlight>
                            <a:srgbClr val="474949"/>
                          </a:highlight>
                          <a:latin typeface="Consolas"/>
                          <a:ea typeface="Consolas"/>
                          <a:cs typeface="Consolas"/>
                          <a:sym typeface="Consolas"/>
                        </a:rPr>
                        <a:t>1</a:t>
                      </a:r>
                      <a:r>
                        <a:rPr lang="en" sz="1400" u="none" cap="none" strike="noStrike">
                          <a:solidFill>
                            <a:srgbClr val="D1D9E1"/>
                          </a:solidFill>
                          <a:highlight>
                            <a:srgbClr val="474949"/>
                          </a:highlight>
                          <a:latin typeface="Consolas"/>
                          <a:ea typeface="Consolas"/>
                          <a:cs typeface="Consolas"/>
                          <a:sym typeface="Consolas"/>
                        </a:rPr>
                        <a:t>:] </a:t>
                      </a:r>
                      <a:r>
                        <a:rPr lang="en" sz="1400" u="none" cap="none" strike="noStrike">
                          <a:solidFill>
                            <a:srgbClr val="CC99CC"/>
                          </a:solidFill>
                          <a:highlight>
                            <a:srgbClr val="474949"/>
                          </a:highlight>
                          <a:latin typeface="Consolas"/>
                          <a:ea typeface="Consolas"/>
                          <a:cs typeface="Consolas"/>
                          <a:sym typeface="Consolas"/>
                        </a:rPr>
                        <a:t>for</a:t>
                      </a:r>
                      <a:r>
                        <a:rPr lang="en" sz="1400" u="none" cap="none" strike="noStrike">
                          <a:solidFill>
                            <a:srgbClr val="D1D9E1"/>
                          </a:solidFill>
                          <a:highlight>
                            <a:srgbClr val="474949"/>
                          </a:highlight>
                          <a:latin typeface="Consolas"/>
                          <a:ea typeface="Consolas"/>
                          <a:cs typeface="Consolas"/>
                          <a:sym typeface="Consolas"/>
                        </a:rPr>
                        <a:t> L, R </a:t>
                      </a:r>
                      <a:r>
                        <a:rPr lang="en" sz="1400" u="none" cap="none" strike="noStrike">
                          <a:solidFill>
                            <a:srgbClr val="CC99CC"/>
                          </a:solidFill>
                          <a:highlight>
                            <a:srgbClr val="474949"/>
                          </a:highlight>
                          <a:latin typeface="Consolas"/>
                          <a:ea typeface="Consolas"/>
                          <a:cs typeface="Consolas"/>
                          <a:sym typeface="Consolas"/>
                        </a:rPr>
                        <a:t>in</a:t>
                      </a:r>
                      <a:r>
                        <a:rPr lang="en" sz="1400" u="none" cap="none" strike="noStrike">
                          <a:solidFill>
                            <a:srgbClr val="D1D9E1"/>
                          </a:solidFill>
                          <a:highlight>
                            <a:srgbClr val="474949"/>
                          </a:highlight>
                          <a:latin typeface="Consolas"/>
                          <a:ea typeface="Consolas"/>
                          <a:cs typeface="Consolas"/>
                          <a:sym typeface="Consolas"/>
                        </a:rPr>
                        <a:t> splits </a:t>
                      </a:r>
                      <a:r>
                        <a:rPr lang="en" sz="1400" u="none" cap="none" strike="noStrike">
                          <a:solidFill>
                            <a:srgbClr val="CC99CC"/>
                          </a:solidFill>
                          <a:highlight>
                            <a:srgbClr val="474949"/>
                          </a:highlight>
                          <a:latin typeface="Consolas"/>
                          <a:ea typeface="Consolas"/>
                          <a:cs typeface="Consolas"/>
                          <a:sym typeface="Consolas"/>
                        </a:rPr>
                        <a:t>if</a:t>
                      </a:r>
                      <a:r>
                        <a:rPr lang="en" sz="1400" u="none" cap="none" strike="noStrike">
                          <a:solidFill>
                            <a:srgbClr val="D1D9E1"/>
                          </a:solidFill>
                          <a:highlight>
                            <a:srgbClr val="474949"/>
                          </a:highlight>
                          <a:latin typeface="Consolas"/>
                          <a:ea typeface="Consolas"/>
                          <a:cs typeface="Consolas"/>
                          <a:sym typeface="Consolas"/>
                        </a:rPr>
                        <a:t> R] </a:t>
                      </a:r>
                      <a:endParaRPr sz="1400" u="none" cap="none" strike="noStrike">
                        <a:solidFill>
                          <a:srgbClr val="D1D9E1"/>
                        </a:solidFill>
                        <a:highlight>
                          <a:srgbClr val="474949"/>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9E1"/>
                          </a:solidFill>
                          <a:highlight>
                            <a:srgbClr val="474949"/>
                          </a:highlight>
                          <a:latin typeface="Consolas"/>
                          <a:ea typeface="Consolas"/>
                          <a:cs typeface="Consolas"/>
                          <a:sym typeface="Consolas"/>
                        </a:rPr>
                        <a:t>	transposes = [L + R[</a:t>
                      </a:r>
                      <a:r>
                        <a:rPr lang="en" sz="1400" u="none" cap="none" strike="noStrike">
                          <a:solidFill>
                            <a:srgbClr val="F99157"/>
                          </a:solidFill>
                          <a:highlight>
                            <a:srgbClr val="474949"/>
                          </a:highlight>
                          <a:latin typeface="Consolas"/>
                          <a:ea typeface="Consolas"/>
                          <a:cs typeface="Consolas"/>
                          <a:sym typeface="Consolas"/>
                        </a:rPr>
                        <a:t>1</a:t>
                      </a:r>
                      <a:r>
                        <a:rPr lang="en" sz="1400" u="none" cap="none" strike="noStrike">
                          <a:solidFill>
                            <a:srgbClr val="D1D9E1"/>
                          </a:solidFill>
                          <a:highlight>
                            <a:srgbClr val="474949"/>
                          </a:highlight>
                          <a:latin typeface="Consolas"/>
                          <a:ea typeface="Consolas"/>
                          <a:cs typeface="Consolas"/>
                          <a:sym typeface="Consolas"/>
                        </a:rPr>
                        <a:t>] + R[</a:t>
                      </a:r>
                      <a:r>
                        <a:rPr lang="en" sz="1400" u="none" cap="none" strike="noStrike">
                          <a:solidFill>
                            <a:srgbClr val="F99157"/>
                          </a:solidFill>
                          <a:highlight>
                            <a:srgbClr val="474949"/>
                          </a:highlight>
                          <a:latin typeface="Consolas"/>
                          <a:ea typeface="Consolas"/>
                          <a:cs typeface="Consolas"/>
                          <a:sym typeface="Consolas"/>
                        </a:rPr>
                        <a:t>0</a:t>
                      </a:r>
                      <a:r>
                        <a:rPr lang="en" sz="1400" u="none" cap="none" strike="noStrike">
                          <a:solidFill>
                            <a:srgbClr val="D1D9E1"/>
                          </a:solidFill>
                          <a:highlight>
                            <a:srgbClr val="474949"/>
                          </a:highlight>
                          <a:latin typeface="Consolas"/>
                          <a:ea typeface="Consolas"/>
                          <a:cs typeface="Consolas"/>
                          <a:sym typeface="Consolas"/>
                        </a:rPr>
                        <a:t>] + R[</a:t>
                      </a:r>
                      <a:r>
                        <a:rPr lang="en" sz="1400" u="none" cap="none" strike="noStrike">
                          <a:solidFill>
                            <a:srgbClr val="F99157"/>
                          </a:solidFill>
                          <a:highlight>
                            <a:srgbClr val="474949"/>
                          </a:highlight>
                          <a:latin typeface="Consolas"/>
                          <a:ea typeface="Consolas"/>
                          <a:cs typeface="Consolas"/>
                          <a:sym typeface="Consolas"/>
                        </a:rPr>
                        <a:t>2</a:t>
                      </a:r>
                      <a:r>
                        <a:rPr lang="en" sz="1400" u="none" cap="none" strike="noStrike">
                          <a:solidFill>
                            <a:srgbClr val="D1D9E1"/>
                          </a:solidFill>
                          <a:highlight>
                            <a:srgbClr val="474949"/>
                          </a:highlight>
                          <a:latin typeface="Consolas"/>
                          <a:ea typeface="Consolas"/>
                          <a:cs typeface="Consolas"/>
                          <a:sym typeface="Consolas"/>
                        </a:rPr>
                        <a:t>:] </a:t>
                      </a:r>
                      <a:r>
                        <a:rPr lang="en" sz="1400" u="none" cap="none" strike="noStrike">
                          <a:solidFill>
                            <a:srgbClr val="CC99CC"/>
                          </a:solidFill>
                          <a:highlight>
                            <a:srgbClr val="474949"/>
                          </a:highlight>
                          <a:latin typeface="Consolas"/>
                          <a:ea typeface="Consolas"/>
                          <a:cs typeface="Consolas"/>
                          <a:sym typeface="Consolas"/>
                        </a:rPr>
                        <a:t>for</a:t>
                      </a:r>
                      <a:r>
                        <a:rPr lang="en" sz="1400" u="none" cap="none" strike="noStrike">
                          <a:solidFill>
                            <a:srgbClr val="D1D9E1"/>
                          </a:solidFill>
                          <a:highlight>
                            <a:srgbClr val="474949"/>
                          </a:highlight>
                          <a:latin typeface="Consolas"/>
                          <a:ea typeface="Consolas"/>
                          <a:cs typeface="Consolas"/>
                          <a:sym typeface="Consolas"/>
                        </a:rPr>
                        <a:t> L, R </a:t>
                      </a:r>
                      <a:r>
                        <a:rPr lang="en" sz="1400" u="none" cap="none" strike="noStrike">
                          <a:solidFill>
                            <a:srgbClr val="CC99CC"/>
                          </a:solidFill>
                          <a:highlight>
                            <a:srgbClr val="474949"/>
                          </a:highlight>
                          <a:latin typeface="Consolas"/>
                          <a:ea typeface="Consolas"/>
                          <a:cs typeface="Consolas"/>
                          <a:sym typeface="Consolas"/>
                        </a:rPr>
                        <a:t>in</a:t>
                      </a:r>
                      <a:r>
                        <a:rPr lang="en" sz="1400" u="none" cap="none" strike="noStrike">
                          <a:solidFill>
                            <a:srgbClr val="D1D9E1"/>
                          </a:solidFill>
                          <a:highlight>
                            <a:srgbClr val="474949"/>
                          </a:highlight>
                          <a:latin typeface="Consolas"/>
                          <a:ea typeface="Consolas"/>
                          <a:cs typeface="Consolas"/>
                          <a:sym typeface="Consolas"/>
                        </a:rPr>
                        <a:t> splits </a:t>
                      </a:r>
                      <a:r>
                        <a:rPr lang="en" sz="1400" u="none" cap="none" strike="noStrike">
                          <a:solidFill>
                            <a:srgbClr val="CC99CC"/>
                          </a:solidFill>
                          <a:highlight>
                            <a:srgbClr val="474949"/>
                          </a:highlight>
                          <a:latin typeface="Consolas"/>
                          <a:ea typeface="Consolas"/>
                          <a:cs typeface="Consolas"/>
                          <a:sym typeface="Consolas"/>
                        </a:rPr>
                        <a:t>if</a:t>
                      </a:r>
                      <a:r>
                        <a:rPr lang="en" sz="1400" u="none" cap="none" strike="noStrike">
                          <a:solidFill>
                            <a:srgbClr val="D1D9E1"/>
                          </a:solidFill>
                          <a:highlight>
                            <a:srgbClr val="474949"/>
                          </a:highlight>
                          <a:latin typeface="Consolas"/>
                          <a:ea typeface="Consolas"/>
                          <a:cs typeface="Consolas"/>
                          <a:sym typeface="Consolas"/>
                        </a:rPr>
                        <a:t> len(R)&gt;</a:t>
                      </a:r>
                      <a:r>
                        <a:rPr lang="en" sz="1400" u="none" cap="none" strike="noStrike">
                          <a:solidFill>
                            <a:srgbClr val="F99157"/>
                          </a:solidFill>
                          <a:highlight>
                            <a:srgbClr val="474949"/>
                          </a:highlight>
                          <a:latin typeface="Consolas"/>
                          <a:ea typeface="Consolas"/>
                          <a:cs typeface="Consolas"/>
                          <a:sym typeface="Consolas"/>
                        </a:rPr>
                        <a:t>1</a:t>
                      </a:r>
                      <a:r>
                        <a:rPr lang="en" sz="1400" u="none" cap="none" strike="noStrike">
                          <a:solidFill>
                            <a:srgbClr val="D1D9E1"/>
                          </a:solidFill>
                          <a:highlight>
                            <a:srgbClr val="474949"/>
                          </a:highlight>
                          <a:latin typeface="Consolas"/>
                          <a:ea typeface="Consolas"/>
                          <a:cs typeface="Consolas"/>
                          <a:sym typeface="Consolas"/>
                        </a:rPr>
                        <a:t>]</a:t>
                      </a:r>
                      <a:endParaRPr sz="1400" u="none" cap="none" strike="noStrike">
                        <a:solidFill>
                          <a:srgbClr val="D1D9E1"/>
                        </a:solidFill>
                        <a:highlight>
                          <a:srgbClr val="474949"/>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9E1"/>
                          </a:solidFill>
                          <a:highlight>
                            <a:srgbClr val="474949"/>
                          </a:highlight>
                          <a:latin typeface="Consolas"/>
                          <a:ea typeface="Consolas"/>
                          <a:cs typeface="Consolas"/>
                          <a:sym typeface="Consolas"/>
                        </a:rPr>
                        <a:t>     </a:t>
                      </a:r>
                      <a:r>
                        <a:rPr lang="en" sz="1400" u="none" cap="none" strike="noStrike">
                          <a:solidFill>
                            <a:srgbClr val="D1D9E1"/>
                          </a:solidFill>
                          <a:latin typeface="Consolas"/>
                          <a:ea typeface="Consolas"/>
                          <a:cs typeface="Consolas"/>
                          <a:sym typeface="Consolas"/>
                        </a:rPr>
                        <a:t>replaces   = [L + c + R[</a:t>
                      </a:r>
                      <a:r>
                        <a:rPr lang="en" sz="1400" u="none" cap="none" strike="noStrike">
                          <a:solidFill>
                            <a:srgbClr val="F99157"/>
                          </a:solidFill>
                          <a:latin typeface="Consolas"/>
                          <a:ea typeface="Consolas"/>
                          <a:cs typeface="Consolas"/>
                          <a:sym typeface="Consolas"/>
                        </a:rPr>
                        <a:t>1</a:t>
                      </a:r>
                      <a:r>
                        <a:rPr lang="en" sz="1400" u="none" cap="none" strike="noStrike">
                          <a:solidFill>
                            <a:srgbClr val="D1D9E1"/>
                          </a:solidFill>
                          <a:latin typeface="Consolas"/>
                          <a:ea typeface="Consolas"/>
                          <a:cs typeface="Consolas"/>
                          <a:sym typeface="Consolas"/>
                        </a:rPr>
                        <a:t>:] </a:t>
                      </a:r>
                      <a:r>
                        <a:rPr lang="en" sz="1400" u="none" cap="none" strike="noStrike">
                          <a:solidFill>
                            <a:srgbClr val="CC99CC"/>
                          </a:solidFill>
                          <a:latin typeface="Consolas"/>
                          <a:ea typeface="Consolas"/>
                          <a:cs typeface="Consolas"/>
                          <a:sym typeface="Consolas"/>
                        </a:rPr>
                        <a:t>for</a:t>
                      </a:r>
                      <a:r>
                        <a:rPr lang="en" sz="1400" u="none" cap="none" strike="noStrike">
                          <a:solidFill>
                            <a:srgbClr val="D1D9E1"/>
                          </a:solidFill>
                          <a:latin typeface="Consolas"/>
                          <a:ea typeface="Consolas"/>
                          <a:cs typeface="Consolas"/>
                          <a:sym typeface="Consolas"/>
                        </a:rPr>
                        <a:t> L, R </a:t>
                      </a:r>
                      <a:r>
                        <a:rPr lang="en" sz="1400" u="none" cap="none" strike="noStrike">
                          <a:solidFill>
                            <a:srgbClr val="CC99CC"/>
                          </a:solidFill>
                          <a:latin typeface="Consolas"/>
                          <a:ea typeface="Consolas"/>
                          <a:cs typeface="Consolas"/>
                          <a:sym typeface="Consolas"/>
                        </a:rPr>
                        <a:t>in</a:t>
                      </a:r>
                      <a:r>
                        <a:rPr lang="en" sz="1400" u="none" cap="none" strike="noStrike">
                          <a:solidFill>
                            <a:srgbClr val="D1D9E1"/>
                          </a:solidFill>
                          <a:latin typeface="Consolas"/>
                          <a:ea typeface="Consolas"/>
                          <a:cs typeface="Consolas"/>
                          <a:sym typeface="Consolas"/>
                        </a:rPr>
                        <a:t> splits </a:t>
                      </a:r>
                      <a:r>
                        <a:rPr lang="en" sz="1400" u="none" cap="none" strike="noStrike">
                          <a:solidFill>
                            <a:srgbClr val="CC99CC"/>
                          </a:solidFill>
                          <a:latin typeface="Consolas"/>
                          <a:ea typeface="Consolas"/>
                          <a:cs typeface="Consolas"/>
                          <a:sym typeface="Consolas"/>
                        </a:rPr>
                        <a:t>if</a:t>
                      </a:r>
                      <a:r>
                        <a:rPr lang="en" sz="1400" u="none" cap="none" strike="noStrike">
                          <a:solidFill>
                            <a:srgbClr val="D1D9E1"/>
                          </a:solidFill>
                          <a:latin typeface="Consolas"/>
                          <a:ea typeface="Consolas"/>
                          <a:cs typeface="Consolas"/>
                          <a:sym typeface="Consolas"/>
                        </a:rPr>
                        <a:t> R </a:t>
                      </a:r>
                      <a:r>
                        <a:rPr lang="en" sz="1400" u="none" cap="none" strike="noStrike">
                          <a:solidFill>
                            <a:srgbClr val="CC99CC"/>
                          </a:solidFill>
                          <a:latin typeface="Consolas"/>
                          <a:ea typeface="Consolas"/>
                          <a:cs typeface="Consolas"/>
                          <a:sym typeface="Consolas"/>
                        </a:rPr>
                        <a:t>for</a:t>
                      </a:r>
                      <a:r>
                        <a:rPr lang="en" sz="1400" u="none" cap="none" strike="noStrike">
                          <a:solidFill>
                            <a:srgbClr val="D1D9E1"/>
                          </a:solidFill>
                          <a:latin typeface="Consolas"/>
                          <a:ea typeface="Consolas"/>
                          <a:cs typeface="Consolas"/>
                          <a:sym typeface="Consolas"/>
                        </a:rPr>
                        <a:t> c </a:t>
                      </a:r>
                      <a:r>
                        <a:rPr lang="en" sz="1400" u="none" cap="none" strike="noStrike">
                          <a:solidFill>
                            <a:srgbClr val="CC99CC"/>
                          </a:solidFill>
                          <a:latin typeface="Consolas"/>
                          <a:ea typeface="Consolas"/>
                          <a:cs typeface="Consolas"/>
                          <a:sym typeface="Consolas"/>
                        </a:rPr>
                        <a:t>in</a:t>
                      </a:r>
                      <a:r>
                        <a:rPr lang="en" sz="1400" u="none" cap="none" strike="noStrike">
                          <a:solidFill>
                            <a:srgbClr val="D1D9E1"/>
                          </a:solidFill>
                          <a:latin typeface="Consolas"/>
                          <a:ea typeface="Consolas"/>
                          <a:cs typeface="Consolas"/>
                          <a:sym typeface="Consolas"/>
                        </a:rPr>
                        <a:t> letters]</a:t>
                      </a:r>
                      <a:endParaRPr sz="1400" u="none" cap="none" strike="noStrike">
                        <a:solidFill>
                          <a:srgbClr val="D1D9E1"/>
                        </a:solidFill>
                        <a:highlight>
                          <a:srgbClr val="474949"/>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9E1"/>
                          </a:solidFill>
                          <a:highlight>
                            <a:srgbClr val="474949"/>
                          </a:highlight>
                          <a:latin typeface="Consolas"/>
                          <a:ea typeface="Consolas"/>
                          <a:cs typeface="Consolas"/>
                          <a:sym typeface="Consolas"/>
                        </a:rPr>
                        <a:t>	inserts = [L + c + R </a:t>
                      </a:r>
                      <a:r>
                        <a:rPr lang="en" sz="1400" u="none" cap="none" strike="noStrike">
                          <a:solidFill>
                            <a:srgbClr val="CC99CC"/>
                          </a:solidFill>
                          <a:highlight>
                            <a:srgbClr val="474949"/>
                          </a:highlight>
                          <a:latin typeface="Consolas"/>
                          <a:ea typeface="Consolas"/>
                          <a:cs typeface="Consolas"/>
                          <a:sym typeface="Consolas"/>
                        </a:rPr>
                        <a:t>for</a:t>
                      </a:r>
                      <a:r>
                        <a:rPr lang="en" sz="1400" u="none" cap="none" strike="noStrike">
                          <a:solidFill>
                            <a:srgbClr val="D1D9E1"/>
                          </a:solidFill>
                          <a:highlight>
                            <a:srgbClr val="474949"/>
                          </a:highlight>
                          <a:latin typeface="Consolas"/>
                          <a:ea typeface="Consolas"/>
                          <a:cs typeface="Consolas"/>
                          <a:sym typeface="Consolas"/>
                        </a:rPr>
                        <a:t> L, R </a:t>
                      </a:r>
                      <a:r>
                        <a:rPr lang="en" sz="1400" u="none" cap="none" strike="noStrike">
                          <a:solidFill>
                            <a:srgbClr val="CC99CC"/>
                          </a:solidFill>
                          <a:highlight>
                            <a:srgbClr val="474949"/>
                          </a:highlight>
                          <a:latin typeface="Consolas"/>
                          <a:ea typeface="Consolas"/>
                          <a:cs typeface="Consolas"/>
                          <a:sym typeface="Consolas"/>
                        </a:rPr>
                        <a:t>in</a:t>
                      </a:r>
                      <a:r>
                        <a:rPr lang="en" sz="1400" u="none" cap="none" strike="noStrike">
                          <a:solidFill>
                            <a:srgbClr val="D1D9E1"/>
                          </a:solidFill>
                          <a:highlight>
                            <a:srgbClr val="474949"/>
                          </a:highlight>
                          <a:latin typeface="Consolas"/>
                          <a:ea typeface="Consolas"/>
                          <a:cs typeface="Consolas"/>
                          <a:sym typeface="Consolas"/>
                        </a:rPr>
                        <a:t> splits </a:t>
                      </a:r>
                      <a:r>
                        <a:rPr lang="en" sz="1400" u="none" cap="none" strike="noStrike">
                          <a:solidFill>
                            <a:srgbClr val="CC99CC"/>
                          </a:solidFill>
                          <a:highlight>
                            <a:srgbClr val="474949"/>
                          </a:highlight>
                          <a:latin typeface="Consolas"/>
                          <a:ea typeface="Consolas"/>
                          <a:cs typeface="Consolas"/>
                          <a:sym typeface="Consolas"/>
                        </a:rPr>
                        <a:t>for</a:t>
                      </a:r>
                      <a:r>
                        <a:rPr lang="en" sz="1400" u="none" cap="none" strike="noStrike">
                          <a:solidFill>
                            <a:srgbClr val="D1D9E1"/>
                          </a:solidFill>
                          <a:highlight>
                            <a:srgbClr val="474949"/>
                          </a:highlight>
                          <a:latin typeface="Consolas"/>
                          <a:ea typeface="Consolas"/>
                          <a:cs typeface="Consolas"/>
                          <a:sym typeface="Consolas"/>
                        </a:rPr>
                        <a:t> c </a:t>
                      </a:r>
                      <a:r>
                        <a:rPr lang="en" sz="1400" u="none" cap="none" strike="noStrike">
                          <a:solidFill>
                            <a:srgbClr val="CC99CC"/>
                          </a:solidFill>
                          <a:highlight>
                            <a:srgbClr val="474949"/>
                          </a:highlight>
                          <a:latin typeface="Consolas"/>
                          <a:ea typeface="Consolas"/>
                          <a:cs typeface="Consolas"/>
                          <a:sym typeface="Consolas"/>
                        </a:rPr>
                        <a:t>in</a:t>
                      </a:r>
                      <a:r>
                        <a:rPr lang="en" sz="1400" u="none" cap="none" strike="noStrike">
                          <a:solidFill>
                            <a:srgbClr val="D1D9E1"/>
                          </a:solidFill>
                          <a:highlight>
                            <a:srgbClr val="474949"/>
                          </a:highlight>
                          <a:latin typeface="Consolas"/>
                          <a:ea typeface="Consolas"/>
                          <a:cs typeface="Consolas"/>
                          <a:sym typeface="Consolas"/>
                        </a:rPr>
                        <a:t> letters]</a:t>
                      </a:r>
                      <a:endParaRPr sz="1400" u="none" cap="none" strike="noStrike">
                        <a:solidFill>
                          <a:srgbClr val="D1D9E1"/>
                        </a:solidFill>
                        <a:highlight>
                          <a:srgbClr val="474949"/>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D1D9E1"/>
                          </a:solidFill>
                          <a:highlight>
                            <a:srgbClr val="474949"/>
                          </a:highlight>
                          <a:latin typeface="Consolas"/>
                          <a:ea typeface="Consolas"/>
                          <a:cs typeface="Consolas"/>
                          <a:sym typeface="Consolas"/>
                        </a:rPr>
                        <a:t>	</a:t>
                      </a:r>
                      <a:r>
                        <a:rPr lang="en" sz="1400" u="none" cap="none" strike="noStrike">
                          <a:solidFill>
                            <a:srgbClr val="CC99CC"/>
                          </a:solidFill>
                          <a:highlight>
                            <a:srgbClr val="474949"/>
                          </a:highlight>
                          <a:latin typeface="Consolas"/>
                          <a:ea typeface="Consolas"/>
                          <a:cs typeface="Consolas"/>
                          <a:sym typeface="Consolas"/>
                        </a:rPr>
                        <a:t>return</a:t>
                      </a:r>
                      <a:r>
                        <a:rPr lang="en" sz="1400" u="none" cap="none" strike="noStrike">
                          <a:solidFill>
                            <a:srgbClr val="D1D9E1"/>
                          </a:solidFill>
                          <a:highlight>
                            <a:srgbClr val="474949"/>
                          </a:highlight>
                          <a:latin typeface="Consolas"/>
                          <a:ea typeface="Consolas"/>
                          <a:cs typeface="Consolas"/>
                          <a:sym typeface="Consolas"/>
                        </a:rPr>
                        <a:t> </a:t>
                      </a:r>
                      <a:r>
                        <a:rPr lang="en" sz="1400" u="none" cap="none" strike="noStrike">
                          <a:solidFill>
                            <a:srgbClr val="CC99CC"/>
                          </a:solidFill>
                          <a:highlight>
                            <a:srgbClr val="474949"/>
                          </a:highlight>
                          <a:latin typeface="Consolas"/>
                          <a:ea typeface="Consolas"/>
                          <a:cs typeface="Consolas"/>
                          <a:sym typeface="Consolas"/>
                        </a:rPr>
                        <a:t>set</a:t>
                      </a:r>
                      <a:r>
                        <a:rPr lang="en" sz="1400" u="none" cap="none" strike="noStrike">
                          <a:solidFill>
                            <a:srgbClr val="D1D9E1"/>
                          </a:solidFill>
                          <a:highlight>
                            <a:srgbClr val="474949"/>
                          </a:highlight>
                          <a:latin typeface="Consolas"/>
                          <a:ea typeface="Consolas"/>
                          <a:cs typeface="Consolas"/>
                          <a:sym typeface="Consolas"/>
                        </a:rPr>
                        <a:t>(deletes + transposes + replaces + inserts) </a:t>
                      </a:r>
                      <a:endParaRPr sz="1400" u="none" cap="none" strike="noStrike">
                        <a:solidFill>
                          <a:srgbClr val="D1D9E1"/>
                        </a:solidFill>
                        <a:highlight>
                          <a:srgbClr val="474949"/>
                        </a:highlight>
                        <a:latin typeface="Consolas"/>
                        <a:ea typeface="Consolas"/>
                        <a:cs typeface="Consolas"/>
                        <a:sym typeface="Consolas"/>
                      </a:endParaRPr>
                    </a:p>
                  </a:txBody>
                  <a:tcPr marT="63500" marB="63500" marR="63500" marL="63500">
                    <a:solidFill>
                      <a:srgbClr val="474949"/>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latin typeface="Montserrat"/>
                <a:ea typeface="Montserrat"/>
                <a:cs typeface="Montserrat"/>
                <a:sym typeface="Montserrat"/>
              </a:rPr>
              <a:t>EDIT DISTANCE 2</a:t>
            </a:r>
            <a:endParaRPr b="1" sz="3000">
              <a:latin typeface="Montserrat"/>
              <a:ea typeface="Montserrat"/>
              <a:cs typeface="Montserrat"/>
              <a:sym typeface="Montserrat"/>
            </a:endParaRPr>
          </a:p>
        </p:txBody>
      </p:sp>
      <p:graphicFrame>
        <p:nvGraphicFramePr>
          <p:cNvPr id="207" name="Google Shape;207;p52"/>
          <p:cNvGraphicFramePr/>
          <p:nvPr/>
        </p:nvGraphicFramePr>
        <p:xfrm>
          <a:off x="994275" y="1646538"/>
          <a:ext cx="3000000" cy="3000000"/>
        </p:xfrm>
        <a:graphic>
          <a:graphicData uri="http://schemas.openxmlformats.org/drawingml/2006/table">
            <a:tbl>
              <a:tblPr>
                <a:noFill/>
                <a:tableStyleId>{0D8F7712-F0A6-4C06-9DA1-158961DE8B36}</a:tableStyleId>
              </a:tblPr>
              <a:tblGrid>
                <a:gridCol w="7155450"/>
              </a:tblGrid>
              <a:tr h="661925">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CC99CC"/>
                          </a:solidFill>
                          <a:highlight>
                            <a:srgbClr val="474949"/>
                          </a:highlight>
                          <a:latin typeface="Consolas"/>
                          <a:ea typeface="Consolas"/>
                          <a:cs typeface="Consolas"/>
                          <a:sym typeface="Consolas"/>
                        </a:rPr>
                        <a:t>def</a:t>
                      </a:r>
                      <a:r>
                        <a:rPr lang="en" sz="1400" u="none" cap="none" strike="noStrike">
                          <a:solidFill>
                            <a:srgbClr val="D1D9E1"/>
                          </a:solidFill>
                          <a:highlight>
                            <a:srgbClr val="474949"/>
                          </a:highlight>
                          <a:latin typeface="Consolas"/>
                          <a:ea typeface="Consolas"/>
                          <a:cs typeface="Consolas"/>
                          <a:sym typeface="Consolas"/>
                        </a:rPr>
                        <a:t> </a:t>
                      </a:r>
                      <a:r>
                        <a:rPr lang="en" sz="1400" u="none" cap="none" strike="noStrike">
                          <a:solidFill>
                            <a:srgbClr val="B5BD68"/>
                          </a:solidFill>
                          <a:highlight>
                            <a:srgbClr val="474949"/>
                          </a:highlight>
                          <a:latin typeface="Consolas"/>
                          <a:ea typeface="Consolas"/>
                          <a:cs typeface="Consolas"/>
                          <a:sym typeface="Consolas"/>
                        </a:rPr>
                        <a:t>edits2</a:t>
                      </a:r>
                      <a:r>
                        <a:rPr lang="en" sz="1400" u="none" cap="none" strike="noStrike">
                          <a:solidFill>
                            <a:srgbClr val="D1D9E1"/>
                          </a:solidFill>
                          <a:highlight>
                            <a:srgbClr val="474949"/>
                          </a:highlight>
                          <a:latin typeface="Consolas"/>
                          <a:ea typeface="Consolas"/>
                          <a:cs typeface="Consolas"/>
                          <a:sym typeface="Consolas"/>
                        </a:rPr>
                        <a:t>(word):</a:t>
                      </a:r>
                      <a:br>
                        <a:rPr lang="en" sz="1400" u="none" cap="none" strike="noStrike">
                          <a:solidFill>
                            <a:srgbClr val="D1D9E1"/>
                          </a:solidFill>
                          <a:highlight>
                            <a:srgbClr val="474949"/>
                          </a:highlight>
                          <a:latin typeface="Consolas"/>
                          <a:ea typeface="Consolas"/>
                          <a:cs typeface="Consolas"/>
                          <a:sym typeface="Consolas"/>
                        </a:rPr>
                      </a:br>
                      <a:r>
                        <a:rPr lang="en" sz="1400" u="none" cap="none" strike="noStrike">
                          <a:solidFill>
                            <a:srgbClr val="D1D9E1"/>
                          </a:solidFill>
                          <a:highlight>
                            <a:srgbClr val="474949"/>
                          </a:highlight>
                          <a:latin typeface="Consolas"/>
                          <a:ea typeface="Consolas"/>
                          <a:cs typeface="Consolas"/>
                          <a:sym typeface="Consolas"/>
                        </a:rPr>
                        <a:t>	</a:t>
                      </a:r>
                      <a:r>
                        <a:rPr lang="en" sz="1400" u="none" cap="none" strike="noStrike">
                          <a:solidFill>
                            <a:srgbClr val="CC99CC"/>
                          </a:solidFill>
                          <a:highlight>
                            <a:srgbClr val="474949"/>
                          </a:highlight>
                          <a:latin typeface="Consolas"/>
                          <a:ea typeface="Consolas"/>
                          <a:cs typeface="Consolas"/>
                          <a:sym typeface="Consolas"/>
                        </a:rPr>
                        <a:t>return</a:t>
                      </a:r>
                      <a:r>
                        <a:rPr lang="en" sz="1400" u="none" cap="none" strike="noStrike">
                          <a:solidFill>
                            <a:srgbClr val="D1D9E1"/>
                          </a:solidFill>
                          <a:highlight>
                            <a:srgbClr val="474949"/>
                          </a:highlight>
                          <a:latin typeface="Consolas"/>
                          <a:ea typeface="Consolas"/>
                          <a:cs typeface="Consolas"/>
                          <a:sym typeface="Consolas"/>
                        </a:rPr>
                        <a:t> </a:t>
                      </a:r>
                      <a:r>
                        <a:rPr lang="en">
                          <a:solidFill>
                            <a:srgbClr val="D1D9E1"/>
                          </a:solidFill>
                          <a:highlight>
                            <a:srgbClr val="474949"/>
                          </a:highlight>
                          <a:latin typeface="Consolas"/>
                          <a:ea typeface="Consolas"/>
                          <a:cs typeface="Consolas"/>
                          <a:sym typeface="Consolas"/>
                        </a:rPr>
                        <a:t>[</a:t>
                      </a:r>
                      <a:r>
                        <a:rPr lang="en" sz="1400" u="none" cap="none" strike="noStrike">
                          <a:solidFill>
                            <a:srgbClr val="D1D9E1"/>
                          </a:solidFill>
                          <a:highlight>
                            <a:srgbClr val="474949"/>
                          </a:highlight>
                          <a:latin typeface="Consolas"/>
                          <a:ea typeface="Consolas"/>
                          <a:cs typeface="Consolas"/>
                          <a:sym typeface="Consolas"/>
                        </a:rPr>
                        <a:t>e2 </a:t>
                      </a:r>
                      <a:r>
                        <a:rPr lang="en" sz="1400" u="none" cap="none" strike="noStrike">
                          <a:solidFill>
                            <a:srgbClr val="CC99CC"/>
                          </a:solidFill>
                          <a:highlight>
                            <a:srgbClr val="474949"/>
                          </a:highlight>
                          <a:latin typeface="Consolas"/>
                          <a:ea typeface="Consolas"/>
                          <a:cs typeface="Consolas"/>
                          <a:sym typeface="Consolas"/>
                        </a:rPr>
                        <a:t>for</a:t>
                      </a:r>
                      <a:r>
                        <a:rPr lang="en" sz="1400" u="none" cap="none" strike="noStrike">
                          <a:solidFill>
                            <a:srgbClr val="D1D9E1"/>
                          </a:solidFill>
                          <a:highlight>
                            <a:srgbClr val="474949"/>
                          </a:highlight>
                          <a:latin typeface="Consolas"/>
                          <a:ea typeface="Consolas"/>
                          <a:cs typeface="Consolas"/>
                          <a:sym typeface="Consolas"/>
                        </a:rPr>
                        <a:t> e1 </a:t>
                      </a:r>
                      <a:r>
                        <a:rPr lang="en" sz="1400" u="none" cap="none" strike="noStrike">
                          <a:solidFill>
                            <a:srgbClr val="CC99CC"/>
                          </a:solidFill>
                          <a:highlight>
                            <a:srgbClr val="474949"/>
                          </a:highlight>
                          <a:latin typeface="Consolas"/>
                          <a:ea typeface="Consolas"/>
                          <a:cs typeface="Consolas"/>
                          <a:sym typeface="Consolas"/>
                        </a:rPr>
                        <a:t>in</a:t>
                      </a:r>
                      <a:r>
                        <a:rPr lang="en" sz="1400" u="none" cap="none" strike="noStrike">
                          <a:solidFill>
                            <a:srgbClr val="D1D9E1"/>
                          </a:solidFill>
                          <a:highlight>
                            <a:srgbClr val="474949"/>
                          </a:highlight>
                          <a:latin typeface="Consolas"/>
                          <a:ea typeface="Consolas"/>
                          <a:cs typeface="Consolas"/>
                          <a:sym typeface="Consolas"/>
                        </a:rPr>
                        <a:t> edits1(word) </a:t>
                      </a:r>
                      <a:r>
                        <a:rPr lang="en" sz="1400" u="none" cap="none" strike="noStrike">
                          <a:solidFill>
                            <a:srgbClr val="CC99CC"/>
                          </a:solidFill>
                          <a:highlight>
                            <a:srgbClr val="474949"/>
                          </a:highlight>
                          <a:latin typeface="Consolas"/>
                          <a:ea typeface="Consolas"/>
                          <a:cs typeface="Consolas"/>
                          <a:sym typeface="Consolas"/>
                        </a:rPr>
                        <a:t>for</a:t>
                      </a:r>
                      <a:r>
                        <a:rPr lang="en" sz="1400" u="none" cap="none" strike="noStrike">
                          <a:solidFill>
                            <a:srgbClr val="D1D9E1"/>
                          </a:solidFill>
                          <a:highlight>
                            <a:srgbClr val="474949"/>
                          </a:highlight>
                          <a:latin typeface="Consolas"/>
                          <a:ea typeface="Consolas"/>
                          <a:cs typeface="Consolas"/>
                          <a:sym typeface="Consolas"/>
                        </a:rPr>
                        <a:t> e2 </a:t>
                      </a:r>
                      <a:r>
                        <a:rPr lang="en" sz="1400" u="none" cap="none" strike="noStrike">
                          <a:solidFill>
                            <a:srgbClr val="CC99CC"/>
                          </a:solidFill>
                          <a:highlight>
                            <a:srgbClr val="474949"/>
                          </a:highlight>
                          <a:latin typeface="Consolas"/>
                          <a:ea typeface="Consolas"/>
                          <a:cs typeface="Consolas"/>
                          <a:sym typeface="Consolas"/>
                        </a:rPr>
                        <a:t>in</a:t>
                      </a:r>
                      <a:r>
                        <a:rPr lang="en" sz="1400" u="none" cap="none" strike="noStrike">
                          <a:solidFill>
                            <a:srgbClr val="D1D9E1"/>
                          </a:solidFill>
                          <a:highlight>
                            <a:srgbClr val="474949"/>
                          </a:highlight>
                          <a:latin typeface="Consolas"/>
                          <a:ea typeface="Consolas"/>
                          <a:cs typeface="Consolas"/>
                          <a:sym typeface="Consolas"/>
                        </a:rPr>
                        <a:t> edits1(e1)</a:t>
                      </a:r>
                      <a:r>
                        <a:rPr lang="en">
                          <a:solidFill>
                            <a:srgbClr val="D1D9E1"/>
                          </a:solidFill>
                          <a:highlight>
                            <a:srgbClr val="474949"/>
                          </a:highlight>
                          <a:latin typeface="Consolas"/>
                          <a:ea typeface="Consolas"/>
                          <a:cs typeface="Consolas"/>
                          <a:sym typeface="Consolas"/>
                        </a:rPr>
                        <a:t>]</a:t>
                      </a:r>
                      <a:endParaRPr sz="1400" u="none" cap="none" strike="noStrike">
                        <a:solidFill>
                          <a:schemeClr val="dk2"/>
                        </a:solidFill>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74949"/>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latin typeface="Montserrat"/>
                <a:ea typeface="Montserrat"/>
                <a:cs typeface="Montserrat"/>
                <a:sym typeface="Montserrat"/>
              </a:rPr>
              <a:t>EDITS MUST BE ENGLISH WORDS!</a:t>
            </a:r>
            <a:endParaRPr b="1" sz="3000">
              <a:latin typeface="Montserrat"/>
              <a:ea typeface="Montserrat"/>
              <a:cs typeface="Montserrat"/>
              <a:sym typeface="Montserrat"/>
            </a:endParaRPr>
          </a:p>
        </p:txBody>
      </p:sp>
      <p:graphicFrame>
        <p:nvGraphicFramePr>
          <p:cNvPr id="213" name="Google Shape;213;p53"/>
          <p:cNvGraphicFramePr/>
          <p:nvPr/>
        </p:nvGraphicFramePr>
        <p:xfrm>
          <a:off x="462050" y="1510913"/>
          <a:ext cx="3000000" cy="3000000"/>
        </p:xfrm>
        <a:graphic>
          <a:graphicData uri="http://schemas.openxmlformats.org/drawingml/2006/table">
            <a:tbl>
              <a:tblPr>
                <a:noFill/>
                <a:tableStyleId>{0D8F7712-F0A6-4C06-9DA1-158961DE8B36}</a:tableStyleId>
              </a:tblPr>
              <a:tblGrid>
                <a:gridCol w="8219900"/>
              </a:tblGrid>
              <a:tr h="1395300">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solidFill>
                            <a:srgbClr val="CC99CC"/>
                          </a:solidFill>
                          <a:highlight>
                            <a:srgbClr val="474949"/>
                          </a:highlight>
                          <a:latin typeface="Consolas"/>
                          <a:ea typeface="Consolas"/>
                          <a:cs typeface="Consolas"/>
                          <a:sym typeface="Consolas"/>
                        </a:rPr>
                        <a:t>def</a:t>
                      </a:r>
                      <a:r>
                        <a:rPr lang="en" sz="1400" u="none" cap="none" strike="noStrike">
                          <a:solidFill>
                            <a:srgbClr val="D1D9E1"/>
                          </a:solidFill>
                          <a:highlight>
                            <a:srgbClr val="474949"/>
                          </a:highlight>
                          <a:latin typeface="Consolas"/>
                          <a:ea typeface="Consolas"/>
                          <a:cs typeface="Consolas"/>
                          <a:sym typeface="Consolas"/>
                        </a:rPr>
                        <a:t> </a:t>
                      </a:r>
                      <a:r>
                        <a:rPr lang="en" sz="1400" u="none" cap="none" strike="noStrike">
                          <a:solidFill>
                            <a:srgbClr val="B5BD68"/>
                          </a:solidFill>
                          <a:highlight>
                            <a:srgbClr val="474949"/>
                          </a:highlight>
                          <a:latin typeface="Consolas"/>
                          <a:ea typeface="Consolas"/>
                          <a:cs typeface="Consolas"/>
                          <a:sym typeface="Consolas"/>
                        </a:rPr>
                        <a:t>known</a:t>
                      </a:r>
                      <a:r>
                        <a:rPr lang="en" sz="1400" u="none" cap="none" strike="noStrike">
                          <a:solidFill>
                            <a:srgbClr val="D1D9E1"/>
                          </a:solidFill>
                          <a:highlight>
                            <a:srgbClr val="474949"/>
                          </a:highlight>
                          <a:latin typeface="Consolas"/>
                          <a:ea typeface="Consolas"/>
                          <a:cs typeface="Consolas"/>
                          <a:sym typeface="Consolas"/>
                        </a:rPr>
                        <a:t>(words): </a:t>
                      </a:r>
                      <a:br>
                        <a:rPr lang="en" sz="1400" u="none" cap="none" strike="noStrike">
                          <a:solidFill>
                            <a:srgbClr val="D1D9E1"/>
                          </a:solidFill>
                          <a:highlight>
                            <a:srgbClr val="474949"/>
                          </a:highlight>
                          <a:latin typeface="Consolas"/>
                          <a:ea typeface="Consolas"/>
                          <a:cs typeface="Consolas"/>
                          <a:sym typeface="Consolas"/>
                        </a:rPr>
                      </a:br>
                      <a:r>
                        <a:rPr lang="en" sz="1400" u="none" cap="none" strike="noStrike">
                          <a:solidFill>
                            <a:srgbClr val="D1D9E1"/>
                          </a:solidFill>
                          <a:highlight>
                            <a:srgbClr val="474949"/>
                          </a:highlight>
                          <a:latin typeface="Consolas"/>
                          <a:ea typeface="Consolas"/>
                          <a:cs typeface="Consolas"/>
                          <a:sym typeface="Consolas"/>
                        </a:rPr>
                        <a:t>    </a:t>
                      </a:r>
                      <a:r>
                        <a:rPr lang="en" sz="1400" u="none" cap="none" strike="noStrike">
                          <a:solidFill>
                            <a:srgbClr val="CC99CC"/>
                          </a:solidFill>
                          <a:highlight>
                            <a:srgbClr val="474949"/>
                          </a:highlight>
                          <a:latin typeface="Consolas"/>
                          <a:ea typeface="Consolas"/>
                          <a:cs typeface="Consolas"/>
                          <a:sym typeface="Consolas"/>
                        </a:rPr>
                        <a:t>return</a:t>
                      </a:r>
                      <a:r>
                        <a:rPr lang="en" sz="1400" u="none" cap="none" strike="noStrike">
                          <a:solidFill>
                            <a:srgbClr val="D1D9E1"/>
                          </a:solidFill>
                          <a:highlight>
                            <a:srgbClr val="474949"/>
                          </a:highlight>
                          <a:latin typeface="Consolas"/>
                          <a:ea typeface="Consolas"/>
                          <a:cs typeface="Consolas"/>
                          <a:sym typeface="Consolas"/>
                        </a:rPr>
                        <a:t> </a:t>
                      </a:r>
                      <a:r>
                        <a:rPr lang="en" sz="1400" u="none" cap="none" strike="noStrike">
                          <a:solidFill>
                            <a:srgbClr val="CC99CC"/>
                          </a:solidFill>
                          <a:highlight>
                            <a:srgbClr val="474949"/>
                          </a:highlight>
                          <a:latin typeface="Consolas"/>
                          <a:ea typeface="Consolas"/>
                          <a:cs typeface="Consolas"/>
                          <a:sym typeface="Consolas"/>
                        </a:rPr>
                        <a:t>set</a:t>
                      </a:r>
                      <a:r>
                        <a:rPr lang="en" sz="1400" u="none" cap="none" strike="noStrike">
                          <a:solidFill>
                            <a:srgbClr val="D1D9E1"/>
                          </a:solidFill>
                          <a:highlight>
                            <a:srgbClr val="474949"/>
                          </a:highlight>
                          <a:latin typeface="Consolas"/>
                          <a:ea typeface="Consolas"/>
                          <a:cs typeface="Consolas"/>
                          <a:sym typeface="Consolas"/>
                        </a:rPr>
                        <a:t>(w </a:t>
                      </a:r>
                      <a:r>
                        <a:rPr lang="en" sz="1400" u="none" cap="none" strike="noStrike">
                          <a:solidFill>
                            <a:srgbClr val="CC99CC"/>
                          </a:solidFill>
                          <a:highlight>
                            <a:srgbClr val="474949"/>
                          </a:highlight>
                          <a:latin typeface="Consolas"/>
                          <a:ea typeface="Consolas"/>
                          <a:cs typeface="Consolas"/>
                          <a:sym typeface="Consolas"/>
                        </a:rPr>
                        <a:t>for</a:t>
                      </a:r>
                      <a:r>
                        <a:rPr lang="en" sz="1400" u="none" cap="none" strike="noStrike">
                          <a:solidFill>
                            <a:srgbClr val="D1D9E1"/>
                          </a:solidFill>
                          <a:highlight>
                            <a:srgbClr val="474949"/>
                          </a:highlight>
                          <a:latin typeface="Consolas"/>
                          <a:ea typeface="Consolas"/>
                          <a:cs typeface="Consolas"/>
                          <a:sym typeface="Consolas"/>
                        </a:rPr>
                        <a:t> w </a:t>
                      </a:r>
                      <a:r>
                        <a:rPr lang="en" sz="1400" u="none" cap="none" strike="noStrike">
                          <a:solidFill>
                            <a:srgbClr val="CC99CC"/>
                          </a:solidFill>
                          <a:highlight>
                            <a:srgbClr val="474949"/>
                          </a:highlight>
                          <a:latin typeface="Consolas"/>
                          <a:ea typeface="Consolas"/>
                          <a:cs typeface="Consolas"/>
                          <a:sym typeface="Consolas"/>
                        </a:rPr>
                        <a:t>in</a:t>
                      </a:r>
                      <a:r>
                        <a:rPr lang="en" sz="1400" u="none" cap="none" strike="noStrike">
                          <a:solidFill>
                            <a:srgbClr val="D1D9E1"/>
                          </a:solidFill>
                          <a:highlight>
                            <a:srgbClr val="474949"/>
                          </a:highlight>
                          <a:latin typeface="Consolas"/>
                          <a:ea typeface="Consolas"/>
                          <a:cs typeface="Consolas"/>
                          <a:sym typeface="Consolas"/>
                        </a:rPr>
                        <a:t> words </a:t>
                      </a:r>
                      <a:r>
                        <a:rPr lang="en" sz="1400" u="none" cap="none" strike="noStrike">
                          <a:solidFill>
                            <a:srgbClr val="CC99CC"/>
                          </a:solidFill>
                          <a:highlight>
                            <a:srgbClr val="474949"/>
                          </a:highlight>
                          <a:latin typeface="Consolas"/>
                          <a:ea typeface="Consolas"/>
                          <a:cs typeface="Consolas"/>
                          <a:sym typeface="Consolas"/>
                        </a:rPr>
                        <a:t>if</a:t>
                      </a:r>
                      <a:r>
                        <a:rPr lang="en" sz="1400" u="none" cap="none" strike="noStrike">
                          <a:solidFill>
                            <a:srgbClr val="D1D9E1"/>
                          </a:solidFill>
                          <a:highlight>
                            <a:srgbClr val="474949"/>
                          </a:highlight>
                          <a:latin typeface="Consolas"/>
                          <a:ea typeface="Consolas"/>
                          <a:cs typeface="Consolas"/>
                          <a:sym typeface="Consolas"/>
                        </a:rPr>
                        <a:t> w </a:t>
                      </a:r>
                      <a:r>
                        <a:rPr lang="en" sz="1400" u="none" cap="none" strike="noStrike">
                          <a:solidFill>
                            <a:srgbClr val="CC99CC"/>
                          </a:solidFill>
                          <a:highlight>
                            <a:srgbClr val="474949"/>
                          </a:highlight>
                          <a:latin typeface="Consolas"/>
                          <a:ea typeface="Consolas"/>
                          <a:cs typeface="Consolas"/>
                          <a:sym typeface="Consolas"/>
                        </a:rPr>
                        <a:t>in</a:t>
                      </a:r>
                      <a:r>
                        <a:rPr lang="en" sz="1400" u="none" cap="none" strike="noStrike">
                          <a:solidFill>
                            <a:srgbClr val="D1D9E1"/>
                          </a:solidFill>
                          <a:highlight>
                            <a:srgbClr val="474949"/>
                          </a:highlight>
                          <a:latin typeface="Consolas"/>
                          <a:ea typeface="Consolas"/>
                          <a:cs typeface="Consolas"/>
                          <a:sym typeface="Consolas"/>
                        </a:rPr>
                        <a:t> word_corpus)</a:t>
                      </a:r>
                      <a:br>
                        <a:rPr lang="en" sz="1400" u="none" cap="none" strike="noStrike">
                          <a:solidFill>
                            <a:srgbClr val="D1D9E1"/>
                          </a:solidFill>
                          <a:highlight>
                            <a:srgbClr val="474949"/>
                          </a:highlight>
                          <a:latin typeface="Consolas"/>
                          <a:ea typeface="Consolas"/>
                          <a:cs typeface="Consolas"/>
                          <a:sym typeface="Consolas"/>
                        </a:rPr>
                      </a:br>
                      <a:r>
                        <a:rPr lang="en" sz="1400" u="none" cap="none" strike="noStrike">
                          <a:solidFill>
                            <a:srgbClr val="D1D9E1"/>
                          </a:solidFill>
                          <a:highlight>
                            <a:srgbClr val="474949"/>
                          </a:highlight>
                          <a:latin typeface="Consolas"/>
                          <a:ea typeface="Consolas"/>
                          <a:cs typeface="Consolas"/>
                          <a:sym typeface="Consolas"/>
                        </a:rPr>
                        <a:t>  </a:t>
                      </a:r>
                      <a:br>
                        <a:rPr lang="en" sz="1400" u="none" cap="none" strike="noStrike">
                          <a:solidFill>
                            <a:srgbClr val="D1D9E1"/>
                          </a:solidFill>
                          <a:highlight>
                            <a:srgbClr val="474949"/>
                          </a:highlight>
                          <a:latin typeface="Consolas"/>
                          <a:ea typeface="Consolas"/>
                          <a:cs typeface="Consolas"/>
                          <a:sym typeface="Consolas"/>
                        </a:rPr>
                      </a:br>
                      <a:r>
                        <a:rPr lang="en" sz="1400" u="none" cap="none" strike="noStrike">
                          <a:solidFill>
                            <a:srgbClr val="CC99CC"/>
                          </a:solidFill>
                          <a:highlight>
                            <a:srgbClr val="474949"/>
                          </a:highlight>
                          <a:latin typeface="Consolas"/>
                          <a:ea typeface="Consolas"/>
                          <a:cs typeface="Consolas"/>
                          <a:sym typeface="Consolas"/>
                        </a:rPr>
                        <a:t>def</a:t>
                      </a:r>
                      <a:r>
                        <a:rPr lang="en" sz="1400" u="none" cap="none" strike="noStrike">
                          <a:solidFill>
                            <a:srgbClr val="D1D9E1"/>
                          </a:solidFill>
                          <a:highlight>
                            <a:srgbClr val="474949"/>
                          </a:highlight>
                          <a:latin typeface="Consolas"/>
                          <a:ea typeface="Consolas"/>
                          <a:cs typeface="Consolas"/>
                          <a:sym typeface="Consolas"/>
                        </a:rPr>
                        <a:t> </a:t>
                      </a:r>
                      <a:r>
                        <a:rPr lang="en" sz="1400" u="none" cap="none" strike="noStrike">
                          <a:solidFill>
                            <a:srgbClr val="B5BD68"/>
                          </a:solidFill>
                          <a:highlight>
                            <a:srgbClr val="474949"/>
                          </a:highlight>
                          <a:latin typeface="Consolas"/>
                          <a:ea typeface="Consolas"/>
                          <a:cs typeface="Consolas"/>
                          <a:sym typeface="Consolas"/>
                        </a:rPr>
                        <a:t>candidates</a:t>
                      </a:r>
                      <a:r>
                        <a:rPr lang="en" sz="1400" u="none" cap="none" strike="noStrike">
                          <a:solidFill>
                            <a:srgbClr val="D1D9E1"/>
                          </a:solidFill>
                          <a:highlight>
                            <a:srgbClr val="474949"/>
                          </a:highlight>
                          <a:latin typeface="Consolas"/>
                          <a:ea typeface="Consolas"/>
                          <a:cs typeface="Consolas"/>
                          <a:sym typeface="Consolas"/>
                        </a:rPr>
                        <a:t>(word): </a:t>
                      </a:r>
                      <a:br>
                        <a:rPr lang="en" sz="1400" u="none" cap="none" strike="noStrike">
                          <a:solidFill>
                            <a:srgbClr val="D1D9E1"/>
                          </a:solidFill>
                          <a:highlight>
                            <a:srgbClr val="474949"/>
                          </a:highlight>
                          <a:latin typeface="Consolas"/>
                          <a:ea typeface="Consolas"/>
                          <a:cs typeface="Consolas"/>
                          <a:sym typeface="Consolas"/>
                        </a:rPr>
                      </a:br>
                      <a:r>
                        <a:rPr lang="en" sz="1400" u="none" cap="none" strike="noStrike">
                          <a:solidFill>
                            <a:srgbClr val="D1D9E1"/>
                          </a:solidFill>
                          <a:highlight>
                            <a:srgbClr val="474949"/>
                          </a:highlight>
                          <a:latin typeface="Consolas"/>
                          <a:ea typeface="Consolas"/>
                          <a:cs typeface="Consolas"/>
                          <a:sym typeface="Consolas"/>
                        </a:rPr>
                        <a:t>    </a:t>
                      </a:r>
                      <a:r>
                        <a:rPr lang="en" sz="1400" u="none" cap="none" strike="noStrike">
                          <a:solidFill>
                            <a:srgbClr val="CC99CC"/>
                          </a:solidFill>
                          <a:highlight>
                            <a:srgbClr val="474949"/>
                          </a:highlight>
                          <a:latin typeface="Consolas"/>
                          <a:ea typeface="Consolas"/>
                          <a:cs typeface="Consolas"/>
                          <a:sym typeface="Consolas"/>
                        </a:rPr>
                        <a:t>return</a:t>
                      </a:r>
                      <a:r>
                        <a:rPr lang="en" sz="1400" u="none" cap="none" strike="noStrike">
                          <a:solidFill>
                            <a:srgbClr val="D1D9E1"/>
                          </a:solidFill>
                          <a:highlight>
                            <a:srgbClr val="474949"/>
                          </a:highlight>
                          <a:latin typeface="Consolas"/>
                          <a:ea typeface="Consolas"/>
                          <a:cs typeface="Consolas"/>
                          <a:sym typeface="Consolas"/>
                        </a:rPr>
                        <a:t> known([word]) </a:t>
                      </a:r>
                      <a:r>
                        <a:rPr lang="en" sz="1400" u="none" cap="none" strike="noStrike">
                          <a:solidFill>
                            <a:srgbClr val="CC99CC"/>
                          </a:solidFill>
                          <a:highlight>
                            <a:srgbClr val="474949"/>
                          </a:highlight>
                          <a:latin typeface="Consolas"/>
                          <a:ea typeface="Consolas"/>
                          <a:cs typeface="Consolas"/>
                          <a:sym typeface="Consolas"/>
                        </a:rPr>
                        <a:t>or</a:t>
                      </a:r>
                      <a:r>
                        <a:rPr lang="en" sz="1400" u="none" cap="none" strike="noStrike">
                          <a:solidFill>
                            <a:srgbClr val="D1D9E1"/>
                          </a:solidFill>
                          <a:highlight>
                            <a:srgbClr val="474949"/>
                          </a:highlight>
                          <a:latin typeface="Consolas"/>
                          <a:ea typeface="Consolas"/>
                          <a:cs typeface="Consolas"/>
                          <a:sym typeface="Consolas"/>
                        </a:rPr>
                        <a:t> known(edits1(word)) </a:t>
                      </a:r>
                      <a:r>
                        <a:rPr lang="en" sz="1400" u="none" cap="none" strike="noStrike">
                          <a:solidFill>
                            <a:srgbClr val="CC99CC"/>
                          </a:solidFill>
                          <a:highlight>
                            <a:srgbClr val="474949"/>
                          </a:highlight>
                          <a:latin typeface="Consolas"/>
                          <a:ea typeface="Consolas"/>
                          <a:cs typeface="Consolas"/>
                          <a:sym typeface="Consolas"/>
                        </a:rPr>
                        <a:t>or</a:t>
                      </a:r>
                      <a:r>
                        <a:rPr lang="en" sz="1400" u="none" cap="none" strike="noStrike">
                          <a:solidFill>
                            <a:srgbClr val="D1D9E1"/>
                          </a:solidFill>
                          <a:highlight>
                            <a:srgbClr val="474949"/>
                          </a:highlight>
                          <a:latin typeface="Consolas"/>
                          <a:ea typeface="Consolas"/>
                          <a:cs typeface="Consolas"/>
                          <a:sym typeface="Consolas"/>
                        </a:rPr>
                        <a:t> known(edits2(word)) </a:t>
                      </a:r>
                      <a:r>
                        <a:rPr lang="en" sz="1400" u="none" cap="none" strike="noStrike">
                          <a:solidFill>
                            <a:srgbClr val="CC99CC"/>
                          </a:solidFill>
                          <a:highlight>
                            <a:srgbClr val="474949"/>
                          </a:highlight>
                          <a:latin typeface="Consolas"/>
                          <a:ea typeface="Consolas"/>
                          <a:cs typeface="Consolas"/>
                          <a:sym typeface="Consolas"/>
                        </a:rPr>
                        <a:t>or</a:t>
                      </a:r>
                      <a:r>
                        <a:rPr lang="en" sz="1400" u="none" cap="none" strike="noStrike">
                          <a:solidFill>
                            <a:srgbClr val="D1D9E1"/>
                          </a:solidFill>
                          <a:highlight>
                            <a:srgbClr val="474949"/>
                          </a:highlight>
                          <a:latin typeface="Consolas"/>
                          <a:ea typeface="Consolas"/>
                          <a:cs typeface="Consolas"/>
                          <a:sym typeface="Consolas"/>
                        </a:rPr>
                        <a:t> [word]</a:t>
                      </a:r>
                      <a:endParaRPr sz="1400" u="none" cap="none" strike="noStrike">
                        <a:solidFill>
                          <a:srgbClr val="CC99CC"/>
                        </a:solidFill>
                        <a:highlight>
                          <a:srgbClr val="474949"/>
                        </a:highlight>
                        <a:latin typeface="Consolas"/>
                        <a:ea typeface="Consolas"/>
                        <a:cs typeface="Consolas"/>
                        <a:sym typeface="Consolas"/>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74949"/>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latin typeface="Montserrat"/>
                <a:ea typeface="Montserrat"/>
                <a:cs typeface="Montserrat"/>
                <a:sym typeface="Montserrat"/>
              </a:rPr>
              <a:t>PICK THE ONE!</a:t>
            </a:r>
            <a:endParaRPr b="1" sz="3000">
              <a:latin typeface="Montserrat"/>
              <a:ea typeface="Montserrat"/>
              <a:cs typeface="Montserrat"/>
              <a:sym typeface="Montserrat"/>
            </a:endParaRPr>
          </a:p>
        </p:txBody>
      </p:sp>
      <p:graphicFrame>
        <p:nvGraphicFramePr>
          <p:cNvPr id="219" name="Google Shape;219;p54"/>
          <p:cNvGraphicFramePr/>
          <p:nvPr/>
        </p:nvGraphicFramePr>
        <p:xfrm>
          <a:off x="1479238" y="1868925"/>
          <a:ext cx="3000000" cy="3000000"/>
        </p:xfrm>
        <a:graphic>
          <a:graphicData uri="http://schemas.openxmlformats.org/drawingml/2006/table">
            <a:tbl>
              <a:tblPr>
                <a:noFill/>
                <a:tableStyleId>{0D8F7712-F0A6-4C06-9DA1-158961DE8B36}</a:tableStyleId>
              </a:tblPr>
              <a:tblGrid>
                <a:gridCol w="6185525"/>
              </a:tblGrid>
              <a:tr h="12700">
                <a:tc>
                  <a:txBody>
                    <a:bodyPr/>
                    <a:lstStyle/>
                    <a:p>
                      <a:pPr indent="0" lvl="0" marL="0" marR="0" rtl="0" algn="l">
                        <a:lnSpc>
                          <a:spcPct val="115000"/>
                        </a:lnSpc>
                        <a:spcBef>
                          <a:spcPts val="0"/>
                        </a:spcBef>
                        <a:spcAft>
                          <a:spcPts val="0"/>
                        </a:spcAft>
                        <a:buClr>
                          <a:srgbClr val="000000"/>
                        </a:buClr>
                        <a:buSzPts val="2000"/>
                        <a:buFont typeface="Arial"/>
                        <a:buNone/>
                      </a:pPr>
                      <a:r>
                        <a:rPr lang="en" sz="2000" u="none" cap="none" strike="noStrike">
                          <a:solidFill>
                            <a:srgbClr val="CC99CC"/>
                          </a:solidFill>
                          <a:highlight>
                            <a:srgbClr val="474949"/>
                          </a:highlight>
                          <a:latin typeface="Consolas"/>
                          <a:ea typeface="Consolas"/>
                          <a:cs typeface="Consolas"/>
                          <a:sym typeface="Consolas"/>
                        </a:rPr>
                        <a:t>def</a:t>
                      </a:r>
                      <a:r>
                        <a:rPr lang="en" sz="2000" u="none" cap="none" strike="noStrike">
                          <a:solidFill>
                            <a:srgbClr val="D1D9E1"/>
                          </a:solidFill>
                          <a:highlight>
                            <a:srgbClr val="474949"/>
                          </a:highlight>
                          <a:latin typeface="Consolas"/>
                          <a:ea typeface="Consolas"/>
                          <a:cs typeface="Consolas"/>
                          <a:sym typeface="Consolas"/>
                        </a:rPr>
                        <a:t> </a:t>
                      </a:r>
                      <a:r>
                        <a:rPr lang="en" sz="2000" u="none" cap="none" strike="noStrike">
                          <a:solidFill>
                            <a:srgbClr val="B5BD68"/>
                          </a:solidFill>
                          <a:highlight>
                            <a:srgbClr val="474949"/>
                          </a:highlight>
                          <a:latin typeface="Consolas"/>
                          <a:ea typeface="Consolas"/>
                          <a:cs typeface="Consolas"/>
                          <a:sym typeface="Consolas"/>
                        </a:rPr>
                        <a:t>correction</a:t>
                      </a:r>
                      <a:r>
                        <a:rPr lang="en" sz="2000" u="none" cap="none" strike="noStrike">
                          <a:solidFill>
                            <a:srgbClr val="D1D9E1"/>
                          </a:solidFill>
                          <a:highlight>
                            <a:srgbClr val="474949"/>
                          </a:highlight>
                          <a:latin typeface="Consolas"/>
                          <a:ea typeface="Consolas"/>
                          <a:cs typeface="Consolas"/>
                          <a:sym typeface="Consolas"/>
                        </a:rPr>
                        <a:t>(word): </a:t>
                      </a:r>
                      <a:br>
                        <a:rPr lang="en" sz="2000" u="none" cap="none" strike="noStrike">
                          <a:solidFill>
                            <a:srgbClr val="D1D9E1"/>
                          </a:solidFill>
                          <a:highlight>
                            <a:srgbClr val="474949"/>
                          </a:highlight>
                          <a:latin typeface="Consolas"/>
                          <a:ea typeface="Consolas"/>
                          <a:cs typeface="Consolas"/>
                          <a:sym typeface="Consolas"/>
                        </a:rPr>
                      </a:br>
                      <a:r>
                        <a:rPr lang="en" sz="2000" u="none" cap="none" strike="noStrike">
                          <a:solidFill>
                            <a:srgbClr val="D1D9E1"/>
                          </a:solidFill>
                          <a:highlight>
                            <a:srgbClr val="474949"/>
                          </a:highlight>
                          <a:latin typeface="Consolas"/>
                          <a:ea typeface="Consolas"/>
                          <a:cs typeface="Consolas"/>
                          <a:sym typeface="Consolas"/>
                        </a:rPr>
                        <a:t>    </a:t>
                      </a:r>
                      <a:r>
                        <a:rPr lang="en" sz="2000" u="none" cap="none" strike="noStrike">
                          <a:solidFill>
                            <a:srgbClr val="CC99CC"/>
                          </a:solidFill>
                          <a:highlight>
                            <a:srgbClr val="474949"/>
                          </a:highlight>
                          <a:latin typeface="Consolas"/>
                          <a:ea typeface="Consolas"/>
                          <a:cs typeface="Consolas"/>
                          <a:sym typeface="Consolas"/>
                        </a:rPr>
                        <a:t>return</a:t>
                      </a:r>
                      <a:r>
                        <a:rPr lang="en" sz="2000" u="none" cap="none" strike="noStrike">
                          <a:solidFill>
                            <a:srgbClr val="D1D9E1"/>
                          </a:solidFill>
                          <a:highlight>
                            <a:srgbClr val="474949"/>
                          </a:highlight>
                          <a:latin typeface="Consolas"/>
                          <a:ea typeface="Consolas"/>
                          <a:cs typeface="Consolas"/>
                          <a:sym typeface="Consolas"/>
                        </a:rPr>
                        <a:t> </a:t>
                      </a:r>
                      <a:r>
                        <a:rPr lang="en" sz="2000" u="none" cap="none" strike="noStrike">
                          <a:solidFill>
                            <a:srgbClr val="CC99CC"/>
                          </a:solidFill>
                          <a:highlight>
                            <a:srgbClr val="474949"/>
                          </a:highlight>
                          <a:latin typeface="Consolas"/>
                          <a:ea typeface="Consolas"/>
                          <a:cs typeface="Consolas"/>
                          <a:sym typeface="Consolas"/>
                        </a:rPr>
                        <a:t>max</a:t>
                      </a:r>
                      <a:r>
                        <a:rPr lang="en" sz="2000" u="none" cap="none" strike="noStrike">
                          <a:solidFill>
                            <a:srgbClr val="D1D9E1"/>
                          </a:solidFill>
                          <a:highlight>
                            <a:srgbClr val="474949"/>
                          </a:highlight>
                          <a:latin typeface="Consolas"/>
                          <a:ea typeface="Consolas"/>
                          <a:cs typeface="Consolas"/>
                          <a:sym typeface="Consolas"/>
                        </a:rPr>
                        <a:t>(candidates(word), key=prob)</a:t>
                      </a:r>
                      <a:endParaRPr sz="2000" u="none" cap="none" strike="noStrike">
                        <a:solidFill>
                          <a:srgbClr val="CC99CC"/>
                        </a:solidFill>
                        <a:highlight>
                          <a:srgbClr val="474949"/>
                        </a:highlight>
                        <a:latin typeface="Consolas"/>
                        <a:ea typeface="Consolas"/>
                        <a:cs typeface="Consolas"/>
                        <a:sym typeface="Consolas"/>
                      </a:endParaRPr>
                    </a:p>
                  </a:txBody>
                  <a:tcPr marT="63500" marB="63500" marR="63500" marL="63500">
                    <a:solidFill>
                      <a:srgbClr val="474949"/>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latin typeface="Montserrat"/>
                <a:ea typeface="Montserrat"/>
                <a:cs typeface="Montserrat"/>
                <a:sym typeface="Montserrat"/>
              </a:rPr>
              <a:t>TESTING!</a:t>
            </a:r>
            <a:endParaRPr b="1" sz="3000">
              <a:latin typeface="Montserrat"/>
              <a:ea typeface="Montserrat"/>
              <a:cs typeface="Montserrat"/>
              <a:sym typeface="Montserrat"/>
            </a:endParaRPr>
          </a:p>
        </p:txBody>
      </p:sp>
      <p:sp>
        <p:nvSpPr>
          <p:cNvPr id="225" name="Google Shape;225;p55"/>
          <p:cNvSpPr txBox="1"/>
          <p:nvPr/>
        </p:nvSpPr>
        <p:spPr>
          <a:xfrm>
            <a:off x="773750" y="1110200"/>
            <a:ext cx="5046300" cy="1325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Montserrat"/>
              <a:buChar char="●"/>
            </a:pPr>
            <a:r>
              <a:rPr b="0" i="0" lang="en" sz="1800" u="sng" cap="none" strike="noStrike">
                <a:solidFill>
                  <a:schemeClr val="hlink"/>
                </a:solidFill>
                <a:latin typeface="Montserrat"/>
                <a:ea typeface="Montserrat"/>
                <a:cs typeface="Montserrat"/>
                <a:sym typeface="Montserrat"/>
                <a:hlinkClick r:id="rId3"/>
              </a:rPr>
              <a:t>http://norvig.com/spell-testset1.txt</a:t>
            </a:r>
            <a:endParaRPr b="0" i="0" sz="1800" u="none" cap="none" strike="noStrike">
              <a:solidFill>
                <a:srgbClr val="000000"/>
              </a:solidFill>
              <a:latin typeface="Montserrat"/>
              <a:ea typeface="Montserrat"/>
              <a:cs typeface="Montserrat"/>
              <a:sym typeface="Montserrat"/>
            </a:endParaRPr>
          </a:p>
          <a:p>
            <a:pPr indent="-342900" lvl="0" marL="457200" marR="0" rtl="0" algn="l">
              <a:lnSpc>
                <a:spcPct val="100000"/>
              </a:lnSpc>
              <a:spcBef>
                <a:spcPts val="0"/>
              </a:spcBef>
              <a:spcAft>
                <a:spcPts val="0"/>
              </a:spcAft>
              <a:buClr>
                <a:srgbClr val="000000"/>
              </a:buClr>
              <a:buSzPts val="1800"/>
              <a:buFont typeface="Montserrat"/>
              <a:buChar char="●"/>
            </a:pPr>
            <a:r>
              <a:rPr b="0" i="0" lang="en" sz="1800" u="none" cap="none" strike="noStrike">
                <a:solidFill>
                  <a:srgbClr val="000000"/>
                </a:solidFill>
                <a:latin typeface="Montserrat"/>
                <a:ea typeface="Montserrat"/>
                <a:cs typeface="Montserrat"/>
                <a:sym typeface="Montserrat"/>
              </a:rPr>
              <a:t>Download (save as text file using ctrl-s), upload into repl.it, make sure it’s named ‘spell-testset1.txt’</a:t>
            </a:r>
            <a:endParaRPr b="0" i="0" sz="1800" u="none" cap="none" strike="noStrike">
              <a:solidFill>
                <a:srgbClr val="000000"/>
              </a:solidFill>
              <a:latin typeface="Montserrat"/>
              <a:ea typeface="Montserrat"/>
              <a:cs typeface="Montserrat"/>
              <a:sym typeface="Montserrat"/>
            </a:endParaRPr>
          </a:p>
        </p:txBody>
      </p:sp>
      <p:pic>
        <p:nvPicPr>
          <p:cNvPr id="226" name="Google Shape;226;p55"/>
          <p:cNvPicPr preferRelativeResize="0"/>
          <p:nvPr/>
        </p:nvPicPr>
        <p:blipFill rotWithShape="1">
          <a:blip r:embed="rId4">
            <a:alphaModFix/>
          </a:blip>
          <a:srcRect b="69347" l="0" r="73912" t="12966"/>
          <a:stretch/>
        </p:blipFill>
        <p:spPr>
          <a:xfrm>
            <a:off x="5820050" y="1145300"/>
            <a:ext cx="2858429" cy="1090022"/>
          </a:xfrm>
          <a:prstGeom prst="rect">
            <a:avLst/>
          </a:prstGeom>
          <a:noFill/>
          <a:ln>
            <a:noFill/>
          </a:ln>
        </p:spPr>
      </p:pic>
      <p:sp>
        <p:nvSpPr>
          <p:cNvPr id="227" name="Google Shape;227;p55"/>
          <p:cNvSpPr txBox="1"/>
          <p:nvPr/>
        </p:nvSpPr>
        <p:spPr>
          <a:xfrm>
            <a:off x="995825" y="2489525"/>
            <a:ext cx="7744500" cy="20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onsolas"/>
                <a:ea typeface="Consolas"/>
                <a:cs typeface="Consolas"/>
                <a:sym typeface="Consolas"/>
              </a:rPr>
              <a:t>monitoring: monitering</a:t>
            </a:r>
            <a:br>
              <a:rPr b="0" i="0" lang="en" sz="1400" u="none" cap="none" strike="noStrike">
                <a:solidFill>
                  <a:schemeClr val="dk1"/>
                </a:solidFill>
                <a:latin typeface="Consolas"/>
                <a:ea typeface="Consolas"/>
                <a:cs typeface="Consolas"/>
                <a:sym typeface="Consolas"/>
              </a:rPr>
            </a:br>
            <a:r>
              <a:rPr b="0" i="0" lang="en" sz="1400" u="none" cap="none" strike="noStrike">
                <a:solidFill>
                  <a:schemeClr val="dk1"/>
                </a:solidFill>
                <a:latin typeface="Consolas"/>
                <a:ea typeface="Consolas"/>
                <a:cs typeface="Consolas"/>
                <a:sym typeface="Consolas"/>
              </a:rPr>
              <a:t>biscuits: biscits biscutes biscuts bisquits buiscits buiscuts</a:t>
            </a:r>
            <a:br>
              <a:rPr b="0" i="0" lang="en" sz="1400" u="none" cap="none" strike="noStrike">
                <a:solidFill>
                  <a:schemeClr val="dk1"/>
                </a:solidFill>
                <a:latin typeface="Consolas"/>
                <a:ea typeface="Consolas"/>
                <a:cs typeface="Consolas"/>
                <a:sym typeface="Consolas"/>
              </a:rPr>
            </a:br>
            <a:r>
              <a:rPr b="0" i="0" lang="en" sz="1400" u="none" cap="none" strike="noStrike">
                <a:solidFill>
                  <a:schemeClr val="dk1"/>
                </a:solidFill>
                <a:latin typeface="Consolas"/>
                <a:ea typeface="Consolas"/>
                <a:cs typeface="Consolas"/>
                <a:sym typeface="Consolas"/>
              </a:rPr>
              <a:t>available: avaible</a:t>
            </a:r>
            <a:br>
              <a:rPr b="0" i="0" lang="en" sz="1400" u="none" cap="none" strike="noStrike">
                <a:solidFill>
                  <a:schemeClr val="dk1"/>
                </a:solidFill>
                <a:latin typeface="Consolas"/>
                <a:ea typeface="Consolas"/>
                <a:cs typeface="Consolas"/>
                <a:sym typeface="Consolas"/>
              </a:rPr>
            </a:br>
            <a:r>
              <a:rPr b="0" i="0" lang="en" sz="1400" u="none" cap="none" strike="noStrike">
                <a:solidFill>
                  <a:schemeClr val="dk1"/>
                </a:solidFill>
                <a:latin typeface="Consolas"/>
                <a:ea typeface="Consolas"/>
                <a:cs typeface="Consolas"/>
                <a:sym typeface="Consolas"/>
              </a:rPr>
              <a:t>separate: seperate</a:t>
            </a:r>
            <a:br>
              <a:rPr b="0" i="0" lang="en" sz="1400" u="none" cap="none" strike="noStrike">
                <a:solidFill>
                  <a:schemeClr val="dk1"/>
                </a:solidFill>
                <a:latin typeface="Consolas"/>
                <a:ea typeface="Consolas"/>
                <a:cs typeface="Consolas"/>
                <a:sym typeface="Consolas"/>
              </a:rPr>
            </a:br>
            <a:r>
              <a:rPr b="0" i="0" lang="en" sz="1400" u="none" cap="none" strike="noStrike">
                <a:solidFill>
                  <a:schemeClr val="dk1"/>
                </a:solidFill>
                <a:latin typeface="Consolas"/>
                <a:ea typeface="Consolas"/>
                <a:cs typeface="Consolas"/>
                <a:sym typeface="Consolas"/>
              </a:rPr>
              <a:t>necessary: neccesary necesary neccesary necassary necassery neccasary</a:t>
            </a:r>
            <a:br>
              <a:rPr b="0" i="0" lang="en" sz="1400" u="none" cap="none" strike="noStrike">
                <a:solidFill>
                  <a:schemeClr val="dk1"/>
                </a:solidFill>
                <a:latin typeface="Consolas"/>
                <a:ea typeface="Consolas"/>
                <a:cs typeface="Consolas"/>
                <a:sym typeface="Consolas"/>
              </a:rPr>
            </a:br>
            <a:r>
              <a:rPr b="0" i="0" lang="en" sz="1400" u="none" cap="none" strike="noStrike">
                <a:solidFill>
                  <a:schemeClr val="dk1"/>
                </a:solidFill>
                <a:latin typeface="Consolas"/>
                <a:ea typeface="Consolas"/>
                <a:cs typeface="Consolas"/>
                <a:sym typeface="Consolas"/>
              </a:rPr>
              <a:t>definition: defenition</a:t>
            </a:r>
            <a:br>
              <a:rPr b="0" i="0" lang="en" sz="1400" u="none" cap="none" strike="noStrike">
                <a:solidFill>
                  <a:schemeClr val="dk1"/>
                </a:solidFill>
                <a:latin typeface="Consolas"/>
                <a:ea typeface="Consolas"/>
                <a:cs typeface="Consolas"/>
                <a:sym typeface="Consolas"/>
              </a:rPr>
            </a:br>
            <a:r>
              <a:rPr b="0" i="0" lang="en" sz="1400" u="none" cap="none" strike="noStrike">
                <a:solidFill>
                  <a:schemeClr val="dk1"/>
                </a:solidFill>
                <a:latin typeface="Consolas"/>
                <a:ea typeface="Consolas"/>
                <a:cs typeface="Consolas"/>
                <a:sym typeface="Consolas"/>
              </a:rPr>
              <a:t>receipt: receit receite reciet recipt</a:t>
            </a:r>
            <a:br>
              <a:rPr b="0" i="0" lang="en" sz="1400" u="none" cap="none" strike="noStrike">
                <a:solidFill>
                  <a:schemeClr val="dk1"/>
                </a:solidFill>
                <a:latin typeface="Consolas"/>
                <a:ea typeface="Consolas"/>
                <a:cs typeface="Consolas"/>
                <a:sym typeface="Consolas"/>
              </a:rPr>
            </a:br>
            <a:r>
              <a:rPr b="0" i="0" lang="en" sz="1400" u="none" cap="none" strike="noStrike">
                <a:solidFill>
                  <a:schemeClr val="dk1"/>
                </a:solidFill>
                <a:latin typeface="Consolas"/>
                <a:ea typeface="Consolas"/>
                <a:cs typeface="Consolas"/>
                <a:sym typeface="Consolas"/>
              </a:rPr>
              <a:t>remind: remine remined</a:t>
            </a:r>
            <a:br>
              <a:rPr b="0" i="0" lang="en" sz="1400" u="none" cap="none" strike="noStrike">
                <a:solidFill>
                  <a:schemeClr val="dk1"/>
                </a:solidFill>
                <a:latin typeface="Consolas"/>
                <a:ea typeface="Consolas"/>
                <a:cs typeface="Consolas"/>
                <a:sym typeface="Consolas"/>
              </a:rPr>
            </a:br>
            <a:r>
              <a:rPr b="0" i="0" lang="en" sz="1400" u="none" cap="none" strike="noStrike">
                <a:solidFill>
                  <a:schemeClr val="dk1"/>
                </a:solidFill>
                <a:latin typeface="Consolas"/>
                <a:ea typeface="Consolas"/>
                <a:cs typeface="Consolas"/>
                <a:sym typeface="Consolas"/>
              </a:rPr>
              <a:t>initials: inetials inistals initails initals intials</a:t>
            </a:r>
            <a:endParaRPr b="0" i="0" sz="1400" u="none" cap="none" strike="noStrike">
              <a:solidFill>
                <a:srgbClr val="000000"/>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latin typeface="Montserrat"/>
                <a:ea typeface="Montserrat"/>
                <a:cs typeface="Montserrat"/>
                <a:sym typeface="Montserrat"/>
              </a:rPr>
              <a:t>LOADING TEST DATA</a:t>
            </a:r>
            <a:endParaRPr b="1" sz="3000">
              <a:latin typeface="Montserrat"/>
              <a:ea typeface="Montserrat"/>
              <a:cs typeface="Montserrat"/>
              <a:sym typeface="Montserrat"/>
            </a:endParaRPr>
          </a:p>
        </p:txBody>
      </p:sp>
      <p:graphicFrame>
        <p:nvGraphicFramePr>
          <p:cNvPr id="233" name="Google Shape;233;p56"/>
          <p:cNvGraphicFramePr/>
          <p:nvPr/>
        </p:nvGraphicFramePr>
        <p:xfrm>
          <a:off x="700638" y="1280125"/>
          <a:ext cx="3000000" cy="3000000"/>
        </p:xfrm>
        <a:graphic>
          <a:graphicData uri="http://schemas.openxmlformats.org/drawingml/2006/table">
            <a:tbl>
              <a:tblPr>
                <a:noFill/>
                <a:tableStyleId>{0D8F7712-F0A6-4C06-9DA1-158961DE8B36}</a:tableStyleId>
              </a:tblPr>
              <a:tblGrid>
                <a:gridCol w="7675425"/>
              </a:tblGrid>
              <a:tr h="1554025">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rgbClr val="CC99CC"/>
                          </a:solidFill>
                          <a:latin typeface="Consolas"/>
                          <a:ea typeface="Consolas"/>
                          <a:cs typeface="Consolas"/>
                          <a:sym typeface="Consolas"/>
                        </a:rPr>
                        <a:t>def</a:t>
                      </a:r>
                      <a:r>
                        <a:rPr lang="en" sz="1800" u="none" cap="none" strike="noStrike">
                          <a:solidFill>
                            <a:srgbClr val="D1D9E1"/>
                          </a:solidFill>
                          <a:latin typeface="Consolas"/>
                          <a:ea typeface="Consolas"/>
                          <a:cs typeface="Consolas"/>
                          <a:sym typeface="Consolas"/>
                        </a:rPr>
                        <a:t> </a:t>
                      </a:r>
                      <a:r>
                        <a:rPr lang="en" sz="1800" u="none" cap="none" strike="noStrike">
                          <a:solidFill>
                            <a:srgbClr val="B5BD68"/>
                          </a:solidFill>
                          <a:latin typeface="Consolas"/>
                          <a:ea typeface="Consolas"/>
                          <a:cs typeface="Consolas"/>
                          <a:sym typeface="Consolas"/>
                        </a:rPr>
                        <a:t>testset</a:t>
                      </a:r>
                      <a:r>
                        <a:rPr lang="en" sz="1800" u="none" cap="none" strike="noStrike">
                          <a:solidFill>
                            <a:srgbClr val="D1D9E1"/>
                          </a:solidFill>
                          <a:latin typeface="Consolas"/>
                          <a:ea typeface="Consolas"/>
                          <a:cs typeface="Consolas"/>
                          <a:sym typeface="Consolas"/>
                        </a:rPr>
                        <a:t>(lines):</a:t>
                      </a:r>
                      <a:endParaRPr sz="1800" u="none" cap="none" strike="noStrike">
                        <a:solidFill>
                          <a:srgbClr val="D1D9E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rgbClr val="D1D9E1"/>
                          </a:solidFill>
                          <a:latin typeface="Consolas"/>
                          <a:ea typeface="Consolas"/>
                          <a:cs typeface="Consolas"/>
                          <a:sym typeface="Consolas"/>
                        </a:rPr>
                        <a:t>    </a:t>
                      </a:r>
                      <a:r>
                        <a:rPr lang="en" sz="1800" u="none" cap="none" strike="noStrike">
                          <a:solidFill>
                            <a:srgbClr val="CC99CC"/>
                          </a:solidFill>
                          <a:latin typeface="Consolas"/>
                          <a:ea typeface="Consolas"/>
                          <a:cs typeface="Consolas"/>
                          <a:sym typeface="Consolas"/>
                        </a:rPr>
                        <a:t>return</a:t>
                      </a:r>
                      <a:r>
                        <a:rPr lang="en" sz="1800" u="none" cap="none" strike="noStrike">
                          <a:solidFill>
                            <a:srgbClr val="D1D9E1"/>
                          </a:solidFill>
                          <a:latin typeface="Consolas"/>
                          <a:ea typeface="Consolas"/>
                          <a:cs typeface="Consolas"/>
                          <a:sym typeface="Consolas"/>
                        </a:rPr>
                        <a:t> [(right, wrong) </a:t>
                      </a:r>
                      <a:endParaRPr sz="1800" u="none" cap="none" strike="noStrike">
                        <a:solidFill>
                          <a:srgbClr val="D1D9E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rgbClr val="D1D9E1"/>
                          </a:solidFill>
                          <a:latin typeface="Consolas"/>
                          <a:ea typeface="Consolas"/>
                          <a:cs typeface="Consolas"/>
                          <a:sym typeface="Consolas"/>
                        </a:rPr>
                        <a:t>        </a:t>
                      </a:r>
                      <a:r>
                        <a:rPr lang="en" sz="1800" u="none" cap="none" strike="noStrike">
                          <a:solidFill>
                            <a:srgbClr val="CC99CC"/>
                          </a:solidFill>
                          <a:latin typeface="Consolas"/>
                          <a:ea typeface="Consolas"/>
                          <a:cs typeface="Consolas"/>
                          <a:sym typeface="Consolas"/>
                        </a:rPr>
                        <a:t>for</a:t>
                      </a:r>
                      <a:r>
                        <a:rPr lang="en" sz="1800" u="none" cap="none" strike="noStrike">
                          <a:solidFill>
                            <a:srgbClr val="D1D9E1"/>
                          </a:solidFill>
                          <a:latin typeface="Consolas"/>
                          <a:ea typeface="Consolas"/>
                          <a:cs typeface="Consolas"/>
                          <a:sym typeface="Consolas"/>
                        </a:rPr>
                        <a:t> (right, wrongs) </a:t>
                      </a:r>
                      <a:endParaRPr sz="1800" u="none" cap="none" strike="noStrike">
                        <a:solidFill>
                          <a:srgbClr val="D1D9E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rgbClr val="D1D9E1"/>
                          </a:solidFill>
                          <a:latin typeface="Consolas"/>
                          <a:ea typeface="Consolas"/>
                          <a:cs typeface="Consolas"/>
                          <a:sym typeface="Consolas"/>
                        </a:rPr>
                        <a:t>        </a:t>
                      </a:r>
                      <a:r>
                        <a:rPr lang="en" sz="1800" u="none" cap="none" strike="noStrike">
                          <a:solidFill>
                            <a:srgbClr val="CC99CC"/>
                          </a:solidFill>
                          <a:latin typeface="Consolas"/>
                          <a:ea typeface="Consolas"/>
                          <a:cs typeface="Consolas"/>
                          <a:sym typeface="Consolas"/>
                        </a:rPr>
                        <a:t>in</a:t>
                      </a:r>
                      <a:r>
                        <a:rPr lang="en" sz="1800" u="none" cap="none" strike="noStrike">
                          <a:solidFill>
                            <a:srgbClr val="D1D9E1"/>
                          </a:solidFill>
                          <a:latin typeface="Consolas"/>
                          <a:ea typeface="Consolas"/>
                          <a:cs typeface="Consolas"/>
                          <a:sym typeface="Consolas"/>
                        </a:rPr>
                        <a:t> (line.split(':') </a:t>
                      </a:r>
                      <a:r>
                        <a:rPr lang="en" sz="1800" u="none" cap="none" strike="noStrike">
                          <a:solidFill>
                            <a:srgbClr val="CC99CC"/>
                          </a:solidFill>
                          <a:latin typeface="Consolas"/>
                          <a:ea typeface="Consolas"/>
                          <a:cs typeface="Consolas"/>
                          <a:sym typeface="Consolas"/>
                        </a:rPr>
                        <a:t>for</a:t>
                      </a:r>
                      <a:r>
                        <a:rPr lang="en" sz="1800" u="none" cap="none" strike="noStrike">
                          <a:solidFill>
                            <a:srgbClr val="D1D9E1"/>
                          </a:solidFill>
                          <a:latin typeface="Consolas"/>
                          <a:ea typeface="Consolas"/>
                          <a:cs typeface="Consolas"/>
                          <a:sym typeface="Consolas"/>
                        </a:rPr>
                        <a:t> line </a:t>
                      </a:r>
                      <a:r>
                        <a:rPr lang="en" sz="1800" u="none" cap="none" strike="noStrike">
                          <a:solidFill>
                            <a:srgbClr val="CC99CC"/>
                          </a:solidFill>
                          <a:latin typeface="Consolas"/>
                          <a:ea typeface="Consolas"/>
                          <a:cs typeface="Consolas"/>
                          <a:sym typeface="Consolas"/>
                        </a:rPr>
                        <a:t>in</a:t>
                      </a:r>
                      <a:r>
                        <a:rPr lang="en" sz="1800" u="none" cap="none" strike="noStrike">
                          <a:solidFill>
                            <a:srgbClr val="D1D9E1"/>
                          </a:solidFill>
                          <a:latin typeface="Consolas"/>
                          <a:ea typeface="Consolas"/>
                          <a:cs typeface="Consolas"/>
                          <a:sym typeface="Consolas"/>
                        </a:rPr>
                        <a:t> lines) </a:t>
                      </a:r>
                      <a:endParaRPr sz="1800" u="none" cap="none" strike="noStrike">
                        <a:solidFill>
                          <a:srgbClr val="D1D9E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rgbClr val="D1D9E1"/>
                          </a:solidFill>
                          <a:latin typeface="Consolas"/>
                          <a:ea typeface="Consolas"/>
                          <a:cs typeface="Consolas"/>
                          <a:sym typeface="Consolas"/>
                        </a:rPr>
                        <a:t>        </a:t>
                      </a:r>
                      <a:r>
                        <a:rPr lang="en" sz="1800" u="none" cap="none" strike="noStrike">
                          <a:solidFill>
                            <a:srgbClr val="CC99CC"/>
                          </a:solidFill>
                          <a:latin typeface="Consolas"/>
                          <a:ea typeface="Consolas"/>
                          <a:cs typeface="Consolas"/>
                          <a:sym typeface="Consolas"/>
                        </a:rPr>
                        <a:t>for</a:t>
                      </a:r>
                      <a:r>
                        <a:rPr lang="en" sz="1800" u="none" cap="none" strike="noStrike">
                          <a:solidFill>
                            <a:srgbClr val="D1D9E1"/>
                          </a:solidFill>
                          <a:latin typeface="Consolas"/>
                          <a:ea typeface="Consolas"/>
                          <a:cs typeface="Consolas"/>
                          <a:sym typeface="Consolas"/>
                        </a:rPr>
                        <a:t> wrong </a:t>
                      </a:r>
                      <a:r>
                        <a:rPr lang="en" sz="1800" u="none" cap="none" strike="noStrike">
                          <a:solidFill>
                            <a:srgbClr val="CC99CC"/>
                          </a:solidFill>
                          <a:latin typeface="Consolas"/>
                          <a:ea typeface="Consolas"/>
                          <a:cs typeface="Consolas"/>
                          <a:sym typeface="Consolas"/>
                        </a:rPr>
                        <a:t>in</a:t>
                      </a:r>
                      <a:r>
                        <a:rPr lang="en" sz="1800" u="none" cap="none" strike="noStrike">
                          <a:solidFill>
                            <a:srgbClr val="D1D9E1"/>
                          </a:solidFill>
                          <a:latin typeface="Consolas"/>
                          <a:ea typeface="Consolas"/>
                          <a:cs typeface="Consolas"/>
                          <a:sym typeface="Consolas"/>
                        </a:rPr>
                        <a:t> wrongs.split()]</a:t>
                      </a:r>
                      <a:endParaRPr sz="1800" u="none" cap="none" strike="noStrike">
                        <a:solidFill>
                          <a:srgbClr val="D1D9E1"/>
                        </a:solidFill>
                        <a:latin typeface="Consolas"/>
                        <a:ea typeface="Consolas"/>
                        <a:cs typeface="Consolas"/>
                        <a:sym typeface="Consolas"/>
                      </a:endParaRPr>
                    </a:p>
                  </a:txBody>
                  <a:tcPr marT="63500" marB="63500" marR="63500" marL="63500">
                    <a:solidFill>
                      <a:srgbClr val="474949"/>
                    </a:solidFill>
                  </a:tcPr>
                </a:tc>
              </a:tr>
            </a:tbl>
          </a:graphicData>
        </a:graphic>
      </p:graphicFrame>
      <p:sp>
        <p:nvSpPr>
          <p:cNvPr id="234" name="Google Shape;234;p56"/>
          <p:cNvSpPr txBox="1"/>
          <p:nvPr/>
        </p:nvSpPr>
        <p:spPr>
          <a:xfrm>
            <a:off x="464275" y="3135475"/>
            <a:ext cx="7878900" cy="800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Montserrat"/>
              <a:buChar char="●"/>
            </a:pPr>
            <a:r>
              <a:rPr b="0" i="0" lang="en" sz="1400" u="none" cap="none" strike="noStrike">
                <a:solidFill>
                  <a:srgbClr val="000000"/>
                </a:solidFill>
                <a:latin typeface="Montserrat"/>
                <a:ea typeface="Montserrat"/>
                <a:cs typeface="Montserrat"/>
                <a:sym typeface="Montserrat"/>
              </a:rPr>
              <a:t>List of tuples: (right, wrong), (right, wrong), etc</a:t>
            </a:r>
            <a:endParaRPr b="0" i="0" sz="1400" u="none" cap="none" strike="noStrike">
              <a:solidFill>
                <a:srgbClr val="000000"/>
              </a:solidFill>
              <a:latin typeface="Montserrat"/>
              <a:ea typeface="Montserrat"/>
              <a:cs typeface="Montserrat"/>
              <a:sym typeface="Montserrat"/>
            </a:endParaRPr>
          </a:p>
          <a:p>
            <a:pPr indent="-317500" lvl="0" marL="457200" marR="0" rtl="0" algn="l">
              <a:lnSpc>
                <a:spcPct val="100000"/>
              </a:lnSpc>
              <a:spcBef>
                <a:spcPts val="0"/>
              </a:spcBef>
              <a:spcAft>
                <a:spcPts val="0"/>
              </a:spcAft>
              <a:buClr>
                <a:srgbClr val="000000"/>
              </a:buClr>
              <a:buSzPts val="1400"/>
              <a:buFont typeface="Montserrat"/>
              <a:buChar char="●"/>
            </a:pPr>
            <a:r>
              <a:rPr b="0" i="0" lang="en" sz="1400" u="none" cap="none" strike="noStrike">
                <a:solidFill>
                  <a:srgbClr val="000000"/>
                </a:solidFill>
                <a:latin typeface="Montserrat"/>
                <a:ea typeface="Montserrat"/>
                <a:cs typeface="Montserrat"/>
                <a:sym typeface="Montserrat"/>
              </a:rPr>
              <a:t>Example: initial: intial inetial would be separated into (initial, intial), (initial, inetial)</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latin typeface="Montserrat"/>
                <a:ea typeface="Montserrat"/>
                <a:cs typeface="Montserrat"/>
                <a:sym typeface="Montserrat"/>
              </a:rPr>
              <a:t>TEST FUNCTION</a:t>
            </a:r>
            <a:endParaRPr b="1" sz="3000">
              <a:latin typeface="Montserrat"/>
              <a:ea typeface="Montserrat"/>
              <a:cs typeface="Montserrat"/>
              <a:sym typeface="Montserrat"/>
            </a:endParaRPr>
          </a:p>
        </p:txBody>
      </p:sp>
      <p:graphicFrame>
        <p:nvGraphicFramePr>
          <p:cNvPr id="240" name="Google Shape;240;p57"/>
          <p:cNvGraphicFramePr/>
          <p:nvPr/>
        </p:nvGraphicFramePr>
        <p:xfrm>
          <a:off x="391125" y="1663650"/>
          <a:ext cx="3000000" cy="3000000"/>
        </p:xfrm>
        <a:graphic>
          <a:graphicData uri="http://schemas.openxmlformats.org/drawingml/2006/table">
            <a:tbl>
              <a:tblPr>
                <a:noFill/>
                <a:tableStyleId>{0D8F7712-F0A6-4C06-9DA1-158961DE8B36}</a:tableStyleId>
              </a:tblPr>
              <a:tblGrid>
                <a:gridCol w="8483550"/>
              </a:tblGrid>
              <a:tr h="12700">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rgbClr val="CC99CC"/>
                          </a:solidFill>
                          <a:highlight>
                            <a:srgbClr val="474949"/>
                          </a:highlight>
                          <a:latin typeface="Consolas"/>
                          <a:ea typeface="Consolas"/>
                          <a:cs typeface="Consolas"/>
                          <a:sym typeface="Consolas"/>
                        </a:rPr>
                        <a:t>def</a:t>
                      </a:r>
                      <a:r>
                        <a:rPr lang="en" sz="1300" u="none" cap="none" strike="noStrike">
                          <a:solidFill>
                            <a:srgbClr val="D1D9E1"/>
                          </a:solidFill>
                          <a:highlight>
                            <a:srgbClr val="474949"/>
                          </a:highlight>
                          <a:latin typeface="Consolas"/>
                          <a:ea typeface="Consolas"/>
                          <a:cs typeface="Consolas"/>
                          <a:sym typeface="Consolas"/>
                        </a:rPr>
                        <a:t> </a:t>
                      </a:r>
                      <a:r>
                        <a:rPr lang="en" sz="1300" u="none" cap="none" strike="noStrike">
                          <a:solidFill>
                            <a:srgbClr val="B5BD68"/>
                          </a:solidFill>
                          <a:highlight>
                            <a:srgbClr val="474949"/>
                          </a:highlight>
                          <a:latin typeface="Consolas"/>
                          <a:ea typeface="Consolas"/>
                          <a:cs typeface="Consolas"/>
                          <a:sym typeface="Consolas"/>
                        </a:rPr>
                        <a:t>spelltest</a:t>
                      </a:r>
                      <a:r>
                        <a:rPr lang="en" sz="1300" u="none" cap="none" strike="noStrike">
                          <a:solidFill>
                            <a:srgbClr val="D1D9E1"/>
                          </a:solidFill>
                          <a:highlight>
                            <a:srgbClr val="474949"/>
                          </a:highlight>
                          <a:latin typeface="Consolas"/>
                          <a:ea typeface="Consolas"/>
                          <a:cs typeface="Consolas"/>
                          <a:sym typeface="Consolas"/>
                        </a:rPr>
                        <a:t>(tests):</a:t>
                      </a:r>
                      <a:br>
                        <a:rPr lang="en" sz="1300" u="none" cap="none" strike="noStrike">
                          <a:solidFill>
                            <a:srgbClr val="D1D9E1"/>
                          </a:solidFill>
                          <a:highlight>
                            <a:srgbClr val="474949"/>
                          </a:highlight>
                          <a:latin typeface="Consolas"/>
                          <a:ea typeface="Consolas"/>
                          <a:cs typeface="Consolas"/>
                          <a:sym typeface="Consolas"/>
                        </a:rPr>
                      </a:br>
                      <a:r>
                        <a:rPr lang="en" sz="1300" u="none" cap="none" strike="noStrike">
                          <a:solidFill>
                            <a:srgbClr val="D1D9E1"/>
                          </a:solidFill>
                          <a:highlight>
                            <a:srgbClr val="474949"/>
                          </a:highlight>
                          <a:latin typeface="Consolas"/>
                          <a:ea typeface="Consolas"/>
                          <a:cs typeface="Consolas"/>
                          <a:sym typeface="Consolas"/>
                        </a:rPr>
                        <a:t>    good = </a:t>
                      </a:r>
                      <a:r>
                        <a:rPr lang="en" sz="1300" u="none" cap="none" strike="noStrike">
                          <a:solidFill>
                            <a:srgbClr val="F99157"/>
                          </a:solidFill>
                          <a:highlight>
                            <a:srgbClr val="474949"/>
                          </a:highlight>
                          <a:latin typeface="Consolas"/>
                          <a:ea typeface="Consolas"/>
                          <a:cs typeface="Consolas"/>
                          <a:sym typeface="Consolas"/>
                        </a:rPr>
                        <a:t>0</a:t>
                      </a:r>
                      <a:br>
                        <a:rPr lang="en" sz="1300" u="none" cap="none" strike="noStrike">
                          <a:solidFill>
                            <a:srgbClr val="D1D9E1"/>
                          </a:solidFill>
                          <a:highlight>
                            <a:srgbClr val="474949"/>
                          </a:highlight>
                          <a:latin typeface="Consolas"/>
                          <a:ea typeface="Consolas"/>
                          <a:cs typeface="Consolas"/>
                          <a:sym typeface="Consolas"/>
                        </a:rPr>
                      </a:br>
                      <a:r>
                        <a:rPr lang="en" sz="1300" u="none" cap="none" strike="noStrike">
                          <a:solidFill>
                            <a:srgbClr val="D1D9E1"/>
                          </a:solidFill>
                          <a:highlight>
                            <a:srgbClr val="474949"/>
                          </a:highlight>
                          <a:latin typeface="Consolas"/>
                          <a:ea typeface="Consolas"/>
                          <a:cs typeface="Consolas"/>
                          <a:sym typeface="Consolas"/>
                        </a:rPr>
                        <a:t>    n = </a:t>
                      </a:r>
                      <a:r>
                        <a:rPr lang="en" sz="1300" u="none" cap="none" strike="noStrike">
                          <a:solidFill>
                            <a:srgbClr val="CC99CC"/>
                          </a:solidFill>
                          <a:highlight>
                            <a:srgbClr val="474949"/>
                          </a:highlight>
                          <a:latin typeface="Consolas"/>
                          <a:ea typeface="Consolas"/>
                          <a:cs typeface="Consolas"/>
                          <a:sym typeface="Consolas"/>
                        </a:rPr>
                        <a:t>len</a:t>
                      </a:r>
                      <a:r>
                        <a:rPr lang="en" sz="1300" u="none" cap="none" strike="noStrike">
                          <a:solidFill>
                            <a:srgbClr val="D1D9E1"/>
                          </a:solidFill>
                          <a:highlight>
                            <a:srgbClr val="474949"/>
                          </a:highlight>
                          <a:latin typeface="Consolas"/>
                          <a:ea typeface="Consolas"/>
                          <a:cs typeface="Consolas"/>
                          <a:sym typeface="Consolas"/>
                        </a:rPr>
                        <a:t>(tests)</a:t>
                      </a:r>
                      <a:br>
                        <a:rPr lang="en" sz="1300" u="none" cap="none" strike="noStrike">
                          <a:solidFill>
                            <a:srgbClr val="D1D9E1"/>
                          </a:solidFill>
                          <a:highlight>
                            <a:srgbClr val="474949"/>
                          </a:highlight>
                          <a:latin typeface="Consolas"/>
                          <a:ea typeface="Consolas"/>
                          <a:cs typeface="Consolas"/>
                          <a:sym typeface="Consolas"/>
                        </a:rPr>
                      </a:br>
                      <a:r>
                        <a:rPr lang="en" sz="1300" u="none" cap="none" strike="noStrike">
                          <a:solidFill>
                            <a:srgbClr val="D1D9E1"/>
                          </a:solidFill>
                          <a:highlight>
                            <a:srgbClr val="474949"/>
                          </a:highlight>
                          <a:latin typeface="Consolas"/>
                          <a:ea typeface="Consolas"/>
                          <a:cs typeface="Consolas"/>
                          <a:sym typeface="Consolas"/>
                        </a:rPr>
                        <a:t>    </a:t>
                      </a:r>
                      <a:r>
                        <a:rPr lang="en" sz="1300" u="none" cap="none" strike="noStrike">
                          <a:solidFill>
                            <a:srgbClr val="CC99CC"/>
                          </a:solidFill>
                          <a:highlight>
                            <a:srgbClr val="474949"/>
                          </a:highlight>
                          <a:latin typeface="Consolas"/>
                          <a:ea typeface="Consolas"/>
                          <a:cs typeface="Consolas"/>
                          <a:sym typeface="Consolas"/>
                        </a:rPr>
                        <a:t>for</a:t>
                      </a:r>
                      <a:r>
                        <a:rPr lang="en" sz="1300" u="none" cap="none" strike="noStrike">
                          <a:solidFill>
                            <a:srgbClr val="D1D9E1"/>
                          </a:solidFill>
                          <a:highlight>
                            <a:srgbClr val="474949"/>
                          </a:highlight>
                          <a:latin typeface="Consolas"/>
                          <a:ea typeface="Consolas"/>
                          <a:cs typeface="Consolas"/>
                          <a:sym typeface="Consolas"/>
                        </a:rPr>
                        <a:t> right, wrong </a:t>
                      </a:r>
                      <a:r>
                        <a:rPr lang="en" sz="1300" u="none" cap="none" strike="noStrike">
                          <a:solidFill>
                            <a:srgbClr val="CC99CC"/>
                          </a:solidFill>
                          <a:highlight>
                            <a:srgbClr val="474949"/>
                          </a:highlight>
                          <a:latin typeface="Consolas"/>
                          <a:ea typeface="Consolas"/>
                          <a:cs typeface="Consolas"/>
                          <a:sym typeface="Consolas"/>
                        </a:rPr>
                        <a:t>in</a:t>
                      </a:r>
                      <a:r>
                        <a:rPr lang="en" sz="1300" u="none" cap="none" strike="noStrike">
                          <a:solidFill>
                            <a:srgbClr val="D1D9E1"/>
                          </a:solidFill>
                          <a:highlight>
                            <a:srgbClr val="474949"/>
                          </a:highlight>
                          <a:latin typeface="Consolas"/>
                          <a:ea typeface="Consolas"/>
                          <a:cs typeface="Consolas"/>
                          <a:sym typeface="Consolas"/>
                        </a:rPr>
                        <a:t> tests:</a:t>
                      </a:r>
                      <a:br>
                        <a:rPr lang="en" sz="1300" u="none" cap="none" strike="noStrike">
                          <a:solidFill>
                            <a:srgbClr val="D1D9E1"/>
                          </a:solidFill>
                          <a:highlight>
                            <a:srgbClr val="474949"/>
                          </a:highlight>
                          <a:latin typeface="Consolas"/>
                          <a:ea typeface="Consolas"/>
                          <a:cs typeface="Consolas"/>
                          <a:sym typeface="Consolas"/>
                        </a:rPr>
                      </a:br>
                      <a:r>
                        <a:rPr lang="en" sz="1300" u="none" cap="none" strike="noStrike">
                          <a:solidFill>
                            <a:srgbClr val="D1D9E1"/>
                          </a:solidFill>
                          <a:highlight>
                            <a:srgbClr val="474949"/>
                          </a:highlight>
                          <a:latin typeface="Consolas"/>
                          <a:ea typeface="Consolas"/>
                          <a:cs typeface="Consolas"/>
                          <a:sym typeface="Consolas"/>
                        </a:rPr>
                        <a:t>        w = correction(wrong)</a:t>
                      </a:r>
                      <a:br>
                        <a:rPr lang="en" sz="1300" u="none" cap="none" strike="noStrike">
                          <a:solidFill>
                            <a:srgbClr val="D1D9E1"/>
                          </a:solidFill>
                          <a:highlight>
                            <a:srgbClr val="474949"/>
                          </a:highlight>
                          <a:latin typeface="Consolas"/>
                          <a:ea typeface="Consolas"/>
                          <a:cs typeface="Consolas"/>
                          <a:sym typeface="Consolas"/>
                        </a:rPr>
                      </a:br>
                      <a:r>
                        <a:rPr lang="en" sz="1300" u="none" cap="none" strike="noStrike">
                          <a:solidFill>
                            <a:srgbClr val="D1D9E1"/>
                          </a:solidFill>
                          <a:highlight>
                            <a:srgbClr val="474949"/>
                          </a:highlight>
                          <a:latin typeface="Consolas"/>
                          <a:ea typeface="Consolas"/>
                          <a:cs typeface="Consolas"/>
                          <a:sym typeface="Consolas"/>
                        </a:rPr>
                        <a:t>        good += (w == right)</a:t>
                      </a:r>
                      <a:br>
                        <a:rPr lang="en" sz="1300" u="none" cap="none" strike="noStrike">
                          <a:solidFill>
                            <a:srgbClr val="D1D9E1"/>
                          </a:solidFill>
                          <a:highlight>
                            <a:srgbClr val="474949"/>
                          </a:highlight>
                          <a:latin typeface="Consolas"/>
                          <a:ea typeface="Consolas"/>
                          <a:cs typeface="Consolas"/>
                          <a:sym typeface="Consolas"/>
                        </a:rPr>
                      </a:br>
                      <a:r>
                        <a:rPr lang="en" sz="1300" u="none" cap="none" strike="noStrike">
                          <a:solidFill>
                            <a:srgbClr val="D1D9E1"/>
                          </a:solidFill>
                          <a:highlight>
                            <a:srgbClr val="474949"/>
                          </a:highlight>
                          <a:latin typeface="Consolas"/>
                          <a:ea typeface="Consolas"/>
                          <a:cs typeface="Consolas"/>
                          <a:sym typeface="Consolas"/>
                        </a:rPr>
                        <a:t>    </a:t>
                      </a:r>
                      <a:r>
                        <a:rPr lang="en" sz="1300" u="none" cap="none" strike="noStrike">
                          <a:solidFill>
                            <a:srgbClr val="CC99CC"/>
                          </a:solidFill>
                          <a:highlight>
                            <a:srgbClr val="474949"/>
                          </a:highlight>
                          <a:latin typeface="Consolas"/>
                          <a:ea typeface="Consolas"/>
                          <a:cs typeface="Consolas"/>
                          <a:sym typeface="Consolas"/>
                        </a:rPr>
                        <a:t>print</a:t>
                      </a:r>
                      <a:r>
                        <a:rPr lang="en" sz="1300" u="none" cap="none" strike="noStrike">
                          <a:solidFill>
                            <a:srgbClr val="D1D9E1"/>
                          </a:solidFill>
                          <a:highlight>
                            <a:srgbClr val="474949"/>
                          </a:highlight>
                          <a:latin typeface="Consolas"/>
                          <a:ea typeface="Consolas"/>
                          <a:cs typeface="Consolas"/>
                          <a:sym typeface="Consolas"/>
                        </a:rPr>
                        <a:t>(</a:t>
                      </a:r>
                      <a:r>
                        <a:rPr lang="en" sz="1300" u="none" cap="none" strike="noStrike">
                          <a:solidFill>
                            <a:srgbClr val="CC99CC"/>
                          </a:solidFill>
                          <a:highlight>
                            <a:srgbClr val="474949"/>
                          </a:highlight>
                          <a:latin typeface="Consolas"/>
                          <a:ea typeface="Consolas"/>
                          <a:cs typeface="Consolas"/>
                          <a:sym typeface="Consolas"/>
                        </a:rPr>
                        <a:t>str</a:t>
                      </a:r>
                      <a:r>
                        <a:rPr lang="en" sz="1300" u="none" cap="none" strike="noStrike">
                          <a:solidFill>
                            <a:srgbClr val="D1D9E1"/>
                          </a:solidFill>
                          <a:highlight>
                            <a:srgbClr val="474949"/>
                          </a:highlight>
                          <a:latin typeface="Consolas"/>
                          <a:ea typeface="Consolas"/>
                          <a:cs typeface="Consolas"/>
                          <a:sym typeface="Consolas"/>
                        </a:rPr>
                        <a:t>(good / n * </a:t>
                      </a:r>
                      <a:r>
                        <a:rPr lang="en" sz="1300" u="none" cap="none" strike="noStrike">
                          <a:solidFill>
                            <a:srgbClr val="F99157"/>
                          </a:solidFill>
                          <a:highlight>
                            <a:srgbClr val="474949"/>
                          </a:highlight>
                          <a:latin typeface="Consolas"/>
                          <a:ea typeface="Consolas"/>
                          <a:cs typeface="Consolas"/>
                          <a:sym typeface="Consolas"/>
                        </a:rPr>
                        <a:t>100</a:t>
                      </a:r>
                      <a:r>
                        <a:rPr lang="en" sz="1300" u="none" cap="none" strike="noStrike">
                          <a:solidFill>
                            <a:srgbClr val="D1D9E1"/>
                          </a:solidFill>
                          <a:highlight>
                            <a:srgbClr val="474949"/>
                          </a:highlight>
                          <a:latin typeface="Consolas"/>
                          <a:ea typeface="Consolas"/>
                          <a:cs typeface="Consolas"/>
                          <a:sym typeface="Consolas"/>
                        </a:rPr>
                        <a:t>) + </a:t>
                      </a:r>
                      <a:r>
                        <a:rPr lang="en" sz="1300" u="none" cap="none" strike="noStrike">
                          <a:solidFill>
                            <a:srgbClr val="8ABEB7"/>
                          </a:solidFill>
                          <a:highlight>
                            <a:srgbClr val="474949"/>
                          </a:highlight>
                          <a:latin typeface="Consolas"/>
                          <a:ea typeface="Consolas"/>
                          <a:cs typeface="Consolas"/>
                          <a:sym typeface="Consolas"/>
                        </a:rPr>
                        <a:t>'% of ' </a:t>
                      </a:r>
                      <a:r>
                        <a:rPr lang="en" sz="1300" u="none" cap="none" strike="noStrike">
                          <a:solidFill>
                            <a:srgbClr val="D1D9E1"/>
                          </a:solidFill>
                          <a:highlight>
                            <a:srgbClr val="474949"/>
                          </a:highlight>
                          <a:latin typeface="Consolas"/>
                          <a:ea typeface="Consolas"/>
                          <a:cs typeface="Consolas"/>
                          <a:sym typeface="Consolas"/>
                        </a:rPr>
                        <a:t>+ </a:t>
                      </a:r>
                      <a:r>
                        <a:rPr lang="en" sz="1300" u="none" cap="none" strike="noStrike">
                          <a:solidFill>
                            <a:srgbClr val="CC99CC"/>
                          </a:solidFill>
                          <a:highlight>
                            <a:srgbClr val="474949"/>
                          </a:highlight>
                          <a:latin typeface="Consolas"/>
                          <a:ea typeface="Consolas"/>
                          <a:cs typeface="Consolas"/>
                          <a:sym typeface="Consolas"/>
                        </a:rPr>
                        <a:t>str</a:t>
                      </a:r>
                      <a:r>
                        <a:rPr lang="en" sz="1300" u="none" cap="none" strike="noStrike">
                          <a:solidFill>
                            <a:srgbClr val="D1D9E1"/>
                          </a:solidFill>
                          <a:highlight>
                            <a:srgbClr val="474949"/>
                          </a:highlight>
                          <a:latin typeface="Consolas"/>
                          <a:ea typeface="Consolas"/>
                          <a:cs typeface="Consolas"/>
                          <a:sym typeface="Consolas"/>
                        </a:rPr>
                        <a:t>(n) +</a:t>
                      </a:r>
                      <a:r>
                        <a:rPr lang="en" sz="1300" u="none" cap="none" strike="noStrike">
                          <a:solidFill>
                            <a:srgbClr val="8ABEB7"/>
                          </a:solidFill>
                          <a:highlight>
                            <a:srgbClr val="474949"/>
                          </a:highlight>
                          <a:latin typeface="Consolas"/>
                          <a:ea typeface="Consolas"/>
                          <a:cs typeface="Consolas"/>
                          <a:sym typeface="Consolas"/>
                        </a:rPr>
                        <a:t> ' correct'</a:t>
                      </a:r>
                      <a:r>
                        <a:rPr lang="en" sz="1300" u="none" cap="none" strike="noStrike">
                          <a:solidFill>
                            <a:srgbClr val="D1D9E1"/>
                          </a:solidFill>
                          <a:highlight>
                            <a:srgbClr val="474949"/>
                          </a:highlight>
                          <a:latin typeface="Consolas"/>
                          <a:ea typeface="Consolas"/>
                          <a:cs typeface="Consolas"/>
                          <a:sym typeface="Consolas"/>
                        </a:rPr>
                        <a:t>)</a:t>
                      </a:r>
                      <a:endParaRPr sz="1300" u="none" cap="none" strike="noStrike">
                        <a:solidFill>
                          <a:srgbClr val="CC99CC"/>
                        </a:solidFill>
                        <a:highlight>
                          <a:srgbClr val="474949"/>
                        </a:highlight>
                        <a:latin typeface="Consolas"/>
                        <a:ea typeface="Consolas"/>
                        <a:cs typeface="Consolas"/>
                        <a:sym typeface="Consolas"/>
                      </a:endParaRPr>
                    </a:p>
                  </a:txBody>
                  <a:tcPr marT="63500" marB="63500" marR="63500" marL="63500">
                    <a:solidFill>
                      <a:srgbClr val="474949"/>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Montserrat"/>
                <a:ea typeface="Montserrat"/>
                <a:cs typeface="Montserrat"/>
                <a:sym typeface="Montserrat"/>
              </a:rPr>
              <a:t>WHAT WE NEED</a:t>
            </a:r>
            <a:endParaRPr b="1">
              <a:latin typeface="Montserrat"/>
              <a:ea typeface="Montserrat"/>
              <a:cs typeface="Montserrat"/>
              <a:sym typeface="Montserrat"/>
            </a:endParaRPr>
          </a:p>
        </p:txBody>
      </p:sp>
      <p:sp>
        <p:nvSpPr>
          <p:cNvPr id="67" name="Google Shape;67;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Montserrat"/>
              <a:buChar char="-"/>
            </a:pPr>
            <a:r>
              <a:rPr lang="en" u="sng">
                <a:solidFill>
                  <a:schemeClr val="hlink"/>
                </a:solidFill>
                <a:latin typeface="Montserrat"/>
                <a:ea typeface="Montserrat"/>
                <a:cs typeface="Montserrat"/>
                <a:sym typeface="Montserrat"/>
                <a:hlinkClick r:id="rId3"/>
              </a:rPr>
              <a:t>https://repl.it/languages/python3</a:t>
            </a:r>
            <a:endParaRPr>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Montserrat"/>
              <a:buChar char="-"/>
            </a:pPr>
            <a:r>
              <a:rPr lang="en">
                <a:latin typeface="Montserrat"/>
                <a:ea typeface="Montserrat"/>
                <a:cs typeface="Montserrat"/>
                <a:sym typeface="Montserrat"/>
              </a:rPr>
              <a:t>Follow along: </a:t>
            </a:r>
            <a:r>
              <a:rPr lang="en" u="sng">
                <a:solidFill>
                  <a:schemeClr val="accent5"/>
                </a:solidFill>
                <a:latin typeface="Montserrat"/>
                <a:ea typeface="Montserrat"/>
                <a:cs typeface="Montserrat"/>
                <a:sym typeface="Montserrat"/>
                <a:hlinkClick r:id="rId4">
                  <a:extLst>
                    <a:ext uri="{A12FA001-AC4F-418D-AE19-62706E023703}">
                      <ahyp:hlinkClr val="tx"/>
                    </a:ext>
                  </a:extLst>
                </a:hlinkClick>
              </a:rPr>
              <a:t>https://tinyurl.com/linghacks-workshop-1</a:t>
            </a:r>
            <a:endParaRPr>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spell-check folder</a:t>
            </a:r>
            <a:endParaRPr>
              <a:latin typeface="Montserrat"/>
              <a:ea typeface="Montserrat"/>
              <a:cs typeface="Montserrat"/>
              <a:sym typeface="Montserrat"/>
            </a:endParaRPr>
          </a:p>
        </p:txBody>
      </p:sp>
      <p:graphicFrame>
        <p:nvGraphicFramePr>
          <p:cNvPr id="68" name="Google Shape;68;p31"/>
          <p:cNvGraphicFramePr/>
          <p:nvPr/>
        </p:nvGraphicFramePr>
        <p:xfrm>
          <a:off x="547425" y="2164938"/>
          <a:ext cx="3000000" cy="3000000"/>
        </p:xfrm>
        <a:graphic>
          <a:graphicData uri="http://schemas.openxmlformats.org/drawingml/2006/table">
            <a:tbl>
              <a:tblPr>
                <a:noFill/>
                <a:tableStyleId>{0D8F7712-F0A6-4C06-9DA1-158961DE8B36}</a:tableStyleId>
              </a:tblPr>
              <a:tblGrid>
                <a:gridCol w="7173950"/>
              </a:tblGrid>
              <a:tr h="12700">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solidFill>
                            <a:srgbClr val="CC99CC"/>
                          </a:solidFill>
                          <a:highlight>
                            <a:srgbClr val="474949"/>
                          </a:highlight>
                          <a:latin typeface="Consolas"/>
                          <a:ea typeface="Consolas"/>
                          <a:cs typeface="Consolas"/>
                          <a:sym typeface="Consolas"/>
                        </a:rPr>
                        <a:t>import</a:t>
                      </a:r>
                      <a:r>
                        <a:rPr lang="en" sz="1800" u="none" cap="none" strike="noStrike">
                          <a:solidFill>
                            <a:srgbClr val="D1D9E1"/>
                          </a:solidFill>
                          <a:highlight>
                            <a:srgbClr val="474949"/>
                          </a:highlight>
                          <a:latin typeface="Consolas"/>
                          <a:ea typeface="Consolas"/>
                          <a:cs typeface="Consolas"/>
                          <a:sym typeface="Consolas"/>
                        </a:rPr>
                        <a:t> nltk</a:t>
                      </a:r>
                      <a:br>
                        <a:rPr lang="en" sz="1800" u="none" cap="none" strike="noStrike">
                          <a:solidFill>
                            <a:srgbClr val="D1D9E1"/>
                          </a:solidFill>
                          <a:highlight>
                            <a:srgbClr val="474949"/>
                          </a:highlight>
                          <a:latin typeface="Consolas"/>
                          <a:ea typeface="Consolas"/>
                          <a:cs typeface="Consolas"/>
                          <a:sym typeface="Consolas"/>
                        </a:rPr>
                      </a:br>
                      <a:r>
                        <a:rPr lang="en" sz="1800" u="none" cap="none" strike="noStrike">
                          <a:solidFill>
                            <a:srgbClr val="D1D9E1"/>
                          </a:solidFill>
                          <a:highlight>
                            <a:srgbClr val="474949"/>
                          </a:highlight>
                          <a:latin typeface="Consolas"/>
                          <a:ea typeface="Consolas"/>
                          <a:cs typeface="Consolas"/>
                          <a:sym typeface="Consolas"/>
                        </a:rPr>
                        <a:t>nltk.download(</a:t>
                      </a:r>
                      <a:r>
                        <a:rPr lang="en" sz="1800" u="none" cap="none" strike="noStrike">
                          <a:solidFill>
                            <a:srgbClr val="8ABEB7"/>
                          </a:solidFill>
                          <a:highlight>
                            <a:srgbClr val="474949"/>
                          </a:highlight>
                          <a:latin typeface="Consolas"/>
                          <a:ea typeface="Consolas"/>
                          <a:cs typeface="Consolas"/>
                          <a:sym typeface="Consolas"/>
                        </a:rPr>
                        <a:t>'gutenberg'</a:t>
                      </a:r>
                      <a:r>
                        <a:rPr lang="en" sz="1800" u="none" cap="none" strike="noStrike">
                          <a:solidFill>
                            <a:srgbClr val="D1D9E1"/>
                          </a:solidFill>
                          <a:highlight>
                            <a:srgbClr val="474949"/>
                          </a:highlight>
                          <a:latin typeface="Consolas"/>
                          <a:ea typeface="Consolas"/>
                          <a:cs typeface="Consolas"/>
                          <a:sym typeface="Consolas"/>
                        </a:rPr>
                        <a:t>)</a:t>
                      </a:r>
                      <a:br>
                        <a:rPr lang="en" sz="1800" u="none" cap="none" strike="noStrike">
                          <a:solidFill>
                            <a:srgbClr val="D1D9E1"/>
                          </a:solidFill>
                          <a:highlight>
                            <a:srgbClr val="474949"/>
                          </a:highlight>
                          <a:latin typeface="Consolas"/>
                          <a:ea typeface="Consolas"/>
                          <a:cs typeface="Consolas"/>
                          <a:sym typeface="Consolas"/>
                        </a:rPr>
                      </a:br>
                      <a:r>
                        <a:rPr lang="en" sz="1800" u="none" cap="none" strike="noStrike">
                          <a:solidFill>
                            <a:srgbClr val="D1D9E1"/>
                          </a:solidFill>
                          <a:highlight>
                            <a:srgbClr val="474949"/>
                          </a:highlight>
                          <a:latin typeface="Consolas"/>
                          <a:ea typeface="Consolas"/>
                          <a:cs typeface="Consolas"/>
                          <a:sym typeface="Consolas"/>
                        </a:rPr>
                        <a:t>nltk.download(</a:t>
                      </a:r>
                      <a:r>
                        <a:rPr lang="en" sz="1800" u="none" cap="none" strike="noStrike">
                          <a:solidFill>
                            <a:srgbClr val="8ABEB7"/>
                          </a:solidFill>
                          <a:highlight>
                            <a:srgbClr val="474949"/>
                          </a:highlight>
                          <a:latin typeface="Consolas"/>
                          <a:ea typeface="Consolas"/>
                          <a:cs typeface="Consolas"/>
                          <a:sym typeface="Consolas"/>
                        </a:rPr>
                        <a:t>'punkt'</a:t>
                      </a:r>
                      <a:r>
                        <a:rPr lang="en" sz="1800" u="none" cap="none" strike="noStrike">
                          <a:solidFill>
                            <a:srgbClr val="D1D9E1"/>
                          </a:solidFill>
                          <a:highlight>
                            <a:srgbClr val="474949"/>
                          </a:highlight>
                          <a:latin typeface="Consolas"/>
                          <a:ea typeface="Consolas"/>
                          <a:cs typeface="Consolas"/>
                          <a:sym typeface="Consolas"/>
                        </a:rPr>
                        <a:t>)</a:t>
                      </a:r>
                      <a:endParaRPr sz="1800" u="none" cap="none" strike="noStrike">
                        <a:solidFill>
                          <a:srgbClr val="FCC28C"/>
                        </a:solidFill>
                        <a:highlight>
                          <a:srgbClr val="333333"/>
                        </a:highlight>
                        <a:latin typeface="Consolas"/>
                        <a:ea typeface="Consolas"/>
                        <a:cs typeface="Consolas"/>
                        <a:sym typeface="Consolas"/>
                      </a:endParaRPr>
                    </a:p>
                  </a:txBody>
                  <a:tcPr marT="63500" marB="63500" marR="63500" marL="63500">
                    <a:solidFill>
                      <a:srgbClr val="474949"/>
                    </a:solidFill>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latin typeface="Montserrat"/>
                <a:ea typeface="Montserrat"/>
                <a:cs typeface="Montserrat"/>
                <a:sym typeface="Montserrat"/>
              </a:rPr>
              <a:t>TESTING!</a:t>
            </a:r>
            <a:endParaRPr b="1" sz="3000">
              <a:latin typeface="Montserrat"/>
              <a:ea typeface="Montserrat"/>
              <a:cs typeface="Montserrat"/>
              <a:sym typeface="Montserrat"/>
            </a:endParaRPr>
          </a:p>
        </p:txBody>
      </p:sp>
      <p:graphicFrame>
        <p:nvGraphicFramePr>
          <p:cNvPr id="246" name="Google Shape;246;p58"/>
          <p:cNvGraphicFramePr/>
          <p:nvPr/>
        </p:nvGraphicFramePr>
        <p:xfrm>
          <a:off x="344025" y="1522050"/>
          <a:ext cx="3000000" cy="3000000"/>
        </p:xfrm>
        <a:graphic>
          <a:graphicData uri="http://schemas.openxmlformats.org/drawingml/2006/table">
            <a:tbl>
              <a:tblPr>
                <a:noFill/>
                <a:tableStyleId>{0D8F7712-F0A6-4C06-9DA1-158961DE8B36}</a:tableStyleId>
              </a:tblPr>
              <a:tblGrid>
                <a:gridCol w="8520600"/>
              </a:tblGrid>
              <a:tr h="12700">
                <a:tc>
                  <a:txBody>
                    <a:bodyPr/>
                    <a:lstStyle/>
                    <a:p>
                      <a:pPr indent="0" lvl="0" marL="0" marR="0" rtl="0" algn="l">
                        <a:lnSpc>
                          <a:spcPct val="100000"/>
                        </a:lnSpc>
                        <a:spcBef>
                          <a:spcPts val="0"/>
                        </a:spcBef>
                        <a:spcAft>
                          <a:spcPts val="0"/>
                        </a:spcAft>
                        <a:buClr>
                          <a:srgbClr val="000000"/>
                        </a:buClr>
                        <a:buSzPts val="2500"/>
                        <a:buFont typeface="Arial"/>
                        <a:buNone/>
                      </a:pPr>
                      <a:r>
                        <a:rPr lang="en" sz="2500" u="none" cap="none" strike="noStrike">
                          <a:solidFill>
                            <a:srgbClr val="D1D9E1"/>
                          </a:solidFill>
                          <a:highlight>
                            <a:srgbClr val="474949"/>
                          </a:highlight>
                          <a:latin typeface="Consolas"/>
                          <a:ea typeface="Consolas"/>
                          <a:cs typeface="Consolas"/>
                          <a:sym typeface="Consolas"/>
                        </a:rPr>
                        <a:t>spelltest(testset(</a:t>
                      </a:r>
                      <a:r>
                        <a:rPr lang="en" sz="2500" u="none" cap="none" strike="noStrike">
                          <a:solidFill>
                            <a:srgbClr val="CC99CC"/>
                          </a:solidFill>
                          <a:highlight>
                            <a:srgbClr val="474949"/>
                          </a:highlight>
                          <a:latin typeface="Consolas"/>
                          <a:ea typeface="Consolas"/>
                          <a:cs typeface="Consolas"/>
                          <a:sym typeface="Consolas"/>
                        </a:rPr>
                        <a:t>open</a:t>
                      </a:r>
                      <a:r>
                        <a:rPr lang="en" sz="2500" u="none" cap="none" strike="noStrike">
                          <a:solidFill>
                            <a:srgbClr val="D1D9E1"/>
                          </a:solidFill>
                          <a:highlight>
                            <a:srgbClr val="474949"/>
                          </a:highlight>
                          <a:latin typeface="Consolas"/>
                          <a:ea typeface="Consolas"/>
                          <a:cs typeface="Consolas"/>
                          <a:sym typeface="Consolas"/>
                        </a:rPr>
                        <a:t>(</a:t>
                      </a:r>
                      <a:r>
                        <a:rPr lang="en" sz="2500" u="none" cap="none" strike="noStrike">
                          <a:solidFill>
                            <a:srgbClr val="8ABEB7"/>
                          </a:solidFill>
                          <a:highlight>
                            <a:srgbClr val="474949"/>
                          </a:highlight>
                          <a:latin typeface="Consolas"/>
                          <a:ea typeface="Consolas"/>
                          <a:cs typeface="Consolas"/>
                          <a:sym typeface="Consolas"/>
                        </a:rPr>
                        <a:t>'spell-testset1.txt'</a:t>
                      </a:r>
                      <a:r>
                        <a:rPr lang="en" sz="2500" u="none" cap="none" strike="noStrike">
                          <a:solidFill>
                            <a:srgbClr val="D1D9E1"/>
                          </a:solidFill>
                          <a:highlight>
                            <a:srgbClr val="474949"/>
                          </a:highlight>
                          <a:latin typeface="Consolas"/>
                          <a:ea typeface="Consolas"/>
                          <a:cs typeface="Consolas"/>
                          <a:sym typeface="Consolas"/>
                        </a:rPr>
                        <a:t>)))</a:t>
                      </a:r>
                      <a:endParaRPr sz="2500" u="none" cap="none" strike="noStrike">
                        <a:solidFill>
                          <a:srgbClr val="D1D9E1"/>
                        </a:solidFill>
                        <a:highlight>
                          <a:srgbClr val="474949"/>
                        </a:highlight>
                        <a:latin typeface="Consolas"/>
                        <a:ea typeface="Consolas"/>
                        <a:cs typeface="Consolas"/>
                        <a:sym typeface="Consolas"/>
                      </a:endParaRPr>
                    </a:p>
                  </a:txBody>
                  <a:tcPr marT="63500" marB="63500" marR="63500" marL="63500">
                    <a:solidFill>
                      <a:srgbClr val="474949"/>
                    </a:solidFill>
                  </a:tcPr>
                </a:tc>
              </a:tr>
            </a:tbl>
          </a:graphicData>
        </a:graphic>
      </p:graphicFrame>
      <p:graphicFrame>
        <p:nvGraphicFramePr>
          <p:cNvPr id="247" name="Google Shape;247;p58"/>
          <p:cNvGraphicFramePr/>
          <p:nvPr/>
        </p:nvGraphicFramePr>
        <p:xfrm>
          <a:off x="344025" y="2919225"/>
          <a:ext cx="3000000" cy="3000000"/>
        </p:xfrm>
        <a:graphic>
          <a:graphicData uri="http://schemas.openxmlformats.org/drawingml/2006/table">
            <a:tbl>
              <a:tblPr>
                <a:noFill/>
                <a:tableStyleId>{0D8F7712-F0A6-4C06-9DA1-158961DE8B36}</a:tableStyleId>
              </a:tblPr>
              <a:tblGrid>
                <a:gridCol w="8520600"/>
              </a:tblGrid>
              <a:tr h="12700">
                <a:tc>
                  <a:txBody>
                    <a:bodyPr/>
                    <a:lstStyle/>
                    <a:p>
                      <a:pPr indent="0" lvl="0" marL="0" marR="0" rtl="0" algn="l">
                        <a:lnSpc>
                          <a:spcPct val="100000"/>
                        </a:lnSpc>
                        <a:spcBef>
                          <a:spcPts val="0"/>
                        </a:spcBef>
                        <a:spcAft>
                          <a:spcPts val="0"/>
                        </a:spcAft>
                        <a:buClr>
                          <a:srgbClr val="000000"/>
                        </a:buClr>
                        <a:buSzPts val="2400"/>
                        <a:buFont typeface="Arial"/>
                        <a:buNone/>
                      </a:pPr>
                      <a:r>
                        <a:rPr lang="en" sz="2400" u="none" cap="none" strike="noStrike">
                          <a:solidFill>
                            <a:srgbClr val="D1D9E1"/>
                          </a:solidFill>
                          <a:latin typeface="Consolas"/>
                          <a:ea typeface="Consolas"/>
                          <a:cs typeface="Consolas"/>
                          <a:sym typeface="Consolas"/>
                        </a:rPr>
                        <a:t>67.77777777777779% of 270 correct</a:t>
                      </a:r>
                      <a:endParaRPr sz="2400" u="none" cap="none" strike="noStrike">
                        <a:solidFill>
                          <a:srgbClr val="D1D9E1"/>
                        </a:solidFill>
                        <a:highlight>
                          <a:srgbClr val="474949"/>
                        </a:highlight>
                        <a:latin typeface="Consolas"/>
                        <a:ea typeface="Consolas"/>
                        <a:cs typeface="Consolas"/>
                        <a:sym typeface="Consolas"/>
                      </a:endParaRPr>
                    </a:p>
                  </a:txBody>
                  <a:tcPr marT="63500" marB="63500" marR="63500" marL="63500">
                    <a:solidFill>
                      <a:srgbClr val="474949"/>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latin typeface="Montserrat"/>
                <a:ea typeface="Montserrat"/>
                <a:cs typeface="Montserrat"/>
                <a:sym typeface="Montserrat"/>
              </a:rPr>
              <a:t>TESTING (BY US)</a:t>
            </a:r>
            <a:endParaRPr b="1" sz="3000">
              <a:latin typeface="Montserrat"/>
              <a:ea typeface="Montserrat"/>
              <a:cs typeface="Montserrat"/>
              <a:sym typeface="Montserrat"/>
            </a:endParaRPr>
          </a:p>
        </p:txBody>
      </p:sp>
      <p:graphicFrame>
        <p:nvGraphicFramePr>
          <p:cNvPr id="253" name="Google Shape;253;p59"/>
          <p:cNvGraphicFramePr/>
          <p:nvPr/>
        </p:nvGraphicFramePr>
        <p:xfrm>
          <a:off x="582075" y="1497100"/>
          <a:ext cx="3000000" cy="3000000"/>
        </p:xfrm>
        <a:graphic>
          <a:graphicData uri="http://schemas.openxmlformats.org/drawingml/2006/table">
            <a:tbl>
              <a:tblPr>
                <a:noFill/>
                <a:tableStyleId>{0D8F7712-F0A6-4C06-9DA1-158961DE8B36}</a:tableStyleId>
              </a:tblPr>
              <a:tblGrid>
                <a:gridCol w="6521675"/>
              </a:tblGrid>
              <a:tr h="12700">
                <a:tc>
                  <a:txBody>
                    <a:bodyPr/>
                    <a:lstStyle/>
                    <a:p>
                      <a:pPr indent="0" lvl="0" marL="0" marR="0" rtl="0" algn="l">
                        <a:lnSpc>
                          <a:spcPct val="100000"/>
                        </a:lnSpc>
                        <a:spcBef>
                          <a:spcPts val="0"/>
                        </a:spcBef>
                        <a:spcAft>
                          <a:spcPts val="0"/>
                        </a:spcAft>
                        <a:buClr>
                          <a:srgbClr val="000000"/>
                        </a:buClr>
                        <a:buSzPts val="2200"/>
                        <a:buFont typeface="Arial"/>
                        <a:buNone/>
                      </a:pPr>
                      <a:r>
                        <a:rPr lang="en" sz="2200" u="none" cap="none" strike="noStrike">
                          <a:solidFill>
                            <a:srgbClr val="D1D9E1"/>
                          </a:solidFill>
                          <a:highlight>
                            <a:srgbClr val="474949"/>
                          </a:highlight>
                          <a:latin typeface="Consolas"/>
                          <a:ea typeface="Consolas"/>
                          <a:cs typeface="Consolas"/>
                          <a:sym typeface="Consolas"/>
                        </a:rPr>
                        <a:t>wrong_word = </a:t>
                      </a:r>
                      <a:r>
                        <a:rPr lang="en" sz="2200" u="none" cap="none" strike="noStrike">
                          <a:solidFill>
                            <a:srgbClr val="CC99CC"/>
                          </a:solidFill>
                          <a:highlight>
                            <a:srgbClr val="474949"/>
                          </a:highlight>
                          <a:latin typeface="Consolas"/>
                          <a:ea typeface="Consolas"/>
                          <a:cs typeface="Consolas"/>
                          <a:sym typeface="Consolas"/>
                        </a:rPr>
                        <a:t>input</a:t>
                      </a:r>
                      <a:r>
                        <a:rPr lang="en" sz="2200" u="none" cap="none" strike="noStrike">
                          <a:solidFill>
                            <a:srgbClr val="D1D9E1"/>
                          </a:solidFill>
                          <a:highlight>
                            <a:srgbClr val="474949"/>
                          </a:highlight>
                          <a:latin typeface="Consolas"/>
                          <a:ea typeface="Consolas"/>
                          <a:cs typeface="Consolas"/>
                          <a:sym typeface="Consolas"/>
                        </a:rPr>
                        <a:t>(</a:t>
                      </a:r>
                      <a:r>
                        <a:rPr lang="en" sz="2200" u="none" cap="none" strike="noStrike">
                          <a:solidFill>
                            <a:srgbClr val="8ABEB7"/>
                          </a:solidFill>
                          <a:highlight>
                            <a:srgbClr val="474949"/>
                          </a:highlight>
                          <a:latin typeface="Consolas"/>
                          <a:ea typeface="Consolas"/>
                          <a:cs typeface="Consolas"/>
                          <a:sym typeface="Consolas"/>
                        </a:rPr>
                        <a:t>'Type in a word!'</a:t>
                      </a:r>
                      <a:r>
                        <a:rPr lang="en" sz="2200" u="none" cap="none" strike="noStrike">
                          <a:solidFill>
                            <a:srgbClr val="D1D9E1"/>
                          </a:solidFill>
                          <a:highlight>
                            <a:srgbClr val="474949"/>
                          </a:highlight>
                          <a:latin typeface="Consolas"/>
                          <a:ea typeface="Consolas"/>
                          <a:cs typeface="Consolas"/>
                          <a:sym typeface="Consolas"/>
                        </a:rPr>
                        <a:t>)</a:t>
                      </a:r>
                      <a:endParaRPr sz="2200" u="none" cap="none" strike="noStrike">
                        <a:solidFill>
                          <a:srgbClr val="D1D9E1"/>
                        </a:solidFill>
                        <a:highlight>
                          <a:srgbClr val="474949"/>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200"/>
                        <a:buFont typeface="Arial"/>
                        <a:buNone/>
                      </a:pPr>
                      <a:r>
                        <a:rPr lang="en" sz="2200" u="none" cap="none" strike="noStrike">
                          <a:solidFill>
                            <a:srgbClr val="CC99CC"/>
                          </a:solidFill>
                          <a:highlight>
                            <a:srgbClr val="474949"/>
                          </a:highlight>
                          <a:latin typeface="Consolas"/>
                          <a:ea typeface="Consolas"/>
                          <a:cs typeface="Consolas"/>
                          <a:sym typeface="Consolas"/>
                        </a:rPr>
                        <a:t>while</a:t>
                      </a:r>
                      <a:r>
                        <a:rPr lang="en" sz="2200" u="none" cap="none" strike="noStrike">
                          <a:solidFill>
                            <a:srgbClr val="D1D9E1"/>
                          </a:solidFill>
                          <a:highlight>
                            <a:srgbClr val="474949"/>
                          </a:highlight>
                          <a:latin typeface="Consolas"/>
                          <a:ea typeface="Consolas"/>
                          <a:cs typeface="Consolas"/>
                          <a:sym typeface="Consolas"/>
                        </a:rPr>
                        <a:t> wrong_word != </a:t>
                      </a:r>
                      <a:r>
                        <a:rPr lang="en" sz="2200" u="none" cap="none" strike="noStrike">
                          <a:solidFill>
                            <a:srgbClr val="8ABEB7"/>
                          </a:solidFill>
                          <a:highlight>
                            <a:srgbClr val="474949"/>
                          </a:highlight>
                          <a:latin typeface="Consolas"/>
                          <a:ea typeface="Consolas"/>
                          <a:cs typeface="Consolas"/>
                          <a:sym typeface="Consolas"/>
                        </a:rPr>
                        <a:t>'stop'</a:t>
                      </a:r>
                      <a:r>
                        <a:rPr lang="en" sz="2200" u="none" cap="none" strike="noStrike">
                          <a:solidFill>
                            <a:srgbClr val="D1D9E1"/>
                          </a:solidFill>
                          <a:highlight>
                            <a:srgbClr val="474949"/>
                          </a:highlight>
                          <a:latin typeface="Consolas"/>
                          <a:ea typeface="Consolas"/>
                          <a:cs typeface="Consolas"/>
                          <a:sym typeface="Consolas"/>
                        </a:rPr>
                        <a:t>:</a:t>
                      </a:r>
                      <a:endParaRPr sz="2200" u="none" cap="none" strike="noStrike">
                        <a:solidFill>
                          <a:srgbClr val="D1D9E1"/>
                        </a:solidFill>
                        <a:highlight>
                          <a:srgbClr val="474949"/>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200"/>
                        <a:buFont typeface="Arial"/>
                        <a:buNone/>
                      </a:pPr>
                      <a:r>
                        <a:rPr lang="en" sz="2200" u="none" cap="none" strike="noStrike">
                          <a:solidFill>
                            <a:srgbClr val="8ABEB7"/>
                          </a:solidFill>
                          <a:highlight>
                            <a:srgbClr val="474949"/>
                          </a:highlight>
                          <a:latin typeface="Consolas"/>
                          <a:ea typeface="Consolas"/>
                          <a:cs typeface="Consolas"/>
                          <a:sym typeface="Consolas"/>
                        </a:rPr>
                        <a:t>    </a:t>
                      </a:r>
                      <a:r>
                        <a:rPr lang="en" sz="2200" u="none" cap="none" strike="noStrike">
                          <a:solidFill>
                            <a:srgbClr val="CC99CC"/>
                          </a:solidFill>
                          <a:highlight>
                            <a:srgbClr val="474949"/>
                          </a:highlight>
                          <a:latin typeface="Consolas"/>
                          <a:ea typeface="Consolas"/>
                          <a:cs typeface="Consolas"/>
                          <a:sym typeface="Consolas"/>
                        </a:rPr>
                        <a:t>print</a:t>
                      </a:r>
                      <a:r>
                        <a:rPr lang="en" sz="2200" u="none" cap="none" strike="noStrike">
                          <a:solidFill>
                            <a:srgbClr val="D1D9E1"/>
                          </a:solidFill>
                          <a:highlight>
                            <a:srgbClr val="474949"/>
                          </a:highlight>
                          <a:latin typeface="Consolas"/>
                          <a:ea typeface="Consolas"/>
                          <a:cs typeface="Consolas"/>
                          <a:sym typeface="Consolas"/>
                        </a:rPr>
                        <a:t>(correction(wrong_word))</a:t>
                      </a:r>
                      <a:endParaRPr sz="2200" u="none" cap="none" strike="noStrike">
                        <a:solidFill>
                          <a:srgbClr val="D1D9E1"/>
                        </a:solidFill>
                        <a:highlight>
                          <a:srgbClr val="474949"/>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200"/>
                        <a:buFont typeface="Arial"/>
                        <a:buNone/>
                      </a:pPr>
                      <a:r>
                        <a:rPr lang="en" sz="2200" u="none" cap="none" strike="noStrike">
                          <a:solidFill>
                            <a:srgbClr val="8ABEB7"/>
                          </a:solidFill>
                          <a:highlight>
                            <a:srgbClr val="474949"/>
                          </a:highlight>
                          <a:latin typeface="Consolas"/>
                          <a:ea typeface="Consolas"/>
                          <a:cs typeface="Consolas"/>
                          <a:sym typeface="Consolas"/>
                        </a:rPr>
                        <a:t>    </a:t>
                      </a:r>
                      <a:r>
                        <a:rPr lang="en" sz="2200" u="none" cap="none" strike="noStrike">
                          <a:solidFill>
                            <a:srgbClr val="D1D9E1"/>
                          </a:solidFill>
                          <a:highlight>
                            <a:srgbClr val="474949"/>
                          </a:highlight>
                          <a:latin typeface="Consolas"/>
                          <a:ea typeface="Consolas"/>
                          <a:cs typeface="Consolas"/>
                          <a:sym typeface="Consolas"/>
                        </a:rPr>
                        <a:t>wrong_word = </a:t>
                      </a:r>
                      <a:r>
                        <a:rPr lang="en" sz="2200" u="none" cap="none" strike="noStrike">
                          <a:solidFill>
                            <a:srgbClr val="CC99CC"/>
                          </a:solidFill>
                          <a:highlight>
                            <a:srgbClr val="474949"/>
                          </a:highlight>
                          <a:latin typeface="Consolas"/>
                          <a:ea typeface="Consolas"/>
                          <a:cs typeface="Consolas"/>
                          <a:sym typeface="Consolas"/>
                        </a:rPr>
                        <a:t>input</a:t>
                      </a:r>
                      <a:r>
                        <a:rPr lang="en" sz="2200" u="none" cap="none" strike="noStrike">
                          <a:solidFill>
                            <a:srgbClr val="D1D9E1"/>
                          </a:solidFill>
                          <a:highlight>
                            <a:srgbClr val="474949"/>
                          </a:highlight>
                          <a:latin typeface="Consolas"/>
                          <a:ea typeface="Consolas"/>
                          <a:cs typeface="Consolas"/>
                          <a:sym typeface="Consolas"/>
                        </a:rPr>
                        <a:t>(</a:t>
                      </a:r>
                      <a:r>
                        <a:rPr lang="en" sz="2200" u="none" cap="none" strike="noStrike">
                          <a:solidFill>
                            <a:srgbClr val="8ABEB7"/>
                          </a:solidFill>
                          <a:highlight>
                            <a:srgbClr val="474949"/>
                          </a:highlight>
                          <a:latin typeface="Consolas"/>
                          <a:ea typeface="Consolas"/>
                          <a:cs typeface="Consolas"/>
                          <a:sym typeface="Consolas"/>
                        </a:rPr>
                        <a:t>'Type in a word!'</a:t>
                      </a:r>
                      <a:r>
                        <a:rPr lang="en" sz="2200" u="none" cap="none" strike="noStrike">
                          <a:solidFill>
                            <a:srgbClr val="D1D9E1"/>
                          </a:solidFill>
                          <a:highlight>
                            <a:srgbClr val="474949"/>
                          </a:highlight>
                          <a:latin typeface="Consolas"/>
                          <a:ea typeface="Consolas"/>
                          <a:cs typeface="Consolas"/>
                          <a:sym typeface="Consolas"/>
                        </a:rPr>
                        <a:t>)</a:t>
                      </a:r>
                      <a:endParaRPr sz="2200" u="none" cap="none" strike="noStrike">
                        <a:solidFill>
                          <a:srgbClr val="D1D9E1"/>
                        </a:solidFill>
                        <a:highlight>
                          <a:srgbClr val="474949"/>
                        </a:highlight>
                        <a:latin typeface="Consolas"/>
                        <a:ea typeface="Consolas"/>
                        <a:cs typeface="Consolas"/>
                        <a:sym typeface="Consolas"/>
                      </a:endParaRPr>
                    </a:p>
                  </a:txBody>
                  <a:tcPr marT="63500" marB="63500" marR="63500" marL="63500">
                    <a:solidFill>
                      <a:srgbClr val="474949"/>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latin typeface="Montserrat"/>
                <a:ea typeface="Montserrat"/>
                <a:cs typeface="Montserrat"/>
                <a:sym typeface="Montserrat"/>
              </a:rPr>
              <a:t>IMPROVEMENTS &amp; EXTENSIONS</a:t>
            </a:r>
            <a:endParaRPr b="1" sz="3000">
              <a:latin typeface="Montserrat"/>
              <a:ea typeface="Montserrat"/>
              <a:cs typeface="Montserrat"/>
              <a:sym typeface="Montserrat"/>
            </a:endParaRPr>
          </a:p>
        </p:txBody>
      </p:sp>
      <p:sp>
        <p:nvSpPr>
          <p:cNvPr id="259" name="Google Shape;259;p6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Montserrat"/>
              <a:buChar char="●"/>
            </a:pPr>
            <a:r>
              <a:rPr lang="en">
                <a:latin typeface="Montserrat"/>
                <a:ea typeface="Montserrat"/>
                <a:cs typeface="Montserrat"/>
                <a:sym typeface="Montserrat"/>
              </a:rPr>
              <a:t>Context: words like “stanp” and “form”</a:t>
            </a:r>
            <a:endParaRPr>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Montserrat"/>
              <a:buChar char="●"/>
            </a:pPr>
            <a:r>
              <a:rPr lang="en">
                <a:latin typeface="Montserrat"/>
                <a:ea typeface="Montserrat"/>
                <a:cs typeface="Montserrat"/>
                <a:sym typeface="Montserrat"/>
              </a:rPr>
              <a:t>Grammar: words like “everyday”</a:t>
            </a:r>
            <a:endParaRPr>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Montserrat"/>
              <a:buChar char="●"/>
            </a:pPr>
            <a:r>
              <a:rPr lang="en">
                <a:latin typeface="Montserrat"/>
                <a:ea typeface="Montserrat"/>
                <a:cs typeface="Montserrat"/>
                <a:sym typeface="Montserrat"/>
              </a:rPr>
              <a:t>Different dialects: words like “colour”</a:t>
            </a:r>
            <a:endParaRPr>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Montserrat"/>
              <a:buChar char="●"/>
            </a:pPr>
            <a:r>
              <a:rPr lang="en">
                <a:latin typeface="Montserrat"/>
                <a:ea typeface="Montserrat"/>
                <a:cs typeface="Montserrat"/>
                <a:sym typeface="Montserrat"/>
              </a:rPr>
              <a:t>Greater edit distance: words like “orinj”</a:t>
            </a:r>
            <a:endParaRPr>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Montserrat"/>
              <a:buChar char="●"/>
            </a:pPr>
            <a:r>
              <a:rPr lang="en">
                <a:latin typeface="Montserrat"/>
                <a:ea typeface="Montserrat"/>
                <a:cs typeface="Montserrat"/>
                <a:sym typeface="Montserrat"/>
              </a:rPr>
              <a:t>Potential fixes: more data</a:t>
            </a:r>
            <a:endParaRPr>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Web mining, other NLTK corpuses, expand Gutenberg</a:t>
            </a:r>
            <a:endParaRPr>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Different tokenizers</a:t>
            </a:r>
            <a:endParaRPr>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N-grams </a:t>
            </a:r>
            <a:endParaRPr>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Montserrat"/>
              <a:buChar char="●"/>
            </a:pPr>
            <a:r>
              <a:rPr lang="en">
                <a:latin typeface="Montserrat"/>
                <a:ea typeface="Montserrat"/>
                <a:cs typeface="Montserrat"/>
                <a:sym typeface="Montserrat"/>
              </a:rPr>
              <a:t>Extension: different languages</a:t>
            </a:r>
            <a:endParaRPr>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4000">
                <a:latin typeface="Montserrat"/>
                <a:ea typeface="Montserrat"/>
                <a:cs typeface="Montserrat"/>
                <a:sym typeface="Montserrat"/>
              </a:rPr>
              <a:t>WRAP-UP</a:t>
            </a:r>
            <a:endParaRPr b="1" sz="4000">
              <a:latin typeface="Montserrat"/>
              <a:ea typeface="Montserrat"/>
              <a:cs typeface="Montserrat"/>
              <a:sym typeface="Montserrat"/>
            </a:endParaRPr>
          </a:p>
        </p:txBody>
      </p:sp>
      <p:sp>
        <p:nvSpPr>
          <p:cNvPr id="265" name="Google Shape;265;p61"/>
          <p:cNvSpPr txBox="1"/>
          <p:nvPr>
            <p:ph idx="1" type="body"/>
          </p:nvPr>
        </p:nvSpPr>
        <p:spPr>
          <a:xfrm>
            <a:off x="311700" y="106500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latin typeface="Montserrat"/>
                <a:ea typeface="Montserrat"/>
                <a:cs typeface="Montserrat"/>
                <a:sym typeface="Montserrat"/>
              </a:rPr>
              <a:t>Code from today: </a:t>
            </a:r>
            <a:r>
              <a:rPr lang="en" sz="2400" u="sng">
                <a:solidFill>
                  <a:schemeClr val="hlink"/>
                </a:solidFill>
                <a:latin typeface="Montserrat"/>
                <a:ea typeface="Montserrat"/>
                <a:cs typeface="Montserrat"/>
                <a:sym typeface="Montserrat"/>
                <a:hlinkClick r:id="rId3"/>
              </a:rPr>
              <a:t>https://tinyurl.com/linghacks-workshop-1</a:t>
            </a:r>
            <a:endParaRPr sz="2400">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0" st="0"/>
                                            </p:txEl>
                                          </p:spTgt>
                                        </p:tgtEl>
                                        <p:attrNameLst>
                                          <p:attrName>style.visibility</p:attrName>
                                        </p:attrNameLst>
                                      </p:cBhvr>
                                      <p:to>
                                        <p:strVal val="visible"/>
                                      </p:to>
                                    </p:set>
                                    <p:animEffect filter="fade" transition="in">
                                      <p:cBhvr>
                                        <p:cTn dur="1000"/>
                                        <p:tgtEl>
                                          <p:spTgt spid="26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latin typeface="Montserrat"/>
                <a:ea typeface="Montserrat"/>
                <a:cs typeface="Montserrat"/>
                <a:sym typeface="Montserrat"/>
              </a:rPr>
              <a:t>EXPLORING OUR DATA</a:t>
            </a:r>
            <a:endParaRPr b="1" sz="3000">
              <a:latin typeface="Montserrat"/>
              <a:ea typeface="Montserrat"/>
              <a:cs typeface="Montserrat"/>
              <a:sym typeface="Montserrat"/>
            </a:endParaRPr>
          </a:p>
        </p:txBody>
      </p:sp>
      <p:graphicFrame>
        <p:nvGraphicFramePr>
          <p:cNvPr id="74" name="Google Shape;74;p32"/>
          <p:cNvGraphicFramePr/>
          <p:nvPr/>
        </p:nvGraphicFramePr>
        <p:xfrm>
          <a:off x="1954463" y="1737825"/>
          <a:ext cx="3000000" cy="3000000"/>
        </p:xfrm>
        <a:graphic>
          <a:graphicData uri="http://schemas.openxmlformats.org/drawingml/2006/table">
            <a:tbl>
              <a:tblPr>
                <a:noFill/>
                <a:tableStyleId>{0D8F7712-F0A6-4C06-9DA1-158961DE8B36}</a:tableStyleId>
              </a:tblPr>
              <a:tblGrid>
                <a:gridCol w="5235075"/>
              </a:tblGrid>
              <a:tr h="1667825">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solidFill>
                            <a:srgbClr val="CC99CC"/>
                          </a:solidFill>
                          <a:highlight>
                            <a:srgbClr val="474949"/>
                          </a:highlight>
                          <a:latin typeface="Consolas"/>
                          <a:ea typeface="Consolas"/>
                          <a:cs typeface="Consolas"/>
                          <a:sym typeface="Consolas"/>
                        </a:rPr>
                        <a:t>from</a:t>
                      </a:r>
                      <a:r>
                        <a:rPr lang="en" sz="1800" u="none" cap="none" strike="noStrike">
                          <a:solidFill>
                            <a:srgbClr val="D1D9E1"/>
                          </a:solidFill>
                          <a:highlight>
                            <a:srgbClr val="474949"/>
                          </a:highlight>
                          <a:latin typeface="Consolas"/>
                          <a:ea typeface="Consolas"/>
                          <a:cs typeface="Consolas"/>
                          <a:sym typeface="Consolas"/>
                        </a:rPr>
                        <a:t> nltk.corpus </a:t>
                      </a:r>
                      <a:r>
                        <a:rPr lang="en" sz="1800" u="none" cap="none" strike="noStrike">
                          <a:solidFill>
                            <a:srgbClr val="CC99CC"/>
                          </a:solidFill>
                          <a:highlight>
                            <a:srgbClr val="474949"/>
                          </a:highlight>
                          <a:latin typeface="Consolas"/>
                          <a:ea typeface="Consolas"/>
                          <a:cs typeface="Consolas"/>
                          <a:sym typeface="Consolas"/>
                        </a:rPr>
                        <a:t>import</a:t>
                      </a:r>
                      <a:r>
                        <a:rPr lang="en" sz="1800" u="none" cap="none" strike="noStrike">
                          <a:solidFill>
                            <a:srgbClr val="D1D9E1"/>
                          </a:solidFill>
                          <a:highlight>
                            <a:srgbClr val="474949"/>
                          </a:highlight>
                          <a:latin typeface="Consolas"/>
                          <a:ea typeface="Consolas"/>
                          <a:cs typeface="Consolas"/>
                          <a:sym typeface="Consolas"/>
                        </a:rPr>
                        <a:t> gutenberg</a:t>
                      </a:r>
                      <a:br>
                        <a:rPr lang="en" sz="1800" u="none" cap="none" strike="noStrike">
                          <a:solidFill>
                            <a:srgbClr val="D1D9E1"/>
                          </a:solidFill>
                          <a:highlight>
                            <a:srgbClr val="474949"/>
                          </a:highlight>
                          <a:latin typeface="Consolas"/>
                          <a:ea typeface="Consolas"/>
                          <a:cs typeface="Consolas"/>
                          <a:sym typeface="Consolas"/>
                        </a:rPr>
                      </a:br>
                      <a:endParaRPr sz="1800" u="none" cap="none" strike="noStrike">
                        <a:solidFill>
                          <a:srgbClr val="D1D9E1"/>
                        </a:solidFill>
                        <a:highlight>
                          <a:srgbClr val="474949"/>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lang="en" sz="1800" u="none" cap="none" strike="noStrike">
                          <a:solidFill>
                            <a:srgbClr val="D1D9E1"/>
                          </a:solidFill>
                          <a:highlight>
                            <a:srgbClr val="474949"/>
                          </a:highlight>
                          <a:latin typeface="Consolas"/>
                          <a:ea typeface="Consolas"/>
                          <a:cs typeface="Consolas"/>
                          <a:sym typeface="Consolas"/>
                        </a:rPr>
                        <a:t>gutenberg.fileids()</a:t>
                      </a:r>
                      <a:endParaRPr sz="1800" u="none" cap="none" strike="noStrike">
                        <a:solidFill>
                          <a:schemeClr val="dk2"/>
                        </a:solidFill>
                        <a:latin typeface="Consolas"/>
                        <a:ea typeface="Consolas"/>
                        <a:cs typeface="Consolas"/>
                        <a:sym typeface="Consolas"/>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74949"/>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graphicFrame>
        <p:nvGraphicFramePr>
          <p:cNvPr id="79" name="Google Shape;79;p33"/>
          <p:cNvGraphicFramePr/>
          <p:nvPr/>
        </p:nvGraphicFramePr>
        <p:xfrm>
          <a:off x="349238" y="1765300"/>
          <a:ext cx="3000000" cy="3000000"/>
        </p:xfrm>
        <a:graphic>
          <a:graphicData uri="http://schemas.openxmlformats.org/drawingml/2006/table">
            <a:tbl>
              <a:tblPr>
                <a:noFill/>
                <a:tableStyleId>{0D8F7712-F0A6-4C06-9DA1-158961DE8B36}</a:tableStyleId>
              </a:tblPr>
              <a:tblGrid>
                <a:gridCol w="8445500"/>
              </a:tblGrid>
              <a:tr h="672450">
                <a:tc>
                  <a:txBody>
                    <a:bodyPr/>
                    <a:lstStyle/>
                    <a:p>
                      <a:pPr indent="0" lvl="0" marL="0" marR="0" rtl="0" algn="l">
                        <a:lnSpc>
                          <a:spcPct val="115000"/>
                        </a:lnSpc>
                        <a:spcBef>
                          <a:spcPts val="0"/>
                        </a:spcBef>
                        <a:spcAft>
                          <a:spcPts val="0"/>
                        </a:spcAft>
                        <a:buClr>
                          <a:srgbClr val="000000"/>
                        </a:buClr>
                        <a:buSzPts val="1400"/>
                        <a:buFont typeface="Arial"/>
                        <a:buNone/>
                      </a:pPr>
                      <a:r>
                        <a:rPr i="1" lang="en" sz="1400" u="none" cap="none" strike="noStrike">
                          <a:solidFill>
                            <a:srgbClr val="D1D9E1"/>
                          </a:solidFill>
                          <a:highlight>
                            <a:srgbClr val="474949"/>
                          </a:highlight>
                          <a:latin typeface="Consolas"/>
                          <a:ea typeface="Consolas"/>
                          <a:cs typeface="Consolas"/>
                          <a:sym typeface="Consolas"/>
                        </a:rPr>
                        <a:t>[</a:t>
                      </a:r>
                      <a:r>
                        <a:rPr i="1" lang="en" sz="1400" u="none" cap="none" strike="noStrike">
                          <a:solidFill>
                            <a:srgbClr val="8ABEB7"/>
                          </a:solidFill>
                          <a:highlight>
                            <a:srgbClr val="474949"/>
                          </a:highlight>
                          <a:latin typeface="Consolas"/>
                          <a:ea typeface="Consolas"/>
                          <a:cs typeface="Consolas"/>
                          <a:sym typeface="Consolas"/>
                        </a:rPr>
                        <a:t>'austen-emma.txt'</a:t>
                      </a:r>
                      <a:r>
                        <a:rPr i="1" lang="en" sz="1400" u="none" cap="none" strike="noStrike">
                          <a:solidFill>
                            <a:srgbClr val="D1D9E1"/>
                          </a:solidFill>
                          <a:highlight>
                            <a:srgbClr val="474949"/>
                          </a:highlight>
                          <a:latin typeface="Consolas"/>
                          <a:ea typeface="Consolas"/>
                          <a:cs typeface="Consolas"/>
                          <a:sym typeface="Consolas"/>
                        </a:rPr>
                        <a:t>, </a:t>
                      </a:r>
                      <a:r>
                        <a:rPr i="1" lang="en" sz="1400" u="none" cap="none" strike="noStrike">
                          <a:solidFill>
                            <a:srgbClr val="8ABEB7"/>
                          </a:solidFill>
                          <a:highlight>
                            <a:srgbClr val="474949"/>
                          </a:highlight>
                          <a:latin typeface="Consolas"/>
                          <a:ea typeface="Consolas"/>
                          <a:cs typeface="Consolas"/>
                          <a:sym typeface="Consolas"/>
                        </a:rPr>
                        <a:t>'austen-persuasion.txt'</a:t>
                      </a:r>
                      <a:r>
                        <a:rPr i="1" lang="en" sz="1400" u="none" cap="none" strike="noStrike">
                          <a:solidFill>
                            <a:srgbClr val="D1D9E1"/>
                          </a:solidFill>
                          <a:highlight>
                            <a:srgbClr val="474949"/>
                          </a:highlight>
                          <a:latin typeface="Consolas"/>
                          <a:ea typeface="Consolas"/>
                          <a:cs typeface="Consolas"/>
                          <a:sym typeface="Consolas"/>
                        </a:rPr>
                        <a:t>, </a:t>
                      </a:r>
                      <a:r>
                        <a:rPr i="1" lang="en" sz="1400" u="none" cap="none" strike="noStrike">
                          <a:solidFill>
                            <a:srgbClr val="8ABEB7"/>
                          </a:solidFill>
                          <a:highlight>
                            <a:srgbClr val="474949"/>
                          </a:highlight>
                          <a:latin typeface="Consolas"/>
                          <a:ea typeface="Consolas"/>
                          <a:cs typeface="Consolas"/>
                          <a:sym typeface="Consolas"/>
                        </a:rPr>
                        <a:t>'austen-sense.txt'</a:t>
                      </a:r>
                      <a:r>
                        <a:rPr i="1" lang="en" sz="1400" u="none" cap="none" strike="noStrike">
                          <a:solidFill>
                            <a:srgbClr val="D1D9E1"/>
                          </a:solidFill>
                          <a:highlight>
                            <a:srgbClr val="474949"/>
                          </a:highlight>
                          <a:latin typeface="Consolas"/>
                          <a:ea typeface="Consolas"/>
                          <a:cs typeface="Consolas"/>
                          <a:sym typeface="Consolas"/>
                        </a:rPr>
                        <a:t>, </a:t>
                      </a:r>
                      <a:r>
                        <a:rPr i="1" lang="en" sz="1400" u="none" cap="none" strike="noStrike">
                          <a:solidFill>
                            <a:srgbClr val="8ABEB7"/>
                          </a:solidFill>
                          <a:highlight>
                            <a:srgbClr val="474949"/>
                          </a:highlight>
                          <a:latin typeface="Consolas"/>
                          <a:ea typeface="Consolas"/>
                          <a:cs typeface="Consolas"/>
                          <a:sym typeface="Consolas"/>
                        </a:rPr>
                        <a:t>'bible-kjv.txt'</a:t>
                      </a:r>
                      <a:r>
                        <a:rPr i="1" lang="en" sz="1400" u="none" cap="none" strike="noStrike">
                          <a:solidFill>
                            <a:srgbClr val="D1D9E1"/>
                          </a:solidFill>
                          <a:highlight>
                            <a:srgbClr val="474949"/>
                          </a:highlight>
                          <a:latin typeface="Consolas"/>
                          <a:ea typeface="Consolas"/>
                          <a:cs typeface="Consolas"/>
                          <a:sym typeface="Consolas"/>
                        </a:rPr>
                        <a:t>,</a:t>
                      </a:r>
                      <a:br>
                        <a:rPr i="1" lang="en" sz="1400" u="none" cap="none" strike="noStrike">
                          <a:solidFill>
                            <a:srgbClr val="D1D9E1"/>
                          </a:solidFill>
                          <a:highlight>
                            <a:srgbClr val="474949"/>
                          </a:highlight>
                          <a:latin typeface="Consolas"/>
                          <a:ea typeface="Consolas"/>
                          <a:cs typeface="Consolas"/>
                          <a:sym typeface="Consolas"/>
                        </a:rPr>
                      </a:br>
                      <a:r>
                        <a:rPr i="1" lang="en" sz="1400" u="none" cap="none" strike="noStrike">
                          <a:solidFill>
                            <a:srgbClr val="8ABEB7"/>
                          </a:solidFill>
                          <a:highlight>
                            <a:srgbClr val="474949"/>
                          </a:highlight>
                          <a:latin typeface="Consolas"/>
                          <a:ea typeface="Consolas"/>
                          <a:cs typeface="Consolas"/>
                          <a:sym typeface="Consolas"/>
                        </a:rPr>
                        <a:t>'blake-poems.txt'</a:t>
                      </a:r>
                      <a:r>
                        <a:rPr i="1" lang="en" sz="1400" u="none" cap="none" strike="noStrike">
                          <a:solidFill>
                            <a:srgbClr val="D1D9E1"/>
                          </a:solidFill>
                          <a:highlight>
                            <a:srgbClr val="474949"/>
                          </a:highlight>
                          <a:latin typeface="Consolas"/>
                          <a:ea typeface="Consolas"/>
                          <a:cs typeface="Consolas"/>
                          <a:sym typeface="Consolas"/>
                        </a:rPr>
                        <a:t>, </a:t>
                      </a:r>
                      <a:r>
                        <a:rPr i="1" lang="en" sz="1400" u="none" cap="none" strike="noStrike">
                          <a:solidFill>
                            <a:srgbClr val="8ABEB7"/>
                          </a:solidFill>
                          <a:highlight>
                            <a:srgbClr val="474949"/>
                          </a:highlight>
                          <a:latin typeface="Consolas"/>
                          <a:ea typeface="Consolas"/>
                          <a:cs typeface="Consolas"/>
                          <a:sym typeface="Consolas"/>
                        </a:rPr>
                        <a:t>'bryant-stories.txt'</a:t>
                      </a:r>
                      <a:r>
                        <a:rPr i="1" lang="en" sz="1400" u="none" cap="none" strike="noStrike">
                          <a:solidFill>
                            <a:srgbClr val="D1D9E1"/>
                          </a:solidFill>
                          <a:highlight>
                            <a:srgbClr val="474949"/>
                          </a:highlight>
                          <a:latin typeface="Consolas"/>
                          <a:ea typeface="Consolas"/>
                          <a:cs typeface="Consolas"/>
                          <a:sym typeface="Consolas"/>
                        </a:rPr>
                        <a:t>, </a:t>
                      </a:r>
                      <a:r>
                        <a:rPr i="1" lang="en" sz="1400" u="none" cap="none" strike="noStrike">
                          <a:solidFill>
                            <a:srgbClr val="8ABEB7"/>
                          </a:solidFill>
                          <a:highlight>
                            <a:srgbClr val="474949"/>
                          </a:highlight>
                          <a:latin typeface="Consolas"/>
                          <a:ea typeface="Consolas"/>
                          <a:cs typeface="Consolas"/>
                          <a:sym typeface="Consolas"/>
                        </a:rPr>
                        <a:t>'burgess-busterbrown.txt'</a:t>
                      </a:r>
                      <a:r>
                        <a:rPr i="1" lang="en" sz="1400" u="none" cap="none" strike="noStrike">
                          <a:solidFill>
                            <a:srgbClr val="D1D9E1"/>
                          </a:solidFill>
                          <a:highlight>
                            <a:srgbClr val="474949"/>
                          </a:highlight>
                          <a:latin typeface="Consolas"/>
                          <a:ea typeface="Consolas"/>
                          <a:cs typeface="Consolas"/>
                          <a:sym typeface="Consolas"/>
                        </a:rPr>
                        <a:t>,</a:t>
                      </a:r>
                      <a:br>
                        <a:rPr i="1" lang="en" sz="1400" u="none" cap="none" strike="noStrike">
                          <a:solidFill>
                            <a:srgbClr val="D1D9E1"/>
                          </a:solidFill>
                          <a:highlight>
                            <a:srgbClr val="474949"/>
                          </a:highlight>
                          <a:latin typeface="Consolas"/>
                          <a:ea typeface="Consolas"/>
                          <a:cs typeface="Consolas"/>
                          <a:sym typeface="Consolas"/>
                        </a:rPr>
                      </a:br>
                      <a:r>
                        <a:rPr i="1" lang="en" sz="1400" u="none" cap="none" strike="noStrike">
                          <a:solidFill>
                            <a:srgbClr val="8ABEB7"/>
                          </a:solidFill>
                          <a:highlight>
                            <a:srgbClr val="474949"/>
                          </a:highlight>
                          <a:latin typeface="Consolas"/>
                          <a:ea typeface="Consolas"/>
                          <a:cs typeface="Consolas"/>
                          <a:sym typeface="Consolas"/>
                        </a:rPr>
                        <a:t>'carroll-alice.txt'</a:t>
                      </a:r>
                      <a:r>
                        <a:rPr i="1" lang="en" sz="1400" u="none" cap="none" strike="noStrike">
                          <a:solidFill>
                            <a:srgbClr val="D1D9E1"/>
                          </a:solidFill>
                          <a:highlight>
                            <a:srgbClr val="474949"/>
                          </a:highlight>
                          <a:latin typeface="Consolas"/>
                          <a:ea typeface="Consolas"/>
                          <a:cs typeface="Consolas"/>
                          <a:sym typeface="Consolas"/>
                        </a:rPr>
                        <a:t>, </a:t>
                      </a:r>
                      <a:r>
                        <a:rPr i="1" lang="en" sz="1400" u="none" cap="none" strike="noStrike">
                          <a:solidFill>
                            <a:srgbClr val="8ABEB7"/>
                          </a:solidFill>
                          <a:highlight>
                            <a:srgbClr val="474949"/>
                          </a:highlight>
                          <a:latin typeface="Consolas"/>
                          <a:ea typeface="Consolas"/>
                          <a:cs typeface="Consolas"/>
                          <a:sym typeface="Consolas"/>
                        </a:rPr>
                        <a:t>'chesterton-ball.txt'</a:t>
                      </a:r>
                      <a:r>
                        <a:rPr i="1" lang="en" sz="1400" u="none" cap="none" strike="noStrike">
                          <a:solidFill>
                            <a:srgbClr val="D1D9E1"/>
                          </a:solidFill>
                          <a:highlight>
                            <a:srgbClr val="474949"/>
                          </a:highlight>
                          <a:latin typeface="Consolas"/>
                          <a:ea typeface="Consolas"/>
                          <a:cs typeface="Consolas"/>
                          <a:sym typeface="Consolas"/>
                        </a:rPr>
                        <a:t>, </a:t>
                      </a:r>
                      <a:r>
                        <a:rPr i="1" lang="en" sz="1400" u="none" cap="none" strike="noStrike">
                          <a:solidFill>
                            <a:srgbClr val="8ABEB7"/>
                          </a:solidFill>
                          <a:highlight>
                            <a:srgbClr val="474949"/>
                          </a:highlight>
                          <a:latin typeface="Consolas"/>
                          <a:ea typeface="Consolas"/>
                          <a:cs typeface="Consolas"/>
                          <a:sym typeface="Consolas"/>
                        </a:rPr>
                        <a:t>'chesterton-brown.txt'</a:t>
                      </a:r>
                      <a:r>
                        <a:rPr i="1" lang="en" sz="1400" u="none" cap="none" strike="noStrike">
                          <a:solidFill>
                            <a:srgbClr val="D1D9E1"/>
                          </a:solidFill>
                          <a:highlight>
                            <a:srgbClr val="474949"/>
                          </a:highlight>
                          <a:latin typeface="Consolas"/>
                          <a:ea typeface="Consolas"/>
                          <a:cs typeface="Consolas"/>
                          <a:sym typeface="Consolas"/>
                        </a:rPr>
                        <a:t>,</a:t>
                      </a:r>
                      <a:br>
                        <a:rPr i="1" lang="en" sz="1400" u="none" cap="none" strike="noStrike">
                          <a:solidFill>
                            <a:srgbClr val="D1D9E1"/>
                          </a:solidFill>
                          <a:highlight>
                            <a:srgbClr val="474949"/>
                          </a:highlight>
                          <a:latin typeface="Consolas"/>
                          <a:ea typeface="Consolas"/>
                          <a:cs typeface="Consolas"/>
                          <a:sym typeface="Consolas"/>
                        </a:rPr>
                      </a:br>
                      <a:r>
                        <a:rPr i="1" lang="en" sz="1400" u="none" cap="none" strike="noStrike">
                          <a:solidFill>
                            <a:srgbClr val="8ABEB7"/>
                          </a:solidFill>
                          <a:highlight>
                            <a:srgbClr val="474949"/>
                          </a:highlight>
                          <a:latin typeface="Consolas"/>
                          <a:ea typeface="Consolas"/>
                          <a:cs typeface="Consolas"/>
                          <a:sym typeface="Consolas"/>
                        </a:rPr>
                        <a:t>'chesterton-thursday.txt'</a:t>
                      </a:r>
                      <a:r>
                        <a:rPr i="1" lang="en" sz="1400" u="none" cap="none" strike="noStrike">
                          <a:solidFill>
                            <a:srgbClr val="D1D9E1"/>
                          </a:solidFill>
                          <a:highlight>
                            <a:srgbClr val="474949"/>
                          </a:highlight>
                          <a:latin typeface="Consolas"/>
                          <a:ea typeface="Consolas"/>
                          <a:cs typeface="Consolas"/>
                          <a:sym typeface="Consolas"/>
                        </a:rPr>
                        <a:t>, </a:t>
                      </a:r>
                      <a:r>
                        <a:rPr i="1" lang="en" sz="1400" u="none" cap="none" strike="noStrike">
                          <a:solidFill>
                            <a:srgbClr val="8ABEB7"/>
                          </a:solidFill>
                          <a:highlight>
                            <a:srgbClr val="474949"/>
                          </a:highlight>
                          <a:latin typeface="Consolas"/>
                          <a:ea typeface="Consolas"/>
                          <a:cs typeface="Consolas"/>
                          <a:sym typeface="Consolas"/>
                        </a:rPr>
                        <a:t>'edgeworth-parents.txt'</a:t>
                      </a:r>
                      <a:r>
                        <a:rPr i="1" lang="en" sz="1400" u="none" cap="none" strike="noStrike">
                          <a:solidFill>
                            <a:srgbClr val="D1D9E1"/>
                          </a:solidFill>
                          <a:highlight>
                            <a:srgbClr val="474949"/>
                          </a:highlight>
                          <a:latin typeface="Consolas"/>
                          <a:ea typeface="Consolas"/>
                          <a:cs typeface="Consolas"/>
                          <a:sym typeface="Consolas"/>
                        </a:rPr>
                        <a:t>, </a:t>
                      </a:r>
                      <a:r>
                        <a:rPr i="1" lang="en" sz="1400" u="none" cap="none" strike="noStrike">
                          <a:solidFill>
                            <a:srgbClr val="8ABEB7"/>
                          </a:solidFill>
                          <a:highlight>
                            <a:srgbClr val="474949"/>
                          </a:highlight>
                          <a:latin typeface="Consolas"/>
                          <a:ea typeface="Consolas"/>
                          <a:cs typeface="Consolas"/>
                          <a:sym typeface="Consolas"/>
                        </a:rPr>
                        <a:t>'melville-moby_dick.txt'</a:t>
                      </a:r>
                      <a:r>
                        <a:rPr i="1" lang="en" sz="1400" u="none" cap="none" strike="noStrike">
                          <a:solidFill>
                            <a:srgbClr val="D1D9E1"/>
                          </a:solidFill>
                          <a:highlight>
                            <a:srgbClr val="474949"/>
                          </a:highlight>
                          <a:latin typeface="Consolas"/>
                          <a:ea typeface="Consolas"/>
                          <a:cs typeface="Consolas"/>
                          <a:sym typeface="Consolas"/>
                        </a:rPr>
                        <a:t>,</a:t>
                      </a:r>
                      <a:br>
                        <a:rPr i="1" lang="en" sz="1400" u="none" cap="none" strike="noStrike">
                          <a:solidFill>
                            <a:srgbClr val="D1D9E1"/>
                          </a:solidFill>
                          <a:highlight>
                            <a:srgbClr val="474949"/>
                          </a:highlight>
                          <a:latin typeface="Consolas"/>
                          <a:ea typeface="Consolas"/>
                          <a:cs typeface="Consolas"/>
                          <a:sym typeface="Consolas"/>
                        </a:rPr>
                      </a:br>
                      <a:r>
                        <a:rPr i="1" lang="en" sz="1400" u="none" cap="none" strike="noStrike">
                          <a:solidFill>
                            <a:srgbClr val="8ABEB7"/>
                          </a:solidFill>
                          <a:highlight>
                            <a:srgbClr val="474949"/>
                          </a:highlight>
                          <a:latin typeface="Consolas"/>
                          <a:ea typeface="Consolas"/>
                          <a:cs typeface="Consolas"/>
                          <a:sym typeface="Consolas"/>
                        </a:rPr>
                        <a:t>'milton-paradise.txt'</a:t>
                      </a:r>
                      <a:r>
                        <a:rPr i="1" lang="en" sz="1400" u="none" cap="none" strike="noStrike">
                          <a:solidFill>
                            <a:srgbClr val="D1D9E1"/>
                          </a:solidFill>
                          <a:highlight>
                            <a:srgbClr val="474949"/>
                          </a:highlight>
                          <a:latin typeface="Consolas"/>
                          <a:ea typeface="Consolas"/>
                          <a:cs typeface="Consolas"/>
                          <a:sym typeface="Consolas"/>
                        </a:rPr>
                        <a:t>, </a:t>
                      </a:r>
                      <a:r>
                        <a:rPr i="1" lang="en" sz="1400" u="none" cap="none" strike="noStrike">
                          <a:solidFill>
                            <a:srgbClr val="8ABEB7"/>
                          </a:solidFill>
                          <a:highlight>
                            <a:srgbClr val="474949"/>
                          </a:highlight>
                          <a:latin typeface="Consolas"/>
                          <a:ea typeface="Consolas"/>
                          <a:cs typeface="Consolas"/>
                          <a:sym typeface="Consolas"/>
                        </a:rPr>
                        <a:t>'shakespeare-caesar.txt'</a:t>
                      </a:r>
                      <a:r>
                        <a:rPr i="1" lang="en" sz="1400" u="none" cap="none" strike="noStrike">
                          <a:solidFill>
                            <a:srgbClr val="D1D9E1"/>
                          </a:solidFill>
                          <a:highlight>
                            <a:srgbClr val="474949"/>
                          </a:highlight>
                          <a:latin typeface="Consolas"/>
                          <a:ea typeface="Consolas"/>
                          <a:cs typeface="Consolas"/>
                          <a:sym typeface="Consolas"/>
                        </a:rPr>
                        <a:t>, </a:t>
                      </a:r>
                      <a:r>
                        <a:rPr i="1" lang="en" sz="1400" u="none" cap="none" strike="noStrike">
                          <a:solidFill>
                            <a:srgbClr val="8ABEB7"/>
                          </a:solidFill>
                          <a:highlight>
                            <a:srgbClr val="474949"/>
                          </a:highlight>
                          <a:latin typeface="Consolas"/>
                          <a:ea typeface="Consolas"/>
                          <a:cs typeface="Consolas"/>
                          <a:sym typeface="Consolas"/>
                        </a:rPr>
                        <a:t>'shakespeare-hamlet.txt'</a:t>
                      </a:r>
                      <a:r>
                        <a:rPr i="1" lang="en" sz="1400" u="none" cap="none" strike="noStrike">
                          <a:solidFill>
                            <a:srgbClr val="D1D9E1"/>
                          </a:solidFill>
                          <a:highlight>
                            <a:srgbClr val="474949"/>
                          </a:highlight>
                          <a:latin typeface="Consolas"/>
                          <a:ea typeface="Consolas"/>
                          <a:cs typeface="Consolas"/>
                          <a:sym typeface="Consolas"/>
                        </a:rPr>
                        <a:t>,</a:t>
                      </a:r>
                      <a:br>
                        <a:rPr i="1" lang="en" sz="1400" u="none" cap="none" strike="noStrike">
                          <a:solidFill>
                            <a:srgbClr val="D1D9E1"/>
                          </a:solidFill>
                          <a:highlight>
                            <a:srgbClr val="474949"/>
                          </a:highlight>
                          <a:latin typeface="Consolas"/>
                          <a:ea typeface="Consolas"/>
                          <a:cs typeface="Consolas"/>
                          <a:sym typeface="Consolas"/>
                        </a:rPr>
                      </a:br>
                      <a:r>
                        <a:rPr i="1" lang="en" sz="1400" u="none" cap="none" strike="noStrike">
                          <a:solidFill>
                            <a:srgbClr val="8ABEB7"/>
                          </a:solidFill>
                          <a:highlight>
                            <a:srgbClr val="474949"/>
                          </a:highlight>
                          <a:latin typeface="Consolas"/>
                          <a:ea typeface="Consolas"/>
                          <a:cs typeface="Consolas"/>
                          <a:sym typeface="Consolas"/>
                        </a:rPr>
                        <a:t>'shakespeare-macbeth.txt'</a:t>
                      </a:r>
                      <a:r>
                        <a:rPr i="1" lang="en" sz="1400" u="none" cap="none" strike="noStrike">
                          <a:solidFill>
                            <a:srgbClr val="D1D9E1"/>
                          </a:solidFill>
                          <a:highlight>
                            <a:srgbClr val="474949"/>
                          </a:highlight>
                          <a:latin typeface="Consolas"/>
                          <a:ea typeface="Consolas"/>
                          <a:cs typeface="Consolas"/>
                          <a:sym typeface="Consolas"/>
                        </a:rPr>
                        <a:t>, </a:t>
                      </a:r>
                      <a:r>
                        <a:rPr i="1" lang="en" sz="1400" u="none" cap="none" strike="noStrike">
                          <a:solidFill>
                            <a:srgbClr val="8ABEB7"/>
                          </a:solidFill>
                          <a:highlight>
                            <a:srgbClr val="474949"/>
                          </a:highlight>
                          <a:latin typeface="Consolas"/>
                          <a:ea typeface="Consolas"/>
                          <a:cs typeface="Consolas"/>
                          <a:sym typeface="Consolas"/>
                        </a:rPr>
                        <a:t>'whitman-leaves.txt'</a:t>
                      </a:r>
                      <a:r>
                        <a:rPr i="1" lang="en" sz="1400" u="none" cap="none" strike="noStrike">
                          <a:solidFill>
                            <a:srgbClr val="D1D9E1"/>
                          </a:solidFill>
                          <a:highlight>
                            <a:srgbClr val="474949"/>
                          </a:highlight>
                          <a:latin typeface="Consolas"/>
                          <a:ea typeface="Consolas"/>
                          <a:cs typeface="Consolas"/>
                          <a:sym typeface="Consolas"/>
                        </a:rPr>
                        <a:t>]</a:t>
                      </a:r>
                      <a:endParaRPr i="1" sz="1400" u="none" cap="none" strike="noStrike">
                        <a:solidFill>
                          <a:srgbClr val="969896"/>
                        </a:solidFill>
                        <a:highlight>
                          <a:srgbClr val="474949"/>
                        </a:highlight>
                        <a:latin typeface="Consolas"/>
                        <a:ea typeface="Consolas"/>
                        <a:cs typeface="Consolas"/>
                        <a:sym typeface="Consolas"/>
                      </a:endParaRPr>
                    </a:p>
                  </a:txBody>
                  <a:tcPr marT="63500" marB="63500" marR="63500" marL="63500">
                    <a:solidFill>
                      <a:srgbClr val="474949"/>
                    </a:solidFill>
                  </a:tcPr>
                </a:tc>
              </a:tr>
            </a:tbl>
          </a:graphicData>
        </a:graphic>
      </p:graphicFrame>
      <p:sp>
        <p:nvSpPr>
          <p:cNvPr id="80" name="Google Shape;80;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latin typeface="Montserrat"/>
                <a:ea typeface="Montserrat"/>
                <a:cs typeface="Montserrat"/>
                <a:sym typeface="Montserrat"/>
              </a:rPr>
              <a:t>OUTPUT</a:t>
            </a:r>
            <a:endParaRPr b="1" sz="30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latin typeface="Montserrat"/>
                <a:ea typeface="Montserrat"/>
                <a:cs typeface="Montserrat"/>
                <a:sym typeface="Montserrat"/>
              </a:rPr>
              <a:t>MORE DATA EXPLORATION</a:t>
            </a:r>
            <a:endParaRPr b="1" sz="3000">
              <a:latin typeface="Montserrat"/>
              <a:ea typeface="Montserrat"/>
              <a:cs typeface="Montserrat"/>
              <a:sym typeface="Montserrat"/>
            </a:endParaRPr>
          </a:p>
        </p:txBody>
      </p:sp>
      <p:graphicFrame>
        <p:nvGraphicFramePr>
          <p:cNvPr id="86" name="Google Shape;86;p34"/>
          <p:cNvGraphicFramePr/>
          <p:nvPr/>
        </p:nvGraphicFramePr>
        <p:xfrm>
          <a:off x="549500" y="1641475"/>
          <a:ext cx="3000000" cy="3000000"/>
        </p:xfrm>
        <a:graphic>
          <a:graphicData uri="http://schemas.openxmlformats.org/drawingml/2006/table">
            <a:tbl>
              <a:tblPr>
                <a:noFill/>
                <a:tableStyleId>{0D8F7712-F0A6-4C06-9DA1-158961DE8B36}</a:tableStyleId>
              </a:tblPr>
              <a:tblGrid>
                <a:gridCol w="7947225"/>
              </a:tblGrid>
              <a:tr h="12700">
                <a:tc>
                  <a:txBody>
                    <a:bodyPr/>
                    <a:lstStyle/>
                    <a:p>
                      <a:pPr indent="0" lvl="0" marL="0" marR="0" rtl="0" algn="l">
                        <a:lnSpc>
                          <a:spcPct val="115000"/>
                        </a:lnSpc>
                        <a:spcBef>
                          <a:spcPts val="0"/>
                        </a:spcBef>
                        <a:spcAft>
                          <a:spcPts val="0"/>
                        </a:spcAft>
                        <a:buClr>
                          <a:schemeClr val="dk1"/>
                        </a:buClr>
                        <a:buSzPts val="1100"/>
                        <a:buFont typeface="Arial"/>
                        <a:buNone/>
                      </a:pPr>
                      <a:r>
                        <a:rPr lang="en" sz="1300" u="none" cap="none" strike="noStrike">
                          <a:solidFill>
                            <a:srgbClr val="CC99CC"/>
                          </a:solidFill>
                          <a:highlight>
                            <a:srgbClr val="474949"/>
                          </a:highlight>
                          <a:latin typeface="Consolas"/>
                          <a:ea typeface="Consolas"/>
                          <a:cs typeface="Consolas"/>
                          <a:sym typeface="Consolas"/>
                        </a:rPr>
                        <a:t>for</a:t>
                      </a:r>
                      <a:r>
                        <a:rPr lang="en" sz="1300" u="none" cap="none" strike="noStrike">
                          <a:solidFill>
                            <a:srgbClr val="D1D9E1"/>
                          </a:solidFill>
                          <a:highlight>
                            <a:srgbClr val="474949"/>
                          </a:highlight>
                          <a:latin typeface="Consolas"/>
                          <a:ea typeface="Consolas"/>
                          <a:cs typeface="Consolas"/>
                          <a:sym typeface="Consolas"/>
                        </a:rPr>
                        <a:t> fileid </a:t>
                      </a:r>
                      <a:r>
                        <a:rPr lang="en" sz="1300" u="none" cap="none" strike="noStrike">
                          <a:solidFill>
                            <a:srgbClr val="CC99CC"/>
                          </a:solidFill>
                          <a:highlight>
                            <a:srgbClr val="474949"/>
                          </a:highlight>
                          <a:latin typeface="Consolas"/>
                          <a:ea typeface="Consolas"/>
                          <a:cs typeface="Consolas"/>
                          <a:sym typeface="Consolas"/>
                        </a:rPr>
                        <a:t>in</a:t>
                      </a:r>
                      <a:r>
                        <a:rPr lang="en" sz="1300" u="none" cap="none" strike="noStrike">
                          <a:solidFill>
                            <a:srgbClr val="D1D9E1"/>
                          </a:solidFill>
                          <a:highlight>
                            <a:srgbClr val="474949"/>
                          </a:highlight>
                          <a:latin typeface="Consolas"/>
                          <a:ea typeface="Consolas"/>
                          <a:cs typeface="Consolas"/>
                          <a:sym typeface="Consolas"/>
                        </a:rPr>
                        <a:t> gutenberg.fileids():</a:t>
                      </a:r>
                      <a:br>
                        <a:rPr lang="en" sz="1300" u="none" cap="none" strike="noStrike">
                          <a:solidFill>
                            <a:srgbClr val="D1D9E1"/>
                          </a:solidFill>
                          <a:highlight>
                            <a:srgbClr val="474949"/>
                          </a:highlight>
                          <a:latin typeface="Consolas"/>
                          <a:ea typeface="Consolas"/>
                          <a:cs typeface="Consolas"/>
                          <a:sym typeface="Consolas"/>
                        </a:rPr>
                      </a:br>
                      <a:r>
                        <a:rPr lang="en" sz="1300" u="none" cap="none" strike="noStrike">
                          <a:solidFill>
                            <a:srgbClr val="D1D9E1"/>
                          </a:solidFill>
                          <a:highlight>
                            <a:srgbClr val="474949"/>
                          </a:highlight>
                          <a:latin typeface="Consolas"/>
                          <a:ea typeface="Consolas"/>
                          <a:cs typeface="Consolas"/>
                          <a:sym typeface="Consolas"/>
                        </a:rPr>
                        <a:t>	num_chars = </a:t>
                      </a:r>
                      <a:r>
                        <a:rPr lang="en" sz="1300" u="none" cap="none" strike="noStrike">
                          <a:solidFill>
                            <a:srgbClr val="CC99CC"/>
                          </a:solidFill>
                          <a:highlight>
                            <a:srgbClr val="474949"/>
                          </a:highlight>
                          <a:latin typeface="Consolas"/>
                          <a:ea typeface="Consolas"/>
                          <a:cs typeface="Consolas"/>
                          <a:sym typeface="Consolas"/>
                        </a:rPr>
                        <a:t>len</a:t>
                      </a:r>
                      <a:r>
                        <a:rPr lang="en" sz="1300" u="none" cap="none" strike="noStrike">
                          <a:solidFill>
                            <a:srgbClr val="D1D9E1"/>
                          </a:solidFill>
                          <a:highlight>
                            <a:srgbClr val="474949"/>
                          </a:highlight>
                          <a:latin typeface="Consolas"/>
                          <a:ea typeface="Consolas"/>
                          <a:cs typeface="Consolas"/>
                          <a:sym typeface="Consolas"/>
                        </a:rPr>
                        <a:t>(gutenberg.raw(fileid))</a:t>
                      </a:r>
                      <a:br>
                        <a:rPr lang="en" sz="1300" u="none" cap="none" strike="noStrike">
                          <a:solidFill>
                            <a:srgbClr val="D1D9E1"/>
                          </a:solidFill>
                          <a:highlight>
                            <a:srgbClr val="474949"/>
                          </a:highlight>
                          <a:latin typeface="Consolas"/>
                          <a:ea typeface="Consolas"/>
                          <a:cs typeface="Consolas"/>
                          <a:sym typeface="Consolas"/>
                        </a:rPr>
                      </a:br>
                      <a:r>
                        <a:rPr lang="en" sz="1300" u="none" cap="none" strike="noStrike">
                          <a:solidFill>
                            <a:srgbClr val="D1D9E1"/>
                          </a:solidFill>
                          <a:highlight>
                            <a:srgbClr val="474949"/>
                          </a:highlight>
                          <a:latin typeface="Consolas"/>
                          <a:ea typeface="Consolas"/>
                          <a:cs typeface="Consolas"/>
                          <a:sym typeface="Consolas"/>
                        </a:rPr>
                        <a:t>	num_words = </a:t>
                      </a:r>
                      <a:r>
                        <a:rPr lang="en" sz="1300" u="none" cap="none" strike="noStrike">
                          <a:solidFill>
                            <a:srgbClr val="CC99CC"/>
                          </a:solidFill>
                          <a:highlight>
                            <a:srgbClr val="474949"/>
                          </a:highlight>
                          <a:latin typeface="Consolas"/>
                          <a:ea typeface="Consolas"/>
                          <a:cs typeface="Consolas"/>
                          <a:sym typeface="Consolas"/>
                        </a:rPr>
                        <a:t>len</a:t>
                      </a:r>
                      <a:r>
                        <a:rPr lang="en" sz="1300" u="none" cap="none" strike="noStrike">
                          <a:solidFill>
                            <a:srgbClr val="D1D9E1"/>
                          </a:solidFill>
                          <a:highlight>
                            <a:srgbClr val="474949"/>
                          </a:highlight>
                          <a:latin typeface="Consolas"/>
                          <a:ea typeface="Consolas"/>
                          <a:cs typeface="Consolas"/>
                          <a:sym typeface="Consolas"/>
                        </a:rPr>
                        <a:t>(gutenberg.words(fileid))</a:t>
                      </a:r>
                      <a:br>
                        <a:rPr lang="en" sz="1300" u="none" cap="none" strike="noStrike">
                          <a:solidFill>
                            <a:srgbClr val="D1D9E1"/>
                          </a:solidFill>
                          <a:highlight>
                            <a:srgbClr val="474949"/>
                          </a:highlight>
                          <a:latin typeface="Consolas"/>
                          <a:ea typeface="Consolas"/>
                          <a:cs typeface="Consolas"/>
                          <a:sym typeface="Consolas"/>
                        </a:rPr>
                      </a:br>
                      <a:r>
                        <a:rPr lang="en" sz="1300" u="none" cap="none" strike="noStrike">
                          <a:solidFill>
                            <a:srgbClr val="D1D9E1"/>
                          </a:solidFill>
                          <a:highlight>
                            <a:srgbClr val="474949"/>
                          </a:highlight>
                          <a:latin typeface="Consolas"/>
                          <a:ea typeface="Consolas"/>
                          <a:cs typeface="Consolas"/>
                          <a:sym typeface="Consolas"/>
                        </a:rPr>
                        <a:t>	num_sents = </a:t>
                      </a:r>
                      <a:r>
                        <a:rPr lang="en" sz="1300" u="none" cap="none" strike="noStrike">
                          <a:solidFill>
                            <a:srgbClr val="CC99CC"/>
                          </a:solidFill>
                          <a:highlight>
                            <a:srgbClr val="474949"/>
                          </a:highlight>
                          <a:latin typeface="Consolas"/>
                          <a:ea typeface="Consolas"/>
                          <a:cs typeface="Consolas"/>
                          <a:sym typeface="Consolas"/>
                        </a:rPr>
                        <a:t>len</a:t>
                      </a:r>
                      <a:r>
                        <a:rPr lang="en" sz="1300" u="none" cap="none" strike="noStrike">
                          <a:solidFill>
                            <a:srgbClr val="D1D9E1"/>
                          </a:solidFill>
                          <a:highlight>
                            <a:srgbClr val="474949"/>
                          </a:highlight>
                          <a:latin typeface="Consolas"/>
                          <a:ea typeface="Consolas"/>
                          <a:cs typeface="Consolas"/>
                          <a:sym typeface="Consolas"/>
                        </a:rPr>
                        <a:t>(gutenberg.sents(fileid))</a:t>
                      </a:r>
                      <a:br>
                        <a:rPr lang="en" sz="1300" u="none" cap="none" strike="noStrike">
                          <a:solidFill>
                            <a:srgbClr val="D1D9E1"/>
                          </a:solidFill>
                          <a:highlight>
                            <a:srgbClr val="474949"/>
                          </a:highlight>
                          <a:latin typeface="Consolas"/>
                          <a:ea typeface="Consolas"/>
                          <a:cs typeface="Consolas"/>
                          <a:sym typeface="Consolas"/>
                        </a:rPr>
                      </a:br>
                      <a:r>
                        <a:rPr lang="en" sz="1300" u="none" cap="none" strike="noStrike">
                          <a:solidFill>
                            <a:srgbClr val="D1D9E1"/>
                          </a:solidFill>
                          <a:highlight>
                            <a:srgbClr val="474949"/>
                          </a:highlight>
                          <a:latin typeface="Consolas"/>
                          <a:ea typeface="Consolas"/>
                          <a:cs typeface="Consolas"/>
                          <a:sym typeface="Consolas"/>
                        </a:rPr>
                        <a:t>	num_vocab = </a:t>
                      </a:r>
                      <a:r>
                        <a:rPr lang="en" sz="1300" u="none" cap="none" strike="noStrike">
                          <a:solidFill>
                            <a:srgbClr val="CC99CC"/>
                          </a:solidFill>
                          <a:highlight>
                            <a:srgbClr val="474949"/>
                          </a:highlight>
                          <a:latin typeface="Consolas"/>
                          <a:ea typeface="Consolas"/>
                          <a:cs typeface="Consolas"/>
                          <a:sym typeface="Consolas"/>
                        </a:rPr>
                        <a:t>len</a:t>
                      </a:r>
                      <a:r>
                        <a:rPr lang="en" sz="1300" u="none" cap="none" strike="noStrike">
                          <a:solidFill>
                            <a:srgbClr val="D1D9E1"/>
                          </a:solidFill>
                          <a:highlight>
                            <a:srgbClr val="474949"/>
                          </a:highlight>
                          <a:latin typeface="Consolas"/>
                          <a:ea typeface="Consolas"/>
                          <a:cs typeface="Consolas"/>
                          <a:sym typeface="Consolas"/>
                        </a:rPr>
                        <a:t>(set(w.lower() </a:t>
                      </a:r>
                      <a:r>
                        <a:rPr lang="en" sz="1300" u="none" cap="none" strike="noStrike">
                          <a:solidFill>
                            <a:srgbClr val="CC99CC"/>
                          </a:solidFill>
                          <a:highlight>
                            <a:srgbClr val="474949"/>
                          </a:highlight>
                          <a:latin typeface="Consolas"/>
                          <a:ea typeface="Consolas"/>
                          <a:cs typeface="Consolas"/>
                          <a:sym typeface="Consolas"/>
                        </a:rPr>
                        <a:t>for</a:t>
                      </a:r>
                      <a:r>
                        <a:rPr lang="en" sz="1300" u="none" cap="none" strike="noStrike">
                          <a:solidFill>
                            <a:srgbClr val="D1D9E1"/>
                          </a:solidFill>
                          <a:highlight>
                            <a:srgbClr val="474949"/>
                          </a:highlight>
                          <a:latin typeface="Consolas"/>
                          <a:ea typeface="Consolas"/>
                          <a:cs typeface="Consolas"/>
                          <a:sym typeface="Consolas"/>
                        </a:rPr>
                        <a:t> w </a:t>
                      </a:r>
                      <a:r>
                        <a:rPr lang="en" sz="1300" u="none" cap="none" strike="noStrike">
                          <a:solidFill>
                            <a:srgbClr val="CC99CC"/>
                          </a:solidFill>
                          <a:highlight>
                            <a:srgbClr val="474949"/>
                          </a:highlight>
                          <a:latin typeface="Consolas"/>
                          <a:ea typeface="Consolas"/>
                          <a:cs typeface="Consolas"/>
                          <a:sym typeface="Consolas"/>
                        </a:rPr>
                        <a:t>in</a:t>
                      </a:r>
                      <a:r>
                        <a:rPr lang="en" sz="1300" u="none" cap="none" strike="noStrike">
                          <a:solidFill>
                            <a:srgbClr val="D1D9E1"/>
                          </a:solidFill>
                          <a:highlight>
                            <a:srgbClr val="474949"/>
                          </a:highlight>
                          <a:latin typeface="Consolas"/>
                          <a:ea typeface="Consolas"/>
                          <a:cs typeface="Consolas"/>
                          <a:sym typeface="Consolas"/>
                        </a:rPr>
                        <a:t> gutenberg.words(fileid)))</a:t>
                      </a:r>
                      <a:br>
                        <a:rPr lang="en" sz="1300" u="none" cap="none" strike="noStrike">
                          <a:solidFill>
                            <a:srgbClr val="D1D9E1"/>
                          </a:solidFill>
                          <a:highlight>
                            <a:srgbClr val="474949"/>
                          </a:highlight>
                          <a:latin typeface="Consolas"/>
                          <a:ea typeface="Consolas"/>
                          <a:cs typeface="Consolas"/>
                          <a:sym typeface="Consolas"/>
                        </a:rPr>
                      </a:br>
                      <a:r>
                        <a:rPr lang="en" sz="1300" u="none" cap="none" strike="noStrike">
                          <a:solidFill>
                            <a:srgbClr val="D1D9E1"/>
                          </a:solidFill>
                          <a:highlight>
                            <a:srgbClr val="474949"/>
                          </a:highlight>
                          <a:latin typeface="Consolas"/>
                          <a:ea typeface="Consolas"/>
                          <a:cs typeface="Consolas"/>
                          <a:sym typeface="Consolas"/>
                        </a:rPr>
                        <a:t>	</a:t>
                      </a:r>
                      <a:r>
                        <a:rPr lang="en" sz="1300" u="none" cap="none" strike="noStrike">
                          <a:solidFill>
                            <a:srgbClr val="CC99CC"/>
                          </a:solidFill>
                          <a:highlight>
                            <a:srgbClr val="474949"/>
                          </a:highlight>
                          <a:latin typeface="Consolas"/>
                          <a:ea typeface="Consolas"/>
                          <a:cs typeface="Consolas"/>
                          <a:sym typeface="Consolas"/>
                        </a:rPr>
                        <a:t>print</a:t>
                      </a:r>
                      <a:r>
                        <a:rPr lang="en" sz="1300" u="none" cap="none" strike="noStrike">
                          <a:solidFill>
                            <a:srgbClr val="D1D9E1"/>
                          </a:solidFill>
                          <a:highlight>
                            <a:srgbClr val="474949"/>
                          </a:highlight>
                          <a:latin typeface="Consolas"/>
                          <a:ea typeface="Consolas"/>
                          <a:cs typeface="Consolas"/>
                          <a:sym typeface="Consolas"/>
                        </a:rPr>
                        <a:t>(</a:t>
                      </a:r>
                      <a:r>
                        <a:rPr lang="en" sz="1300" u="none" cap="none" strike="noStrike">
                          <a:solidFill>
                            <a:srgbClr val="CC99CC"/>
                          </a:solidFill>
                          <a:highlight>
                            <a:srgbClr val="474949"/>
                          </a:highlight>
                          <a:latin typeface="Consolas"/>
                          <a:ea typeface="Consolas"/>
                          <a:cs typeface="Consolas"/>
                          <a:sym typeface="Consolas"/>
                        </a:rPr>
                        <a:t>round</a:t>
                      </a:r>
                      <a:r>
                        <a:rPr lang="en" sz="1300" u="none" cap="none" strike="noStrike">
                          <a:solidFill>
                            <a:srgbClr val="D1D9E1"/>
                          </a:solidFill>
                          <a:highlight>
                            <a:srgbClr val="474949"/>
                          </a:highlight>
                          <a:latin typeface="Consolas"/>
                          <a:ea typeface="Consolas"/>
                          <a:cs typeface="Consolas"/>
                          <a:sym typeface="Consolas"/>
                        </a:rPr>
                        <a:t>(num_chars/num_words), </a:t>
                      </a:r>
                      <a:r>
                        <a:rPr lang="en" sz="1300" u="none" cap="none" strike="noStrike">
                          <a:solidFill>
                            <a:srgbClr val="CC99CC"/>
                          </a:solidFill>
                          <a:highlight>
                            <a:srgbClr val="474949"/>
                          </a:highlight>
                          <a:latin typeface="Consolas"/>
                          <a:ea typeface="Consolas"/>
                          <a:cs typeface="Consolas"/>
                          <a:sym typeface="Consolas"/>
                        </a:rPr>
                        <a:t>round</a:t>
                      </a:r>
                      <a:r>
                        <a:rPr lang="en" sz="1300" u="none" cap="none" strike="noStrike">
                          <a:solidFill>
                            <a:srgbClr val="D1D9E1"/>
                          </a:solidFill>
                          <a:highlight>
                            <a:srgbClr val="474949"/>
                          </a:highlight>
                          <a:latin typeface="Consolas"/>
                          <a:ea typeface="Consolas"/>
                          <a:cs typeface="Consolas"/>
                          <a:sym typeface="Consolas"/>
                        </a:rPr>
                        <a:t>(num_words/num_sents), </a:t>
                      </a:r>
                      <a:r>
                        <a:rPr lang="en" sz="1300" u="none" cap="none" strike="noStrike">
                          <a:solidFill>
                            <a:srgbClr val="CC99CC"/>
                          </a:solidFill>
                          <a:highlight>
                            <a:srgbClr val="474949"/>
                          </a:highlight>
                          <a:latin typeface="Consolas"/>
                          <a:ea typeface="Consolas"/>
                          <a:cs typeface="Consolas"/>
                          <a:sym typeface="Consolas"/>
                        </a:rPr>
                        <a:t>round</a:t>
                      </a:r>
                      <a:r>
                        <a:rPr lang="en" sz="1300" u="none" cap="none" strike="noStrike">
                          <a:solidFill>
                            <a:srgbClr val="D1D9E1"/>
                          </a:solidFill>
                          <a:highlight>
                            <a:srgbClr val="474949"/>
                          </a:highlight>
                          <a:latin typeface="Consolas"/>
                          <a:ea typeface="Consolas"/>
                          <a:cs typeface="Consolas"/>
                          <a:sym typeface="Consolas"/>
                        </a:rPr>
                        <a:t>(num_words/num_vocab), fileid)</a:t>
                      </a:r>
                      <a:endParaRPr sz="1300" u="none" cap="none" strike="noStrike">
                        <a:solidFill>
                          <a:srgbClr val="FCC28C"/>
                        </a:solidFill>
                        <a:highlight>
                          <a:srgbClr val="333333"/>
                        </a:highlight>
                        <a:latin typeface="Consolas"/>
                        <a:ea typeface="Consolas"/>
                        <a:cs typeface="Consolas"/>
                        <a:sym typeface="Consolas"/>
                      </a:endParaRPr>
                    </a:p>
                  </a:txBody>
                  <a:tcPr marT="63500" marB="63500" marR="63500" marL="63500">
                    <a:solidFill>
                      <a:srgbClr val="474949"/>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graphicFrame>
        <p:nvGraphicFramePr>
          <p:cNvPr id="91" name="Google Shape;91;p35"/>
          <p:cNvGraphicFramePr/>
          <p:nvPr/>
        </p:nvGraphicFramePr>
        <p:xfrm>
          <a:off x="2003113" y="1279450"/>
          <a:ext cx="3000000" cy="3000000"/>
        </p:xfrm>
        <a:graphic>
          <a:graphicData uri="http://schemas.openxmlformats.org/drawingml/2006/table">
            <a:tbl>
              <a:tblPr>
                <a:noFill/>
                <a:tableStyleId>{0D8F7712-F0A6-4C06-9DA1-158961DE8B36}</a:tableStyleId>
              </a:tblPr>
              <a:tblGrid>
                <a:gridCol w="5137775"/>
              </a:tblGrid>
              <a:tr h="12700">
                <a:tc>
                  <a:txBody>
                    <a:bodyPr/>
                    <a:lstStyle/>
                    <a:p>
                      <a:pPr indent="0" lvl="0" marL="0" marR="0" rtl="0" algn="l">
                        <a:lnSpc>
                          <a:spcPct val="115000"/>
                        </a:lnSpc>
                        <a:spcBef>
                          <a:spcPts val="0"/>
                        </a:spcBef>
                        <a:spcAft>
                          <a:spcPts val="0"/>
                        </a:spcAft>
                        <a:buClr>
                          <a:srgbClr val="000000"/>
                        </a:buClr>
                        <a:buSzPts val="1050"/>
                        <a:buFont typeface="Arial"/>
                        <a:buNone/>
                      </a:pPr>
                      <a:r>
                        <a:rPr lang="en" sz="1050" u="none" cap="none" strike="noStrike">
                          <a:solidFill>
                            <a:srgbClr val="F99157"/>
                          </a:solidFill>
                          <a:highlight>
                            <a:srgbClr val="474949"/>
                          </a:highlight>
                          <a:latin typeface="Consolas"/>
                          <a:ea typeface="Consolas"/>
                          <a:cs typeface="Consolas"/>
                          <a:sym typeface="Consolas"/>
                        </a:rPr>
                        <a:t>5</a:t>
                      </a:r>
                      <a:r>
                        <a:rPr lang="en" sz="1050" u="none" cap="none" strike="noStrike">
                          <a:solidFill>
                            <a:srgbClr val="D1D9E1"/>
                          </a:solidFill>
                          <a:highlight>
                            <a:srgbClr val="474949"/>
                          </a:highlight>
                          <a:latin typeface="Consolas"/>
                          <a:ea typeface="Consolas"/>
                          <a:cs typeface="Consolas"/>
                          <a:sym typeface="Consolas"/>
                        </a:rPr>
                        <a:t> </a:t>
                      </a:r>
                      <a:r>
                        <a:rPr lang="en" sz="1050" u="none" cap="none" strike="noStrike">
                          <a:solidFill>
                            <a:srgbClr val="F99157"/>
                          </a:solidFill>
                          <a:highlight>
                            <a:srgbClr val="474949"/>
                          </a:highlight>
                          <a:latin typeface="Consolas"/>
                          <a:ea typeface="Consolas"/>
                          <a:cs typeface="Consolas"/>
                          <a:sym typeface="Consolas"/>
                        </a:rPr>
                        <a:t>25</a:t>
                      </a:r>
                      <a:r>
                        <a:rPr lang="en" sz="1050" u="none" cap="none" strike="noStrike">
                          <a:solidFill>
                            <a:srgbClr val="D1D9E1"/>
                          </a:solidFill>
                          <a:highlight>
                            <a:srgbClr val="474949"/>
                          </a:highlight>
                          <a:latin typeface="Consolas"/>
                          <a:ea typeface="Consolas"/>
                          <a:cs typeface="Consolas"/>
                          <a:sym typeface="Consolas"/>
                        </a:rPr>
                        <a:t> </a:t>
                      </a:r>
                      <a:r>
                        <a:rPr lang="en" sz="1050" u="none" cap="none" strike="noStrike">
                          <a:solidFill>
                            <a:srgbClr val="F99157"/>
                          </a:solidFill>
                          <a:highlight>
                            <a:srgbClr val="474949"/>
                          </a:highlight>
                          <a:latin typeface="Consolas"/>
                          <a:ea typeface="Consolas"/>
                          <a:cs typeface="Consolas"/>
                          <a:sym typeface="Consolas"/>
                        </a:rPr>
                        <a:t>26</a:t>
                      </a:r>
                      <a:r>
                        <a:rPr lang="en" sz="1050" u="none" cap="none" strike="noStrike">
                          <a:solidFill>
                            <a:srgbClr val="D1D9E1"/>
                          </a:solidFill>
                          <a:highlight>
                            <a:srgbClr val="474949"/>
                          </a:highlight>
                          <a:latin typeface="Consolas"/>
                          <a:ea typeface="Consolas"/>
                          <a:cs typeface="Consolas"/>
                          <a:sym typeface="Consolas"/>
                        </a:rPr>
                        <a:t> austen-emma.txt</a:t>
                      </a:r>
                      <a:br>
                        <a:rPr lang="en" sz="1050" u="none" cap="none" strike="noStrike">
                          <a:solidFill>
                            <a:srgbClr val="D1D9E1"/>
                          </a:solidFill>
                          <a:highlight>
                            <a:srgbClr val="474949"/>
                          </a:highlight>
                          <a:latin typeface="Consolas"/>
                          <a:ea typeface="Consolas"/>
                          <a:cs typeface="Consolas"/>
                          <a:sym typeface="Consolas"/>
                        </a:rPr>
                      </a:br>
                      <a:r>
                        <a:rPr lang="en" sz="1050" u="none" cap="none" strike="noStrike">
                          <a:solidFill>
                            <a:srgbClr val="F99157"/>
                          </a:solidFill>
                          <a:highlight>
                            <a:srgbClr val="474949"/>
                          </a:highlight>
                          <a:latin typeface="Consolas"/>
                          <a:ea typeface="Consolas"/>
                          <a:cs typeface="Consolas"/>
                          <a:sym typeface="Consolas"/>
                        </a:rPr>
                        <a:t>5</a:t>
                      </a:r>
                      <a:r>
                        <a:rPr lang="en" sz="1050" u="none" cap="none" strike="noStrike">
                          <a:solidFill>
                            <a:srgbClr val="D1D9E1"/>
                          </a:solidFill>
                          <a:highlight>
                            <a:srgbClr val="474949"/>
                          </a:highlight>
                          <a:latin typeface="Consolas"/>
                          <a:ea typeface="Consolas"/>
                          <a:cs typeface="Consolas"/>
                          <a:sym typeface="Consolas"/>
                        </a:rPr>
                        <a:t> </a:t>
                      </a:r>
                      <a:r>
                        <a:rPr lang="en" sz="1050" u="none" cap="none" strike="noStrike">
                          <a:solidFill>
                            <a:srgbClr val="F99157"/>
                          </a:solidFill>
                          <a:highlight>
                            <a:srgbClr val="474949"/>
                          </a:highlight>
                          <a:latin typeface="Consolas"/>
                          <a:ea typeface="Consolas"/>
                          <a:cs typeface="Consolas"/>
                          <a:sym typeface="Consolas"/>
                        </a:rPr>
                        <a:t>26</a:t>
                      </a:r>
                      <a:r>
                        <a:rPr lang="en" sz="1050" u="none" cap="none" strike="noStrike">
                          <a:solidFill>
                            <a:srgbClr val="D1D9E1"/>
                          </a:solidFill>
                          <a:highlight>
                            <a:srgbClr val="474949"/>
                          </a:highlight>
                          <a:latin typeface="Consolas"/>
                          <a:ea typeface="Consolas"/>
                          <a:cs typeface="Consolas"/>
                          <a:sym typeface="Consolas"/>
                        </a:rPr>
                        <a:t> </a:t>
                      </a:r>
                      <a:r>
                        <a:rPr lang="en" sz="1050" u="none" cap="none" strike="noStrike">
                          <a:solidFill>
                            <a:srgbClr val="F99157"/>
                          </a:solidFill>
                          <a:highlight>
                            <a:srgbClr val="474949"/>
                          </a:highlight>
                          <a:latin typeface="Consolas"/>
                          <a:ea typeface="Consolas"/>
                          <a:cs typeface="Consolas"/>
                          <a:sym typeface="Consolas"/>
                        </a:rPr>
                        <a:t>17</a:t>
                      </a:r>
                      <a:r>
                        <a:rPr lang="en" sz="1050" u="none" cap="none" strike="noStrike">
                          <a:solidFill>
                            <a:srgbClr val="D1D9E1"/>
                          </a:solidFill>
                          <a:highlight>
                            <a:srgbClr val="474949"/>
                          </a:highlight>
                          <a:latin typeface="Consolas"/>
                          <a:ea typeface="Consolas"/>
                          <a:cs typeface="Consolas"/>
                          <a:sym typeface="Consolas"/>
                        </a:rPr>
                        <a:t> austen-persuasion.txt</a:t>
                      </a:r>
                      <a:br>
                        <a:rPr lang="en" sz="1050" u="none" cap="none" strike="noStrike">
                          <a:solidFill>
                            <a:srgbClr val="D1D9E1"/>
                          </a:solidFill>
                          <a:highlight>
                            <a:srgbClr val="474949"/>
                          </a:highlight>
                          <a:latin typeface="Consolas"/>
                          <a:ea typeface="Consolas"/>
                          <a:cs typeface="Consolas"/>
                          <a:sym typeface="Consolas"/>
                        </a:rPr>
                      </a:br>
                      <a:r>
                        <a:rPr lang="en" sz="1050" u="none" cap="none" strike="noStrike">
                          <a:solidFill>
                            <a:srgbClr val="F99157"/>
                          </a:solidFill>
                          <a:highlight>
                            <a:srgbClr val="474949"/>
                          </a:highlight>
                          <a:latin typeface="Consolas"/>
                          <a:ea typeface="Consolas"/>
                          <a:cs typeface="Consolas"/>
                          <a:sym typeface="Consolas"/>
                        </a:rPr>
                        <a:t>5</a:t>
                      </a:r>
                      <a:r>
                        <a:rPr lang="en" sz="1050" u="none" cap="none" strike="noStrike">
                          <a:solidFill>
                            <a:srgbClr val="D1D9E1"/>
                          </a:solidFill>
                          <a:highlight>
                            <a:srgbClr val="474949"/>
                          </a:highlight>
                          <a:latin typeface="Consolas"/>
                          <a:ea typeface="Consolas"/>
                          <a:cs typeface="Consolas"/>
                          <a:sym typeface="Consolas"/>
                        </a:rPr>
                        <a:t> </a:t>
                      </a:r>
                      <a:r>
                        <a:rPr lang="en" sz="1050" u="none" cap="none" strike="noStrike">
                          <a:solidFill>
                            <a:srgbClr val="F99157"/>
                          </a:solidFill>
                          <a:highlight>
                            <a:srgbClr val="474949"/>
                          </a:highlight>
                          <a:latin typeface="Consolas"/>
                          <a:ea typeface="Consolas"/>
                          <a:cs typeface="Consolas"/>
                          <a:sym typeface="Consolas"/>
                        </a:rPr>
                        <a:t>28</a:t>
                      </a:r>
                      <a:r>
                        <a:rPr lang="en" sz="1050" u="none" cap="none" strike="noStrike">
                          <a:solidFill>
                            <a:srgbClr val="D1D9E1"/>
                          </a:solidFill>
                          <a:highlight>
                            <a:srgbClr val="474949"/>
                          </a:highlight>
                          <a:latin typeface="Consolas"/>
                          <a:ea typeface="Consolas"/>
                          <a:cs typeface="Consolas"/>
                          <a:sym typeface="Consolas"/>
                        </a:rPr>
                        <a:t> </a:t>
                      </a:r>
                      <a:r>
                        <a:rPr lang="en" sz="1050" u="none" cap="none" strike="noStrike">
                          <a:solidFill>
                            <a:srgbClr val="F99157"/>
                          </a:solidFill>
                          <a:highlight>
                            <a:srgbClr val="474949"/>
                          </a:highlight>
                          <a:latin typeface="Consolas"/>
                          <a:ea typeface="Consolas"/>
                          <a:cs typeface="Consolas"/>
                          <a:sym typeface="Consolas"/>
                        </a:rPr>
                        <a:t>22</a:t>
                      </a:r>
                      <a:r>
                        <a:rPr lang="en" sz="1050" u="none" cap="none" strike="noStrike">
                          <a:solidFill>
                            <a:srgbClr val="D1D9E1"/>
                          </a:solidFill>
                          <a:highlight>
                            <a:srgbClr val="474949"/>
                          </a:highlight>
                          <a:latin typeface="Consolas"/>
                          <a:ea typeface="Consolas"/>
                          <a:cs typeface="Consolas"/>
                          <a:sym typeface="Consolas"/>
                        </a:rPr>
                        <a:t> austen-sense.txt</a:t>
                      </a:r>
                      <a:br>
                        <a:rPr lang="en" sz="1050" u="none" cap="none" strike="noStrike">
                          <a:solidFill>
                            <a:srgbClr val="D1D9E1"/>
                          </a:solidFill>
                          <a:highlight>
                            <a:srgbClr val="474949"/>
                          </a:highlight>
                          <a:latin typeface="Consolas"/>
                          <a:ea typeface="Consolas"/>
                          <a:cs typeface="Consolas"/>
                          <a:sym typeface="Consolas"/>
                        </a:rPr>
                      </a:br>
                      <a:r>
                        <a:rPr lang="en" sz="1050" u="none" cap="none" strike="noStrike">
                          <a:solidFill>
                            <a:srgbClr val="F99157"/>
                          </a:solidFill>
                          <a:highlight>
                            <a:srgbClr val="474949"/>
                          </a:highlight>
                          <a:latin typeface="Consolas"/>
                          <a:ea typeface="Consolas"/>
                          <a:cs typeface="Consolas"/>
                          <a:sym typeface="Consolas"/>
                        </a:rPr>
                        <a:t>4</a:t>
                      </a:r>
                      <a:r>
                        <a:rPr lang="en" sz="1050" u="none" cap="none" strike="noStrike">
                          <a:solidFill>
                            <a:srgbClr val="D1D9E1"/>
                          </a:solidFill>
                          <a:highlight>
                            <a:srgbClr val="474949"/>
                          </a:highlight>
                          <a:latin typeface="Consolas"/>
                          <a:ea typeface="Consolas"/>
                          <a:cs typeface="Consolas"/>
                          <a:sym typeface="Consolas"/>
                        </a:rPr>
                        <a:t> </a:t>
                      </a:r>
                      <a:r>
                        <a:rPr lang="en" sz="1050" u="none" cap="none" strike="noStrike">
                          <a:solidFill>
                            <a:srgbClr val="F99157"/>
                          </a:solidFill>
                          <a:highlight>
                            <a:srgbClr val="474949"/>
                          </a:highlight>
                          <a:latin typeface="Consolas"/>
                          <a:ea typeface="Consolas"/>
                          <a:cs typeface="Consolas"/>
                          <a:sym typeface="Consolas"/>
                        </a:rPr>
                        <a:t>34</a:t>
                      </a:r>
                      <a:r>
                        <a:rPr lang="en" sz="1050" u="none" cap="none" strike="noStrike">
                          <a:solidFill>
                            <a:srgbClr val="D1D9E1"/>
                          </a:solidFill>
                          <a:highlight>
                            <a:srgbClr val="474949"/>
                          </a:highlight>
                          <a:latin typeface="Consolas"/>
                          <a:ea typeface="Consolas"/>
                          <a:cs typeface="Consolas"/>
                          <a:sym typeface="Consolas"/>
                        </a:rPr>
                        <a:t> </a:t>
                      </a:r>
                      <a:r>
                        <a:rPr lang="en" sz="1050" u="none" cap="none" strike="noStrike">
                          <a:solidFill>
                            <a:srgbClr val="F99157"/>
                          </a:solidFill>
                          <a:highlight>
                            <a:srgbClr val="474949"/>
                          </a:highlight>
                          <a:latin typeface="Consolas"/>
                          <a:ea typeface="Consolas"/>
                          <a:cs typeface="Consolas"/>
                          <a:sym typeface="Consolas"/>
                        </a:rPr>
                        <a:t>79</a:t>
                      </a:r>
                      <a:r>
                        <a:rPr lang="en" sz="1050" u="none" cap="none" strike="noStrike">
                          <a:solidFill>
                            <a:srgbClr val="D1D9E1"/>
                          </a:solidFill>
                          <a:highlight>
                            <a:srgbClr val="474949"/>
                          </a:highlight>
                          <a:latin typeface="Consolas"/>
                          <a:ea typeface="Consolas"/>
                          <a:cs typeface="Consolas"/>
                          <a:sym typeface="Consolas"/>
                        </a:rPr>
                        <a:t> bible-kjv.txt</a:t>
                      </a:r>
                      <a:br>
                        <a:rPr lang="en" sz="1050" u="none" cap="none" strike="noStrike">
                          <a:solidFill>
                            <a:srgbClr val="D1D9E1"/>
                          </a:solidFill>
                          <a:highlight>
                            <a:srgbClr val="474949"/>
                          </a:highlight>
                          <a:latin typeface="Consolas"/>
                          <a:ea typeface="Consolas"/>
                          <a:cs typeface="Consolas"/>
                          <a:sym typeface="Consolas"/>
                        </a:rPr>
                      </a:br>
                      <a:r>
                        <a:rPr lang="en" sz="1050" u="none" cap="none" strike="noStrike">
                          <a:solidFill>
                            <a:srgbClr val="F99157"/>
                          </a:solidFill>
                          <a:highlight>
                            <a:srgbClr val="474949"/>
                          </a:highlight>
                          <a:latin typeface="Consolas"/>
                          <a:ea typeface="Consolas"/>
                          <a:cs typeface="Consolas"/>
                          <a:sym typeface="Consolas"/>
                        </a:rPr>
                        <a:t>5</a:t>
                      </a:r>
                      <a:r>
                        <a:rPr lang="en" sz="1050" u="none" cap="none" strike="noStrike">
                          <a:solidFill>
                            <a:srgbClr val="D1D9E1"/>
                          </a:solidFill>
                          <a:highlight>
                            <a:srgbClr val="474949"/>
                          </a:highlight>
                          <a:latin typeface="Consolas"/>
                          <a:ea typeface="Consolas"/>
                          <a:cs typeface="Consolas"/>
                          <a:sym typeface="Consolas"/>
                        </a:rPr>
                        <a:t> </a:t>
                      </a:r>
                      <a:r>
                        <a:rPr lang="en" sz="1050" u="none" cap="none" strike="noStrike">
                          <a:solidFill>
                            <a:srgbClr val="F99157"/>
                          </a:solidFill>
                          <a:highlight>
                            <a:srgbClr val="474949"/>
                          </a:highlight>
                          <a:latin typeface="Consolas"/>
                          <a:ea typeface="Consolas"/>
                          <a:cs typeface="Consolas"/>
                          <a:sym typeface="Consolas"/>
                        </a:rPr>
                        <a:t>19</a:t>
                      </a:r>
                      <a:r>
                        <a:rPr lang="en" sz="1050" u="none" cap="none" strike="noStrike">
                          <a:solidFill>
                            <a:srgbClr val="D1D9E1"/>
                          </a:solidFill>
                          <a:highlight>
                            <a:srgbClr val="474949"/>
                          </a:highlight>
                          <a:latin typeface="Consolas"/>
                          <a:ea typeface="Consolas"/>
                          <a:cs typeface="Consolas"/>
                          <a:sym typeface="Consolas"/>
                        </a:rPr>
                        <a:t> </a:t>
                      </a:r>
                      <a:r>
                        <a:rPr lang="en" sz="1050" u="none" cap="none" strike="noStrike">
                          <a:solidFill>
                            <a:srgbClr val="F99157"/>
                          </a:solidFill>
                          <a:highlight>
                            <a:srgbClr val="474949"/>
                          </a:highlight>
                          <a:latin typeface="Consolas"/>
                          <a:ea typeface="Consolas"/>
                          <a:cs typeface="Consolas"/>
                          <a:sym typeface="Consolas"/>
                        </a:rPr>
                        <a:t>5</a:t>
                      </a:r>
                      <a:r>
                        <a:rPr lang="en" sz="1050" u="none" cap="none" strike="noStrike">
                          <a:solidFill>
                            <a:srgbClr val="D1D9E1"/>
                          </a:solidFill>
                          <a:highlight>
                            <a:srgbClr val="474949"/>
                          </a:highlight>
                          <a:latin typeface="Consolas"/>
                          <a:ea typeface="Consolas"/>
                          <a:cs typeface="Consolas"/>
                          <a:sym typeface="Consolas"/>
                        </a:rPr>
                        <a:t> blake-poems.txt</a:t>
                      </a:r>
                      <a:br>
                        <a:rPr lang="en" sz="1050" u="none" cap="none" strike="noStrike">
                          <a:solidFill>
                            <a:srgbClr val="D1D9E1"/>
                          </a:solidFill>
                          <a:highlight>
                            <a:srgbClr val="474949"/>
                          </a:highlight>
                          <a:latin typeface="Consolas"/>
                          <a:ea typeface="Consolas"/>
                          <a:cs typeface="Consolas"/>
                          <a:sym typeface="Consolas"/>
                        </a:rPr>
                      </a:br>
                      <a:r>
                        <a:rPr lang="en" sz="1050" u="none" cap="none" strike="noStrike">
                          <a:solidFill>
                            <a:srgbClr val="F99157"/>
                          </a:solidFill>
                          <a:highlight>
                            <a:srgbClr val="474949"/>
                          </a:highlight>
                          <a:latin typeface="Consolas"/>
                          <a:ea typeface="Consolas"/>
                          <a:cs typeface="Consolas"/>
                          <a:sym typeface="Consolas"/>
                        </a:rPr>
                        <a:t>4</a:t>
                      </a:r>
                      <a:r>
                        <a:rPr lang="en" sz="1050" u="none" cap="none" strike="noStrike">
                          <a:solidFill>
                            <a:srgbClr val="D1D9E1"/>
                          </a:solidFill>
                          <a:highlight>
                            <a:srgbClr val="474949"/>
                          </a:highlight>
                          <a:latin typeface="Consolas"/>
                          <a:ea typeface="Consolas"/>
                          <a:cs typeface="Consolas"/>
                          <a:sym typeface="Consolas"/>
                        </a:rPr>
                        <a:t> </a:t>
                      </a:r>
                      <a:r>
                        <a:rPr lang="en" sz="1050" u="none" cap="none" strike="noStrike">
                          <a:solidFill>
                            <a:srgbClr val="F99157"/>
                          </a:solidFill>
                          <a:highlight>
                            <a:srgbClr val="474949"/>
                          </a:highlight>
                          <a:latin typeface="Consolas"/>
                          <a:ea typeface="Consolas"/>
                          <a:cs typeface="Consolas"/>
                          <a:sym typeface="Consolas"/>
                        </a:rPr>
                        <a:t>19</a:t>
                      </a:r>
                      <a:r>
                        <a:rPr lang="en" sz="1050" u="none" cap="none" strike="noStrike">
                          <a:solidFill>
                            <a:srgbClr val="D1D9E1"/>
                          </a:solidFill>
                          <a:highlight>
                            <a:srgbClr val="474949"/>
                          </a:highlight>
                          <a:latin typeface="Consolas"/>
                          <a:ea typeface="Consolas"/>
                          <a:cs typeface="Consolas"/>
                          <a:sym typeface="Consolas"/>
                        </a:rPr>
                        <a:t> </a:t>
                      </a:r>
                      <a:r>
                        <a:rPr lang="en" sz="1050" u="none" cap="none" strike="noStrike">
                          <a:solidFill>
                            <a:srgbClr val="F99157"/>
                          </a:solidFill>
                          <a:highlight>
                            <a:srgbClr val="474949"/>
                          </a:highlight>
                          <a:latin typeface="Consolas"/>
                          <a:ea typeface="Consolas"/>
                          <a:cs typeface="Consolas"/>
                          <a:sym typeface="Consolas"/>
                        </a:rPr>
                        <a:t>14</a:t>
                      </a:r>
                      <a:r>
                        <a:rPr lang="en" sz="1050" u="none" cap="none" strike="noStrike">
                          <a:solidFill>
                            <a:srgbClr val="D1D9E1"/>
                          </a:solidFill>
                          <a:highlight>
                            <a:srgbClr val="474949"/>
                          </a:highlight>
                          <a:latin typeface="Consolas"/>
                          <a:ea typeface="Consolas"/>
                          <a:cs typeface="Consolas"/>
                          <a:sym typeface="Consolas"/>
                        </a:rPr>
                        <a:t> bryant-stories.txt</a:t>
                      </a:r>
                      <a:br>
                        <a:rPr lang="en" sz="1050" u="none" cap="none" strike="noStrike">
                          <a:solidFill>
                            <a:srgbClr val="D1D9E1"/>
                          </a:solidFill>
                          <a:highlight>
                            <a:srgbClr val="474949"/>
                          </a:highlight>
                          <a:latin typeface="Consolas"/>
                          <a:ea typeface="Consolas"/>
                          <a:cs typeface="Consolas"/>
                          <a:sym typeface="Consolas"/>
                        </a:rPr>
                      </a:br>
                      <a:r>
                        <a:rPr lang="en" sz="1050" u="none" cap="none" strike="noStrike">
                          <a:solidFill>
                            <a:srgbClr val="F99157"/>
                          </a:solidFill>
                          <a:highlight>
                            <a:srgbClr val="474949"/>
                          </a:highlight>
                          <a:latin typeface="Consolas"/>
                          <a:ea typeface="Consolas"/>
                          <a:cs typeface="Consolas"/>
                          <a:sym typeface="Consolas"/>
                        </a:rPr>
                        <a:t>4</a:t>
                      </a:r>
                      <a:r>
                        <a:rPr lang="en" sz="1050" u="none" cap="none" strike="noStrike">
                          <a:solidFill>
                            <a:srgbClr val="D1D9E1"/>
                          </a:solidFill>
                          <a:highlight>
                            <a:srgbClr val="474949"/>
                          </a:highlight>
                          <a:latin typeface="Consolas"/>
                          <a:ea typeface="Consolas"/>
                          <a:cs typeface="Consolas"/>
                          <a:sym typeface="Consolas"/>
                        </a:rPr>
                        <a:t> </a:t>
                      </a:r>
                      <a:r>
                        <a:rPr lang="en" sz="1050" u="none" cap="none" strike="noStrike">
                          <a:solidFill>
                            <a:srgbClr val="F99157"/>
                          </a:solidFill>
                          <a:highlight>
                            <a:srgbClr val="474949"/>
                          </a:highlight>
                          <a:latin typeface="Consolas"/>
                          <a:ea typeface="Consolas"/>
                          <a:cs typeface="Consolas"/>
                          <a:sym typeface="Consolas"/>
                        </a:rPr>
                        <a:t>18</a:t>
                      </a:r>
                      <a:r>
                        <a:rPr lang="en" sz="1050" u="none" cap="none" strike="noStrike">
                          <a:solidFill>
                            <a:srgbClr val="D1D9E1"/>
                          </a:solidFill>
                          <a:highlight>
                            <a:srgbClr val="474949"/>
                          </a:highlight>
                          <a:latin typeface="Consolas"/>
                          <a:ea typeface="Consolas"/>
                          <a:cs typeface="Consolas"/>
                          <a:sym typeface="Consolas"/>
                        </a:rPr>
                        <a:t> </a:t>
                      </a:r>
                      <a:r>
                        <a:rPr lang="en" sz="1050" u="none" cap="none" strike="noStrike">
                          <a:solidFill>
                            <a:srgbClr val="F99157"/>
                          </a:solidFill>
                          <a:highlight>
                            <a:srgbClr val="474949"/>
                          </a:highlight>
                          <a:latin typeface="Consolas"/>
                          <a:ea typeface="Consolas"/>
                          <a:cs typeface="Consolas"/>
                          <a:sym typeface="Consolas"/>
                        </a:rPr>
                        <a:t>12</a:t>
                      </a:r>
                      <a:r>
                        <a:rPr lang="en" sz="1050" u="none" cap="none" strike="noStrike">
                          <a:solidFill>
                            <a:srgbClr val="D1D9E1"/>
                          </a:solidFill>
                          <a:highlight>
                            <a:srgbClr val="474949"/>
                          </a:highlight>
                          <a:latin typeface="Consolas"/>
                          <a:ea typeface="Consolas"/>
                          <a:cs typeface="Consolas"/>
                          <a:sym typeface="Consolas"/>
                        </a:rPr>
                        <a:t> burgess-busterbrown.txt</a:t>
                      </a:r>
                      <a:br>
                        <a:rPr lang="en" sz="1050" u="none" cap="none" strike="noStrike">
                          <a:solidFill>
                            <a:srgbClr val="D1D9E1"/>
                          </a:solidFill>
                          <a:highlight>
                            <a:srgbClr val="474949"/>
                          </a:highlight>
                          <a:latin typeface="Consolas"/>
                          <a:ea typeface="Consolas"/>
                          <a:cs typeface="Consolas"/>
                          <a:sym typeface="Consolas"/>
                        </a:rPr>
                      </a:br>
                      <a:r>
                        <a:rPr lang="en" sz="1050" u="none" cap="none" strike="noStrike">
                          <a:solidFill>
                            <a:srgbClr val="F99157"/>
                          </a:solidFill>
                          <a:highlight>
                            <a:srgbClr val="474949"/>
                          </a:highlight>
                          <a:latin typeface="Consolas"/>
                          <a:ea typeface="Consolas"/>
                          <a:cs typeface="Consolas"/>
                          <a:sym typeface="Consolas"/>
                        </a:rPr>
                        <a:t>4</a:t>
                      </a:r>
                      <a:r>
                        <a:rPr lang="en" sz="1050" u="none" cap="none" strike="noStrike">
                          <a:solidFill>
                            <a:srgbClr val="D1D9E1"/>
                          </a:solidFill>
                          <a:highlight>
                            <a:srgbClr val="474949"/>
                          </a:highlight>
                          <a:latin typeface="Consolas"/>
                          <a:ea typeface="Consolas"/>
                          <a:cs typeface="Consolas"/>
                          <a:sym typeface="Consolas"/>
                        </a:rPr>
                        <a:t> </a:t>
                      </a:r>
                      <a:r>
                        <a:rPr lang="en" sz="1050" u="none" cap="none" strike="noStrike">
                          <a:solidFill>
                            <a:srgbClr val="F99157"/>
                          </a:solidFill>
                          <a:highlight>
                            <a:srgbClr val="474949"/>
                          </a:highlight>
                          <a:latin typeface="Consolas"/>
                          <a:ea typeface="Consolas"/>
                          <a:cs typeface="Consolas"/>
                          <a:sym typeface="Consolas"/>
                        </a:rPr>
                        <a:t>20</a:t>
                      </a:r>
                      <a:r>
                        <a:rPr lang="en" sz="1050" u="none" cap="none" strike="noStrike">
                          <a:solidFill>
                            <a:srgbClr val="D1D9E1"/>
                          </a:solidFill>
                          <a:highlight>
                            <a:srgbClr val="474949"/>
                          </a:highlight>
                          <a:latin typeface="Consolas"/>
                          <a:ea typeface="Consolas"/>
                          <a:cs typeface="Consolas"/>
                          <a:sym typeface="Consolas"/>
                        </a:rPr>
                        <a:t> </a:t>
                      </a:r>
                      <a:r>
                        <a:rPr lang="en" sz="1050" u="none" cap="none" strike="noStrike">
                          <a:solidFill>
                            <a:srgbClr val="F99157"/>
                          </a:solidFill>
                          <a:highlight>
                            <a:srgbClr val="474949"/>
                          </a:highlight>
                          <a:latin typeface="Consolas"/>
                          <a:ea typeface="Consolas"/>
                          <a:cs typeface="Consolas"/>
                          <a:sym typeface="Consolas"/>
                        </a:rPr>
                        <a:t>13</a:t>
                      </a:r>
                      <a:r>
                        <a:rPr lang="en" sz="1050" u="none" cap="none" strike="noStrike">
                          <a:solidFill>
                            <a:srgbClr val="D1D9E1"/>
                          </a:solidFill>
                          <a:highlight>
                            <a:srgbClr val="474949"/>
                          </a:highlight>
                          <a:latin typeface="Consolas"/>
                          <a:ea typeface="Consolas"/>
                          <a:cs typeface="Consolas"/>
                          <a:sym typeface="Consolas"/>
                        </a:rPr>
                        <a:t> carroll-alice.txt</a:t>
                      </a:r>
                      <a:br>
                        <a:rPr lang="en" sz="1050" u="none" cap="none" strike="noStrike">
                          <a:solidFill>
                            <a:srgbClr val="D1D9E1"/>
                          </a:solidFill>
                          <a:highlight>
                            <a:srgbClr val="474949"/>
                          </a:highlight>
                          <a:latin typeface="Consolas"/>
                          <a:ea typeface="Consolas"/>
                          <a:cs typeface="Consolas"/>
                          <a:sym typeface="Consolas"/>
                        </a:rPr>
                      </a:br>
                      <a:r>
                        <a:rPr lang="en" sz="1050" u="none" cap="none" strike="noStrike">
                          <a:solidFill>
                            <a:srgbClr val="F99157"/>
                          </a:solidFill>
                          <a:highlight>
                            <a:srgbClr val="474949"/>
                          </a:highlight>
                          <a:latin typeface="Consolas"/>
                          <a:ea typeface="Consolas"/>
                          <a:cs typeface="Consolas"/>
                          <a:sym typeface="Consolas"/>
                        </a:rPr>
                        <a:t>5</a:t>
                      </a:r>
                      <a:r>
                        <a:rPr lang="en" sz="1050" u="none" cap="none" strike="noStrike">
                          <a:solidFill>
                            <a:srgbClr val="D1D9E1"/>
                          </a:solidFill>
                          <a:highlight>
                            <a:srgbClr val="474949"/>
                          </a:highlight>
                          <a:latin typeface="Consolas"/>
                          <a:ea typeface="Consolas"/>
                          <a:cs typeface="Consolas"/>
                          <a:sym typeface="Consolas"/>
                        </a:rPr>
                        <a:t> </a:t>
                      </a:r>
                      <a:r>
                        <a:rPr lang="en" sz="1050" u="none" cap="none" strike="noStrike">
                          <a:solidFill>
                            <a:srgbClr val="F99157"/>
                          </a:solidFill>
                          <a:highlight>
                            <a:srgbClr val="474949"/>
                          </a:highlight>
                          <a:latin typeface="Consolas"/>
                          <a:ea typeface="Consolas"/>
                          <a:cs typeface="Consolas"/>
                          <a:sym typeface="Consolas"/>
                        </a:rPr>
                        <a:t>20</a:t>
                      </a:r>
                      <a:r>
                        <a:rPr lang="en" sz="1050" u="none" cap="none" strike="noStrike">
                          <a:solidFill>
                            <a:srgbClr val="D1D9E1"/>
                          </a:solidFill>
                          <a:highlight>
                            <a:srgbClr val="474949"/>
                          </a:highlight>
                          <a:latin typeface="Consolas"/>
                          <a:ea typeface="Consolas"/>
                          <a:cs typeface="Consolas"/>
                          <a:sym typeface="Consolas"/>
                        </a:rPr>
                        <a:t> </a:t>
                      </a:r>
                      <a:r>
                        <a:rPr lang="en" sz="1050" u="none" cap="none" strike="noStrike">
                          <a:solidFill>
                            <a:srgbClr val="F99157"/>
                          </a:solidFill>
                          <a:highlight>
                            <a:srgbClr val="474949"/>
                          </a:highlight>
                          <a:latin typeface="Consolas"/>
                          <a:ea typeface="Consolas"/>
                          <a:cs typeface="Consolas"/>
                          <a:sym typeface="Consolas"/>
                        </a:rPr>
                        <a:t>12</a:t>
                      </a:r>
                      <a:r>
                        <a:rPr lang="en" sz="1050" u="none" cap="none" strike="noStrike">
                          <a:solidFill>
                            <a:srgbClr val="D1D9E1"/>
                          </a:solidFill>
                          <a:highlight>
                            <a:srgbClr val="474949"/>
                          </a:highlight>
                          <a:latin typeface="Consolas"/>
                          <a:ea typeface="Consolas"/>
                          <a:cs typeface="Consolas"/>
                          <a:sym typeface="Consolas"/>
                        </a:rPr>
                        <a:t> chesterton-ball.txt</a:t>
                      </a:r>
                      <a:br>
                        <a:rPr lang="en" sz="1050" u="none" cap="none" strike="noStrike">
                          <a:solidFill>
                            <a:srgbClr val="D1D9E1"/>
                          </a:solidFill>
                          <a:highlight>
                            <a:srgbClr val="474949"/>
                          </a:highlight>
                          <a:latin typeface="Consolas"/>
                          <a:ea typeface="Consolas"/>
                          <a:cs typeface="Consolas"/>
                          <a:sym typeface="Consolas"/>
                        </a:rPr>
                      </a:br>
                      <a:r>
                        <a:rPr lang="en" sz="1050" u="none" cap="none" strike="noStrike">
                          <a:solidFill>
                            <a:srgbClr val="F99157"/>
                          </a:solidFill>
                          <a:highlight>
                            <a:srgbClr val="474949"/>
                          </a:highlight>
                          <a:latin typeface="Consolas"/>
                          <a:ea typeface="Consolas"/>
                          <a:cs typeface="Consolas"/>
                          <a:sym typeface="Consolas"/>
                        </a:rPr>
                        <a:t>5</a:t>
                      </a:r>
                      <a:r>
                        <a:rPr lang="en" sz="1050" u="none" cap="none" strike="noStrike">
                          <a:solidFill>
                            <a:srgbClr val="D1D9E1"/>
                          </a:solidFill>
                          <a:highlight>
                            <a:srgbClr val="474949"/>
                          </a:highlight>
                          <a:latin typeface="Consolas"/>
                          <a:ea typeface="Consolas"/>
                          <a:cs typeface="Consolas"/>
                          <a:sym typeface="Consolas"/>
                        </a:rPr>
                        <a:t> </a:t>
                      </a:r>
                      <a:r>
                        <a:rPr lang="en" sz="1050" u="none" cap="none" strike="noStrike">
                          <a:solidFill>
                            <a:srgbClr val="F99157"/>
                          </a:solidFill>
                          <a:highlight>
                            <a:srgbClr val="474949"/>
                          </a:highlight>
                          <a:latin typeface="Consolas"/>
                          <a:ea typeface="Consolas"/>
                          <a:cs typeface="Consolas"/>
                          <a:sym typeface="Consolas"/>
                        </a:rPr>
                        <a:t>23</a:t>
                      </a:r>
                      <a:r>
                        <a:rPr lang="en" sz="1050" u="none" cap="none" strike="noStrike">
                          <a:solidFill>
                            <a:srgbClr val="D1D9E1"/>
                          </a:solidFill>
                          <a:highlight>
                            <a:srgbClr val="474949"/>
                          </a:highlight>
                          <a:latin typeface="Consolas"/>
                          <a:ea typeface="Consolas"/>
                          <a:cs typeface="Consolas"/>
                          <a:sym typeface="Consolas"/>
                        </a:rPr>
                        <a:t> </a:t>
                      </a:r>
                      <a:r>
                        <a:rPr lang="en" sz="1050" u="none" cap="none" strike="noStrike">
                          <a:solidFill>
                            <a:srgbClr val="F99157"/>
                          </a:solidFill>
                          <a:highlight>
                            <a:srgbClr val="474949"/>
                          </a:highlight>
                          <a:latin typeface="Consolas"/>
                          <a:ea typeface="Consolas"/>
                          <a:cs typeface="Consolas"/>
                          <a:sym typeface="Consolas"/>
                        </a:rPr>
                        <a:t>11</a:t>
                      </a:r>
                      <a:r>
                        <a:rPr lang="en" sz="1050" u="none" cap="none" strike="noStrike">
                          <a:solidFill>
                            <a:srgbClr val="D1D9E1"/>
                          </a:solidFill>
                          <a:highlight>
                            <a:srgbClr val="474949"/>
                          </a:highlight>
                          <a:latin typeface="Consolas"/>
                          <a:ea typeface="Consolas"/>
                          <a:cs typeface="Consolas"/>
                          <a:sym typeface="Consolas"/>
                        </a:rPr>
                        <a:t> chesterton-brown.txt</a:t>
                      </a:r>
                      <a:br>
                        <a:rPr lang="en" sz="1050" u="none" cap="none" strike="noStrike">
                          <a:solidFill>
                            <a:srgbClr val="D1D9E1"/>
                          </a:solidFill>
                          <a:highlight>
                            <a:srgbClr val="474949"/>
                          </a:highlight>
                          <a:latin typeface="Consolas"/>
                          <a:ea typeface="Consolas"/>
                          <a:cs typeface="Consolas"/>
                          <a:sym typeface="Consolas"/>
                        </a:rPr>
                      </a:br>
                      <a:r>
                        <a:rPr lang="en" sz="1050" u="none" cap="none" strike="noStrike">
                          <a:solidFill>
                            <a:srgbClr val="F99157"/>
                          </a:solidFill>
                          <a:highlight>
                            <a:srgbClr val="474949"/>
                          </a:highlight>
                          <a:latin typeface="Consolas"/>
                          <a:ea typeface="Consolas"/>
                          <a:cs typeface="Consolas"/>
                          <a:sym typeface="Consolas"/>
                        </a:rPr>
                        <a:t>5</a:t>
                      </a:r>
                      <a:r>
                        <a:rPr lang="en" sz="1050" u="none" cap="none" strike="noStrike">
                          <a:solidFill>
                            <a:srgbClr val="D1D9E1"/>
                          </a:solidFill>
                          <a:highlight>
                            <a:srgbClr val="474949"/>
                          </a:highlight>
                          <a:latin typeface="Consolas"/>
                          <a:ea typeface="Consolas"/>
                          <a:cs typeface="Consolas"/>
                          <a:sym typeface="Consolas"/>
                        </a:rPr>
                        <a:t> </a:t>
                      </a:r>
                      <a:r>
                        <a:rPr lang="en" sz="1050" u="none" cap="none" strike="noStrike">
                          <a:solidFill>
                            <a:srgbClr val="F99157"/>
                          </a:solidFill>
                          <a:highlight>
                            <a:srgbClr val="474949"/>
                          </a:highlight>
                          <a:latin typeface="Consolas"/>
                          <a:ea typeface="Consolas"/>
                          <a:cs typeface="Consolas"/>
                          <a:sym typeface="Consolas"/>
                        </a:rPr>
                        <a:t>18</a:t>
                      </a:r>
                      <a:r>
                        <a:rPr lang="en" sz="1050" u="none" cap="none" strike="noStrike">
                          <a:solidFill>
                            <a:srgbClr val="D1D9E1"/>
                          </a:solidFill>
                          <a:highlight>
                            <a:srgbClr val="474949"/>
                          </a:highlight>
                          <a:latin typeface="Consolas"/>
                          <a:ea typeface="Consolas"/>
                          <a:cs typeface="Consolas"/>
                          <a:sym typeface="Consolas"/>
                        </a:rPr>
                        <a:t> </a:t>
                      </a:r>
                      <a:r>
                        <a:rPr lang="en" sz="1050" u="none" cap="none" strike="noStrike">
                          <a:solidFill>
                            <a:srgbClr val="F99157"/>
                          </a:solidFill>
                          <a:highlight>
                            <a:srgbClr val="474949"/>
                          </a:highlight>
                          <a:latin typeface="Consolas"/>
                          <a:ea typeface="Consolas"/>
                          <a:cs typeface="Consolas"/>
                          <a:sym typeface="Consolas"/>
                        </a:rPr>
                        <a:t>11</a:t>
                      </a:r>
                      <a:r>
                        <a:rPr lang="en" sz="1050" u="none" cap="none" strike="noStrike">
                          <a:solidFill>
                            <a:srgbClr val="D1D9E1"/>
                          </a:solidFill>
                          <a:highlight>
                            <a:srgbClr val="474949"/>
                          </a:highlight>
                          <a:latin typeface="Consolas"/>
                          <a:ea typeface="Consolas"/>
                          <a:cs typeface="Consolas"/>
                          <a:sym typeface="Consolas"/>
                        </a:rPr>
                        <a:t> chesterton-thursday.txt</a:t>
                      </a:r>
                      <a:br>
                        <a:rPr lang="en" sz="1050" u="none" cap="none" strike="noStrike">
                          <a:solidFill>
                            <a:srgbClr val="D1D9E1"/>
                          </a:solidFill>
                          <a:highlight>
                            <a:srgbClr val="474949"/>
                          </a:highlight>
                          <a:latin typeface="Consolas"/>
                          <a:ea typeface="Consolas"/>
                          <a:cs typeface="Consolas"/>
                          <a:sym typeface="Consolas"/>
                        </a:rPr>
                      </a:br>
                      <a:r>
                        <a:rPr lang="en" sz="1050" u="none" cap="none" strike="noStrike">
                          <a:solidFill>
                            <a:srgbClr val="F99157"/>
                          </a:solidFill>
                          <a:highlight>
                            <a:srgbClr val="474949"/>
                          </a:highlight>
                          <a:latin typeface="Consolas"/>
                          <a:ea typeface="Consolas"/>
                          <a:cs typeface="Consolas"/>
                          <a:sym typeface="Consolas"/>
                        </a:rPr>
                        <a:t>4</a:t>
                      </a:r>
                      <a:r>
                        <a:rPr lang="en" sz="1050" u="none" cap="none" strike="noStrike">
                          <a:solidFill>
                            <a:srgbClr val="D1D9E1"/>
                          </a:solidFill>
                          <a:highlight>
                            <a:srgbClr val="474949"/>
                          </a:highlight>
                          <a:latin typeface="Consolas"/>
                          <a:ea typeface="Consolas"/>
                          <a:cs typeface="Consolas"/>
                          <a:sym typeface="Consolas"/>
                        </a:rPr>
                        <a:t> </a:t>
                      </a:r>
                      <a:r>
                        <a:rPr lang="en" sz="1050" u="none" cap="none" strike="noStrike">
                          <a:solidFill>
                            <a:srgbClr val="F99157"/>
                          </a:solidFill>
                          <a:highlight>
                            <a:srgbClr val="474949"/>
                          </a:highlight>
                          <a:latin typeface="Consolas"/>
                          <a:ea typeface="Consolas"/>
                          <a:cs typeface="Consolas"/>
                          <a:sym typeface="Consolas"/>
                        </a:rPr>
                        <a:t>21</a:t>
                      </a:r>
                      <a:r>
                        <a:rPr lang="en" sz="1050" u="none" cap="none" strike="noStrike">
                          <a:solidFill>
                            <a:srgbClr val="D1D9E1"/>
                          </a:solidFill>
                          <a:highlight>
                            <a:srgbClr val="474949"/>
                          </a:highlight>
                          <a:latin typeface="Consolas"/>
                          <a:ea typeface="Consolas"/>
                          <a:cs typeface="Consolas"/>
                          <a:sym typeface="Consolas"/>
                        </a:rPr>
                        <a:t> </a:t>
                      </a:r>
                      <a:r>
                        <a:rPr lang="en" sz="1050" u="none" cap="none" strike="noStrike">
                          <a:solidFill>
                            <a:srgbClr val="F99157"/>
                          </a:solidFill>
                          <a:highlight>
                            <a:srgbClr val="474949"/>
                          </a:highlight>
                          <a:latin typeface="Consolas"/>
                          <a:ea typeface="Consolas"/>
                          <a:cs typeface="Consolas"/>
                          <a:sym typeface="Consolas"/>
                        </a:rPr>
                        <a:t>25</a:t>
                      </a:r>
                      <a:r>
                        <a:rPr lang="en" sz="1050" u="none" cap="none" strike="noStrike">
                          <a:solidFill>
                            <a:srgbClr val="D1D9E1"/>
                          </a:solidFill>
                          <a:highlight>
                            <a:srgbClr val="474949"/>
                          </a:highlight>
                          <a:latin typeface="Consolas"/>
                          <a:ea typeface="Consolas"/>
                          <a:cs typeface="Consolas"/>
                          <a:sym typeface="Consolas"/>
                        </a:rPr>
                        <a:t> edgeworth-parents.txt</a:t>
                      </a:r>
                      <a:br>
                        <a:rPr lang="en" sz="1050" u="none" cap="none" strike="noStrike">
                          <a:solidFill>
                            <a:srgbClr val="D1D9E1"/>
                          </a:solidFill>
                          <a:highlight>
                            <a:srgbClr val="474949"/>
                          </a:highlight>
                          <a:latin typeface="Consolas"/>
                          <a:ea typeface="Consolas"/>
                          <a:cs typeface="Consolas"/>
                          <a:sym typeface="Consolas"/>
                        </a:rPr>
                      </a:br>
                      <a:r>
                        <a:rPr lang="en" sz="1050" u="none" cap="none" strike="noStrike">
                          <a:solidFill>
                            <a:srgbClr val="F99157"/>
                          </a:solidFill>
                          <a:highlight>
                            <a:srgbClr val="474949"/>
                          </a:highlight>
                          <a:latin typeface="Consolas"/>
                          <a:ea typeface="Consolas"/>
                          <a:cs typeface="Consolas"/>
                          <a:sym typeface="Consolas"/>
                        </a:rPr>
                        <a:t>5</a:t>
                      </a:r>
                      <a:r>
                        <a:rPr lang="en" sz="1050" u="none" cap="none" strike="noStrike">
                          <a:solidFill>
                            <a:srgbClr val="D1D9E1"/>
                          </a:solidFill>
                          <a:highlight>
                            <a:srgbClr val="474949"/>
                          </a:highlight>
                          <a:latin typeface="Consolas"/>
                          <a:ea typeface="Consolas"/>
                          <a:cs typeface="Consolas"/>
                          <a:sym typeface="Consolas"/>
                        </a:rPr>
                        <a:t> </a:t>
                      </a:r>
                      <a:r>
                        <a:rPr lang="en" sz="1050" u="none" cap="none" strike="noStrike">
                          <a:solidFill>
                            <a:srgbClr val="F99157"/>
                          </a:solidFill>
                          <a:highlight>
                            <a:srgbClr val="474949"/>
                          </a:highlight>
                          <a:latin typeface="Consolas"/>
                          <a:ea typeface="Consolas"/>
                          <a:cs typeface="Consolas"/>
                          <a:sym typeface="Consolas"/>
                        </a:rPr>
                        <a:t>26</a:t>
                      </a:r>
                      <a:r>
                        <a:rPr lang="en" sz="1050" u="none" cap="none" strike="noStrike">
                          <a:solidFill>
                            <a:srgbClr val="D1D9E1"/>
                          </a:solidFill>
                          <a:highlight>
                            <a:srgbClr val="474949"/>
                          </a:highlight>
                          <a:latin typeface="Consolas"/>
                          <a:ea typeface="Consolas"/>
                          <a:cs typeface="Consolas"/>
                          <a:sym typeface="Consolas"/>
                        </a:rPr>
                        <a:t> </a:t>
                      </a:r>
                      <a:r>
                        <a:rPr lang="en" sz="1050" u="none" cap="none" strike="noStrike">
                          <a:solidFill>
                            <a:srgbClr val="F99157"/>
                          </a:solidFill>
                          <a:highlight>
                            <a:srgbClr val="474949"/>
                          </a:highlight>
                          <a:latin typeface="Consolas"/>
                          <a:ea typeface="Consolas"/>
                          <a:cs typeface="Consolas"/>
                          <a:sym typeface="Consolas"/>
                        </a:rPr>
                        <a:t>15</a:t>
                      </a:r>
                      <a:r>
                        <a:rPr lang="en" sz="1050" u="none" cap="none" strike="noStrike">
                          <a:solidFill>
                            <a:srgbClr val="D1D9E1"/>
                          </a:solidFill>
                          <a:highlight>
                            <a:srgbClr val="474949"/>
                          </a:highlight>
                          <a:latin typeface="Consolas"/>
                          <a:ea typeface="Consolas"/>
                          <a:cs typeface="Consolas"/>
                          <a:sym typeface="Consolas"/>
                        </a:rPr>
                        <a:t> melville-moby_dick.txt</a:t>
                      </a:r>
                      <a:br>
                        <a:rPr lang="en" sz="1050" u="none" cap="none" strike="noStrike">
                          <a:solidFill>
                            <a:srgbClr val="D1D9E1"/>
                          </a:solidFill>
                          <a:highlight>
                            <a:srgbClr val="474949"/>
                          </a:highlight>
                          <a:latin typeface="Consolas"/>
                          <a:ea typeface="Consolas"/>
                          <a:cs typeface="Consolas"/>
                          <a:sym typeface="Consolas"/>
                        </a:rPr>
                      </a:br>
                      <a:r>
                        <a:rPr lang="en" sz="1050" u="none" cap="none" strike="noStrike">
                          <a:solidFill>
                            <a:srgbClr val="F99157"/>
                          </a:solidFill>
                          <a:highlight>
                            <a:srgbClr val="474949"/>
                          </a:highlight>
                          <a:latin typeface="Consolas"/>
                          <a:ea typeface="Consolas"/>
                          <a:cs typeface="Consolas"/>
                          <a:sym typeface="Consolas"/>
                        </a:rPr>
                        <a:t>5</a:t>
                      </a:r>
                      <a:r>
                        <a:rPr lang="en" sz="1050" u="none" cap="none" strike="noStrike">
                          <a:solidFill>
                            <a:srgbClr val="D1D9E1"/>
                          </a:solidFill>
                          <a:highlight>
                            <a:srgbClr val="474949"/>
                          </a:highlight>
                          <a:latin typeface="Consolas"/>
                          <a:ea typeface="Consolas"/>
                          <a:cs typeface="Consolas"/>
                          <a:sym typeface="Consolas"/>
                        </a:rPr>
                        <a:t> </a:t>
                      </a:r>
                      <a:r>
                        <a:rPr lang="en" sz="1050" u="none" cap="none" strike="noStrike">
                          <a:solidFill>
                            <a:srgbClr val="F99157"/>
                          </a:solidFill>
                          <a:highlight>
                            <a:srgbClr val="474949"/>
                          </a:highlight>
                          <a:latin typeface="Consolas"/>
                          <a:ea typeface="Consolas"/>
                          <a:cs typeface="Consolas"/>
                          <a:sym typeface="Consolas"/>
                        </a:rPr>
                        <a:t>52</a:t>
                      </a:r>
                      <a:r>
                        <a:rPr lang="en" sz="1050" u="none" cap="none" strike="noStrike">
                          <a:solidFill>
                            <a:srgbClr val="D1D9E1"/>
                          </a:solidFill>
                          <a:highlight>
                            <a:srgbClr val="474949"/>
                          </a:highlight>
                          <a:latin typeface="Consolas"/>
                          <a:ea typeface="Consolas"/>
                          <a:cs typeface="Consolas"/>
                          <a:sym typeface="Consolas"/>
                        </a:rPr>
                        <a:t> </a:t>
                      </a:r>
                      <a:r>
                        <a:rPr lang="en" sz="1050" u="none" cap="none" strike="noStrike">
                          <a:solidFill>
                            <a:srgbClr val="F99157"/>
                          </a:solidFill>
                          <a:highlight>
                            <a:srgbClr val="474949"/>
                          </a:highlight>
                          <a:latin typeface="Consolas"/>
                          <a:ea typeface="Consolas"/>
                          <a:cs typeface="Consolas"/>
                          <a:sym typeface="Consolas"/>
                        </a:rPr>
                        <a:t>11</a:t>
                      </a:r>
                      <a:r>
                        <a:rPr lang="en" sz="1050" u="none" cap="none" strike="noStrike">
                          <a:solidFill>
                            <a:srgbClr val="D1D9E1"/>
                          </a:solidFill>
                          <a:highlight>
                            <a:srgbClr val="474949"/>
                          </a:highlight>
                          <a:latin typeface="Consolas"/>
                          <a:ea typeface="Consolas"/>
                          <a:cs typeface="Consolas"/>
                          <a:sym typeface="Consolas"/>
                        </a:rPr>
                        <a:t> milton-paradise.txt</a:t>
                      </a:r>
                      <a:br>
                        <a:rPr lang="en" sz="1050" u="none" cap="none" strike="noStrike">
                          <a:solidFill>
                            <a:srgbClr val="D1D9E1"/>
                          </a:solidFill>
                          <a:highlight>
                            <a:srgbClr val="474949"/>
                          </a:highlight>
                          <a:latin typeface="Consolas"/>
                          <a:ea typeface="Consolas"/>
                          <a:cs typeface="Consolas"/>
                          <a:sym typeface="Consolas"/>
                        </a:rPr>
                      </a:br>
                      <a:r>
                        <a:rPr lang="en" sz="1050" u="none" cap="none" strike="noStrike">
                          <a:solidFill>
                            <a:srgbClr val="F99157"/>
                          </a:solidFill>
                          <a:highlight>
                            <a:srgbClr val="474949"/>
                          </a:highlight>
                          <a:latin typeface="Consolas"/>
                          <a:ea typeface="Consolas"/>
                          <a:cs typeface="Consolas"/>
                          <a:sym typeface="Consolas"/>
                        </a:rPr>
                        <a:t>4</a:t>
                      </a:r>
                      <a:r>
                        <a:rPr lang="en" sz="1050" u="none" cap="none" strike="noStrike">
                          <a:solidFill>
                            <a:srgbClr val="D1D9E1"/>
                          </a:solidFill>
                          <a:highlight>
                            <a:srgbClr val="474949"/>
                          </a:highlight>
                          <a:latin typeface="Consolas"/>
                          <a:ea typeface="Consolas"/>
                          <a:cs typeface="Consolas"/>
                          <a:sym typeface="Consolas"/>
                        </a:rPr>
                        <a:t> </a:t>
                      </a:r>
                      <a:r>
                        <a:rPr lang="en" sz="1050" u="none" cap="none" strike="noStrike">
                          <a:solidFill>
                            <a:srgbClr val="F99157"/>
                          </a:solidFill>
                          <a:highlight>
                            <a:srgbClr val="474949"/>
                          </a:highlight>
                          <a:latin typeface="Consolas"/>
                          <a:ea typeface="Consolas"/>
                          <a:cs typeface="Consolas"/>
                          <a:sym typeface="Consolas"/>
                        </a:rPr>
                        <a:t>12</a:t>
                      </a:r>
                      <a:r>
                        <a:rPr lang="en" sz="1050" u="none" cap="none" strike="noStrike">
                          <a:solidFill>
                            <a:srgbClr val="D1D9E1"/>
                          </a:solidFill>
                          <a:highlight>
                            <a:srgbClr val="474949"/>
                          </a:highlight>
                          <a:latin typeface="Consolas"/>
                          <a:ea typeface="Consolas"/>
                          <a:cs typeface="Consolas"/>
                          <a:sym typeface="Consolas"/>
                        </a:rPr>
                        <a:t> </a:t>
                      </a:r>
                      <a:r>
                        <a:rPr lang="en" sz="1050" u="none" cap="none" strike="noStrike">
                          <a:solidFill>
                            <a:srgbClr val="F99157"/>
                          </a:solidFill>
                          <a:highlight>
                            <a:srgbClr val="474949"/>
                          </a:highlight>
                          <a:latin typeface="Consolas"/>
                          <a:ea typeface="Consolas"/>
                          <a:cs typeface="Consolas"/>
                          <a:sym typeface="Consolas"/>
                        </a:rPr>
                        <a:t>9</a:t>
                      </a:r>
                      <a:r>
                        <a:rPr lang="en" sz="1050" u="none" cap="none" strike="noStrike">
                          <a:solidFill>
                            <a:srgbClr val="D1D9E1"/>
                          </a:solidFill>
                          <a:highlight>
                            <a:srgbClr val="474949"/>
                          </a:highlight>
                          <a:latin typeface="Consolas"/>
                          <a:ea typeface="Consolas"/>
                          <a:cs typeface="Consolas"/>
                          <a:sym typeface="Consolas"/>
                        </a:rPr>
                        <a:t> shakespeare-caesar.txt</a:t>
                      </a:r>
                      <a:br>
                        <a:rPr lang="en" sz="1050" u="none" cap="none" strike="noStrike">
                          <a:solidFill>
                            <a:srgbClr val="D1D9E1"/>
                          </a:solidFill>
                          <a:highlight>
                            <a:srgbClr val="474949"/>
                          </a:highlight>
                          <a:latin typeface="Consolas"/>
                          <a:ea typeface="Consolas"/>
                          <a:cs typeface="Consolas"/>
                          <a:sym typeface="Consolas"/>
                        </a:rPr>
                      </a:br>
                      <a:r>
                        <a:rPr lang="en" sz="1050" u="none" cap="none" strike="noStrike">
                          <a:solidFill>
                            <a:srgbClr val="F99157"/>
                          </a:solidFill>
                          <a:highlight>
                            <a:srgbClr val="474949"/>
                          </a:highlight>
                          <a:latin typeface="Consolas"/>
                          <a:ea typeface="Consolas"/>
                          <a:cs typeface="Consolas"/>
                          <a:sym typeface="Consolas"/>
                        </a:rPr>
                        <a:t>4</a:t>
                      </a:r>
                      <a:r>
                        <a:rPr lang="en" sz="1050" u="none" cap="none" strike="noStrike">
                          <a:solidFill>
                            <a:srgbClr val="D1D9E1"/>
                          </a:solidFill>
                          <a:highlight>
                            <a:srgbClr val="474949"/>
                          </a:highlight>
                          <a:latin typeface="Consolas"/>
                          <a:ea typeface="Consolas"/>
                          <a:cs typeface="Consolas"/>
                          <a:sym typeface="Consolas"/>
                        </a:rPr>
                        <a:t> </a:t>
                      </a:r>
                      <a:r>
                        <a:rPr lang="en" sz="1050" u="none" cap="none" strike="noStrike">
                          <a:solidFill>
                            <a:srgbClr val="F99157"/>
                          </a:solidFill>
                          <a:highlight>
                            <a:srgbClr val="474949"/>
                          </a:highlight>
                          <a:latin typeface="Consolas"/>
                          <a:ea typeface="Consolas"/>
                          <a:cs typeface="Consolas"/>
                          <a:sym typeface="Consolas"/>
                        </a:rPr>
                        <a:t>12</a:t>
                      </a:r>
                      <a:r>
                        <a:rPr lang="en" sz="1050" u="none" cap="none" strike="noStrike">
                          <a:solidFill>
                            <a:srgbClr val="D1D9E1"/>
                          </a:solidFill>
                          <a:highlight>
                            <a:srgbClr val="474949"/>
                          </a:highlight>
                          <a:latin typeface="Consolas"/>
                          <a:ea typeface="Consolas"/>
                          <a:cs typeface="Consolas"/>
                          <a:sym typeface="Consolas"/>
                        </a:rPr>
                        <a:t> </a:t>
                      </a:r>
                      <a:r>
                        <a:rPr lang="en" sz="1050" u="none" cap="none" strike="noStrike">
                          <a:solidFill>
                            <a:srgbClr val="F99157"/>
                          </a:solidFill>
                          <a:highlight>
                            <a:srgbClr val="474949"/>
                          </a:highlight>
                          <a:latin typeface="Consolas"/>
                          <a:ea typeface="Consolas"/>
                          <a:cs typeface="Consolas"/>
                          <a:sym typeface="Consolas"/>
                        </a:rPr>
                        <a:t>8</a:t>
                      </a:r>
                      <a:r>
                        <a:rPr lang="en" sz="1050" u="none" cap="none" strike="noStrike">
                          <a:solidFill>
                            <a:srgbClr val="D1D9E1"/>
                          </a:solidFill>
                          <a:highlight>
                            <a:srgbClr val="474949"/>
                          </a:highlight>
                          <a:latin typeface="Consolas"/>
                          <a:ea typeface="Consolas"/>
                          <a:cs typeface="Consolas"/>
                          <a:sym typeface="Consolas"/>
                        </a:rPr>
                        <a:t> shakespeare-hamlet.txt</a:t>
                      </a:r>
                      <a:br>
                        <a:rPr lang="en" sz="1050" u="none" cap="none" strike="noStrike">
                          <a:solidFill>
                            <a:srgbClr val="D1D9E1"/>
                          </a:solidFill>
                          <a:highlight>
                            <a:srgbClr val="474949"/>
                          </a:highlight>
                          <a:latin typeface="Consolas"/>
                          <a:ea typeface="Consolas"/>
                          <a:cs typeface="Consolas"/>
                          <a:sym typeface="Consolas"/>
                        </a:rPr>
                      </a:br>
                      <a:r>
                        <a:rPr lang="en" sz="1050" u="none" cap="none" strike="noStrike">
                          <a:solidFill>
                            <a:srgbClr val="F99157"/>
                          </a:solidFill>
                          <a:highlight>
                            <a:srgbClr val="474949"/>
                          </a:highlight>
                          <a:latin typeface="Consolas"/>
                          <a:ea typeface="Consolas"/>
                          <a:cs typeface="Consolas"/>
                          <a:sym typeface="Consolas"/>
                        </a:rPr>
                        <a:t>4</a:t>
                      </a:r>
                      <a:r>
                        <a:rPr lang="en" sz="1050" u="none" cap="none" strike="noStrike">
                          <a:solidFill>
                            <a:srgbClr val="D1D9E1"/>
                          </a:solidFill>
                          <a:highlight>
                            <a:srgbClr val="474949"/>
                          </a:highlight>
                          <a:latin typeface="Consolas"/>
                          <a:ea typeface="Consolas"/>
                          <a:cs typeface="Consolas"/>
                          <a:sym typeface="Consolas"/>
                        </a:rPr>
                        <a:t> </a:t>
                      </a:r>
                      <a:r>
                        <a:rPr lang="en" sz="1050" u="none" cap="none" strike="noStrike">
                          <a:solidFill>
                            <a:srgbClr val="F99157"/>
                          </a:solidFill>
                          <a:highlight>
                            <a:srgbClr val="474949"/>
                          </a:highlight>
                          <a:latin typeface="Consolas"/>
                          <a:ea typeface="Consolas"/>
                          <a:cs typeface="Consolas"/>
                          <a:sym typeface="Consolas"/>
                        </a:rPr>
                        <a:t>12</a:t>
                      </a:r>
                      <a:r>
                        <a:rPr lang="en" sz="1050" u="none" cap="none" strike="noStrike">
                          <a:solidFill>
                            <a:srgbClr val="D1D9E1"/>
                          </a:solidFill>
                          <a:highlight>
                            <a:srgbClr val="474949"/>
                          </a:highlight>
                          <a:latin typeface="Consolas"/>
                          <a:ea typeface="Consolas"/>
                          <a:cs typeface="Consolas"/>
                          <a:sym typeface="Consolas"/>
                        </a:rPr>
                        <a:t> </a:t>
                      </a:r>
                      <a:r>
                        <a:rPr lang="en" sz="1050" u="none" cap="none" strike="noStrike">
                          <a:solidFill>
                            <a:srgbClr val="F99157"/>
                          </a:solidFill>
                          <a:highlight>
                            <a:srgbClr val="474949"/>
                          </a:highlight>
                          <a:latin typeface="Consolas"/>
                          <a:ea typeface="Consolas"/>
                          <a:cs typeface="Consolas"/>
                          <a:sym typeface="Consolas"/>
                        </a:rPr>
                        <a:t>7</a:t>
                      </a:r>
                      <a:r>
                        <a:rPr lang="en" sz="1050" u="none" cap="none" strike="noStrike">
                          <a:solidFill>
                            <a:srgbClr val="D1D9E1"/>
                          </a:solidFill>
                          <a:highlight>
                            <a:srgbClr val="474949"/>
                          </a:highlight>
                          <a:latin typeface="Consolas"/>
                          <a:ea typeface="Consolas"/>
                          <a:cs typeface="Consolas"/>
                          <a:sym typeface="Consolas"/>
                        </a:rPr>
                        <a:t> shakespeare-macbeth.txt</a:t>
                      </a:r>
                      <a:br>
                        <a:rPr lang="en" sz="1050" u="none" cap="none" strike="noStrike">
                          <a:solidFill>
                            <a:srgbClr val="D1D9E1"/>
                          </a:solidFill>
                          <a:highlight>
                            <a:srgbClr val="474949"/>
                          </a:highlight>
                          <a:latin typeface="Consolas"/>
                          <a:ea typeface="Consolas"/>
                          <a:cs typeface="Consolas"/>
                          <a:sym typeface="Consolas"/>
                        </a:rPr>
                      </a:br>
                      <a:r>
                        <a:rPr lang="en" sz="1050" u="none" cap="none" strike="noStrike">
                          <a:solidFill>
                            <a:srgbClr val="F99157"/>
                          </a:solidFill>
                          <a:highlight>
                            <a:srgbClr val="474949"/>
                          </a:highlight>
                          <a:latin typeface="Consolas"/>
                          <a:ea typeface="Consolas"/>
                          <a:cs typeface="Consolas"/>
                          <a:sym typeface="Consolas"/>
                        </a:rPr>
                        <a:t>5</a:t>
                      </a:r>
                      <a:r>
                        <a:rPr lang="en" sz="1050" u="none" cap="none" strike="noStrike">
                          <a:solidFill>
                            <a:srgbClr val="D1D9E1"/>
                          </a:solidFill>
                          <a:highlight>
                            <a:srgbClr val="474949"/>
                          </a:highlight>
                          <a:latin typeface="Consolas"/>
                          <a:ea typeface="Consolas"/>
                          <a:cs typeface="Consolas"/>
                          <a:sym typeface="Consolas"/>
                        </a:rPr>
                        <a:t> </a:t>
                      </a:r>
                      <a:r>
                        <a:rPr lang="en" sz="1050" u="none" cap="none" strike="noStrike">
                          <a:solidFill>
                            <a:srgbClr val="F99157"/>
                          </a:solidFill>
                          <a:highlight>
                            <a:srgbClr val="474949"/>
                          </a:highlight>
                          <a:latin typeface="Consolas"/>
                          <a:ea typeface="Consolas"/>
                          <a:cs typeface="Consolas"/>
                          <a:sym typeface="Consolas"/>
                        </a:rPr>
                        <a:t>36</a:t>
                      </a:r>
                      <a:r>
                        <a:rPr lang="en" sz="1050" u="none" cap="none" strike="noStrike">
                          <a:solidFill>
                            <a:srgbClr val="D1D9E1"/>
                          </a:solidFill>
                          <a:highlight>
                            <a:srgbClr val="474949"/>
                          </a:highlight>
                          <a:latin typeface="Consolas"/>
                          <a:ea typeface="Consolas"/>
                          <a:cs typeface="Consolas"/>
                          <a:sym typeface="Consolas"/>
                        </a:rPr>
                        <a:t> </a:t>
                      </a:r>
                      <a:r>
                        <a:rPr lang="en" sz="1050" u="none" cap="none" strike="noStrike">
                          <a:solidFill>
                            <a:srgbClr val="F99157"/>
                          </a:solidFill>
                          <a:highlight>
                            <a:srgbClr val="474949"/>
                          </a:highlight>
                          <a:latin typeface="Consolas"/>
                          <a:ea typeface="Consolas"/>
                          <a:cs typeface="Consolas"/>
                          <a:sym typeface="Consolas"/>
                        </a:rPr>
                        <a:t>12</a:t>
                      </a:r>
                      <a:r>
                        <a:rPr lang="en" sz="1050" u="none" cap="none" strike="noStrike">
                          <a:solidFill>
                            <a:srgbClr val="D1D9E1"/>
                          </a:solidFill>
                          <a:highlight>
                            <a:srgbClr val="474949"/>
                          </a:highlight>
                          <a:latin typeface="Consolas"/>
                          <a:ea typeface="Consolas"/>
                          <a:cs typeface="Consolas"/>
                          <a:sym typeface="Consolas"/>
                        </a:rPr>
                        <a:t> whitman-leaves.txt</a:t>
                      </a:r>
                      <a:endParaRPr sz="1050" u="none" cap="none" strike="noStrike">
                        <a:solidFill>
                          <a:srgbClr val="FCC28C"/>
                        </a:solidFill>
                        <a:highlight>
                          <a:srgbClr val="333333"/>
                        </a:highlight>
                        <a:latin typeface="Consolas"/>
                        <a:ea typeface="Consolas"/>
                        <a:cs typeface="Consolas"/>
                        <a:sym typeface="Consolas"/>
                      </a:endParaRPr>
                    </a:p>
                  </a:txBody>
                  <a:tcPr marT="63500" marB="63500" marR="63500" marL="63500">
                    <a:solidFill>
                      <a:srgbClr val="474949"/>
                    </a:solidFill>
                  </a:tcPr>
                </a:tc>
              </a:tr>
            </a:tbl>
          </a:graphicData>
        </a:graphic>
      </p:graphicFrame>
      <p:sp>
        <p:nvSpPr>
          <p:cNvPr id="92" name="Google Shape;92;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latin typeface="Montserrat"/>
                <a:ea typeface="Montserrat"/>
                <a:cs typeface="Montserrat"/>
                <a:sym typeface="Montserrat"/>
              </a:rPr>
              <a:t>OUTPUT</a:t>
            </a:r>
            <a:endParaRPr b="1" sz="3000">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6"/>
          <p:cNvSpPr txBox="1"/>
          <p:nvPr>
            <p:ph type="title"/>
          </p:nvPr>
        </p:nvSpPr>
        <p:spPr>
          <a:xfrm>
            <a:off x="311700" y="3213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200">
                <a:latin typeface="Montserrat"/>
                <a:ea typeface="Montserrat"/>
                <a:cs typeface="Montserrat"/>
                <a:sym typeface="Montserrat"/>
              </a:rPr>
              <a:t>THE ACTUAL TEXT</a:t>
            </a:r>
            <a:endParaRPr b="1" sz="3200">
              <a:latin typeface="Montserrat"/>
              <a:ea typeface="Montserrat"/>
              <a:cs typeface="Montserrat"/>
              <a:sym typeface="Montserrat"/>
            </a:endParaRPr>
          </a:p>
        </p:txBody>
      </p:sp>
      <p:graphicFrame>
        <p:nvGraphicFramePr>
          <p:cNvPr id="98" name="Google Shape;98;p36"/>
          <p:cNvGraphicFramePr/>
          <p:nvPr/>
        </p:nvGraphicFramePr>
        <p:xfrm>
          <a:off x="311700" y="963775"/>
          <a:ext cx="3000000" cy="3000000"/>
        </p:xfrm>
        <a:graphic>
          <a:graphicData uri="http://schemas.openxmlformats.org/drawingml/2006/table">
            <a:tbl>
              <a:tblPr>
                <a:noFill/>
                <a:tableStyleId>{0D8F7712-F0A6-4C06-9DA1-158961DE8B36}</a:tableStyleId>
              </a:tblPr>
              <a:tblGrid>
                <a:gridCol w="7947225"/>
              </a:tblGrid>
              <a:tr h="12700">
                <a:tc>
                  <a:txBody>
                    <a:bodyPr/>
                    <a:lstStyle/>
                    <a:p>
                      <a:pPr indent="0" lvl="0" marL="0" marR="0" rtl="0" algn="l">
                        <a:lnSpc>
                          <a:spcPct val="115000"/>
                        </a:lnSpc>
                        <a:spcBef>
                          <a:spcPts val="0"/>
                        </a:spcBef>
                        <a:spcAft>
                          <a:spcPts val="0"/>
                        </a:spcAft>
                        <a:buClr>
                          <a:schemeClr val="dk1"/>
                        </a:buClr>
                        <a:buSzPts val="1100"/>
                        <a:buFont typeface="Arial"/>
                        <a:buNone/>
                      </a:pPr>
                      <a:r>
                        <a:rPr lang="en" sz="1300" u="none" cap="none" strike="noStrike">
                          <a:solidFill>
                            <a:srgbClr val="CC99CC"/>
                          </a:solidFill>
                          <a:highlight>
                            <a:srgbClr val="474949"/>
                          </a:highlight>
                          <a:latin typeface="Consolas"/>
                          <a:ea typeface="Consolas"/>
                          <a:cs typeface="Consolas"/>
                          <a:sym typeface="Consolas"/>
                        </a:rPr>
                        <a:t>print</a:t>
                      </a:r>
                      <a:r>
                        <a:rPr lang="en" sz="1300" u="none" cap="none" strike="noStrike">
                          <a:solidFill>
                            <a:srgbClr val="D1D9E1"/>
                          </a:solidFill>
                          <a:highlight>
                            <a:srgbClr val="474949"/>
                          </a:highlight>
                          <a:latin typeface="Consolas"/>
                          <a:ea typeface="Consolas"/>
                          <a:cs typeface="Consolas"/>
                          <a:sym typeface="Consolas"/>
                        </a:rPr>
                        <a:t>(gutenberg.raw(</a:t>
                      </a:r>
                      <a:r>
                        <a:rPr lang="en" sz="1400" u="none" cap="none" strike="noStrike">
                          <a:solidFill>
                            <a:srgbClr val="8ABEB7"/>
                          </a:solidFill>
                          <a:highlight>
                            <a:srgbClr val="474949"/>
                          </a:highlight>
                          <a:latin typeface="Consolas"/>
                          <a:ea typeface="Consolas"/>
                          <a:cs typeface="Consolas"/>
                          <a:sym typeface="Consolas"/>
                        </a:rPr>
                        <a:t>'</a:t>
                      </a:r>
                      <a:r>
                        <a:rPr lang="en" sz="1300" u="none" cap="none" strike="noStrike">
                          <a:solidFill>
                            <a:srgbClr val="8ABEB7"/>
                          </a:solidFill>
                          <a:highlight>
                            <a:srgbClr val="474949"/>
                          </a:highlight>
                          <a:latin typeface="Consolas"/>
                          <a:ea typeface="Consolas"/>
                          <a:cs typeface="Consolas"/>
                          <a:sym typeface="Consolas"/>
                        </a:rPr>
                        <a:t>austen-persuasion.txt</a:t>
                      </a:r>
                      <a:r>
                        <a:rPr lang="en" sz="1400" u="none" cap="none" strike="noStrike">
                          <a:solidFill>
                            <a:srgbClr val="8ABEB7"/>
                          </a:solidFill>
                          <a:highlight>
                            <a:srgbClr val="474949"/>
                          </a:highlight>
                          <a:latin typeface="Consolas"/>
                          <a:ea typeface="Consolas"/>
                          <a:cs typeface="Consolas"/>
                          <a:sym typeface="Consolas"/>
                        </a:rPr>
                        <a:t>'</a:t>
                      </a:r>
                      <a:r>
                        <a:rPr lang="en" sz="1300" u="none" cap="none" strike="noStrike">
                          <a:solidFill>
                            <a:srgbClr val="D1D9E1"/>
                          </a:solidFill>
                          <a:highlight>
                            <a:srgbClr val="474949"/>
                          </a:highlight>
                          <a:latin typeface="Consolas"/>
                          <a:ea typeface="Consolas"/>
                          <a:cs typeface="Consolas"/>
                          <a:sym typeface="Consolas"/>
                        </a:rPr>
                        <a:t>))</a:t>
                      </a:r>
                      <a:endParaRPr sz="1300" u="none" cap="none" strike="noStrike">
                        <a:solidFill>
                          <a:srgbClr val="D1D9E1"/>
                        </a:solidFill>
                        <a:highlight>
                          <a:srgbClr val="333333"/>
                        </a:highlight>
                        <a:latin typeface="Consolas"/>
                        <a:ea typeface="Consolas"/>
                        <a:cs typeface="Consolas"/>
                        <a:sym typeface="Consolas"/>
                      </a:endParaRPr>
                    </a:p>
                  </a:txBody>
                  <a:tcPr marT="63500" marB="63500" marR="63500" marL="63500">
                    <a:solidFill>
                      <a:srgbClr val="474949"/>
                    </a:solidFill>
                  </a:tcPr>
                </a:tc>
              </a:tr>
            </a:tbl>
          </a:graphicData>
        </a:graphic>
      </p:graphicFrame>
      <p:graphicFrame>
        <p:nvGraphicFramePr>
          <p:cNvPr id="99" name="Google Shape;99;p36"/>
          <p:cNvGraphicFramePr/>
          <p:nvPr/>
        </p:nvGraphicFramePr>
        <p:xfrm>
          <a:off x="311700" y="1397000"/>
          <a:ext cx="3000000" cy="3000000"/>
        </p:xfrm>
        <a:graphic>
          <a:graphicData uri="http://schemas.openxmlformats.org/drawingml/2006/table">
            <a:tbl>
              <a:tblPr>
                <a:noFill/>
                <a:tableStyleId>{0D8F7712-F0A6-4C06-9DA1-158961DE8B36}</a:tableStyleId>
              </a:tblPr>
              <a:tblGrid>
                <a:gridCol w="8437825"/>
              </a:tblGrid>
              <a:tr h="12700">
                <a:tc>
                  <a:txBody>
                    <a:bodyPr/>
                    <a:lstStyle/>
                    <a:p>
                      <a:pPr indent="0" lvl="0" marL="0" marR="0" rtl="0" algn="l">
                        <a:lnSpc>
                          <a:spcPct val="100000"/>
                        </a:lnSpc>
                        <a:spcBef>
                          <a:spcPts val="0"/>
                        </a:spcBef>
                        <a:spcAft>
                          <a:spcPts val="0"/>
                        </a:spcAft>
                        <a:buClr>
                          <a:schemeClr val="dk1"/>
                        </a:buClr>
                        <a:buSzPts val="1100"/>
                        <a:buFont typeface="Arial"/>
                        <a:buNone/>
                      </a:pPr>
                      <a:r>
                        <a:rPr lang="en" sz="1200" u="none" cap="none" strike="noStrike">
                          <a:solidFill>
                            <a:srgbClr val="D1D9E1"/>
                          </a:solidFill>
                          <a:latin typeface="Consolas"/>
                          <a:ea typeface="Consolas"/>
                          <a:cs typeface="Consolas"/>
                          <a:sym typeface="Consolas"/>
                        </a:rPr>
                        <a:t>[Persuasion by Jane Austen 1818]</a:t>
                      </a:r>
                      <a:endParaRPr sz="1200" u="none" cap="none" strike="noStrike">
                        <a:solidFill>
                          <a:srgbClr val="D1D9E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sz="1200" u="none" cap="none" strike="noStrike">
                        <a:solidFill>
                          <a:srgbClr val="D1D9E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sz="1200" u="none" cap="none" strike="noStrike">
                          <a:solidFill>
                            <a:srgbClr val="D1D9E1"/>
                          </a:solidFill>
                          <a:latin typeface="Consolas"/>
                          <a:ea typeface="Consolas"/>
                          <a:cs typeface="Consolas"/>
                          <a:sym typeface="Consolas"/>
                        </a:rPr>
                        <a:t>Chapter 1</a:t>
                      </a:r>
                      <a:endParaRPr sz="1200" u="none" cap="none" strike="noStrike">
                        <a:solidFill>
                          <a:srgbClr val="D1D9E1"/>
                        </a:solidFill>
                        <a:latin typeface="Consolas"/>
                        <a:ea typeface="Consolas"/>
                        <a:cs typeface="Consolas"/>
                        <a:sym typeface="Consolas"/>
                      </a:endParaRPr>
                    </a:p>
                    <a:p>
                      <a:pPr indent="914400" lvl="0" marL="0" marR="0" rtl="0" algn="l">
                        <a:lnSpc>
                          <a:spcPct val="100000"/>
                        </a:lnSpc>
                        <a:spcBef>
                          <a:spcPts val="0"/>
                        </a:spcBef>
                        <a:spcAft>
                          <a:spcPts val="0"/>
                        </a:spcAft>
                        <a:buClr>
                          <a:schemeClr val="dk1"/>
                        </a:buClr>
                        <a:buSzPts val="1100"/>
                        <a:buFont typeface="Arial"/>
                        <a:buNone/>
                      </a:pPr>
                      <a:r>
                        <a:t/>
                      </a:r>
                      <a:endParaRPr sz="1200" u="none" cap="none" strike="noStrike">
                        <a:solidFill>
                          <a:srgbClr val="D1D9E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sz="1200" u="none" cap="none" strike="noStrike">
                          <a:solidFill>
                            <a:srgbClr val="D1D9E1"/>
                          </a:solidFill>
                          <a:latin typeface="Consolas"/>
                          <a:ea typeface="Consolas"/>
                          <a:cs typeface="Consolas"/>
                          <a:sym typeface="Consolas"/>
                        </a:rPr>
                        <a:t>Sir Walter Elliot, of Kellynch Hall, in Somersetshire, was a man who, for his own amusement, never took up any book but the Baronetage; there he found occupation for an idle hour, and consolation in a distressed one; there his faculties were roused into admiration and respect, by contemplating the limited remnant of the earliest patents; there any unwelcome sensations, arising from domestic affairs changed naturally into pity and contempt as he turned over the almost endless creations of the last century; and there, if every other leaf were powerless, he could read his own history with an interest which never failed.  This was the page at which the favourite volume always opened:</a:t>
                      </a:r>
                      <a:endParaRPr sz="1200" u="none" cap="none" strike="noStrike">
                        <a:solidFill>
                          <a:srgbClr val="D1D9E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sz="1200" u="none" cap="none" strike="noStrike">
                        <a:solidFill>
                          <a:srgbClr val="D1D9E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sz="1200" u="none" cap="none" strike="noStrike">
                          <a:solidFill>
                            <a:srgbClr val="D1D9E1"/>
                          </a:solidFill>
                          <a:latin typeface="Consolas"/>
                          <a:ea typeface="Consolas"/>
                          <a:cs typeface="Consolas"/>
                          <a:sym typeface="Consolas"/>
                        </a:rPr>
                        <a:t>"ELLIOT OF KELLYNCH HALL.</a:t>
                      </a:r>
                      <a:endParaRPr sz="1200" u="none" cap="none" strike="noStrike">
                        <a:solidFill>
                          <a:srgbClr val="D1D9E1"/>
                        </a:solidFill>
                        <a:latin typeface="Consolas"/>
                        <a:ea typeface="Consolas"/>
                        <a:cs typeface="Consolas"/>
                        <a:sym typeface="Consolas"/>
                      </a:endParaRPr>
                    </a:p>
                    <a:p>
                      <a:pPr indent="914400" lvl="0" marL="0" marR="0" rtl="0" algn="l">
                        <a:lnSpc>
                          <a:spcPct val="100000"/>
                        </a:lnSpc>
                        <a:spcBef>
                          <a:spcPts val="0"/>
                        </a:spcBef>
                        <a:spcAft>
                          <a:spcPts val="0"/>
                        </a:spcAft>
                        <a:buClr>
                          <a:schemeClr val="dk1"/>
                        </a:buClr>
                        <a:buSzPts val="1100"/>
                        <a:buFont typeface="Arial"/>
                        <a:buNone/>
                      </a:pPr>
                      <a:r>
                        <a:t/>
                      </a:r>
                      <a:endParaRPr sz="1200" u="none" cap="none" strike="noStrike">
                        <a:solidFill>
                          <a:srgbClr val="D1D9E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sz="1200" u="none" cap="none" strike="noStrike">
                          <a:solidFill>
                            <a:srgbClr val="D1D9E1"/>
                          </a:solidFill>
                          <a:latin typeface="Consolas"/>
                          <a:ea typeface="Consolas"/>
                          <a:cs typeface="Consolas"/>
                          <a:sym typeface="Consolas"/>
                        </a:rPr>
                        <a:t>"Walter Elliot, born March 1, 1760, married, July 15, 1784, Elizabeth, daughter of James Stevenson, Esq. of South Park, in the county of Gloucester, by which lady (who died 1800) he has issue Elizabeth, born June 1, 1785; Anne, born August 9, 1787; a still-born son, November 5, 1789; Mary, born November 20, 1791."</a:t>
                      </a:r>
                      <a:endParaRPr sz="1200" u="none" cap="none" strike="noStrike">
                        <a:solidFill>
                          <a:srgbClr val="D1D9E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sz="1200" u="none" cap="none" strike="noStrike">
                          <a:solidFill>
                            <a:srgbClr val="D1D9E1"/>
                          </a:solidFill>
                          <a:latin typeface="Consolas"/>
                          <a:ea typeface="Consolas"/>
                          <a:cs typeface="Consolas"/>
                          <a:sym typeface="Consolas"/>
                        </a:rPr>
                        <a:t>...</a:t>
                      </a:r>
                      <a:endParaRPr sz="1200" u="none" cap="none" strike="noStrike">
                        <a:solidFill>
                          <a:srgbClr val="CC99CC"/>
                        </a:solidFill>
                        <a:highlight>
                          <a:srgbClr val="474949"/>
                        </a:highlight>
                        <a:latin typeface="Consolas"/>
                        <a:ea typeface="Consolas"/>
                        <a:cs typeface="Consolas"/>
                        <a:sym typeface="Consolas"/>
                      </a:endParaRPr>
                    </a:p>
                  </a:txBody>
                  <a:tcPr marT="63500" marB="63500" marR="63500" marL="63500">
                    <a:solidFill>
                      <a:srgbClr val="474949"/>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7"/>
          <p:cNvSpPr txBox="1"/>
          <p:nvPr>
            <p:ph type="title"/>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b="1" lang="en" sz="10400">
                <a:latin typeface="Montserrat"/>
                <a:ea typeface="Montserrat"/>
                <a:cs typeface="Montserrat"/>
                <a:sym typeface="Montserrat"/>
              </a:rPr>
              <a:t>Spell Check</a:t>
            </a:r>
            <a:endParaRPr b="1" sz="104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