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joJd4HE5hNNMt652U5+bo1zMuF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>
      <p:cViewPr varScale="1">
        <p:scale>
          <a:sx n="136" d="100"/>
          <a:sy n="136" d="100"/>
        </p:scale>
        <p:origin x="96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-6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eb.stanford.edu/~jurafsky/slp3/6.pdf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This is an introductory application of the Naive Bayes algorithm to the spam classification problem.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Classifiers are the heart of machine intelligence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Many language processing tasks are tasks of classification/categorization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Usually, in language, </a:t>
            </a: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text categorization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is applied, in which the text is classified in terms of criteria (labels)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One type of classifier that can be built is a sentiment analyzer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Determines if the </a:t>
            </a: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sentiment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is positive or negative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Positive: </a:t>
            </a:r>
            <a:r>
              <a:rPr lang="en" sz="1200" i="1">
                <a:latin typeface="Roboto"/>
                <a:ea typeface="Roboto"/>
                <a:cs typeface="Roboto"/>
                <a:sym typeface="Roboto"/>
              </a:rPr>
              <a:t>great, richly, awesome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Negative: </a:t>
            </a:r>
            <a:r>
              <a:rPr lang="en" sz="1200" i="1">
                <a:latin typeface="Roboto"/>
                <a:ea typeface="Roboto"/>
                <a:cs typeface="Roboto"/>
                <a:sym typeface="Roboto"/>
              </a:rPr>
              <a:t>pathetic, awful, ridiculously</a:t>
            </a:r>
            <a:endParaRPr sz="1200" i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Other ways to classify texts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Spam detection: assign piece of text to one of two categories: spam or not spam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Authorship attribution: classify text by author attributes such as gender, age, and native language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Text category: determine and classify texts by subject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Most classification is done by supervised machine learning due to the unreliability and inconsistency of human classification (i.e. no set borders)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Source for Image: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http://web.stanford.edu/~jurafsky/slp3/6.pdf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Naive Bayes treats a specific passage input as a “bag-of-words”, where only the words matter (the order of the words does not). The word count of each word of the passage is then returned by the algorithm.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 is a generative classifier: returns classification based on single file data, does not learn/look at trends among different inputs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 is a probabilistic classifier, which means that it will return the class that most likely suited for that particular input which means that it may not be accurate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Ties in with the generative point: only relies on single piece of data and looks at it to see which class (bin) it belongs to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Explanation for the formula at the bottom: the predicted class (c-hat) is equal to the class (among the possible set of classes) for which P(c|d) is the greatest. P(c|d) = probability that a piece of text is of class c given its TFIDF features d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P(c|d) = P(d|c)*P(c)/P(d)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P(d) is the same for all documents across all classes, so cancel out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P(c) is the proportion of the training data that belongs to class c (nice factor to have for balancing, so if you don’t have enough of 1, don’t trust the decision as much)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P(f|c) is the probability that you would have a given set of features given that it belongs to class C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Take each feature and calculate its probability, multiply them all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Example: 1 and 3 are pizza sentences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2 is a pasta sentence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Same classification task as the Support Vector Machine lecture, just switches out </a:t>
            </a:r>
            <a:r>
              <a:rPr lang="en" dirty="0" err="1"/>
              <a:t>LinearSVC</a:t>
            </a:r>
            <a:r>
              <a:rPr lang="en" dirty="0"/>
              <a:t> for </a:t>
            </a:r>
            <a:r>
              <a:rPr lang="en" dirty="0" err="1"/>
              <a:t>GaussianNB</a:t>
            </a:r>
            <a:r>
              <a:rPr lang="en" dirty="0"/>
              <a:t>, which is the scikit-learn Naive Bayes classifier function - so just step through the code like you did for the SVM version of this classifier, and note the changes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1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0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20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2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4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4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4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7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8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enscma2/NaiveBayesClassificationDemo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kaggle.com/uciml/sms-spam-collection-datase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Naive Bayes Algorithm</a:t>
            </a:r>
            <a:endParaRPr/>
          </a:p>
        </p:txBody>
      </p:sp>
      <p:sp>
        <p:nvSpPr>
          <p:cNvPr id="68" name="Google Shape;68;p1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Insert Date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>
            <a:spLocks noGrp="1"/>
          </p:cNvSpPr>
          <p:nvPr>
            <p:ph type="title"/>
          </p:nvPr>
        </p:nvSpPr>
        <p:spPr>
          <a:xfrm>
            <a:off x="139200" y="357800"/>
            <a:ext cx="29763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A Little Background: Classification</a:t>
            </a:r>
            <a:endParaRPr/>
          </a:p>
        </p:txBody>
      </p:sp>
      <p:sp>
        <p:nvSpPr>
          <p:cNvPr id="74" name="Google Shape;74;p2"/>
          <p:cNvSpPr txBox="1">
            <a:spLocks noGrp="1"/>
          </p:cNvSpPr>
          <p:nvPr>
            <p:ph type="body" idx="1"/>
          </p:nvPr>
        </p:nvSpPr>
        <p:spPr>
          <a:xfrm>
            <a:off x="139200" y="1465800"/>
            <a:ext cx="2895000" cy="3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Broad class of problems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One type of classifier that can be built is a sentiment analyzer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Determines if the sentiment is positive or negative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Types of classification: binary, multi-class, multi-label</a:t>
            </a:r>
            <a:endParaRPr sz="1600"/>
          </a:p>
        </p:txBody>
      </p:sp>
      <p:pic>
        <p:nvPicPr>
          <p:cNvPr id="75" name="Google Shape;7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80700" y="679925"/>
            <a:ext cx="4912701" cy="33453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2"/>
          <p:cNvSpPr txBox="1"/>
          <p:nvPr/>
        </p:nvSpPr>
        <p:spPr>
          <a:xfrm>
            <a:off x="3797150" y="4244700"/>
            <a:ext cx="48798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1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Similar to how trash can be organized into different bins in the example above, classifiers can separate text into different categories</a:t>
            </a:r>
            <a:endParaRPr sz="1200" b="0" i="1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Naive Bayes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i="1"/>
              <a:t>Naive Bayes Classification</a:t>
            </a:r>
            <a:endParaRPr i="1"/>
          </a:p>
        </p:txBody>
      </p:sp>
      <p:pic>
        <p:nvPicPr>
          <p:cNvPr id="87" name="Google Shape;8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6350" y="162450"/>
            <a:ext cx="7451298" cy="439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/>
              <a:t>Generative model, unlike SVM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Tries to model the different classes and then match unseen data to the model, rather than take the data as a whole and learn the boundary directly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a probabilistic classifier, which means that it will return the class that is most likely suited for that particular input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means in certain cases, the algorithm results may not be accurate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sp>
        <p:nvSpPr>
          <p:cNvPr id="93" name="Google Shape;93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Characteristics of Naive Bayes Algorithm</a:t>
            </a:r>
            <a:endParaRPr/>
          </a:p>
        </p:txBody>
      </p:sp>
      <p:pic>
        <p:nvPicPr>
          <p:cNvPr id="94" name="Google Shape;9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7025" y="4032800"/>
            <a:ext cx="3028950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Case Study: Spam Filter</a:t>
            </a:r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Recall: TF-IDF vectorization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document is represented by a vector of TF-IDF scores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These scores can be thought of as </a:t>
            </a:r>
            <a:r>
              <a:rPr lang="en" b="1"/>
              <a:t>features</a:t>
            </a:r>
            <a:endParaRPr b="1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Take all the spam documents and calculate the average and standard deviation of features to “model” the spam class; do the same with ham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Task: for a given document, calculate the probability that it belongs to spam given that it has a specific set of TF-IDF features</a:t>
            </a:r>
            <a:endParaRPr/>
          </a:p>
        </p:txBody>
      </p:sp>
      <p:pic>
        <p:nvPicPr>
          <p:cNvPr id="101" name="Google Shape;10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7025" y="4032800"/>
            <a:ext cx="3028950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Recall: Bayes’ Rule</a:t>
            </a:r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pic>
        <p:nvPicPr>
          <p:cNvPr id="108" name="Google Shape;10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1900" y="3562475"/>
            <a:ext cx="457200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7"/>
          <p:cNvPicPr preferRelativeResize="0"/>
          <p:nvPr/>
        </p:nvPicPr>
        <p:blipFill rotWithShape="1">
          <a:blip r:embed="rId4">
            <a:alphaModFix/>
          </a:blip>
          <a:srcRect l="13298" t="31457" r="16819" b="18995"/>
          <a:stretch/>
        </p:blipFill>
        <p:spPr>
          <a:xfrm>
            <a:off x="471900" y="1919075"/>
            <a:ext cx="4572000" cy="1307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General Procedure</a:t>
            </a:r>
            <a:endParaRPr/>
          </a:p>
        </p:txBody>
      </p:sp>
      <p:sp>
        <p:nvSpPr>
          <p:cNvPr id="115" name="Google Shape;115;p8"/>
          <p:cNvSpPr txBox="1">
            <a:spLocks noGrp="1"/>
          </p:cNvSpPr>
          <p:nvPr>
            <p:ph type="body" idx="1"/>
          </p:nvPr>
        </p:nvSpPr>
        <p:spPr>
          <a:xfrm>
            <a:off x="249725" y="1919075"/>
            <a:ext cx="29382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</a:rPr>
              <a:t>For each feature, calculate the average and standard deviation score for the class</a:t>
            </a:r>
            <a:endParaRPr sz="1300">
              <a:solidFill>
                <a:srgbClr val="000000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</a:rPr>
              <a:t>Assume a normal distribution</a:t>
            </a:r>
            <a:endParaRPr sz="1300">
              <a:solidFill>
                <a:srgbClr val="000000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</a:rPr>
              <a:t>normalcdf(-1E99, test score, mean, stdev) = probability</a:t>
            </a:r>
            <a:endParaRPr sz="1300">
              <a:solidFill>
                <a:srgbClr val="000000"/>
              </a:solidFill>
            </a:endParaRPr>
          </a:p>
        </p:txBody>
      </p:sp>
      <p:sp>
        <p:nvSpPr>
          <p:cNvPr id="116" name="Google Shape;116;p8"/>
          <p:cNvSpPr txBox="1"/>
          <p:nvPr/>
        </p:nvSpPr>
        <p:spPr>
          <a:xfrm>
            <a:off x="3245150" y="19190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Example:</a:t>
            </a:r>
            <a:br>
              <a:rPr lang="en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1. She likes pizza.</a:t>
            </a:r>
            <a:br>
              <a:rPr lang="en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2. He likes pasta.</a:t>
            </a:r>
            <a:br>
              <a:rPr lang="en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3. Pizza is awesome.</a:t>
            </a:r>
            <a:endParaRPr sz="13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Words in corpus: </a:t>
            </a:r>
            <a:br>
              <a:rPr lang="en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&lt;she, likes, pizza, he, pasta, is, awesome&gt;</a:t>
            </a:r>
            <a:endParaRPr sz="13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Vectorizations:</a:t>
            </a:r>
            <a:br>
              <a:rPr lang="en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1. &lt;.3662, .1352, .1352, 0, 0, 0, 0&gt;</a:t>
            </a:r>
            <a:br>
              <a:rPr lang="en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2. &lt;0, .1352, 0, .3662, .3662, 0, 0&gt;</a:t>
            </a:r>
            <a:br>
              <a:rPr lang="en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3. &lt;0, 0, .1352, 0, 0, .3662, .3662&gt;</a:t>
            </a:r>
            <a:endParaRPr sz="13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8"/>
          <p:cNvSpPr txBox="1"/>
          <p:nvPr/>
        </p:nvSpPr>
        <p:spPr>
          <a:xfrm>
            <a:off x="5876175" y="1956875"/>
            <a:ext cx="30711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Average Scores for Pizza: </a:t>
            </a:r>
            <a:br>
              <a:rPr lang="en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&lt;.1831, .0676, .1352, 0, 0, .1831, .1831&gt;</a:t>
            </a:r>
            <a:br>
              <a:rPr lang="en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Standard Deviations for Pizza: </a:t>
            </a:r>
            <a:br>
              <a:rPr lang="en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&lt;.259, .096, 0, 0, 0, .259, .259&gt;</a:t>
            </a:r>
            <a:br>
              <a:rPr lang="en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Probability Example:</a:t>
            </a:r>
            <a:br>
              <a:rPr lang="en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1. &lt;.76, .76, 1, 1, 1, .24, .24&gt;</a:t>
            </a:r>
            <a:br>
              <a:rPr lang="en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P(c)*P(f|c) = ⅔ * .76*.76*.24*.24 = .022</a:t>
            </a:r>
            <a:endParaRPr sz="13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Demo: Spam Classification Problem</a:t>
            </a:r>
            <a:endParaRPr/>
          </a:p>
        </p:txBody>
      </p:sp>
      <p:sp>
        <p:nvSpPr>
          <p:cNvPr id="123" name="Google Shape;123;p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Code: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https://repl.it/@enscma2/NaiveBayesClassificationDemo</a:t>
            </a:r>
            <a:endParaRPr lang="en" u="sng" dirty="0">
              <a:solidFill>
                <a:schemeClr val="hlink"/>
              </a:solidFill>
            </a:endParaRP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>
                <a:solidFill>
                  <a:srgbClr val="002060"/>
                </a:solidFill>
              </a:rPr>
              <a:t>Fork </a:t>
            </a:r>
            <a:r>
              <a:rPr lang="en" dirty="0" err="1">
                <a:solidFill>
                  <a:srgbClr val="002060"/>
                </a:solidFill>
              </a:rPr>
              <a:t>Repl</a:t>
            </a:r>
            <a:r>
              <a:rPr lang="en" dirty="0">
                <a:solidFill>
                  <a:srgbClr val="002060"/>
                </a:solidFill>
              </a:rPr>
              <a:t>, go to Shell, run </a:t>
            </a:r>
            <a:r>
              <a:rPr lang="en" b="1" dirty="0">
                <a:solidFill>
                  <a:srgbClr val="002060"/>
                </a:solidFill>
              </a:rPr>
              <a:t>pip install scikit-learn</a:t>
            </a:r>
            <a:endParaRPr dirty="0">
              <a:solidFill>
                <a:srgbClr val="00206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Data: 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https://www.kaggle.com/uciml/sms-spam-collection-dataset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1048</Words>
  <Application>Microsoft Macintosh PowerPoint</Application>
  <PresentationFormat>On-screen Show (16:9)</PresentationFormat>
  <Paragraphs>61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Roboto</vt:lpstr>
      <vt:lpstr>Arial</vt:lpstr>
      <vt:lpstr>Material</vt:lpstr>
      <vt:lpstr>Naive Bayes Algorithm</vt:lpstr>
      <vt:lpstr>A Little Background: Classification</vt:lpstr>
      <vt:lpstr>Naive Bayes</vt:lpstr>
      <vt:lpstr>PowerPoint Presentation</vt:lpstr>
      <vt:lpstr>Characteristics of Naive Bayes Algorithm</vt:lpstr>
      <vt:lpstr>Case Study: Spam Filter</vt:lpstr>
      <vt:lpstr>Recall: Bayes’ Rule</vt:lpstr>
      <vt:lpstr>General Procedure</vt:lpstr>
      <vt:lpstr>Demo: Spam Classification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Naive Bayes Algorithm</dc:title>
  <cp:lastModifiedBy>Halevy, Karina</cp:lastModifiedBy>
  <cp:revision>1</cp:revision>
  <dcterms:modified xsi:type="dcterms:W3CDTF">2023-02-02T03:37:14Z</dcterms:modified>
</cp:coreProperties>
</file>