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Montserrat ExtraLight"/>
      <p:regular r:id="rId16"/>
      <p:bold r:id="rId17"/>
      <p:italic r:id="rId18"/>
      <p:boldItalic r:id="rId19"/>
    </p:embeddedFont>
    <p:embeddedFont>
      <p:font typeface="Montserrat Th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Thin-regular.fntdata"/><Relationship Id="rId11" Type="http://schemas.openxmlformats.org/officeDocument/2006/relationships/slide" Target="slides/slide6.xml"/><Relationship Id="rId22" Type="http://schemas.openxmlformats.org/officeDocument/2006/relationships/font" Target="fonts/MontserratThin-italic.fntdata"/><Relationship Id="rId10" Type="http://schemas.openxmlformats.org/officeDocument/2006/relationships/slide" Target="slides/slide5.xml"/><Relationship Id="rId21" Type="http://schemas.openxmlformats.org/officeDocument/2006/relationships/font" Target="fonts/MontserratThin-bold.fntdata"/><Relationship Id="rId13" Type="http://schemas.openxmlformats.org/officeDocument/2006/relationships/font" Target="fonts/Montserrat-bold.fntdata"/><Relationship Id="rId12" Type="http://schemas.openxmlformats.org/officeDocument/2006/relationships/font" Target="fonts/Montserrat-regular.fntdata"/><Relationship Id="rId23" Type="http://schemas.openxmlformats.org/officeDocument/2006/relationships/font" Target="fonts/Montserrat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MontserratExtraLight-bold.fntdata"/><Relationship Id="rId16" Type="http://schemas.openxmlformats.org/officeDocument/2006/relationships/font" Target="fonts/MontserratExtraLight-regular.fntdata"/><Relationship Id="rId5" Type="http://schemas.openxmlformats.org/officeDocument/2006/relationships/notesMaster" Target="notesMasters/notesMaster1.xml"/><Relationship Id="rId19" Type="http://schemas.openxmlformats.org/officeDocument/2006/relationships/font" Target="fonts/MontserratExtraLight-boldItalic.fntdata"/><Relationship Id="rId6" Type="http://schemas.openxmlformats.org/officeDocument/2006/relationships/slide" Target="slides/slide1.xml"/><Relationship Id="rId18" Type="http://schemas.openxmlformats.org/officeDocument/2006/relationships/font" Target="fonts/MontserratExtraLigh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538caa3e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538caa3e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546d2c1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46d2c1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recap of spell check and its limitations - basically just summarize the last lecture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546d2c1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46d2c1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definition of an n-gram is an n-word phrase (e.g. “hi hello” is a 2-gram)</a:t>
            </a:r>
            <a:endParaRPr/>
          </a:p>
          <a:p>
            <a:pPr indent="0" lvl="0" marL="0" rtl="0" algn="l">
              <a:spcBef>
                <a:spcPts val="0"/>
              </a:spcBef>
              <a:spcAft>
                <a:spcPts val="0"/>
              </a:spcAft>
              <a:buNone/>
            </a:pPr>
            <a:r>
              <a:rPr lang="en"/>
              <a:t>Basically read the rest of the slide, discuss the power of context in decision-makiing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538caa3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38caa3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P(wn | w n-1) means probability that w_n occurs next to w n-1 given that w n-1 occurs, w n-1 is a candidate for the word you’re spell-checking, w_n is the word that comes right after it</a:t>
            </a:r>
            <a:endParaRPr/>
          </a:p>
          <a:p>
            <a:pPr indent="0" lvl="0" marL="0" rtl="0" algn="l">
              <a:spcBef>
                <a:spcPts val="0"/>
              </a:spcBef>
              <a:spcAft>
                <a:spcPts val="0"/>
              </a:spcAft>
              <a:buNone/>
            </a:pPr>
            <a:r>
              <a:rPr lang="en"/>
              <a:t>C(w_n-1 w_n) is the count of w_n-1 and w_n occurring together in a sequence</a:t>
            </a:r>
            <a:endParaRPr/>
          </a:p>
          <a:p>
            <a:pPr indent="0" lvl="0" marL="0" rtl="0" algn="l">
              <a:spcBef>
                <a:spcPts val="0"/>
              </a:spcBef>
              <a:spcAft>
                <a:spcPts val="0"/>
              </a:spcAft>
              <a:buNone/>
            </a:pPr>
            <a:r>
              <a:rPr lang="en"/>
              <a:t>C w_n-1 is the count of w_n-1 occurring in the corpus</a:t>
            </a:r>
            <a:endParaRPr/>
          </a:p>
          <a:p>
            <a:pPr indent="0" lvl="0" marL="0" rtl="0" algn="l">
              <a:spcBef>
                <a:spcPts val="0"/>
              </a:spcBef>
              <a:spcAft>
                <a:spcPts val="0"/>
              </a:spcAft>
              <a:buNone/>
            </a:pPr>
            <a:r>
              <a:rPr lang="en"/>
              <a:t>Calculate this for each candidate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44c1d6d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4c1d6d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different ways to enhance spell check</a:t>
            </a:r>
            <a:endParaRPr/>
          </a:p>
          <a:p>
            <a:pPr indent="-298450" lvl="0" marL="457200" rtl="0" algn="l">
              <a:spcBef>
                <a:spcPts val="0"/>
              </a:spcBef>
              <a:spcAft>
                <a:spcPts val="0"/>
              </a:spcAft>
              <a:buSzPts val="1100"/>
              <a:buChar char="-"/>
            </a:pPr>
            <a:r>
              <a:rPr lang="en"/>
              <a:t>Consider context words</a:t>
            </a:r>
            <a:endParaRPr/>
          </a:p>
          <a:p>
            <a:pPr indent="-298450" lvl="0" marL="457200" rtl="0" algn="l">
              <a:spcBef>
                <a:spcPts val="0"/>
              </a:spcBef>
              <a:spcAft>
                <a:spcPts val="0"/>
              </a:spcAft>
              <a:buSzPts val="1100"/>
              <a:buChar char="-"/>
            </a:pPr>
            <a:r>
              <a:rPr lang="en"/>
              <a:t>Don’t just return words with a fixed edit distance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4c1d6d1a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4c1d6d1a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people to this demo and step through the code - first part is essentially review from spell check so you can just quickly go through it, second part is bigram and enhanced functions - see comments for explanations of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tinyurl.com/bigram-spellcheck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80375"/>
            <a:ext cx="8520600" cy="101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Thin"/>
                <a:ea typeface="Montserrat Thin"/>
                <a:cs typeface="Montserrat Thin"/>
                <a:sym typeface="Montserrat Thin"/>
              </a:rPr>
              <a:t>N-GRAMS</a:t>
            </a:r>
            <a:endParaRPr>
              <a:latin typeface="Montserrat Thin"/>
              <a:ea typeface="Montserrat Thin"/>
              <a:cs typeface="Montserrat Thin"/>
              <a:sym typeface="Montserrat Thin"/>
            </a:endParaRPr>
          </a:p>
        </p:txBody>
      </p:sp>
      <p:sp>
        <p:nvSpPr>
          <p:cNvPr id="55" name="Google Shape;55;p13"/>
          <p:cNvSpPr txBox="1"/>
          <p:nvPr>
            <p:ph type="ctrTitle"/>
          </p:nvPr>
        </p:nvSpPr>
        <p:spPr>
          <a:xfrm>
            <a:off x="311700" y="2571750"/>
            <a:ext cx="8520600" cy="3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UNDERSTANDING NATURAL LANGUAGE WITH CONTEXT</a:t>
            </a:r>
            <a:endParaRPr b="1" sz="1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Recall: Spell Check</a:t>
            </a:r>
            <a:endParaRPr>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Pass in one word</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Edit it by 0, 1, or 2 letters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Language model: </a:t>
            </a:r>
            <a:r>
              <a:rPr i="1" lang="en">
                <a:latin typeface="Montserrat"/>
                <a:ea typeface="Montserrat"/>
                <a:cs typeface="Montserrat"/>
                <a:sym typeface="Montserrat"/>
              </a:rPr>
              <a:t>P(c)</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Error model: </a:t>
            </a:r>
            <a:r>
              <a:rPr i="1" lang="en">
                <a:latin typeface="Montserrat"/>
                <a:ea typeface="Montserrat"/>
                <a:cs typeface="Montserrat"/>
                <a:sym typeface="Montserrat"/>
              </a:rPr>
              <a:t>P(w</a:t>
            </a:r>
            <a:r>
              <a:rPr lang="en">
                <a:latin typeface="Montserrat"/>
                <a:ea typeface="Montserrat"/>
                <a:cs typeface="Montserrat"/>
                <a:sym typeface="Montserrat"/>
              </a:rPr>
              <a:t>|</a:t>
            </a:r>
            <a:r>
              <a:rPr i="1" lang="en">
                <a:latin typeface="Montserrat"/>
                <a:ea typeface="Montserrat"/>
                <a:cs typeface="Montserrat"/>
                <a:sym typeface="Montserrat"/>
              </a:rPr>
              <a:t>c</a:t>
            </a:r>
            <a:r>
              <a:rPr lang="en">
                <a:latin typeface="Montserrat"/>
                <a:ea typeface="Montserrat"/>
                <a:cs typeface="Montserrat"/>
                <a:sym typeface="Montserrat"/>
              </a:rPr>
              <a:t>)</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See which ones are English words and how relatively frequently they appear in our English language corpus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Problems: “stanp,” “form,” “everyday”</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6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ENTER N-GRAMS</a:t>
            </a:r>
            <a:endParaRPr>
              <a:latin typeface="Montserrat ExtraLight"/>
              <a:ea typeface="Montserrat ExtraLight"/>
              <a:cs typeface="Montserrat ExtraLight"/>
              <a:sym typeface="Montserrat ExtraLight"/>
            </a:endParaRPr>
          </a:p>
        </p:txBody>
      </p:sp>
      <p:sp>
        <p:nvSpPr>
          <p:cNvPr id="67" name="Google Shape;67;p15"/>
          <p:cNvSpPr txBox="1"/>
          <p:nvPr>
            <p:ph type="title"/>
          </p:nvPr>
        </p:nvSpPr>
        <p:spPr>
          <a:xfrm>
            <a:off x="311700" y="941525"/>
            <a:ext cx="786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Montserrat"/>
                <a:ea typeface="Montserrat"/>
                <a:cs typeface="Montserrat"/>
                <a:sym typeface="Montserrat"/>
              </a:rPr>
              <a:t>Spelling Corrections with Context</a:t>
            </a:r>
            <a:endParaRPr b="1" sz="1200">
              <a:latin typeface="Montserrat"/>
              <a:ea typeface="Montserrat"/>
              <a:cs typeface="Montserrat"/>
              <a:sym typeface="Montserrat"/>
            </a:endParaRPr>
          </a:p>
        </p:txBody>
      </p:sp>
      <p:sp>
        <p:nvSpPr>
          <p:cNvPr id="68" name="Google Shape;68;p15"/>
          <p:cNvSpPr txBox="1"/>
          <p:nvPr>
            <p:ph idx="1" type="body"/>
          </p:nvPr>
        </p:nvSpPr>
        <p:spPr>
          <a:xfrm>
            <a:off x="311700" y="1301325"/>
            <a:ext cx="8567400" cy="11175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Take into account surrounding words</a:t>
            </a:r>
            <a:endParaRPr sz="2200">
              <a:latin typeface="Montserrat"/>
              <a:ea typeface="Montserrat"/>
              <a:cs typeface="Montserrat"/>
              <a:sym typeface="Montserrat"/>
            </a:endParaRPr>
          </a:p>
          <a:p>
            <a:pPr indent="-368300" lvl="0" marL="4572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Calculate probability that a word occurs right before or after another word</a:t>
            </a:r>
            <a:endParaRPr sz="2200">
              <a:latin typeface="Montserrat"/>
              <a:ea typeface="Montserrat"/>
              <a:cs typeface="Montserrat"/>
              <a:sym typeface="Montserrat"/>
            </a:endParaRPr>
          </a:p>
          <a:p>
            <a:pPr indent="-368300" lvl="0" marL="4572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N = # of words you consider</a:t>
            </a:r>
            <a:endParaRPr sz="2200">
              <a:latin typeface="Montserrat"/>
              <a:ea typeface="Montserrat"/>
              <a:cs typeface="Montserrat"/>
              <a:sym typeface="Montserrat"/>
            </a:endParaRPr>
          </a:p>
          <a:p>
            <a:pPr indent="-368300" lvl="0" marL="4572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Out of all appearances of your word, how many appear with the context word?</a:t>
            </a:r>
            <a:endParaRPr sz="22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6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N-GRAMS</a:t>
            </a:r>
            <a:endParaRPr>
              <a:latin typeface="Montserrat ExtraLight"/>
              <a:ea typeface="Montserrat ExtraLight"/>
              <a:cs typeface="Montserrat ExtraLight"/>
              <a:sym typeface="Montserrat ExtraLight"/>
            </a:endParaRPr>
          </a:p>
        </p:txBody>
      </p:sp>
      <p:sp>
        <p:nvSpPr>
          <p:cNvPr id="74" name="Google Shape;74;p16"/>
          <p:cNvSpPr txBox="1"/>
          <p:nvPr>
            <p:ph type="title"/>
          </p:nvPr>
        </p:nvSpPr>
        <p:spPr>
          <a:xfrm>
            <a:off x="311700" y="941525"/>
            <a:ext cx="786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Montserrat"/>
                <a:ea typeface="Montserrat"/>
                <a:cs typeface="Montserrat"/>
                <a:sym typeface="Montserrat"/>
              </a:rPr>
              <a:t>Breaking Down the Math</a:t>
            </a:r>
            <a:endParaRPr b="1" sz="1200">
              <a:latin typeface="Montserrat"/>
              <a:ea typeface="Montserrat"/>
              <a:cs typeface="Montserrat"/>
              <a:sym typeface="Montserrat"/>
            </a:endParaRPr>
          </a:p>
        </p:txBody>
      </p:sp>
      <p:sp>
        <p:nvSpPr>
          <p:cNvPr id="75" name="Google Shape;75;p16"/>
          <p:cNvSpPr txBox="1"/>
          <p:nvPr>
            <p:ph idx="1" type="body"/>
          </p:nvPr>
        </p:nvSpPr>
        <p:spPr>
          <a:xfrm>
            <a:off x="311700" y="1301325"/>
            <a:ext cx="85674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b="1" lang="en" sz="1400">
                <a:latin typeface="Montserrat"/>
                <a:ea typeface="Montserrat"/>
                <a:cs typeface="Montserrat"/>
                <a:sym typeface="Montserrat"/>
              </a:rPr>
              <a:t>Formula for a Bigram</a:t>
            </a:r>
            <a:r>
              <a:rPr lang="en" sz="1400">
                <a:latin typeface="Montserrat"/>
                <a:ea typeface="Montserrat"/>
                <a:cs typeface="Montserrat"/>
                <a:sym typeface="Montserrat"/>
              </a:rPr>
              <a:t> (N-Grams with N=2; comparing two words at a time)</a:t>
            </a:r>
            <a:endParaRPr sz="1400">
              <a:latin typeface="Montserrat"/>
              <a:ea typeface="Montserrat"/>
              <a:cs typeface="Montserrat"/>
              <a:sym typeface="Montserrat"/>
            </a:endParaRPr>
          </a:p>
        </p:txBody>
      </p:sp>
      <p:pic>
        <p:nvPicPr>
          <p:cNvPr id="76" name="Google Shape;76;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149438" y="2481825"/>
            <a:ext cx="6845124" cy="1418925"/>
          </a:xfrm>
          <a:prstGeom prst="rect">
            <a:avLst/>
          </a:prstGeom>
          <a:noFill/>
          <a:ln>
            <a:noFill/>
          </a:ln>
        </p:spPr>
      </p:pic>
      <p:sp>
        <p:nvSpPr>
          <p:cNvPr id="77" name="Google Shape;77;p16"/>
          <p:cNvSpPr txBox="1"/>
          <p:nvPr>
            <p:ph idx="1" type="body"/>
          </p:nvPr>
        </p:nvSpPr>
        <p:spPr>
          <a:xfrm>
            <a:off x="288300" y="4182600"/>
            <a:ext cx="8567400" cy="5727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1600"/>
              </a:spcAft>
              <a:buNone/>
            </a:pPr>
            <a:r>
              <a:rPr i="1" lang="en" sz="1200">
                <a:latin typeface="Montserrat"/>
                <a:ea typeface="Montserrat"/>
                <a:cs typeface="Montserrat"/>
                <a:sym typeface="Montserrat"/>
              </a:rPr>
              <a:t>(Trigrams, 4-grams and 5-grams are more commonly used when sufficient training data is provided)</a:t>
            </a:r>
            <a:endParaRPr i="1" sz="12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6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SPELL-CHECK ENHANCEMENT</a:t>
            </a:r>
            <a:endParaRPr>
              <a:latin typeface="Montserrat ExtraLight"/>
              <a:ea typeface="Montserrat ExtraLight"/>
              <a:cs typeface="Montserrat ExtraLight"/>
              <a:sym typeface="Montserrat ExtraLight"/>
            </a:endParaRPr>
          </a:p>
        </p:txBody>
      </p:sp>
      <p:sp>
        <p:nvSpPr>
          <p:cNvPr id="83" name="Google Shape;83;p17"/>
          <p:cNvSpPr txBox="1"/>
          <p:nvPr>
            <p:ph idx="1" type="body"/>
          </p:nvPr>
        </p:nvSpPr>
        <p:spPr>
          <a:xfrm>
            <a:off x="311700" y="1301325"/>
            <a:ext cx="8567400" cy="26910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Replace language model with bigram language model</a:t>
            </a:r>
            <a:endParaRPr sz="2200">
              <a:latin typeface="Montserrat"/>
              <a:ea typeface="Montserrat"/>
              <a:cs typeface="Montserrat"/>
              <a:sym typeface="Montserrat"/>
            </a:endParaRPr>
          </a:p>
          <a:p>
            <a:pPr indent="-368300" lvl="0" marL="4572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Instead of looking at how often a candidate word occurs, look at how often it occurs with the context word</a:t>
            </a:r>
            <a:endParaRPr sz="2200">
              <a:latin typeface="Montserrat"/>
              <a:ea typeface="Montserrat"/>
              <a:cs typeface="Montserrat"/>
              <a:sym typeface="Montserrat"/>
            </a:endParaRPr>
          </a:p>
          <a:p>
            <a:pPr indent="-368300" lvl="0" marL="4572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Adjust candidate set to give different edit distances a chance</a:t>
            </a:r>
            <a:endParaRPr sz="22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0" y="450150"/>
            <a:ext cx="914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u="sng">
                <a:solidFill>
                  <a:schemeClr val="hlink"/>
                </a:solidFill>
                <a:latin typeface="Montserrat"/>
                <a:ea typeface="Montserrat"/>
                <a:cs typeface="Montserrat"/>
                <a:sym typeface="Montserrat"/>
                <a:hlinkClick r:id="rId3"/>
              </a:rPr>
              <a:t>https://tinyurl.com/bigram-spellchecker</a:t>
            </a:r>
            <a:endParaRPr sz="35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