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Consolas" panose="020B0609020204030204" pitchFamily="49" charset="0"/>
      <p:regular r:id="rId35"/>
      <p:bold r:id="rId36"/>
      <p:italic r:id="rId37"/>
      <p:boldItalic r:id="rId38"/>
    </p:embeddedFont>
    <p:embeddedFont>
      <p:font typeface="Montserrat" pitchFamily="2" charset="77"/>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p:cViewPr varScale="1">
        <p:scale>
          <a:sx n="136" d="100"/>
          <a:sy n="136" d="100"/>
        </p:scale>
        <p:origin x="960" y="176"/>
      </p:cViewPr>
      <p:guideLst>
        <p:guide orient="horz" pos="1620"/>
        <p:guide pos="2880"/>
      </p:guideLst>
    </p:cSldViewPr>
  </p:slideViewPr>
  <p:notesTextViewPr>
    <p:cViewPr>
      <p:scale>
        <a:sx n="1" d="1"/>
        <a:sy n="1" d="1"/>
      </p:scale>
      <p:origin x="0" y="-264"/>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lecture covers topic modeling with latent dirichlet allocation. It’s quite long, so we’ve split it into three parts and recommend that you split this into three meetings as well, though you may shift around the places at which you split the content.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5af872ad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5af872a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468a0a58a0_2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468a0a58a0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Recap the definition of topic modeling</a:t>
            </a:r>
            <a:endParaRPr/>
          </a:p>
          <a:p>
            <a:pPr marL="0" lvl="0" indent="0" algn="l" rtl="0">
              <a:spcBef>
                <a:spcPts val="0"/>
              </a:spcBef>
              <a:spcAft>
                <a:spcPts val="0"/>
              </a:spcAft>
              <a:buNone/>
            </a:pPr>
            <a:r>
              <a:rPr lang="en"/>
              <a:t>Recap a brief sentence about LDA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5af872ad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5af872ad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Quickly go over preprocessing</a:t>
            </a:r>
            <a:endParaRPr/>
          </a:p>
          <a:p>
            <a:pPr marL="0" lvl="0" indent="0" algn="l" rtl="0">
              <a:spcBef>
                <a:spcPts val="0"/>
              </a:spcBef>
              <a:spcAft>
                <a:spcPts val="0"/>
              </a:spcAft>
              <a:buNone/>
            </a:pPr>
            <a:r>
              <a:rPr lang="en"/>
              <a:t>Make sure to flag all the new imports, as they are needed for this next portion</a:t>
            </a:r>
            <a:endParaRPr/>
          </a:p>
          <a:p>
            <a:pPr marL="0" lvl="0" indent="0" algn="l" rtl="0">
              <a:spcBef>
                <a:spcPts val="0"/>
              </a:spcBef>
              <a:spcAft>
                <a:spcPts val="0"/>
              </a:spcAft>
              <a:buNone/>
            </a:pPr>
            <a:r>
              <a:rPr lang="en"/>
              <a:t>Compiling some docs into a doc_complete as our data corpus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5af872add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5af872ad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Briefly review the cleaning process</a:t>
            </a:r>
            <a:endParaRPr/>
          </a:p>
          <a:p>
            <a:pPr marL="457200" lvl="0" indent="-298450" algn="l" rtl="0">
              <a:spcBef>
                <a:spcPts val="0"/>
              </a:spcBef>
              <a:spcAft>
                <a:spcPts val="0"/>
              </a:spcAft>
              <a:buSzPts val="1100"/>
              <a:buChar char="-"/>
            </a:pPr>
            <a:r>
              <a:rPr lang="en"/>
              <a:t>Removing stopwords</a:t>
            </a:r>
            <a:endParaRPr/>
          </a:p>
          <a:p>
            <a:pPr marL="457200" lvl="0" indent="-298450" algn="l" rtl="0">
              <a:spcBef>
                <a:spcPts val="0"/>
              </a:spcBef>
              <a:spcAft>
                <a:spcPts val="0"/>
              </a:spcAft>
              <a:buSzPts val="1100"/>
              <a:buChar char="-"/>
            </a:pPr>
            <a:r>
              <a:rPr lang="en"/>
              <a:t>Excluding punctuation</a:t>
            </a:r>
            <a:endParaRPr/>
          </a:p>
          <a:p>
            <a:pPr marL="457200" lvl="0" indent="-298450" algn="l" rtl="0">
              <a:spcBef>
                <a:spcPts val="0"/>
              </a:spcBef>
              <a:spcAft>
                <a:spcPts val="0"/>
              </a:spcAft>
              <a:buSzPts val="1100"/>
              <a:buChar char="-"/>
            </a:pPr>
            <a:r>
              <a:rPr lang="en"/>
              <a:t>Lemmatizing my reverting words to base form</a:t>
            </a:r>
            <a:endParaRPr/>
          </a:p>
          <a:p>
            <a:pPr marL="457200" lvl="0" indent="-298450" algn="l" rtl="0">
              <a:spcBef>
                <a:spcPts val="0"/>
              </a:spcBef>
              <a:spcAft>
                <a:spcPts val="0"/>
              </a:spcAft>
              <a:buSzPts val="1100"/>
              <a:buChar char="-"/>
            </a:pPr>
            <a:r>
              <a:rPr lang="en"/>
              <a:t>End result: list of lists of words in each doc</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5af872add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5af872ad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process our data and determine the topics, we need to start by mapping each word to a topic. To do this, we use a map function that takes in our cleaned document.</a:t>
            </a:r>
            <a:endParaRPr/>
          </a:p>
          <a:p>
            <a:pPr marL="0" lvl="0" indent="0" algn="l" rtl="0">
              <a:spcBef>
                <a:spcPts val="0"/>
              </a:spcBef>
              <a:spcAft>
                <a:spcPts val="0"/>
              </a:spcAft>
              <a:buNone/>
            </a:pPr>
            <a:r>
              <a:rPr lang="en"/>
              <a:t>We start with an empty list called topic map, and we’re going to step through the corpus and add to the map.</a:t>
            </a:r>
            <a:endParaRPr/>
          </a:p>
          <a:p>
            <a:pPr marL="0" lvl="0" indent="0" algn="l" rtl="0">
              <a:spcBef>
                <a:spcPts val="0"/>
              </a:spcBef>
              <a:spcAft>
                <a:spcPts val="0"/>
              </a:spcAft>
              <a:buNone/>
            </a:pPr>
            <a:r>
              <a:rPr lang="en"/>
              <a:t>So, we’re going to start a loop for each document in our cleaned corpus (which, remember, is a list of the words in that document):</a:t>
            </a:r>
            <a:endParaRPr/>
          </a:p>
          <a:p>
            <a:pPr marL="0" lvl="0" indent="0" algn="l" rtl="0">
              <a:spcBef>
                <a:spcPts val="0"/>
              </a:spcBef>
              <a:spcAft>
                <a:spcPts val="0"/>
              </a:spcAft>
              <a:buNone/>
            </a:pPr>
            <a:r>
              <a:rPr lang="en"/>
              <a:t>First, we’re going to append an empty list to the topic map, and that’s going to contain our list of mappings for that document.</a:t>
            </a:r>
            <a:endParaRPr/>
          </a:p>
          <a:p>
            <a:pPr marL="0" lvl="0" indent="0" algn="l" rtl="0">
              <a:spcBef>
                <a:spcPts val="0"/>
              </a:spcBef>
              <a:spcAft>
                <a:spcPts val="0"/>
              </a:spcAft>
              <a:buNone/>
            </a:pPr>
            <a:r>
              <a:rPr lang="en"/>
              <a:t>Then, we’re going to have another loop, this time looking at each word in the document.</a:t>
            </a:r>
            <a:endParaRPr/>
          </a:p>
          <a:p>
            <a:pPr marL="0" lvl="0" indent="0" algn="l" rtl="0">
              <a:spcBef>
                <a:spcPts val="0"/>
              </a:spcBef>
              <a:spcAft>
                <a:spcPts val="0"/>
              </a:spcAft>
              <a:buNone/>
            </a:pPr>
            <a:r>
              <a:rPr lang="en"/>
              <a:t>We’re going to randomly assign a topic to each word, and we do this by using the random.randint function, where 1 is the lowest number, and num_topics is our number of topics and is our highest possible number, inclusive. Then, we’re going to tack on a tuple (an ordered pair) consisting of the word and the topic assignment, onto the last item in the topic_map list, which is going to be that last list we just appended.</a:t>
            </a:r>
            <a:endParaRPr/>
          </a:p>
          <a:p>
            <a:pPr marL="0" lvl="0" indent="0" algn="l" rtl="0">
              <a:spcBef>
                <a:spcPts val="0"/>
              </a:spcBef>
              <a:spcAft>
                <a:spcPts val="0"/>
              </a:spcAft>
              <a:buNone/>
            </a:pPr>
            <a:r>
              <a:rPr lang="en"/>
              <a:t>After that, we should have a list of tuples, and each of those lists is going to be called a document map.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5af872add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45af872ad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an example topic map should look something like this: it’s one giant list, and since we have five documents, we have five sub-lists, and in each list, we have a bunch of tuples, so sugar is assigned to topic 2, bad = 3, the second occurence of sugar is also assigned to 2, etc.</a:t>
            </a:r>
            <a:endParaRPr/>
          </a:p>
          <a:p>
            <a:pPr marL="0" lvl="0" indent="0" algn="l" rtl="0">
              <a:spcBef>
                <a:spcPts val="0"/>
              </a:spcBef>
              <a:spcAft>
                <a:spcPts val="0"/>
              </a:spcAft>
              <a:buNone/>
            </a:pPr>
            <a:r>
              <a:rPr lang="en"/>
              <a:t>Now that we have our topic map, we’re ready to build our probability functions. So, we want two probabilities: one is p(t|d), which is, out of all the words in the document, how many words are labeled with topic t? Then, we want p(w|t), which is, out of all the words in the whole corpus that are labeled with topic t, how many of those are that word that we want? We’re then going to calculate the product of these and refine our assignments each time.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5af872add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5af872ad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first, let’s implement our t given d. Remember this is, in one particular document, out of all the words in it, how many are labeled t.</a:t>
            </a:r>
            <a:endParaRPr/>
          </a:p>
          <a:p>
            <a:pPr marL="0" lvl="0" indent="0" algn="l" rtl="0">
              <a:spcBef>
                <a:spcPts val="0"/>
              </a:spcBef>
              <a:spcAft>
                <a:spcPts val="0"/>
              </a:spcAft>
              <a:buNone/>
            </a:pPr>
            <a:r>
              <a:rPr lang="en"/>
              <a:t>So we’re going to take in a doc_map, which will be one of the maps that’s in our topic map list, and we’ll also take in a topic t, which will be a number.</a:t>
            </a:r>
            <a:endParaRPr/>
          </a:p>
          <a:p>
            <a:pPr marL="0" lvl="0" indent="0" algn="l" rtl="0">
              <a:spcBef>
                <a:spcPts val="0"/>
              </a:spcBef>
              <a:spcAft>
                <a:spcPts val="0"/>
              </a:spcAft>
              <a:buNone/>
            </a:pPr>
            <a:r>
              <a:rPr lang="en"/>
              <a:t>We’re going to start by setting a t_count equal to zero. Then, we’re going to unpack each tuple in the doc_map. So remember, doc map has a list of word, topic, word, topic, etc, so for each one of those, we’re going to check if the assignment (or the topic) is equal to the topic we’re looking for, and if it is, then we add one to the count.</a:t>
            </a:r>
            <a:endParaRPr/>
          </a:p>
          <a:p>
            <a:pPr marL="0" lvl="0" indent="0" algn="l" rtl="0">
              <a:spcBef>
                <a:spcPts val="0"/>
              </a:spcBef>
              <a:spcAft>
                <a:spcPts val="0"/>
              </a:spcAft>
              <a:buNone/>
            </a:pPr>
            <a:r>
              <a:rPr lang="en"/>
              <a:t>After that, we have to divide by the total number of words in the document, which is the length of the doc map, and then we return that.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5af872add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5af872ad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that we have t given d, we need w given t, which is out of all the words in the corpus that are labeled with topic t, how many are the word that we’re looking for? So we’re going to need the word, the topic map, and the topic we’re looking for. We’ll start by making an empty list of words assigned to topic t that we’re going to build on as we go. Then, we start a loop, looking through each document map inside the topic map. Within that, we want to extract the tuples of word, topic, word, topic in the doc map. We’re going to call the word “item” so we don’t confuse it with the “word” we passed in at the top. This part is similar to our last function--we check that the assignment or topic is equal to the topic we’re looking for, and then, if it is, we add the word to our running list. To prevent a division by zero error, we add a little checkpoint to make sure that in the case that no words are assigned to the topic in the whole corpus, we just return 0. Then, with that out of the way, we make a variable t_count that counts how many of our word appear in our list. So the .count function is built into python and it basically returns the count or frequency of a specified item within a list. Then, we need to divide that count by the total number of words in the corpus that are assigned to topic t, and we return that.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5af872add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5af872ad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that we have our two functions, we need to put them together. So we’re going to call this topic_prob, and in our algorithm, we need to do this once for EACH word for EACH topic for EACH document in the corpus. So this is pretty straightforward, we pass in the parameters we need--the word, doc map, topic map, and topic, and then we calculate the product of w|t and t|d. In our algorithm, we’re going to reassign each word to the topic that has the maximum product.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5af872add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5af872ad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Next week, we will actually put these functions into our algorithm and build a nice output and user interface, and we might also discuss some ways we can improve and beef up our algorithm. Code from today is on here, what we covered today is up through line 63; we’ll go over the rest of the stuff next week.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68a0a58a0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68a0a58a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what topic modeling is (first bullet)</a:t>
            </a:r>
            <a:endParaRPr/>
          </a:p>
          <a:p>
            <a:pPr marL="0" lvl="0" indent="0" algn="l" rtl="0">
              <a:spcBef>
                <a:spcPts val="0"/>
              </a:spcBef>
              <a:spcAft>
                <a:spcPts val="0"/>
              </a:spcAft>
              <a:buNone/>
            </a:pPr>
            <a:r>
              <a:rPr lang="en"/>
              <a:t>Make it more concrete with input and output</a:t>
            </a:r>
            <a:endParaRPr/>
          </a:p>
          <a:p>
            <a:pPr marL="0" lvl="0" indent="0" algn="l" rtl="0">
              <a:spcBef>
                <a:spcPts val="0"/>
              </a:spcBef>
              <a:spcAft>
                <a:spcPts val="0"/>
              </a:spcAft>
              <a:buNone/>
            </a:pPr>
            <a:r>
              <a:rPr lang="en"/>
              <a:t>The input is a corpus of documents and a number of topics that you want the algorithm to extract</a:t>
            </a:r>
            <a:endParaRPr/>
          </a:p>
          <a:p>
            <a:pPr marL="0" lvl="0" indent="0" algn="l" rtl="0">
              <a:spcBef>
                <a:spcPts val="0"/>
              </a:spcBef>
              <a:spcAft>
                <a:spcPts val="0"/>
              </a:spcAft>
              <a:buNone/>
            </a:pPr>
            <a:r>
              <a:rPr lang="en"/>
              <a:t>The output then gives, for each topic, a distribution of the words that fall under that topic</a:t>
            </a:r>
            <a:endParaRPr/>
          </a:p>
          <a:p>
            <a:pPr marL="0" lvl="0" indent="0" algn="l" rtl="0">
              <a:spcBef>
                <a:spcPts val="0"/>
              </a:spcBef>
              <a:spcAft>
                <a:spcPts val="0"/>
              </a:spcAft>
              <a:buNone/>
            </a:pPr>
            <a:r>
              <a:rPr lang="en"/>
              <a:t>The algorithm won’t give the topics names (as it can’t really do that), but we can infer what the topics are - in the example on the slide, topic 1 is probably animals, and topic 2 can be weather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6e814131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6e81413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6e814131d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6e814131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Recap the definition of topic modeling</a:t>
            </a:r>
            <a:endParaRPr/>
          </a:p>
          <a:p>
            <a:pPr marL="0" lvl="0" indent="0" algn="l" rtl="0">
              <a:spcBef>
                <a:spcPts val="0"/>
              </a:spcBef>
              <a:spcAft>
                <a:spcPts val="0"/>
              </a:spcAft>
              <a:buNone/>
            </a:pPr>
            <a:r>
              <a:rPr lang="en"/>
              <a:t>Recap a brief sentence about LDA</a:t>
            </a:r>
            <a:endParaRPr/>
          </a:p>
          <a:p>
            <a:pPr marL="0" lvl="0" indent="0" algn="l" rtl="0">
              <a:spcBef>
                <a:spcPts val="0"/>
              </a:spcBef>
              <a:spcAft>
                <a:spcPts val="0"/>
              </a:spcAft>
              <a:buNone/>
            </a:pPr>
            <a:r>
              <a:rPr lang="en"/>
              <a:t>Recap probability functions + preprocessing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46e814131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46e814131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Quickly go over preprocessing and cleaning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6e814131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6e814131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Quickly review the mapping function and explain the structure of the output (bolded is doc map, whole thing is topic map)</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46e814131d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46e814131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Quickly review probability, explain inputs and outputs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46e814131d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46e814131d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that we have our probabilities, we’re going to use those functions to continuously improve our topic distribution. To do this, we use an update function, where we take in our topic map and our number of topics. So we’re going to look through each document inside the topic, and within that, we’re going to look through each word and assignment in doc_map (remember that word, assignment is a tuple). We’re going to start out by assigning the topic of that word to its current assignment, and then we’re going to also set a temporary variable called max_topic_prob, and we’re going to continuously update that. Then, for each topic (so the range goes through each topic), we’re going to calculate that probability of that word being assigned to that topic based on our current distribution, using our probability that we had before. And if that probability is more than our current maximum, that means it’s more likely that the word belongs to the new topic than the current topic, so we’re going to replace the max prob with our current prob, and then we’re going to replace the topic with the temporary topic.</a:t>
            </a:r>
            <a:endParaRPr/>
          </a:p>
          <a:p>
            <a:pPr marL="0" lvl="0" indent="0" algn="l" rtl="0">
              <a:spcBef>
                <a:spcPts val="0"/>
              </a:spcBef>
              <a:spcAft>
                <a:spcPts val="0"/>
              </a:spcAft>
              <a:buNone/>
            </a:pPr>
            <a:r>
              <a:rPr lang="en"/>
              <a:t>After that, we need to change the assignment in our doc map. To do that, we need to do something a little special. In Python, tuples are immutable, which means they can’t be changed. So, we can’t just go into the current tuple and change assignment to our new topic. Instead, what we can do is assign a completely new tuple to that spot in our doc_map list, since lists are mutable (changeable). So to do this, that’s why we’ve kept a running total called idx at the beginning of our big loop. So this idx is going to correspond to the place in the list that we’re at. So for our first word, idx will be at zero, and so we’ll replace what’s currently at index 0 of that list with a new tuple with the word and the new topic. And then after, that, as we move through the list, we need to increment our idx. So one run of this update function will “refine” our distribution once through the entire topic map.</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6e814131d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6e814131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that we have our update function, we’re ready to start writing our main function, which we’ll call LDA. So we want to be able to do LDA straight-up on a clean document, a number of topics, and a number of passes. We’ll pass in a clean corpus instead of a raw corpus because we may or may not want to change our cleaning function later on, but that should be separate from our actual calculation, so we want to keep those separate and just assume that whatever’s being passed into the model is cleaned to our satisfaction. So, with our cleaned documents and our number of topics, we’re going to make our topic map, which as you recall, generates a list of tuples with each word randomly mapped to a topic. Just for our satisfaction, we can print our random map with the print line. Then, we’re going to do as many updates as we specify. So if we say passes = 50, that means we’re going to loop through the topic map 50 times and update it each time. With each update, we of course get a more refined and optimal distribution, and so at the end, we have our final distribution. We can print this final map again with a print statement.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46e814131d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46e814131d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that we have our distribution calculated, we need to turn it into an output that humans can understand! So, we’re going to define this function ABOVE the LDA, as we’ll be adding it onto the LDA function later on. So we’re going to take in our topic map and our number of topics. So our goal here is to get an out that’s like, “Topic 1: 30% word 1, 20% word 2, etc…” To do that, we need to group our words by topic. To do this, we’re going to start by creating a tuple_list, which is just basically flattening our topic map. For each document in the topic map, and for each word, assignment tuple inside the document, we’re just going to tack it on to our tuple list. So now, instead of a topic map which is a list of lists where each list is a document map, we just have one big list of all our words along with their assignments, since for our output, we just want a breakdown of words, and not a breakdown of documents. Now that we have our list of words, we’re going to group them by topic. So we make an empty list called grouped_by_topic. Then, for each topic from 1 to our number of topics, we’re going to add to this list. We’re going to add the “word” part of the word, assignment tuple if and only if that word is assigned to that topic. And so at the end of this loop, we have a list of lists, where each list is all the words assigned to that topic. Now, we’re going to create another list called topic_breakdowns. For this one, we’ll go through each topic and add on a Counter dictionary of the list of words assigned to that topic. So that’s going to return a list of Counters, where each counter is a dictionary where the keys are the words assigned to that topic and the values are how many times that word occurs in the grouped_by_topic list for that topic, so it’s like how many times each word is mentioned. Then, we have to turn these counts into percentages. So for each counter in topic_breakdowns (looping through), we need to calculate the total number of words, which is the sum of the values of the Counter for that topic. Then, for each of the keys in that particular Counter, we need to change the value assigned to that key to the percent of times that word is mentioned out of the total number of words mentioned. After that, we want to return our breakdowns of words in descending order (i.e. 30% cheese, 20% blue, 10% cheddar, not 2% cheese, 40% hard, 30% wine or some mixed up order like that), so we need to apply this function called sorted on each breakdown of each topic. So basically what this does is that it makes a list of the items in the Counter for that topic, and it sorts that list by tup[1], which is Python for the second item in that tuple, which is the percentage for that word, and since we want the percentages from highest to lowest, we need to say reverse=True. So in Python, we do this with the key = lambda syntax. Now, we are finally ready to start our output string. So for each topic, we’re going to add on some output. First, we need to add on “Topic” and then the topic number. Then, for the counter in topic breakdowns that corresponds to that topic, for each word and percentage, we’re going to add on the percentage (rounded to 2 decimal places for visual clarity), followed by that word. After we’re done with each topic, we’ll add a new line for good measure just so it doesn’t get cluttered. And then, once we’re done looping through all the topics, we’ll return the output!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46e814131d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46e814131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now, let’s add our output to our model. All we have to do is pull up the function we had before and just return the output of our final topic map plus our number of topics!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46e814131d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46e814131d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 now, we can set some passes and some topics and try out our function on our little cleaned corpus!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68a0a58a0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68a0a58a0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step 1 and step 2; for step 2, you basically calculate the product of those probabilities for each possible topic and pick the topic that has the largest probability (note: the topic is only changed for that particular instance of the word, not for all occurrences of the word in the corpus)</a:t>
            </a:r>
            <a:endParaRPr/>
          </a:p>
          <a:p>
            <a:pPr marL="0" lvl="0" indent="0" algn="l" rtl="0">
              <a:spcBef>
                <a:spcPts val="0"/>
              </a:spcBef>
              <a:spcAft>
                <a:spcPts val="0"/>
              </a:spcAft>
              <a:buNone/>
            </a:pPr>
            <a:r>
              <a:rPr lang="en"/>
              <a:t>Eventually, the changes in topic that you make will be minimal, and you arrive at a sort of final answer and spit out your distributions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46e814131d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46e814131d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 now, we can set some passes and some topics and try out our function on our little cleaned corpus!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46e814131d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46e814131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that our function works, we want people who can’t code to be able to use it. So we’re going to build a user interface that allows our user to put in a corpus and run the algorithm on it. So first, we’re going to make a user_corpus list. Then, we’ll take some input from our user for the first document. And we’ll say that if they type “corpus done,” that’ll be our indicator that we can start processing their corpus and stop accepting new documents. And if they type quit, then we’ll stop the program. So while they don’t type quit, we’ll say that while they’re not yet done with their corpus, we just keep adding the document to the corpus (.append(user_doc)), and then we ask for another document and another document until they’re done. After they’re done, we ask them how many topics they want and convert that to an integer. Then, we clean the corpus they passed in (remember the clean function is separate from the model). Then, we’ll print out a call of our LDA function on that cleaned corpus with their number of topics and our number of passes. After that, if they want to keep going, we’ll clear our corpus and keep asking for input until they say quit. Try it out! (can be run on my repl on next slide)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6e814131d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6e814131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68a0a58a0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68a0a58a0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Explain that you have to import and download these NLTK packages as part of standard python syntax</a:t>
            </a:r>
            <a:endParaRPr dirty="0"/>
          </a:p>
          <a:p>
            <a:pPr marL="0" lvl="0" indent="0" algn="l" rtl="0">
              <a:spcBef>
                <a:spcPts val="0"/>
              </a:spcBef>
              <a:spcAft>
                <a:spcPts val="0"/>
              </a:spcAft>
              <a:buNone/>
            </a:pPr>
            <a:r>
              <a:rPr lang="en" dirty="0" err="1"/>
              <a:t>Doc_complete</a:t>
            </a:r>
            <a:r>
              <a:rPr lang="en" dirty="0"/>
              <a:t> is a simple corpus consisting of a list of 5 documents or pieces of text</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Note for instructor: you may have to go to the </a:t>
            </a:r>
            <a:r>
              <a:rPr lang="en" dirty="0" err="1"/>
              <a:t>repl.it</a:t>
            </a:r>
            <a:r>
              <a:rPr lang="en" dirty="0"/>
              <a:t> Shell and pip install </a:t>
            </a:r>
            <a:r>
              <a:rPr lang="en" dirty="0" err="1"/>
              <a:t>nltk</a:t>
            </a:r>
            <a:r>
              <a:rPr lang="en" dirty="0"/>
              <a:t> – do this if pressing “run</a:t>
            </a:r>
            <a:r>
              <a:rPr lang="en"/>
              <a:t>” gives you any error.</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68a0a58a0_2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68a0a58a0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Stopwords is the corpus of filler words built into NLTK, and .words gets a list of the words; set() them to make it a unique collection and get rid of duplicates, specify that the language is english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68a0a58a0_2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68a0a58a0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Basically taking care of cases where you have him. Vs him! Vs him -- punctuation doesn’t alter a word, so it should be striped for cleanliness</a:t>
            </a:r>
            <a:endParaRPr/>
          </a:p>
          <a:p>
            <a:pPr marL="0" lvl="0" indent="0" algn="l" rtl="0">
              <a:spcBef>
                <a:spcPts val="0"/>
              </a:spcBef>
              <a:spcAft>
                <a:spcPts val="0"/>
              </a:spcAft>
              <a:buNone/>
            </a:pPr>
            <a:r>
              <a:rPr lang="en"/>
              <a:t>String.punctuation is the list of punctuation marks built into the Python string package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68a0a58a0_2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68a0a58a0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Basically lemmatization is stripping words down to their base forms</a:t>
            </a:r>
            <a:endParaRPr/>
          </a:p>
          <a:p>
            <a:pPr marL="0" lvl="0" indent="0" algn="l" rtl="0">
              <a:spcBef>
                <a:spcPts val="0"/>
              </a:spcBef>
              <a:spcAft>
                <a:spcPts val="0"/>
              </a:spcAft>
              <a:buNone/>
            </a:pPr>
            <a:r>
              <a:rPr lang="en"/>
              <a:t>Contrast with stemming, which is chopping off prefixes and suffixes</a:t>
            </a:r>
            <a:endParaRPr/>
          </a:p>
          <a:p>
            <a:pPr marL="457200" lvl="0" indent="-298450" algn="l" rtl="0">
              <a:spcBef>
                <a:spcPts val="0"/>
              </a:spcBef>
              <a:spcAft>
                <a:spcPts val="0"/>
              </a:spcAft>
              <a:buSzPts val="1100"/>
              <a:buChar char="-"/>
            </a:pPr>
            <a:r>
              <a:rPr lang="en"/>
              <a:t>Lemmatization instead goes into the word and changes stuff, but it doesn’t chop things off as in the NOT example</a:t>
            </a:r>
            <a:endParaRPr/>
          </a:p>
          <a:p>
            <a:pPr marL="0" lvl="0" indent="0" algn="l" rtl="0">
              <a:spcBef>
                <a:spcPts val="0"/>
              </a:spcBef>
              <a:spcAft>
                <a:spcPts val="0"/>
              </a:spcAft>
              <a:buNone/>
            </a:pPr>
            <a:r>
              <a:rPr lang="en"/>
              <a:t>WordNetLemmatizer() is an instance of the NLTK lemmatizer that does this lemmatizing for us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68a0a58a0_2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68a0a58a0_2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Pass in a document</a:t>
            </a:r>
            <a:endParaRPr/>
          </a:p>
          <a:p>
            <a:pPr marL="0" lvl="0" indent="0" algn="l" rtl="0">
              <a:spcBef>
                <a:spcPts val="0"/>
              </a:spcBef>
              <a:spcAft>
                <a:spcPts val="0"/>
              </a:spcAft>
              <a:buNone/>
            </a:pPr>
            <a:r>
              <a:rPr lang="en"/>
              <a:t>Stop_free: get all the words in the document, make them all lowercase to standardize, make sure they’re not filler words, and then join them back together into a string with the space character</a:t>
            </a:r>
            <a:endParaRPr/>
          </a:p>
          <a:p>
            <a:pPr marL="0" lvl="0" indent="0" algn="l" rtl="0">
              <a:spcBef>
                <a:spcPts val="0"/>
              </a:spcBef>
              <a:spcAft>
                <a:spcPts val="0"/>
              </a:spcAft>
              <a:buNone/>
            </a:pPr>
            <a:r>
              <a:rPr lang="en"/>
              <a:t>Punc_free: take the stop_free, take out all the punctuation characters (we do this character by character or letter by letter: for each letter, if it’s not punctuation, then we add it onto our string)</a:t>
            </a:r>
            <a:endParaRPr/>
          </a:p>
          <a:p>
            <a:pPr marL="0" lvl="0" indent="0" algn="l" rtl="0">
              <a:spcBef>
                <a:spcPts val="0"/>
              </a:spcBef>
              <a:spcAft>
                <a:spcPts val="0"/>
              </a:spcAft>
              <a:buNone/>
            </a:pPr>
            <a:r>
              <a:rPr lang="en"/>
              <a:t>Normalized = performing the lemmatization: split the cleaned up sentence into words, call the lemma.lematize function on each word, write that into a new list and join together those lemmatized words</a:t>
            </a:r>
            <a:endParaRPr/>
          </a:p>
          <a:p>
            <a:pPr marL="0" lvl="0" indent="0" algn="l" rtl="0">
              <a:spcBef>
                <a:spcPts val="0"/>
              </a:spcBef>
              <a:spcAft>
                <a:spcPts val="0"/>
              </a:spcAft>
              <a:buNone/>
            </a:pPr>
            <a:r>
              <a:rPr lang="en"/>
              <a:t>Return that</a:t>
            </a:r>
            <a:endParaRPr/>
          </a:p>
          <a:p>
            <a:pPr marL="0" lvl="0" indent="0" algn="l" rtl="0">
              <a:spcBef>
                <a:spcPts val="0"/>
              </a:spcBef>
              <a:spcAft>
                <a:spcPts val="0"/>
              </a:spcAft>
              <a:buNone/>
            </a:pPr>
            <a:r>
              <a:rPr lang="en"/>
              <a:t>Call the function on our corpus: doc_clean is a list of the docs that have been cleaned, separated into lists of their component words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68a0a58a0_2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68a0a58a0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epl.it/@enscma2/TopicMode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repl.it/@enscma2/TopicModel"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repl.it/@enscma2/TopicModel"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repl.it/@enscma2/TopicMode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152375"/>
            <a:ext cx="8520600" cy="94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Topic Modeling </a:t>
            </a:r>
            <a:endParaRPr b="1">
              <a:latin typeface="Montserrat"/>
              <a:ea typeface="Montserrat"/>
              <a:cs typeface="Montserrat"/>
              <a:sym typeface="Montserrat"/>
            </a:endParaRPr>
          </a:p>
          <a:p>
            <a:pPr marL="0" lvl="0" indent="0" algn="ctr" rtl="0">
              <a:spcBef>
                <a:spcPts val="0"/>
              </a:spcBef>
              <a:spcAft>
                <a:spcPts val="0"/>
              </a:spcAft>
              <a:buNone/>
            </a:pPr>
            <a:r>
              <a:rPr lang="en" b="1">
                <a:latin typeface="Montserrat"/>
                <a:ea typeface="Montserrat"/>
                <a:cs typeface="Montserrat"/>
                <a:sym typeface="Montserrat"/>
              </a:rPr>
              <a:t>With LDA</a:t>
            </a:r>
            <a:endParaRPr b="1">
              <a:latin typeface="Montserrat"/>
              <a:ea typeface="Montserrat"/>
              <a:cs typeface="Montserrat"/>
              <a:sym typeface="Montserrat"/>
            </a:endParaRPr>
          </a:p>
        </p:txBody>
      </p:sp>
      <p:sp>
        <p:nvSpPr>
          <p:cNvPr id="55" name="Google Shape;55;p13"/>
          <p:cNvSpPr txBox="1">
            <a:spLocks noGrp="1"/>
          </p:cNvSpPr>
          <p:nvPr>
            <p:ph type="subTitle" idx="1"/>
          </p:nvPr>
        </p:nvSpPr>
        <p:spPr>
          <a:xfrm>
            <a:off x="311700" y="32489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Montserrat"/>
                <a:ea typeface="Montserrat"/>
                <a:cs typeface="Montserrat"/>
                <a:sym typeface="Montserrat"/>
              </a:rPr>
              <a:t>Latent Dirichlet Allocation</a:t>
            </a:r>
            <a:endParaRPr b="1" dirty="0">
              <a:latin typeface="Montserrat"/>
              <a:ea typeface="Montserrat"/>
              <a:cs typeface="Montserrat"/>
              <a:sym typeface="Montserrat"/>
            </a:endParaRPr>
          </a:p>
          <a:p>
            <a:pPr marL="0" lvl="0" indent="0" algn="ctr" rtl="0">
              <a:spcBef>
                <a:spcPts val="0"/>
              </a:spcBef>
              <a:spcAft>
                <a:spcPts val="0"/>
              </a:spcAft>
              <a:buNone/>
            </a:pPr>
            <a:r>
              <a:rPr lang="en" sz="2000" b="1" dirty="0">
                <a:latin typeface="Montserrat"/>
                <a:ea typeface="Montserrat"/>
                <a:cs typeface="Montserrat"/>
                <a:sym typeface="Montserrat"/>
              </a:rPr>
              <a:t>Follow along: </a:t>
            </a:r>
            <a:r>
              <a:rPr lang="en" sz="2000" b="1" u="sng" dirty="0">
                <a:solidFill>
                  <a:schemeClr val="hlink"/>
                </a:solidFill>
                <a:latin typeface="Montserrat"/>
                <a:ea typeface="Montserrat"/>
                <a:cs typeface="Montserrat"/>
                <a:sym typeface="Montserrat"/>
                <a:hlinkClick r:id="rId3"/>
              </a:rPr>
              <a:t>https://repl.it/@enscma2/TopicModel</a:t>
            </a:r>
            <a:endParaRPr sz="2000" b="1" dirty="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ctrTitle"/>
          </p:nvPr>
        </p:nvSpPr>
        <p:spPr>
          <a:xfrm>
            <a:off x="311700" y="3066775"/>
            <a:ext cx="8520600" cy="94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Topic Modeling </a:t>
            </a:r>
            <a:endParaRPr b="1">
              <a:latin typeface="Montserrat"/>
              <a:ea typeface="Montserrat"/>
              <a:cs typeface="Montserrat"/>
              <a:sym typeface="Montserrat"/>
            </a:endParaRPr>
          </a:p>
          <a:p>
            <a:pPr marL="0" lvl="0" indent="0" algn="ctr" rtl="0">
              <a:spcBef>
                <a:spcPts val="0"/>
              </a:spcBef>
              <a:spcAft>
                <a:spcPts val="0"/>
              </a:spcAft>
              <a:buNone/>
            </a:pPr>
            <a:r>
              <a:rPr lang="en" b="1">
                <a:latin typeface="Montserrat"/>
                <a:ea typeface="Montserrat"/>
                <a:cs typeface="Montserrat"/>
                <a:sym typeface="Montserrat"/>
              </a:rPr>
              <a:t>With LDA </a:t>
            </a:r>
            <a:endParaRPr b="1">
              <a:latin typeface="Montserrat"/>
              <a:ea typeface="Montserrat"/>
              <a:cs typeface="Montserrat"/>
              <a:sym typeface="Montserrat"/>
            </a:endParaRPr>
          </a:p>
          <a:p>
            <a:pPr marL="0" lvl="0" indent="0" algn="ctr" rtl="0">
              <a:spcBef>
                <a:spcPts val="0"/>
              </a:spcBef>
              <a:spcAft>
                <a:spcPts val="0"/>
              </a:spcAft>
              <a:buNone/>
            </a:pPr>
            <a:r>
              <a:rPr lang="en" b="1">
                <a:latin typeface="Montserrat"/>
                <a:ea typeface="Montserrat"/>
                <a:cs typeface="Montserrat"/>
                <a:sym typeface="Montserrat"/>
              </a:rPr>
              <a:t>Part 2</a:t>
            </a:r>
            <a:endParaRPr b="1">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Overview &amp; Review</a:t>
            </a:r>
            <a:endParaRPr>
              <a:latin typeface="Montserrat"/>
              <a:ea typeface="Montserrat"/>
              <a:cs typeface="Montserrat"/>
              <a:sym typeface="Montserrat"/>
            </a:endParaRPr>
          </a:p>
        </p:txBody>
      </p:sp>
      <p:sp>
        <p:nvSpPr>
          <p:cNvPr id="114" name="Google Shape;11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ontserrat"/>
              <a:buChar char="●"/>
            </a:pPr>
            <a:r>
              <a:rPr lang="en">
                <a:latin typeface="Montserrat"/>
                <a:ea typeface="Montserrat"/>
                <a:cs typeface="Montserrat"/>
                <a:sym typeface="Montserrat"/>
              </a:rPr>
              <a:t>Topic Modeling: extracting abstract topics from a corpus</a:t>
            </a:r>
            <a:endParaRPr>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en">
                <a:latin typeface="Montserrat"/>
                <a:ea typeface="Montserrat"/>
                <a:cs typeface="Montserrat"/>
                <a:sym typeface="Montserrat"/>
              </a:rPr>
              <a:t>LDA algorithm: start w/ random assignment, then gradually optimize based on certain probabilities</a:t>
            </a:r>
            <a:endParaRPr>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en">
                <a:latin typeface="Montserrat"/>
                <a:ea typeface="Montserrat"/>
                <a:cs typeface="Montserrat"/>
                <a:sym typeface="Montserrat"/>
              </a:rPr>
              <a:t>Next 2 meetings: implementing the algorithm from scratch</a:t>
            </a:r>
            <a:endParaRPr>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en">
                <a:latin typeface="Montserrat"/>
                <a:ea typeface="Montserrat"/>
                <a:cs typeface="Montserrat"/>
                <a:sym typeface="Montserrat"/>
              </a:rPr>
              <a:t>Today: transforming corpus into a map &amp; writing the probability functions</a:t>
            </a:r>
            <a:endParaRPr>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Recap: Preprocessing</a:t>
            </a:r>
            <a:endParaRPr>
              <a:latin typeface="Montserrat"/>
              <a:ea typeface="Montserrat"/>
              <a:cs typeface="Montserrat"/>
              <a:sym typeface="Montserrat"/>
            </a:endParaRPr>
          </a:p>
        </p:txBody>
      </p:sp>
      <p:sp>
        <p:nvSpPr>
          <p:cNvPr id="120" name="Google Shape;12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950" b="1">
                <a:solidFill>
                  <a:srgbClr val="0000FF"/>
                </a:solidFill>
                <a:latin typeface="Courier New"/>
                <a:ea typeface="Courier New"/>
                <a:cs typeface="Courier New"/>
                <a:sym typeface="Courier New"/>
              </a:rPr>
              <a:t>import</a:t>
            </a:r>
            <a:r>
              <a:rPr lang="en" sz="950" b="1">
                <a:solidFill>
                  <a:schemeClr val="dk1"/>
                </a:solidFill>
                <a:latin typeface="Courier New"/>
                <a:ea typeface="Courier New"/>
                <a:cs typeface="Courier New"/>
                <a:sym typeface="Courier New"/>
              </a:rPr>
              <a:t> nltk</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50" b="1">
                <a:solidFill>
                  <a:srgbClr val="0000FF"/>
                </a:solidFill>
                <a:latin typeface="Courier New"/>
                <a:ea typeface="Courier New"/>
                <a:cs typeface="Courier New"/>
                <a:sym typeface="Courier New"/>
              </a:rPr>
              <a:t>from</a:t>
            </a:r>
            <a:r>
              <a:rPr lang="en" sz="950" b="1">
                <a:solidFill>
                  <a:schemeClr val="dk1"/>
                </a:solidFill>
                <a:latin typeface="Courier New"/>
                <a:ea typeface="Courier New"/>
                <a:cs typeface="Courier New"/>
                <a:sym typeface="Courier New"/>
              </a:rPr>
              <a:t> nltk.corpus </a:t>
            </a:r>
            <a:r>
              <a:rPr lang="en" sz="950" b="1">
                <a:solidFill>
                  <a:srgbClr val="0000FF"/>
                </a:solidFill>
                <a:latin typeface="Courier New"/>
                <a:ea typeface="Courier New"/>
                <a:cs typeface="Courier New"/>
                <a:sym typeface="Courier New"/>
              </a:rPr>
              <a:t>import</a:t>
            </a:r>
            <a:r>
              <a:rPr lang="en" sz="950" b="1">
                <a:solidFill>
                  <a:schemeClr val="dk1"/>
                </a:solidFill>
                <a:latin typeface="Courier New"/>
                <a:ea typeface="Courier New"/>
                <a:cs typeface="Courier New"/>
                <a:sym typeface="Courier New"/>
              </a:rPr>
              <a:t> stopwords</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50" b="1">
                <a:solidFill>
                  <a:srgbClr val="0000FF"/>
                </a:solidFill>
                <a:latin typeface="Courier New"/>
                <a:ea typeface="Courier New"/>
                <a:cs typeface="Courier New"/>
                <a:sym typeface="Courier New"/>
              </a:rPr>
              <a:t>from</a:t>
            </a:r>
            <a:r>
              <a:rPr lang="en" sz="950" b="1">
                <a:solidFill>
                  <a:schemeClr val="dk1"/>
                </a:solidFill>
                <a:latin typeface="Courier New"/>
                <a:ea typeface="Courier New"/>
                <a:cs typeface="Courier New"/>
                <a:sym typeface="Courier New"/>
              </a:rPr>
              <a:t> nltk.stem.wordnet </a:t>
            </a:r>
            <a:r>
              <a:rPr lang="en" sz="950" b="1">
                <a:solidFill>
                  <a:srgbClr val="0000FF"/>
                </a:solidFill>
                <a:latin typeface="Courier New"/>
                <a:ea typeface="Courier New"/>
                <a:cs typeface="Courier New"/>
                <a:sym typeface="Courier New"/>
              </a:rPr>
              <a:t>import</a:t>
            </a:r>
            <a:r>
              <a:rPr lang="en" sz="950" b="1">
                <a:solidFill>
                  <a:schemeClr val="dk1"/>
                </a:solidFill>
                <a:latin typeface="Courier New"/>
                <a:ea typeface="Courier New"/>
                <a:cs typeface="Courier New"/>
                <a:sym typeface="Courier New"/>
              </a:rPr>
              <a:t> WordNetLemmatizer</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50" b="1">
                <a:solidFill>
                  <a:srgbClr val="0000FF"/>
                </a:solidFill>
                <a:latin typeface="Courier New"/>
                <a:ea typeface="Courier New"/>
                <a:cs typeface="Courier New"/>
                <a:sym typeface="Courier New"/>
              </a:rPr>
              <a:t>import</a:t>
            </a:r>
            <a:r>
              <a:rPr lang="en" sz="950" b="1">
                <a:solidFill>
                  <a:schemeClr val="dk1"/>
                </a:solidFill>
                <a:latin typeface="Courier New"/>
                <a:ea typeface="Courier New"/>
                <a:cs typeface="Courier New"/>
                <a:sym typeface="Courier New"/>
              </a:rPr>
              <a:t> string</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50" b="1">
                <a:solidFill>
                  <a:srgbClr val="0000FF"/>
                </a:solidFill>
                <a:latin typeface="Courier New"/>
                <a:ea typeface="Courier New"/>
                <a:cs typeface="Courier New"/>
                <a:sym typeface="Courier New"/>
              </a:rPr>
              <a:t>from</a:t>
            </a:r>
            <a:r>
              <a:rPr lang="en" sz="950" b="1">
                <a:solidFill>
                  <a:schemeClr val="dk1"/>
                </a:solidFill>
                <a:latin typeface="Courier New"/>
                <a:ea typeface="Courier New"/>
                <a:cs typeface="Courier New"/>
                <a:sym typeface="Courier New"/>
              </a:rPr>
              <a:t> collections </a:t>
            </a:r>
            <a:r>
              <a:rPr lang="en" sz="950" b="1">
                <a:solidFill>
                  <a:srgbClr val="0000FF"/>
                </a:solidFill>
                <a:latin typeface="Courier New"/>
                <a:ea typeface="Courier New"/>
                <a:cs typeface="Courier New"/>
                <a:sym typeface="Courier New"/>
              </a:rPr>
              <a:t>import</a:t>
            </a:r>
            <a:r>
              <a:rPr lang="en" sz="950" b="1">
                <a:solidFill>
                  <a:schemeClr val="dk1"/>
                </a:solidFill>
                <a:latin typeface="Courier New"/>
                <a:ea typeface="Courier New"/>
                <a:cs typeface="Courier New"/>
                <a:sym typeface="Courier New"/>
              </a:rPr>
              <a:t> Counter</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50" b="1">
                <a:solidFill>
                  <a:srgbClr val="0000FF"/>
                </a:solidFill>
                <a:latin typeface="Courier New"/>
                <a:ea typeface="Courier New"/>
                <a:cs typeface="Courier New"/>
                <a:sym typeface="Courier New"/>
              </a:rPr>
              <a:t>import</a:t>
            </a:r>
            <a:r>
              <a:rPr lang="en" sz="950" b="1">
                <a:solidFill>
                  <a:schemeClr val="dk1"/>
                </a:solidFill>
                <a:latin typeface="Courier New"/>
                <a:ea typeface="Courier New"/>
                <a:cs typeface="Courier New"/>
                <a:sym typeface="Courier New"/>
              </a:rPr>
              <a:t> random</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50" b="1">
                <a:solidFill>
                  <a:schemeClr val="dk1"/>
                </a:solidFill>
                <a:latin typeface="Courier New"/>
                <a:ea typeface="Courier New"/>
                <a:cs typeface="Courier New"/>
                <a:sym typeface="Courier New"/>
              </a:rPr>
              <a:t>nltk.download(</a:t>
            </a:r>
            <a:r>
              <a:rPr lang="en" sz="950" b="1">
                <a:solidFill>
                  <a:srgbClr val="A31515"/>
                </a:solidFill>
                <a:latin typeface="Courier New"/>
                <a:ea typeface="Courier New"/>
                <a:cs typeface="Courier New"/>
                <a:sym typeface="Courier New"/>
              </a:rPr>
              <a:t>"stopwords"</a:t>
            </a:r>
            <a:r>
              <a:rPr lang="en" sz="950" b="1">
                <a:solidFill>
                  <a:schemeClr val="dk1"/>
                </a:solidFill>
                <a:latin typeface="Courier New"/>
                <a:ea typeface="Courier New"/>
                <a:cs typeface="Courier New"/>
                <a:sym typeface="Courier New"/>
              </a:rPr>
              <a:t>)</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50" b="1">
                <a:solidFill>
                  <a:schemeClr val="dk1"/>
                </a:solidFill>
                <a:latin typeface="Courier New"/>
                <a:ea typeface="Courier New"/>
                <a:cs typeface="Courier New"/>
                <a:sym typeface="Courier New"/>
              </a:rPr>
              <a:t>nltk.download(</a:t>
            </a:r>
            <a:r>
              <a:rPr lang="en" sz="950" b="1">
                <a:solidFill>
                  <a:srgbClr val="A31515"/>
                </a:solidFill>
                <a:latin typeface="Courier New"/>
                <a:ea typeface="Courier New"/>
                <a:cs typeface="Courier New"/>
                <a:sym typeface="Courier New"/>
              </a:rPr>
              <a:t>"punkt"</a:t>
            </a:r>
            <a:r>
              <a:rPr lang="en" sz="950" b="1">
                <a:solidFill>
                  <a:schemeClr val="dk1"/>
                </a:solidFill>
                <a:latin typeface="Courier New"/>
                <a:ea typeface="Courier New"/>
                <a:cs typeface="Courier New"/>
                <a:sym typeface="Courier New"/>
              </a:rPr>
              <a:t>)</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50" b="1">
                <a:solidFill>
                  <a:schemeClr val="dk1"/>
                </a:solidFill>
                <a:latin typeface="Courier New"/>
                <a:ea typeface="Courier New"/>
                <a:cs typeface="Courier New"/>
                <a:sym typeface="Courier New"/>
              </a:rPr>
              <a:t>nltk.download(</a:t>
            </a:r>
            <a:r>
              <a:rPr lang="en" sz="950" b="1">
                <a:solidFill>
                  <a:srgbClr val="A31515"/>
                </a:solidFill>
                <a:latin typeface="Courier New"/>
                <a:ea typeface="Courier New"/>
                <a:cs typeface="Courier New"/>
                <a:sym typeface="Courier New"/>
              </a:rPr>
              <a:t>"wordnet"</a:t>
            </a:r>
            <a:r>
              <a:rPr lang="en" sz="950" b="1">
                <a:solidFill>
                  <a:schemeClr val="dk1"/>
                </a:solidFill>
                <a:latin typeface="Courier New"/>
                <a:ea typeface="Courier New"/>
                <a:cs typeface="Courier New"/>
                <a:sym typeface="Courier New"/>
              </a:rPr>
              <a:t>)</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50" b="1">
                <a:solidFill>
                  <a:schemeClr val="dk1"/>
                </a:solidFill>
                <a:latin typeface="Courier New"/>
                <a:ea typeface="Courier New"/>
                <a:cs typeface="Courier New"/>
                <a:sym typeface="Courier New"/>
              </a:rPr>
              <a:t>doc1 = </a:t>
            </a:r>
            <a:r>
              <a:rPr lang="en" sz="950" b="1">
                <a:solidFill>
                  <a:srgbClr val="A31515"/>
                </a:solidFill>
                <a:latin typeface="Courier New"/>
                <a:ea typeface="Courier New"/>
                <a:cs typeface="Courier New"/>
                <a:sym typeface="Courier New"/>
              </a:rPr>
              <a:t>"Sugar is bad to consume. My sister likes to have sugar, but not my father."</a:t>
            </a:r>
            <a:endParaRPr sz="950" b="1">
              <a:solidFill>
                <a:srgbClr val="A31515"/>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50" b="1">
                <a:solidFill>
                  <a:schemeClr val="dk1"/>
                </a:solidFill>
                <a:latin typeface="Courier New"/>
                <a:ea typeface="Courier New"/>
                <a:cs typeface="Courier New"/>
                <a:sym typeface="Courier New"/>
              </a:rPr>
              <a:t>doc2 = </a:t>
            </a:r>
            <a:r>
              <a:rPr lang="en" sz="950" b="1">
                <a:solidFill>
                  <a:srgbClr val="A31515"/>
                </a:solidFill>
                <a:latin typeface="Courier New"/>
                <a:ea typeface="Courier New"/>
                <a:cs typeface="Courier New"/>
                <a:sym typeface="Courier New"/>
              </a:rPr>
              <a:t>"My father spends a lot of time driving my sister around to dance practice."</a:t>
            </a:r>
            <a:endParaRPr sz="950" b="1">
              <a:solidFill>
                <a:srgbClr val="A31515"/>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50" b="1">
                <a:solidFill>
                  <a:schemeClr val="dk1"/>
                </a:solidFill>
                <a:latin typeface="Courier New"/>
                <a:ea typeface="Courier New"/>
                <a:cs typeface="Courier New"/>
                <a:sym typeface="Courier New"/>
              </a:rPr>
              <a:t>doc3 = </a:t>
            </a:r>
            <a:r>
              <a:rPr lang="en" sz="950" b="1">
                <a:solidFill>
                  <a:srgbClr val="A31515"/>
                </a:solidFill>
                <a:latin typeface="Courier New"/>
                <a:ea typeface="Courier New"/>
                <a:cs typeface="Courier New"/>
                <a:sym typeface="Courier New"/>
              </a:rPr>
              <a:t>"Doctors suggest that driving may cause increased stress and blood pressure."</a:t>
            </a:r>
            <a:endParaRPr sz="950" b="1">
              <a:solidFill>
                <a:srgbClr val="A31515"/>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50" b="1">
                <a:solidFill>
                  <a:schemeClr val="dk1"/>
                </a:solidFill>
                <a:latin typeface="Courier New"/>
                <a:ea typeface="Courier New"/>
                <a:cs typeface="Courier New"/>
                <a:sym typeface="Courier New"/>
              </a:rPr>
              <a:t>doc4 = </a:t>
            </a:r>
            <a:r>
              <a:rPr lang="en" sz="950" b="1">
                <a:solidFill>
                  <a:srgbClr val="A31515"/>
                </a:solidFill>
                <a:latin typeface="Courier New"/>
                <a:ea typeface="Courier New"/>
                <a:cs typeface="Courier New"/>
                <a:sym typeface="Courier New"/>
              </a:rPr>
              <a:t>"Sometimes I feel pressure to perform well at school, but my father never seems to drive my sister to do better."</a:t>
            </a:r>
            <a:endParaRPr sz="950" b="1">
              <a:solidFill>
                <a:srgbClr val="A31515"/>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50" b="1">
                <a:solidFill>
                  <a:schemeClr val="dk1"/>
                </a:solidFill>
                <a:latin typeface="Courier New"/>
                <a:ea typeface="Courier New"/>
                <a:cs typeface="Courier New"/>
                <a:sym typeface="Courier New"/>
              </a:rPr>
              <a:t>doc5 = </a:t>
            </a:r>
            <a:r>
              <a:rPr lang="en" sz="950" b="1">
                <a:solidFill>
                  <a:srgbClr val="A31515"/>
                </a:solidFill>
                <a:latin typeface="Courier New"/>
                <a:ea typeface="Courier New"/>
                <a:cs typeface="Courier New"/>
                <a:sym typeface="Courier New"/>
              </a:rPr>
              <a:t>"Health experts say that Sugar is not good for your lifestyle."</a:t>
            </a:r>
            <a:endParaRPr sz="950" b="1">
              <a:solidFill>
                <a:srgbClr val="A31515"/>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950" b="1">
              <a:solidFill>
                <a:srgbClr val="AAAAAA"/>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doc_complete = [doc1, doc2, doc3, doc4, doc5]</a:t>
            </a:r>
            <a:endParaRPr sz="17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Recap: Preprocessing</a:t>
            </a:r>
            <a:endParaRPr>
              <a:latin typeface="Montserrat"/>
              <a:ea typeface="Montserrat"/>
              <a:cs typeface="Montserrat"/>
              <a:sym typeface="Montserrat"/>
            </a:endParaRPr>
          </a:p>
        </p:txBody>
      </p:sp>
      <p:sp>
        <p:nvSpPr>
          <p:cNvPr id="126" name="Google Shape;126;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50" b="1">
                <a:solidFill>
                  <a:schemeClr val="dk1"/>
                </a:solidFill>
                <a:latin typeface="Courier New"/>
                <a:ea typeface="Courier New"/>
                <a:cs typeface="Courier New"/>
                <a:sym typeface="Courier New"/>
              </a:rPr>
              <a:t>stop = </a:t>
            </a:r>
            <a:r>
              <a:rPr lang="en" sz="1250" b="1">
                <a:solidFill>
                  <a:srgbClr val="0000FF"/>
                </a:solidFill>
                <a:latin typeface="Courier New"/>
                <a:ea typeface="Courier New"/>
                <a:cs typeface="Courier New"/>
                <a:sym typeface="Courier New"/>
              </a:rPr>
              <a:t>set</a:t>
            </a:r>
            <a:r>
              <a:rPr lang="en" sz="1250" b="1">
                <a:solidFill>
                  <a:schemeClr val="dk1"/>
                </a:solidFill>
                <a:latin typeface="Courier New"/>
                <a:ea typeface="Courier New"/>
                <a:cs typeface="Courier New"/>
                <a:sym typeface="Courier New"/>
              </a:rPr>
              <a:t>(stopwords.words(</a:t>
            </a:r>
            <a:r>
              <a:rPr lang="en" sz="1250" b="1">
                <a:solidFill>
                  <a:srgbClr val="A31515"/>
                </a:solidFill>
                <a:latin typeface="Courier New"/>
                <a:ea typeface="Courier New"/>
                <a:cs typeface="Courier New"/>
                <a:sym typeface="Courier New"/>
              </a:rPr>
              <a:t>'english'</a:t>
            </a:r>
            <a:r>
              <a:rPr lang="en" sz="1250" b="1">
                <a:solidFill>
                  <a:schemeClr val="dk1"/>
                </a:solidFill>
                <a:latin typeface="Courier New"/>
                <a:ea typeface="Courier New"/>
                <a:cs typeface="Courier New"/>
                <a:sym typeface="Courier New"/>
              </a:rPr>
              <a:t>))</a:t>
            </a:r>
            <a:endParaRPr sz="12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50" b="1">
                <a:solidFill>
                  <a:schemeClr val="dk1"/>
                </a:solidFill>
                <a:latin typeface="Courier New"/>
                <a:ea typeface="Courier New"/>
                <a:cs typeface="Courier New"/>
                <a:sym typeface="Courier New"/>
              </a:rPr>
              <a:t>exclude = </a:t>
            </a:r>
            <a:r>
              <a:rPr lang="en" sz="1250" b="1">
                <a:solidFill>
                  <a:srgbClr val="0000FF"/>
                </a:solidFill>
                <a:latin typeface="Courier New"/>
                <a:ea typeface="Courier New"/>
                <a:cs typeface="Courier New"/>
                <a:sym typeface="Courier New"/>
              </a:rPr>
              <a:t>set</a:t>
            </a:r>
            <a:r>
              <a:rPr lang="en" sz="1250" b="1">
                <a:solidFill>
                  <a:schemeClr val="dk1"/>
                </a:solidFill>
                <a:latin typeface="Courier New"/>
                <a:ea typeface="Courier New"/>
                <a:cs typeface="Courier New"/>
                <a:sym typeface="Courier New"/>
              </a:rPr>
              <a:t>(string.punctuation)</a:t>
            </a:r>
            <a:endParaRPr sz="12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50" b="1">
                <a:solidFill>
                  <a:schemeClr val="dk1"/>
                </a:solidFill>
                <a:latin typeface="Courier New"/>
                <a:ea typeface="Courier New"/>
                <a:cs typeface="Courier New"/>
                <a:sym typeface="Courier New"/>
              </a:rPr>
              <a:t>lemma = WordNetLemmatizer()</a:t>
            </a:r>
            <a:endParaRPr sz="12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50" b="1">
                <a:solidFill>
                  <a:srgbClr val="0000FF"/>
                </a:solidFill>
                <a:latin typeface="Courier New"/>
                <a:ea typeface="Courier New"/>
                <a:cs typeface="Courier New"/>
                <a:sym typeface="Courier New"/>
              </a:rPr>
              <a:t>def</a:t>
            </a:r>
            <a:r>
              <a:rPr lang="en" sz="1250" b="1">
                <a:solidFill>
                  <a:schemeClr val="dk1"/>
                </a:solidFill>
                <a:latin typeface="Courier New"/>
                <a:ea typeface="Courier New"/>
                <a:cs typeface="Courier New"/>
                <a:sym typeface="Courier New"/>
              </a:rPr>
              <a:t> clean(doc):</a:t>
            </a:r>
            <a:endParaRPr sz="12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50" b="1">
                <a:solidFill>
                  <a:schemeClr val="dk1"/>
                </a:solidFill>
                <a:latin typeface="Courier New"/>
                <a:ea typeface="Courier New"/>
                <a:cs typeface="Courier New"/>
                <a:sym typeface="Courier New"/>
              </a:rPr>
              <a:t>   stop_free = </a:t>
            </a:r>
            <a:r>
              <a:rPr lang="en" sz="1250" b="1">
                <a:solidFill>
                  <a:srgbClr val="A31515"/>
                </a:solidFill>
                <a:latin typeface="Courier New"/>
                <a:ea typeface="Courier New"/>
                <a:cs typeface="Courier New"/>
                <a:sym typeface="Courier New"/>
              </a:rPr>
              <a:t>" "</a:t>
            </a:r>
            <a:r>
              <a:rPr lang="en" sz="1250" b="1">
                <a:solidFill>
                  <a:schemeClr val="dk1"/>
                </a:solidFill>
                <a:latin typeface="Courier New"/>
                <a:ea typeface="Courier New"/>
                <a:cs typeface="Courier New"/>
                <a:sym typeface="Courier New"/>
              </a:rPr>
              <a:t>.join([i </a:t>
            </a:r>
            <a:r>
              <a:rPr lang="en" sz="1250" b="1">
                <a:solidFill>
                  <a:srgbClr val="0000FF"/>
                </a:solidFill>
                <a:latin typeface="Courier New"/>
                <a:ea typeface="Courier New"/>
                <a:cs typeface="Courier New"/>
                <a:sym typeface="Courier New"/>
              </a:rPr>
              <a:t>for</a:t>
            </a:r>
            <a:r>
              <a:rPr lang="en" sz="1250" b="1">
                <a:solidFill>
                  <a:schemeClr val="dk1"/>
                </a:solidFill>
                <a:latin typeface="Courier New"/>
                <a:ea typeface="Courier New"/>
                <a:cs typeface="Courier New"/>
                <a:sym typeface="Courier New"/>
              </a:rPr>
              <a:t> i </a:t>
            </a:r>
            <a:r>
              <a:rPr lang="en" sz="1250" b="1">
                <a:solidFill>
                  <a:srgbClr val="0000FF"/>
                </a:solidFill>
                <a:latin typeface="Courier New"/>
                <a:ea typeface="Courier New"/>
                <a:cs typeface="Courier New"/>
                <a:sym typeface="Courier New"/>
              </a:rPr>
              <a:t>in</a:t>
            </a:r>
            <a:r>
              <a:rPr lang="en" sz="1250" b="1">
                <a:solidFill>
                  <a:schemeClr val="dk1"/>
                </a:solidFill>
                <a:latin typeface="Courier New"/>
                <a:ea typeface="Courier New"/>
                <a:cs typeface="Courier New"/>
                <a:sym typeface="Courier New"/>
              </a:rPr>
              <a:t> doc.lower().split() </a:t>
            </a:r>
            <a:r>
              <a:rPr lang="en" sz="1250" b="1">
                <a:solidFill>
                  <a:srgbClr val="0000FF"/>
                </a:solidFill>
                <a:latin typeface="Courier New"/>
                <a:ea typeface="Courier New"/>
                <a:cs typeface="Courier New"/>
                <a:sym typeface="Courier New"/>
              </a:rPr>
              <a:t>if</a:t>
            </a:r>
            <a:r>
              <a:rPr lang="en" sz="1250" b="1">
                <a:solidFill>
                  <a:schemeClr val="dk1"/>
                </a:solidFill>
                <a:latin typeface="Courier New"/>
                <a:ea typeface="Courier New"/>
                <a:cs typeface="Courier New"/>
                <a:sym typeface="Courier New"/>
              </a:rPr>
              <a:t> i </a:t>
            </a:r>
            <a:r>
              <a:rPr lang="en" sz="1250" b="1">
                <a:solidFill>
                  <a:srgbClr val="0000FF"/>
                </a:solidFill>
                <a:latin typeface="Courier New"/>
                <a:ea typeface="Courier New"/>
                <a:cs typeface="Courier New"/>
                <a:sym typeface="Courier New"/>
              </a:rPr>
              <a:t>not</a:t>
            </a:r>
            <a:r>
              <a:rPr lang="en" sz="1250" b="1">
                <a:solidFill>
                  <a:schemeClr val="dk1"/>
                </a:solidFill>
                <a:latin typeface="Courier New"/>
                <a:ea typeface="Courier New"/>
                <a:cs typeface="Courier New"/>
                <a:sym typeface="Courier New"/>
              </a:rPr>
              <a:t> </a:t>
            </a:r>
            <a:r>
              <a:rPr lang="en" sz="1250" b="1">
                <a:solidFill>
                  <a:srgbClr val="0000FF"/>
                </a:solidFill>
                <a:latin typeface="Courier New"/>
                <a:ea typeface="Courier New"/>
                <a:cs typeface="Courier New"/>
                <a:sym typeface="Courier New"/>
              </a:rPr>
              <a:t>in</a:t>
            </a:r>
            <a:r>
              <a:rPr lang="en" sz="1250" b="1">
                <a:solidFill>
                  <a:schemeClr val="dk1"/>
                </a:solidFill>
                <a:latin typeface="Courier New"/>
                <a:ea typeface="Courier New"/>
                <a:cs typeface="Courier New"/>
                <a:sym typeface="Courier New"/>
              </a:rPr>
              <a:t> stop])</a:t>
            </a:r>
            <a:endParaRPr sz="12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50" b="1">
                <a:solidFill>
                  <a:schemeClr val="dk1"/>
                </a:solidFill>
                <a:latin typeface="Courier New"/>
                <a:ea typeface="Courier New"/>
                <a:cs typeface="Courier New"/>
                <a:sym typeface="Courier New"/>
              </a:rPr>
              <a:t>   punc_free = </a:t>
            </a:r>
            <a:r>
              <a:rPr lang="en" sz="1250" b="1">
                <a:solidFill>
                  <a:srgbClr val="A31515"/>
                </a:solidFill>
                <a:latin typeface="Courier New"/>
                <a:ea typeface="Courier New"/>
                <a:cs typeface="Courier New"/>
                <a:sym typeface="Courier New"/>
              </a:rPr>
              <a:t>''</a:t>
            </a:r>
            <a:r>
              <a:rPr lang="en" sz="1250" b="1">
                <a:solidFill>
                  <a:schemeClr val="dk1"/>
                </a:solidFill>
                <a:latin typeface="Courier New"/>
                <a:ea typeface="Courier New"/>
                <a:cs typeface="Courier New"/>
                <a:sym typeface="Courier New"/>
              </a:rPr>
              <a:t>.join(ch </a:t>
            </a:r>
            <a:r>
              <a:rPr lang="en" sz="1250" b="1">
                <a:solidFill>
                  <a:srgbClr val="0000FF"/>
                </a:solidFill>
                <a:latin typeface="Courier New"/>
                <a:ea typeface="Courier New"/>
                <a:cs typeface="Courier New"/>
                <a:sym typeface="Courier New"/>
              </a:rPr>
              <a:t>for</a:t>
            </a:r>
            <a:r>
              <a:rPr lang="en" sz="1250" b="1">
                <a:solidFill>
                  <a:schemeClr val="dk1"/>
                </a:solidFill>
                <a:latin typeface="Courier New"/>
                <a:ea typeface="Courier New"/>
                <a:cs typeface="Courier New"/>
                <a:sym typeface="Courier New"/>
              </a:rPr>
              <a:t> ch </a:t>
            </a:r>
            <a:r>
              <a:rPr lang="en" sz="1250" b="1">
                <a:solidFill>
                  <a:srgbClr val="0000FF"/>
                </a:solidFill>
                <a:latin typeface="Courier New"/>
                <a:ea typeface="Courier New"/>
                <a:cs typeface="Courier New"/>
                <a:sym typeface="Courier New"/>
              </a:rPr>
              <a:t>in</a:t>
            </a:r>
            <a:r>
              <a:rPr lang="en" sz="1250" b="1">
                <a:solidFill>
                  <a:schemeClr val="dk1"/>
                </a:solidFill>
                <a:latin typeface="Courier New"/>
                <a:ea typeface="Courier New"/>
                <a:cs typeface="Courier New"/>
                <a:sym typeface="Courier New"/>
              </a:rPr>
              <a:t> stop_free </a:t>
            </a:r>
            <a:r>
              <a:rPr lang="en" sz="1250" b="1">
                <a:solidFill>
                  <a:srgbClr val="0000FF"/>
                </a:solidFill>
                <a:latin typeface="Courier New"/>
                <a:ea typeface="Courier New"/>
                <a:cs typeface="Courier New"/>
                <a:sym typeface="Courier New"/>
              </a:rPr>
              <a:t>if</a:t>
            </a:r>
            <a:r>
              <a:rPr lang="en" sz="1250" b="1">
                <a:solidFill>
                  <a:schemeClr val="dk1"/>
                </a:solidFill>
                <a:latin typeface="Courier New"/>
                <a:ea typeface="Courier New"/>
                <a:cs typeface="Courier New"/>
                <a:sym typeface="Courier New"/>
              </a:rPr>
              <a:t> ch </a:t>
            </a:r>
            <a:r>
              <a:rPr lang="en" sz="1250" b="1">
                <a:solidFill>
                  <a:srgbClr val="0000FF"/>
                </a:solidFill>
                <a:latin typeface="Courier New"/>
                <a:ea typeface="Courier New"/>
                <a:cs typeface="Courier New"/>
                <a:sym typeface="Courier New"/>
              </a:rPr>
              <a:t>not</a:t>
            </a:r>
            <a:r>
              <a:rPr lang="en" sz="1250" b="1">
                <a:solidFill>
                  <a:schemeClr val="dk1"/>
                </a:solidFill>
                <a:latin typeface="Courier New"/>
                <a:ea typeface="Courier New"/>
                <a:cs typeface="Courier New"/>
                <a:sym typeface="Courier New"/>
              </a:rPr>
              <a:t> </a:t>
            </a:r>
            <a:r>
              <a:rPr lang="en" sz="1250" b="1">
                <a:solidFill>
                  <a:srgbClr val="0000FF"/>
                </a:solidFill>
                <a:latin typeface="Courier New"/>
                <a:ea typeface="Courier New"/>
                <a:cs typeface="Courier New"/>
                <a:sym typeface="Courier New"/>
              </a:rPr>
              <a:t>in</a:t>
            </a:r>
            <a:r>
              <a:rPr lang="en" sz="1250" b="1">
                <a:solidFill>
                  <a:schemeClr val="dk1"/>
                </a:solidFill>
                <a:latin typeface="Courier New"/>
                <a:ea typeface="Courier New"/>
                <a:cs typeface="Courier New"/>
                <a:sym typeface="Courier New"/>
              </a:rPr>
              <a:t> exclude)</a:t>
            </a:r>
            <a:endParaRPr sz="12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50" b="1">
                <a:solidFill>
                  <a:schemeClr val="dk1"/>
                </a:solidFill>
                <a:latin typeface="Courier New"/>
                <a:ea typeface="Courier New"/>
                <a:cs typeface="Courier New"/>
                <a:sym typeface="Courier New"/>
              </a:rPr>
              <a:t>   normalized = </a:t>
            </a:r>
            <a:r>
              <a:rPr lang="en" sz="1250" b="1">
                <a:solidFill>
                  <a:srgbClr val="A31515"/>
                </a:solidFill>
                <a:latin typeface="Courier New"/>
                <a:ea typeface="Courier New"/>
                <a:cs typeface="Courier New"/>
                <a:sym typeface="Courier New"/>
              </a:rPr>
              <a:t>" "</a:t>
            </a:r>
            <a:r>
              <a:rPr lang="en" sz="1250" b="1">
                <a:solidFill>
                  <a:schemeClr val="dk1"/>
                </a:solidFill>
                <a:latin typeface="Courier New"/>
                <a:ea typeface="Courier New"/>
                <a:cs typeface="Courier New"/>
                <a:sym typeface="Courier New"/>
              </a:rPr>
              <a:t>.join(lemma.lemmatize(word) </a:t>
            </a:r>
            <a:r>
              <a:rPr lang="en" sz="1250" b="1">
                <a:solidFill>
                  <a:srgbClr val="0000FF"/>
                </a:solidFill>
                <a:latin typeface="Courier New"/>
                <a:ea typeface="Courier New"/>
                <a:cs typeface="Courier New"/>
                <a:sym typeface="Courier New"/>
              </a:rPr>
              <a:t>for</a:t>
            </a:r>
            <a:r>
              <a:rPr lang="en" sz="1250" b="1">
                <a:solidFill>
                  <a:schemeClr val="dk1"/>
                </a:solidFill>
                <a:latin typeface="Courier New"/>
                <a:ea typeface="Courier New"/>
                <a:cs typeface="Courier New"/>
                <a:sym typeface="Courier New"/>
              </a:rPr>
              <a:t> word </a:t>
            </a:r>
            <a:r>
              <a:rPr lang="en" sz="1250" b="1">
                <a:solidFill>
                  <a:srgbClr val="0000FF"/>
                </a:solidFill>
                <a:latin typeface="Courier New"/>
                <a:ea typeface="Courier New"/>
                <a:cs typeface="Courier New"/>
                <a:sym typeface="Courier New"/>
              </a:rPr>
              <a:t>in</a:t>
            </a:r>
            <a:r>
              <a:rPr lang="en" sz="1250" b="1">
                <a:solidFill>
                  <a:schemeClr val="dk1"/>
                </a:solidFill>
                <a:latin typeface="Courier New"/>
                <a:ea typeface="Courier New"/>
                <a:cs typeface="Courier New"/>
                <a:sym typeface="Courier New"/>
              </a:rPr>
              <a:t> punc_free.split())</a:t>
            </a:r>
            <a:endParaRPr sz="12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50" b="1">
                <a:solidFill>
                  <a:schemeClr val="dk1"/>
                </a:solidFill>
                <a:latin typeface="Courier New"/>
                <a:ea typeface="Courier New"/>
                <a:cs typeface="Courier New"/>
                <a:sym typeface="Courier New"/>
              </a:rPr>
              <a:t>   </a:t>
            </a:r>
            <a:r>
              <a:rPr lang="en" sz="1250" b="1">
                <a:solidFill>
                  <a:srgbClr val="0000FF"/>
                </a:solidFill>
                <a:latin typeface="Courier New"/>
                <a:ea typeface="Courier New"/>
                <a:cs typeface="Courier New"/>
                <a:sym typeface="Courier New"/>
              </a:rPr>
              <a:t>return</a:t>
            </a:r>
            <a:r>
              <a:rPr lang="en" sz="1250" b="1">
                <a:solidFill>
                  <a:schemeClr val="dk1"/>
                </a:solidFill>
                <a:latin typeface="Courier New"/>
                <a:ea typeface="Courier New"/>
                <a:cs typeface="Courier New"/>
                <a:sym typeface="Courier New"/>
              </a:rPr>
              <a:t> normalized</a:t>
            </a:r>
            <a:endParaRPr sz="12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2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50" b="1">
                <a:solidFill>
                  <a:schemeClr val="dk1"/>
                </a:solidFill>
                <a:latin typeface="Courier New"/>
                <a:ea typeface="Courier New"/>
                <a:cs typeface="Courier New"/>
                <a:sym typeface="Courier New"/>
              </a:rPr>
              <a:t>doc_clean = [clean(doc).split() </a:t>
            </a:r>
            <a:r>
              <a:rPr lang="en" sz="1250" b="1">
                <a:solidFill>
                  <a:srgbClr val="0000FF"/>
                </a:solidFill>
                <a:latin typeface="Courier New"/>
                <a:ea typeface="Courier New"/>
                <a:cs typeface="Courier New"/>
                <a:sym typeface="Courier New"/>
              </a:rPr>
              <a:t>for</a:t>
            </a:r>
            <a:r>
              <a:rPr lang="en" sz="1250" b="1">
                <a:solidFill>
                  <a:schemeClr val="dk1"/>
                </a:solidFill>
                <a:latin typeface="Courier New"/>
                <a:ea typeface="Courier New"/>
                <a:cs typeface="Courier New"/>
                <a:sym typeface="Courier New"/>
              </a:rPr>
              <a:t> doc </a:t>
            </a:r>
            <a:r>
              <a:rPr lang="en" sz="1250" b="1">
                <a:solidFill>
                  <a:srgbClr val="0000FF"/>
                </a:solidFill>
                <a:latin typeface="Courier New"/>
                <a:ea typeface="Courier New"/>
                <a:cs typeface="Courier New"/>
                <a:sym typeface="Courier New"/>
              </a:rPr>
              <a:t>in</a:t>
            </a:r>
            <a:r>
              <a:rPr lang="en" sz="1250" b="1">
                <a:solidFill>
                  <a:schemeClr val="dk1"/>
                </a:solidFill>
                <a:latin typeface="Courier New"/>
                <a:ea typeface="Courier New"/>
                <a:cs typeface="Courier New"/>
                <a:sym typeface="Courier New"/>
              </a:rPr>
              <a:t> doc_complete]   </a:t>
            </a:r>
            <a:endParaRPr sz="1250" b="1">
              <a:solidFill>
                <a:srgbClr val="0000FF"/>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Processing: Mapping the Corpus</a:t>
            </a:r>
            <a:endParaRPr>
              <a:latin typeface="Montserrat"/>
              <a:ea typeface="Montserrat"/>
              <a:cs typeface="Montserrat"/>
              <a:sym typeface="Montserrat"/>
            </a:endParaRPr>
          </a:p>
        </p:txBody>
      </p:sp>
      <p:sp>
        <p:nvSpPr>
          <p:cNvPr id="132" name="Google Shape;132;p26"/>
          <p:cNvSpPr txBox="1">
            <a:spLocks noGrp="1"/>
          </p:cNvSpPr>
          <p:nvPr>
            <p:ph type="body" idx="1"/>
          </p:nvPr>
        </p:nvSpPr>
        <p:spPr>
          <a:xfrm>
            <a:off x="311700" y="1238650"/>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50" b="1">
                <a:solidFill>
                  <a:srgbClr val="0000FF"/>
                </a:solidFill>
                <a:latin typeface="Courier New"/>
                <a:ea typeface="Courier New"/>
                <a:cs typeface="Courier New"/>
                <a:sym typeface="Courier New"/>
              </a:rPr>
              <a:t>def</a:t>
            </a:r>
            <a:r>
              <a:rPr lang="en" sz="2050" b="1">
                <a:solidFill>
                  <a:schemeClr val="dk1"/>
                </a:solidFill>
                <a:latin typeface="Courier New"/>
                <a:ea typeface="Courier New"/>
                <a:cs typeface="Courier New"/>
                <a:sym typeface="Courier New"/>
              </a:rPr>
              <a:t> </a:t>
            </a:r>
            <a:r>
              <a:rPr lang="en" sz="2050" b="1">
                <a:solidFill>
                  <a:srgbClr val="0000FF"/>
                </a:solidFill>
                <a:latin typeface="Courier New"/>
                <a:ea typeface="Courier New"/>
                <a:cs typeface="Courier New"/>
                <a:sym typeface="Courier New"/>
              </a:rPr>
              <a:t>map</a:t>
            </a:r>
            <a:r>
              <a:rPr lang="en" sz="2050" b="1">
                <a:solidFill>
                  <a:schemeClr val="dk1"/>
                </a:solidFill>
                <a:latin typeface="Courier New"/>
                <a:ea typeface="Courier New"/>
                <a:cs typeface="Courier New"/>
                <a:sym typeface="Courier New"/>
              </a:rPr>
              <a:t>(clean_doc, num_topics):</a:t>
            </a:r>
            <a:endParaRPr sz="20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2050" b="1">
                <a:solidFill>
                  <a:schemeClr val="dk1"/>
                </a:solidFill>
                <a:latin typeface="Courier New"/>
                <a:ea typeface="Courier New"/>
                <a:cs typeface="Courier New"/>
                <a:sym typeface="Courier New"/>
              </a:rPr>
              <a:t> topic_map = []</a:t>
            </a:r>
            <a:endParaRPr sz="20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2050" b="1">
                <a:solidFill>
                  <a:schemeClr val="dk1"/>
                </a:solidFill>
                <a:latin typeface="Courier New"/>
                <a:ea typeface="Courier New"/>
                <a:cs typeface="Courier New"/>
                <a:sym typeface="Courier New"/>
              </a:rPr>
              <a:t> </a:t>
            </a:r>
            <a:r>
              <a:rPr lang="en" sz="2050" b="1">
                <a:solidFill>
                  <a:srgbClr val="0000FF"/>
                </a:solidFill>
                <a:latin typeface="Courier New"/>
                <a:ea typeface="Courier New"/>
                <a:cs typeface="Courier New"/>
                <a:sym typeface="Courier New"/>
              </a:rPr>
              <a:t>for</a:t>
            </a:r>
            <a:r>
              <a:rPr lang="en" sz="2050" b="1">
                <a:solidFill>
                  <a:schemeClr val="dk1"/>
                </a:solidFill>
                <a:latin typeface="Courier New"/>
                <a:ea typeface="Courier New"/>
                <a:cs typeface="Courier New"/>
                <a:sym typeface="Courier New"/>
              </a:rPr>
              <a:t> doc </a:t>
            </a:r>
            <a:r>
              <a:rPr lang="en" sz="2050" b="1">
                <a:solidFill>
                  <a:srgbClr val="0000FF"/>
                </a:solidFill>
                <a:latin typeface="Courier New"/>
                <a:ea typeface="Courier New"/>
                <a:cs typeface="Courier New"/>
                <a:sym typeface="Courier New"/>
              </a:rPr>
              <a:t>in</a:t>
            </a:r>
            <a:r>
              <a:rPr lang="en" sz="2050" b="1">
                <a:solidFill>
                  <a:schemeClr val="dk1"/>
                </a:solidFill>
                <a:latin typeface="Courier New"/>
                <a:ea typeface="Courier New"/>
                <a:cs typeface="Courier New"/>
                <a:sym typeface="Courier New"/>
              </a:rPr>
              <a:t> clean_doc:</a:t>
            </a:r>
            <a:endParaRPr sz="20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2050" b="1">
                <a:solidFill>
                  <a:schemeClr val="dk1"/>
                </a:solidFill>
                <a:latin typeface="Courier New"/>
                <a:ea typeface="Courier New"/>
                <a:cs typeface="Courier New"/>
                <a:sym typeface="Courier New"/>
              </a:rPr>
              <a:t>   topic_map.append([])</a:t>
            </a:r>
            <a:endParaRPr sz="20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2050" b="1">
                <a:solidFill>
                  <a:schemeClr val="dk1"/>
                </a:solidFill>
                <a:latin typeface="Courier New"/>
                <a:ea typeface="Courier New"/>
                <a:cs typeface="Courier New"/>
                <a:sym typeface="Courier New"/>
              </a:rPr>
              <a:t>   </a:t>
            </a:r>
            <a:r>
              <a:rPr lang="en" sz="2050" b="1">
                <a:solidFill>
                  <a:srgbClr val="0000FF"/>
                </a:solidFill>
                <a:latin typeface="Courier New"/>
                <a:ea typeface="Courier New"/>
                <a:cs typeface="Courier New"/>
                <a:sym typeface="Courier New"/>
              </a:rPr>
              <a:t>for</a:t>
            </a:r>
            <a:r>
              <a:rPr lang="en" sz="2050" b="1">
                <a:solidFill>
                  <a:schemeClr val="dk1"/>
                </a:solidFill>
                <a:latin typeface="Courier New"/>
                <a:ea typeface="Courier New"/>
                <a:cs typeface="Courier New"/>
                <a:sym typeface="Courier New"/>
              </a:rPr>
              <a:t> word </a:t>
            </a:r>
            <a:r>
              <a:rPr lang="en" sz="2050" b="1">
                <a:solidFill>
                  <a:srgbClr val="0000FF"/>
                </a:solidFill>
                <a:latin typeface="Courier New"/>
                <a:ea typeface="Courier New"/>
                <a:cs typeface="Courier New"/>
                <a:sym typeface="Courier New"/>
              </a:rPr>
              <a:t>in</a:t>
            </a:r>
            <a:r>
              <a:rPr lang="en" sz="2050" b="1">
                <a:solidFill>
                  <a:schemeClr val="dk1"/>
                </a:solidFill>
                <a:latin typeface="Courier New"/>
                <a:ea typeface="Courier New"/>
                <a:cs typeface="Courier New"/>
                <a:sym typeface="Courier New"/>
              </a:rPr>
              <a:t> doc:</a:t>
            </a:r>
            <a:endParaRPr sz="20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2050" b="1">
                <a:solidFill>
                  <a:schemeClr val="dk1"/>
                </a:solidFill>
                <a:latin typeface="Courier New"/>
                <a:ea typeface="Courier New"/>
                <a:cs typeface="Courier New"/>
                <a:sym typeface="Courier New"/>
              </a:rPr>
              <a:t>     assignment = random.randint(</a:t>
            </a:r>
            <a:r>
              <a:rPr lang="en" sz="2050" b="1">
                <a:solidFill>
                  <a:srgbClr val="09885A"/>
                </a:solidFill>
                <a:latin typeface="Courier New"/>
                <a:ea typeface="Courier New"/>
                <a:cs typeface="Courier New"/>
                <a:sym typeface="Courier New"/>
              </a:rPr>
              <a:t>1</a:t>
            </a:r>
            <a:r>
              <a:rPr lang="en" sz="2050" b="1">
                <a:solidFill>
                  <a:schemeClr val="dk1"/>
                </a:solidFill>
                <a:latin typeface="Courier New"/>
                <a:ea typeface="Courier New"/>
                <a:cs typeface="Courier New"/>
                <a:sym typeface="Courier New"/>
              </a:rPr>
              <a:t>, num_topics)</a:t>
            </a:r>
            <a:endParaRPr sz="20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2050" b="1">
                <a:solidFill>
                  <a:schemeClr val="dk1"/>
                </a:solidFill>
                <a:latin typeface="Courier New"/>
                <a:ea typeface="Courier New"/>
                <a:cs typeface="Courier New"/>
                <a:sym typeface="Courier New"/>
              </a:rPr>
              <a:t>     topic_map[</a:t>
            </a:r>
            <a:r>
              <a:rPr lang="en" sz="2050" b="1">
                <a:solidFill>
                  <a:srgbClr val="09885A"/>
                </a:solidFill>
                <a:latin typeface="Courier New"/>
                <a:ea typeface="Courier New"/>
                <a:cs typeface="Courier New"/>
                <a:sym typeface="Courier New"/>
              </a:rPr>
              <a:t>-1</a:t>
            </a:r>
            <a:r>
              <a:rPr lang="en" sz="2050" b="1">
                <a:solidFill>
                  <a:schemeClr val="dk1"/>
                </a:solidFill>
                <a:latin typeface="Courier New"/>
                <a:ea typeface="Courier New"/>
                <a:cs typeface="Courier New"/>
                <a:sym typeface="Courier New"/>
              </a:rPr>
              <a:t>].append((word, assignment))</a:t>
            </a:r>
            <a:endParaRPr sz="20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2050" b="1">
                <a:solidFill>
                  <a:schemeClr val="dk1"/>
                </a:solidFill>
                <a:latin typeface="Courier New"/>
                <a:ea typeface="Courier New"/>
                <a:cs typeface="Courier New"/>
                <a:sym typeface="Courier New"/>
              </a:rPr>
              <a:t> </a:t>
            </a:r>
            <a:r>
              <a:rPr lang="en" sz="2050" b="1">
                <a:solidFill>
                  <a:srgbClr val="0000FF"/>
                </a:solidFill>
                <a:latin typeface="Courier New"/>
                <a:ea typeface="Courier New"/>
                <a:cs typeface="Courier New"/>
                <a:sym typeface="Courier New"/>
              </a:rPr>
              <a:t>return</a:t>
            </a:r>
            <a:r>
              <a:rPr lang="en" sz="2050" b="1">
                <a:solidFill>
                  <a:schemeClr val="dk1"/>
                </a:solidFill>
                <a:latin typeface="Courier New"/>
                <a:ea typeface="Courier New"/>
                <a:cs typeface="Courier New"/>
                <a:sym typeface="Courier New"/>
              </a:rPr>
              <a:t> topic_map</a:t>
            </a:r>
            <a:endParaRPr sz="2250" b="1">
              <a:solidFill>
                <a:schemeClr val="dk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Probability: Inputs and Outputs</a:t>
            </a:r>
            <a:endParaRPr>
              <a:latin typeface="Montserrat"/>
              <a:ea typeface="Montserrat"/>
              <a:cs typeface="Montserrat"/>
              <a:sym typeface="Montserrat"/>
            </a:endParaRPr>
          </a:p>
        </p:txBody>
      </p:sp>
      <p:sp>
        <p:nvSpPr>
          <p:cNvPr id="138" name="Google Shape;138;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6550" algn="l" rtl="0">
              <a:lnSpc>
                <a:spcPct val="100000"/>
              </a:lnSpc>
              <a:spcBef>
                <a:spcPts val="0"/>
              </a:spcBef>
              <a:spcAft>
                <a:spcPts val="0"/>
              </a:spcAft>
              <a:buSzPts val="1700"/>
              <a:buFont typeface="Montserrat"/>
              <a:buChar char="●"/>
            </a:pPr>
            <a:r>
              <a:rPr lang="en" sz="1700">
                <a:latin typeface="Montserrat"/>
                <a:ea typeface="Montserrat"/>
                <a:cs typeface="Montserrat"/>
                <a:sym typeface="Montserrat"/>
              </a:rPr>
              <a:t>Inputs: mapped corpus, mapped documents, words, topics</a:t>
            </a:r>
            <a:endParaRPr sz="1700">
              <a:latin typeface="Montserrat"/>
              <a:ea typeface="Montserrat"/>
              <a:cs typeface="Montserrat"/>
              <a:sym typeface="Montserrat"/>
            </a:endParaRPr>
          </a:p>
          <a:p>
            <a:pPr marL="457200" lvl="0" indent="-336550" algn="l" rtl="0">
              <a:lnSpc>
                <a:spcPct val="100000"/>
              </a:lnSpc>
              <a:spcBef>
                <a:spcPts val="0"/>
              </a:spcBef>
              <a:spcAft>
                <a:spcPts val="0"/>
              </a:spcAft>
              <a:buSzPts val="1700"/>
              <a:buFont typeface="Montserrat"/>
              <a:buChar char="●"/>
            </a:pPr>
            <a:r>
              <a:rPr lang="en" sz="1300">
                <a:latin typeface="Montserrat"/>
                <a:ea typeface="Montserrat"/>
                <a:cs typeface="Montserrat"/>
                <a:sym typeface="Montserrat"/>
              </a:rPr>
              <a:t>Topic map (bolded = a document map): </a:t>
            </a:r>
            <a:br>
              <a:rPr lang="en" sz="1300">
                <a:latin typeface="Montserrat"/>
                <a:ea typeface="Montserrat"/>
                <a:cs typeface="Montserrat"/>
                <a:sym typeface="Montserrat"/>
              </a:rPr>
            </a:br>
            <a:r>
              <a:rPr lang="en" sz="1100">
                <a:latin typeface="Consolas"/>
                <a:ea typeface="Consolas"/>
                <a:cs typeface="Consolas"/>
                <a:sym typeface="Consolas"/>
              </a:rPr>
              <a:t>[</a:t>
            </a:r>
            <a:r>
              <a:rPr lang="en" sz="1100" b="1">
                <a:latin typeface="Consolas"/>
                <a:ea typeface="Consolas"/>
                <a:cs typeface="Consolas"/>
                <a:sym typeface="Consolas"/>
              </a:rPr>
              <a:t>[('sugar', 2), ('bad', 3), ('consume', 1), ('sister', 3), ('like', 3), ('sugar', 2), ('father', 1)]</a:t>
            </a:r>
            <a:r>
              <a:rPr lang="en" sz="1100">
                <a:latin typeface="Consolas"/>
                <a:ea typeface="Consolas"/>
                <a:cs typeface="Consolas"/>
                <a:sym typeface="Consolas"/>
              </a:rPr>
              <a:t>, </a:t>
            </a:r>
            <a:br>
              <a:rPr lang="en" sz="1100">
                <a:latin typeface="Consolas"/>
                <a:ea typeface="Consolas"/>
                <a:cs typeface="Consolas"/>
                <a:sym typeface="Consolas"/>
              </a:rPr>
            </a:br>
            <a:r>
              <a:rPr lang="en" sz="1100">
                <a:latin typeface="Consolas"/>
                <a:ea typeface="Consolas"/>
                <a:cs typeface="Consolas"/>
                <a:sym typeface="Consolas"/>
              </a:rPr>
              <a:t>[('father', 2), ('spends', 2), ('lot', 1), ('time', 1), ('driving', 2), ('sister', 1), ('around', 2), ('dance', 1), ('practice', 3)], </a:t>
            </a:r>
            <a:br>
              <a:rPr lang="en" sz="1100">
                <a:latin typeface="Consolas"/>
                <a:ea typeface="Consolas"/>
                <a:cs typeface="Consolas"/>
                <a:sym typeface="Consolas"/>
              </a:rPr>
            </a:br>
            <a:r>
              <a:rPr lang="en" sz="1100">
                <a:latin typeface="Consolas"/>
                <a:ea typeface="Consolas"/>
                <a:cs typeface="Consolas"/>
                <a:sym typeface="Consolas"/>
              </a:rPr>
              <a:t>[('doctor', 2), ('suggest', 2), ('driving', 2), ('may', 3), ('cause', 1), ('increased', 1), ('stress', 3), ('blood', 3), ('pressure', 3)], </a:t>
            </a:r>
            <a:br>
              <a:rPr lang="en" sz="1100">
                <a:latin typeface="Consolas"/>
                <a:ea typeface="Consolas"/>
                <a:cs typeface="Consolas"/>
                <a:sym typeface="Consolas"/>
              </a:rPr>
            </a:br>
            <a:r>
              <a:rPr lang="en" sz="1100">
                <a:latin typeface="Consolas"/>
                <a:ea typeface="Consolas"/>
                <a:cs typeface="Consolas"/>
                <a:sym typeface="Consolas"/>
              </a:rPr>
              <a:t>[('sometimes', 1), ('feel', 2), ('pressure', 2), ('perform', 1), ('well', 2), ('school', 1), ('father', 1), ('never', 3), ('seems', 2), ('drive', 1), ('sister', 3), ('better', 2)], </a:t>
            </a:r>
            <a:br>
              <a:rPr lang="en" sz="1100">
                <a:latin typeface="Consolas"/>
                <a:ea typeface="Consolas"/>
                <a:cs typeface="Consolas"/>
                <a:sym typeface="Consolas"/>
              </a:rPr>
            </a:br>
            <a:r>
              <a:rPr lang="en" sz="1100">
                <a:latin typeface="Consolas"/>
                <a:ea typeface="Consolas"/>
                <a:cs typeface="Consolas"/>
                <a:sym typeface="Consolas"/>
              </a:rPr>
              <a:t>[('health', 1), ('expert', 3), ('say', 1), ('sugar', 3), ('good', 2), ('lifestyle', 1)]]</a:t>
            </a:r>
            <a:endParaRPr sz="1100">
              <a:latin typeface="Consolas"/>
              <a:ea typeface="Consolas"/>
              <a:cs typeface="Consolas"/>
              <a:sym typeface="Consolas"/>
            </a:endParaRPr>
          </a:p>
          <a:p>
            <a:pPr marL="457200" lvl="0" indent="-311150" algn="l" rtl="0">
              <a:lnSpc>
                <a:spcPct val="100000"/>
              </a:lnSpc>
              <a:spcBef>
                <a:spcPts val="0"/>
              </a:spcBef>
              <a:spcAft>
                <a:spcPts val="0"/>
              </a:spcAft>
              <a:buSzPts val="1300"/>
              <a:buFont typeface="Montserrat"/>
              <a:buChar char="●"/>
            </a:pPr>
            <a:r>
              <a:rPr lang="en" sz="1300">
                <a:latin typeface="Montserrat"/>
                <a:ea typeface="Montserrat"/>
                <a:cs typeface="Montserrat"/>
                <a:sym typeface="Montserrat"/>
              </a:rPr>
              <a:t>Word: </a:t>
            </a:r>
            <a:r>
              <a:rPr lang="en" sz="1300">
                <a:latin typeface="Consolas"/>
                <a:ea typeface="Consolas"/>
                <a:cs typeface="Consolas"/>
                <a:sym typeface="Consolas"/>
              </a:rPr>
              <a:t>sugar</a:t>
            </a:r>
            <a:endParaRPr sz="1300">
              <a:latin typeface="Montserrat"/>
              <a:ea typeface="Montserrat"/>
              <a:cs typeface="Montserrat"/>
              <a:sym typeface="Montserrat"/>
            </a:endParaRPr>
          </a:p>
          <a:p>
            <a:pPr marL="457200" lvl="0" indent="-311150" algn="l" rtl="0">
              <a:lnSpc>
                <a:spcPct val="100000"/>
              </a:lnSpc>
              <a:spcBef>
                <a:spcPts val="0"/>
              </a:spcBef>
              <a:spcAft>
                <a:spcPts val="0"/>
              </a:spcAft>
              <a:buSzPts val="1300"/>
              <a:buFont typeface="Montserrat"/>
              <a:buChar char="●"/>
            </a:pPr>
            <a:r>
              <a:rPr lang="en" sz="1300">
                <a:latin typeface="Montserrat"/>
                <a:ea typeface="Montserrat"/>
                <a:cs typeface="Montserrat"/>
                <a:sym typeface="Montserrat"/>
              </a:rPr>
              <a:t>Topic: </a:t>
            </a:r>
            <a:r>
              <a:rPr lang="en" sz="1300">
                <a:latin typeface="Consolas"/>
                <a:ea typeface="Consolas"/>
                <a:cs typeface="Consolas"/>
                <a:sym typeface="Consolas"/>
              </a:rPr>
              <a:t>1, 2, 3, </a:t>
            </a:r>
            <a:r>
              <a:rPr lang="en" sz="1300">
                <a:latin typeface="Montserrat"/>
                <a:ea typeface="Montserrat"/>
                <a:cs typeface="Montserrat"/>
                <a:sym typeface="Montserrat"/>
              </a:rPr>
              <a:t>etc.</a:t>
            </a:r>
            <a:endParaRPr sz="1300">
              <a:latin typeface="Montserrat"/>
              <a:ea typeface="Montserrat"/>
              <a:cs typeface="Montserrat"/>
              <a:sym typeface="Montserrat"/>
            </a:endParaRPr>
          </a:p>
          <a:p>
            <a:pPr marL="457200" lvl="0" indent="-342900" algn="l" rtl="0">
              <a:lnSpc>
                <a:spcPct val="100000"/>
              </a:lnSpc>
              <a:spcBef>
                <a:spcPts val="0"/>
              </a:spcBef>
              <a:spcAft>
                <a:spcPts val="0"/>
              </a:spcAft>
              <a:buSzPts val="1800"/>
              <a:buFont typeface="Montserrat"/>
              <a:buChar char="●"/>
            </a:pPr>
            <a:r>
              <a:rPr lang="en">
                <a:latin typeface="Montserrat"/>
                <a:ea typeface="Montserrat"/>
                <a:cs typeface="Montserrat"/>
                <a:sym typeface="Montserrat"/>
              </a:rPr>
              <a:t>Outputs:</a:t>
            </a:r>
            <a:endParaRPr>
              <a:latin typeface="Montserrat"/>
              <a:ea typeface="Montserrat"/>
              <a:cs typeface="Montserrat"/>
              <a:sym typeface="Montserrat"/>
            </a:endParaRPr>
          </a:p>
          <a:p>
            <a:pPr marL="914400" lvl="1" indent="-317500" algn="l" rtl="0">
              <a:lnSpc>
                <a:spcPct val="100000"/>
              </a:lnSpc>
              <a:spcBef>
                <a:spcPts val="0"/>
              </a:spcBef>
              <a:spcAft>
                <a:spcPts val="0"/>
              </a:spcAft>
              <a:buSzPts val="1400"/>
              <a:buFont typeface="Montserrat"/>
              <a:buChar char="○"/>
            </a:pPr>
            <a:r>
              <a:rPr lang="en">
                <a:latin typeface="Montserrat"/>
                <a:ea typeface="Montserrat"/>
                <a:cs typeface="Montserrat"/>
                <a:sym typeface="Montserrat"/>
              </a:rPr>
              <a:t>p(t|d): # words labeled t/# words in document</a:t>
            </a:r>
            <a:endParaRPr>
              <a:latin typeface="Montserrat"/>
              <a:ea typeface="Montserrat"/>
              <a:cs typeface="Montserrat"/>
              <a:sym typeface="Montserrat"/>
            </a:endParaRPr>
          </a:p>
          <a:p>
            <a:pPr marL="914400" lvl="1" indent="-317500" algn="l" rtl="0">
              <a:lnSpc>
                <a:spcPct val="100000"/>
              </a:lnSpc>
              <a:spcBef>
                <a:spcPts val="0"/>
              </a:spcBef>
              <a:spcAft>
                <a:spcPts val="0"/>
              </a:spcAft>
              <a:buSzPts val="1400"/>
              <a:buFont typeface="Montserrat"/>
              <a:buChar char="○"/>
            </a:pPr>
            <a:r>
              <a:rPr lang="en">
                <a:latin typeface="Montserrat"/>
                <a:ea typeface="Montserrat"/>
                <a:cs typeface="Montserrat"/>
                <a:sym typeface="Montserrat"/>
              </a:rPr>
              <a:t>p(w|t): # occurrences of word w/#words labeled t in corpus</a:t>
            </a:r>
            <a:endParaRPr>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Probability: t Given d</a:t>
            </a:r>
            <a:endParaRPr>
              <a:latin typeface="Montserrat"/>
              <a:ea typeface="Montserrat"/>
              <a:cs typeface="Montserrat"/>
              <a:sym typeface="Montserrat"/>
            </a:endParaRPr>
          </a:p>
        </p:txBody>
      </p:sp>
      <p:sp>
        <p:nvSpPr>
          <p:cNvPr id="144" name="Google Shape;144;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250" b="1">
                <a:solidFill>
                  <a:srgbClr val="0000FF"/>
                </a:solidFill>
                <a:latin typeface="Courier New"/>
                <a:ea typeface="Courier New"/>
                <a:cs typeface="Courier New"/>
                <a:sym typeface="Courier New"/>
              </a:rPr>
              <a:t>def</a:t>
            </a:r>
            <a:r>
              <a:rPr lang="en" sz="2250" b="1">
                <a:solidFill>
                  <a:schemeClr val="dk1"/>
                </a:solidFill>
                <a:latin typeface="Courier New"/>
                <a:ea typeface="Courier New"/>
                <a:cs typeface="Courier New"/>
                <a:sym typeface="Courier New"/>
              </a:rPr>
              <a:t> t_given_d(doc_map, t):</a:t>
            </a:r>
            <a:endParaRPr sz="22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2250" b="1">
                <a:solidFill>
                  <a:schemeClr val="dk1"/>
                </a:solidFill>
                <a:latin typeface="Courier New"/>
                <a:ea typeface="Courier New"/>
                <a:cs typeface="Courier New"/>
                <a:sym typeface="Courier New"/>
              </a:rPr>
              <a:t> t_count = </a:t>
            </a:r>
            <a:r>
              <a:rPr lang="en" sz="2250" b="1">
                <a:solidFill>
                  <a:srgbClr val="09885A"/>
                </a:solidFill>
                <a:latin typeface="Courier New"/>
                <a:ea typeface="Courier New"/>
                <a:cs typeface="Courier New"/>
                <a:sym typeface="Courier New"/>
              </a:rPr>
              <a:t>0</a:t>
            </a:r>
            <a:endParaRPr sz="2250" b="1">
              <a:solidFill>
                <a:srgbClr val="09885A"/>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2250" b="1">
                <a:solidFill>
                  <a:schemeClr val="dk1"/>
                </a:solidFill>
                <a:latin typeface="Courier New"/>
                <a:ea typeface="Courier New"/>
                <a:cs typeface="Courier New"/>
                <a:sym typeface="Courier New"/>
              </a:rPr>
              <a:t> </a:t>
            </a:r>
            <a:r>
              <a:rPr lang="en" sz="2250" b="1">
                <a:solidFill>
                  <a:srgbClr val="0000FF"/>
                </a:solidFill>
                <a:latin typeface="Courier New"/>
                <a:ea typeface="Courier New"/>
                <a:cs typeface="Courier New"/>
                <a:sym typeface="Courier New"/>
              </a:rPr>
              <a:t>for</a:t>
            </a:r>
            <a:r>
              <a:rPr lang="en" sz="2250" b="1">
                <a:solidFill>
                  <a:schemeClr val="dk1"/>
                </a:solidFill>
                <a:latin typeface="Courier New"/>
                <a:ea typeface="Courier New"/>
                <a:cs typeface="Courier New"/>
                <a:sym typeface="Courier New"/>
              </a:rPr>
              <a:t> word, assignment </a:t>
            </a:r>
            <a:r>
              <a:rPr lang="en" sz="2250" b="1">
                <a:solidFill>
                  <a:srgbClr val="0000FF"/>
                </a:solidFill>
                <a:latin typeface="Courier New"/>
                <a:ea typeface="Courier New"/>
                <a:cs typeface="Courier New"/>
                <a:sym typeface="Courier New"/>
              </a:rPr>
              <a:t>in</a:t>
            </a:r>
            <a:r>
              <a:rPr lang="en" sz="2250" b="1">
                <a:solidFill>
                  <a:schemeClr val="dk1"/>
                </a:solidFill>
                <a:latin typeface="Courier New"/>
                <a:ea typeface="Courier New"/>
                <a:cs typeface="Courier New"/>
                <a:sym typeface="Courier New"/>
              </a:rPr>
              <a:t> doc_map:</a:t>
            </a:r>
            <a:endParaRPr sz="22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2250" b="1">
                <a:solidFill>
                  <a:schemeClr val="dk1"/>
                </a:solidFill>
                <a:latin typeface="Courier New"/>
                <a:ea typeface="Courier New"/>
                <a:cs typeface="Courier New"/>
                <a:sym typeface="Courier New"/>
              </a:rPr>
              <a:t>   </a:t>
            </a:r>
            <a:r>
              <a:rPr lang="en" sz="2250" b="1">
                <a:solidFill>
                  <a:srgbClr val="0000FF"/>
                </a:solidFill>
                <a:latin typeface="Courier New"/>
                <a:ea typeface="Courier New"/>
                <a:cs typeface="Courier New"/>
                <a:sym typeface="Courier New"/>
              </a:rPr>
              <a:t>if</a:t>
            </a:r>
            <a:r>
              <a:rPr lang="en" sz="2250" b="1">
                <a:solidFill>
                  <a:schemeClr val="dk1"/>
                </a:solidFill>
                <a:latin typeface="Courier New"/>
                <a:ea typeface="Courier New"/>
                <a:cs typeface="Courier New"/>
                <a:sym typeface="Courier New"/>
              </a:rPr>
              <a:t> assignment == t:</a:t>
            </a:r>
            <a:endParaRPr sz="22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2250" b="1">
                <a:solidFill>
                  <a:schemeClr val="dk1"/>
                </a:solidFill>
                <a:latin typeface="Courier New"/>
                <a:ea typeface="Courier New"/>
                <a:cs typeface="Courier New"/>
                <a:sym typeface="Courier New"/>
              </a:rPr>
              <a:t>     t_count += </a:t>
            </a:r>
            <a:r>
              <a:rPr lang="en" sz="2250" b="1">
                <a:solidFill>
                  <a:srgbClr val="09885A"/>
                </a:solidFill>
                <a:latin typeface="Courier New"/>
                <a:ea typeface="Courier New"/>
                <a:cs typeface="Courier New"/>
                <a:sym typeface="Courier New"/>
              </a:rPr>
              <a:t>1</a:t>
            </a:r>
            <a:endParaRPr sz="2250" b="1">
              <a:solidFill>
                <a:srgbClr val="09885A"/>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2250" b="1">
                <a:solidFill>
                  <a:schemeClr val="dk1"/>
                </a:solidFill>
                <a:latin typeface="Courier New"/>
                <a:ea typeface="Courier New"/>
                <a:cs typeface="Courier New"/>
                <a:sym typeface="Courier New"/>
              </a:rPr>
              <a:t> final = t_count/</a:t>
            </a:r>
            <a:r>
              <a:rPr lang="en" sz="2250" b="1">
                <a:solidFill>
                  <a:srgbClr val="0000FF"/>
                </a:solidFill>
                <a:latin typeface="Courier New"/>
                <a:ea typeface="Courier New"/>
                <a:cs typeface="Courier New"/>
                <a:sym typeface="Courier New"/>
              </a:rPr>
              <a:t>len</a:t>
            </a:r>
            <a:r>
              <a:rPr lang="en" sz="2250" b="1">
                <a:solidFill>
                  <a:schemeClr val="dk1"/>
                </a:solidFill>
                <a:latin typeface="Courier New"/>
                <a:ea typeface="Courier New"/>
                <a:cs typeface="Courier New"/>
                <a:sym typeface="Courier New"/>
              </a:rPr>
              <a:t>(doc_map)</a:t>
            </a:r>
            <a:endParaRPr sz="22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2250" b="1">
                <a:solidFill>
                  <a:schemeClr val="dk1"/>
                </a:solidFill>
                <a:latin typeface="Courier New"/>
                <a:ea typeface="Courier New"/>
                <a:cs typeface="Courier New"/>
                <a:sym typeface="Courier New"/>
              </a:rPr>
              <a:t> </a:t>
            </a:r>
            <a:r>
              <a:rPr lang="en" sz="2250" b="1">
                <a:solidFill>
                  <a:srgbClr val="0000FF"/>
                </a:solidFill>
                <a:latin typeface="Courier New"/>
                <a:ea typeface="Courier New"/>
                <a:cs typeface="Courier New"/>
                <a:sym typeface="Courier New"/>
              </a:rPr>
              <a:t>return</a:t>
            </a:r>
            <a:r>
              <a:rPr lang="en" sz="2250" b="1">
                <a:solidFill>
                  <a:schemeClr val="dk1"/>
                </a:solidFill>
                <a:latin typeface="Courier New"/>
                <a:ea typeface="Courier New"/>
                <a:cs typeface="Courier New"/>
                <a:sym typeface="Courier New"/>
              </a:rPr>
              <a:t> final</a:t>
            </a:r>
            <a:endParaRPr sz="2900" b="1">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Probability: w Given t</a:t>
            </a:r>
            <a:endParaRPr>
              <a:latin typeface="Montserrat"/>
              <a:ea typeface="Montserrat"/>
              <a:cs typeface="Montserrat"/>
              <a:sym typeface="Montserrat"/>
            </a:endParaRPr>
          </a:p>
        </p:txBody>
      </p:sp>
      <p:sp>
        <p:nvSpPr>
          <p:cNvPr id="150" name="Google Shape;150;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50" b="1">
                <a:solidFill>
                  <a:srgbClr val="0000FF"/>
                </a:solidFill>
                <a:latin typeface="Courier New"/>
                <a:ea typeface="Courier New"/>
                <a:cs typeface="Courier New"/>
                <a:sym typeface="Courier New"/>
              </a:rPr>
              <a:t>def</a:t>
            </a:r>
            <a:r>
              <a:rPr lang="en" sz="1850" b="1">
                <a:solidFill>
                  <a:schemeClr val="dk1"/>
                </a:solidFill>
                <a:latin typeface="Courier New"/>
                <a:ea typeface="Courier New"/>
                <a:cs typeface="Courier New"/>
                <a:sym typeface="Courier New"/>
              </a:rPr>
              <a:t> w_given_t(word, topic_map, t):</a:t>
            </a:r>
            <a:endParaRPr sz="18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850" b="1">
                <a:solidFill>
                  <a:schemeClr val="dk1"/>
                </a:solidFill>
                <a:latin typeface="Courier New"/>
                <a:ea typeface="Courier New"/>
                <a:cs typeface="Courier New"/>
                <a:sym typeface="Courier New"/>
              </a:rPr>
              <a:t> words_assigned_to_topic_t = []</a:t>
            </a:r>
            <a:endParaRPr sz="18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850" b="1">
                <a:solidFill>
                  <a:schemeClr val="dk1"/>
                </a:solidFill>
                <a:latin typeface="Courier New"/>
                <a:ea typeface="Courier New"/>
                <a:cs typeface="Courier New"/>
                <a:sym typeface="Courier New"/>
              </a:rPr>
              <a:t> </a:t>
            </a:r>
            <a:r>
              <a:rPr lang="en" sz="1850" b="1">
                <a:solidFill>
                  <a:srgbClr val="0000FF"/>
                </a:solidFill>
                <a:latin typeface="Courier New"/>
                <a:ea typeface="Courier New"/>
                <a:cs typeface="Courier New"/>
                <a:sym typeface="Courier New"/>
              </a:rPr>
              <a:t>for</a:t>
            </a:r>
            <a:r>
              <a:rPr lang="en" sz="1850" b="1">
                <a:solidFill>
                  <a:schemeClr val="dk1"/>
                </a:solidFill>
                <a:latin typeface="Courier New"/>
                <a:ea typeface="Courier New"/>
                <a:cs typeface="Courier New"/>
                <a:sym typeface="Courier New"/>
              </a:rPr>
              <a:t> doc_map </a:t>
            </a:r>
            <a:r>
              <a:rPr lang="en" sz="1850" b="1">
                <a:solidFill>
                  <a:srgbClr val="0000FF"/>
                </a:solidFill>
                <a:latin typeface="Courier New"/>
                <a:ea typeface="Courier New"/>
                <a:cs typeface="Courier New"/>
                <a:sym typeface="Courier New"/>
              </a:rPr>
              <a:t>in</a:t>
            </a:r>
            <a:r>
              <a:rPr lang="en" sz="1850" b="1">
                <a:solidFill>
                  <a:schemeClr val="dk1"/>
                </a:solidFill>
                <a:latin typeface="Courier New"/>
                <a:ea typeface="Courier New"/>
                <a:cs typeface="Courier New"/>
                <a:sym typeface="Courier New"/>
              </a:rPr>
              <a:t> topic_map:</a:t>
            </a:r>
            <a:endParaRPr sz="18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850" b="1">
                <a:solidFill>
                  <a:schemeClr val="dk1"/>
                </a:solidFill>
                <a:latin typeface="Courier New"/>
                <a:ea typeface="Courier New"/>
                <a:cs typeface="Courier New"/>
                <a:sym typeface="Courier New"/>
              </a:rPr>
              <a:t>   </a:t>
            </a:r>
            <a:r>
              <a:rPr lang="en" sz="1850" b="1">
                <a:solidFill>
                  <a:srgbClr val="0000FF"/>
                </a:solidFill>
                <a:latin typeface="Courier New"/>
                <a:ea typeface="Courier New"/>
                <a:cs typeface="Courier New"/>
                <a:sym typeface="Courier New"/>
              </a:rPr>
              <a:t>for</a:t>
            </a:r>
            <a:r>
              <a:rPr lang="en" sz="1850" b="1">
                <a:solidFill>
                  <a:schemeClr val="dk1"/>
                </a:solidFill>
                <a:latin typeface="Courier New"/>
                <a:ea typeface="Courier New"/>
                <a:cs typeface="Courier New"/>
                <a:sym typeface="Courier New"/>
              </a:rPr>
              <a:t> item, assignment </a:t>
            </a:r>
            <a:r>
              <a:rPr lang="en" sz="1850" b="1">
                <a:solidFill>
                  <a:srgbClr val="0000FF"/>
                </a:solidFill>
                <a:latin typeface="Courier New"/>
                <a:ea typeface="Courier New"/>
                <a:cs typeface="Courier New"/>
                <a:sym typeface="Courier New"/>
              </a:rPr>
              <a:t>in</a:t>
            </a:r>
            <a:r>
              <a:rPr lang="en" sz="1850" b="1">
                <a:solidFill>
                  <a:schemeClr val="dk1"/>
                </a:solidFill>
                <a:latin typeface="Courier New"/>
                <a:ea typeface="Courier New"/>
                <a:cs typeface="Courier New"/>
                <a:sym typeface="Courier New"/>
              </a:rPr>
              <a:t> doc_map:</a:t>
            </a:r>
            <a:endParaRPr sz="18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850" b="1">
                <a:solidFill>
                  <a:schemeClr val="dk1"/>
                </a:solidFill>
                <a:latin typeface="Courier New"/>
                <a:ea typeface="Courier New"/>
                <a:cs typeface="Courier New"/>
                <a:sym typeface="Courier New"/>
              </a:rPr>
              <a:t>     </a:t>
            </a:r>
            <a:r>
              <a:rPr lang="en" sz="1850" b="1">
                <a:solidFill>
                  <a:srgbClr val="0000FF"/>
                </a:solidFill>
                <a:latin typeface="Courier New"/>
                <a:ea typeface="Courier New"/>
                <a:cs typeface="Courier New"/>
                <a:sym typeface="Courier New"/>
              </a:rPr>
              <a:t>if</a:t>
            </a:r>
            <a:r>
              <a:rPr lang="en" sz="1850" b="1">
                <a:solidFill>
                  <a:schemeClr val="dk1"/>
                </a:solidFill>
                <a:latin typeface="Courier New"/>
                <a:ea typeface="Courier New"/>
                <a:cs typeface="Courier New"/>
                <a:sym typeface="Courier New"/>
              </a:rPr>
              <a:t> assignment == t:</a:t>
            </a:r>
            <a:endParaRPr sz="18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850" b="1">
                <a:solidFill>
                  <a:schemeClr val="dk1"/>
                </a:solidFill>
                <a:latin typeface="Courier New"/>
                <a:ea typeface="Courier New"/>
                <a:cs typeface="Courier New"/>
                <a:sym typeface="Courier New"/>
              </a:rPr>
              <a:t>       words_assigned_to_topic_t.append(item)</a:t>
            </a:r>
            <a:endParaRPr sz="18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850" b="1">
                <a:solidFill>
                  <a:schemeClr val="dk1"/>
                </a:solidFill>
                <a:latin typeface="Courier New"/>
                <a:ea typeface="Courier New"/>
                <a:cs typeface="Courier New"/>
                <a:sym typeface="Courier New"/>
              </a:rPr>
              <a:t> </a:t>
            </a:r>
            <a:r>
              <a:rPr lang="en" sz="1850" b="1">
                <a:solidFill>
                  <a:srgbClr val="0000FF"/>
                </a:solidFill>
                <a:latin typeface="Courier New"/>
                <a:ea typeface="Courier New"/>
                <a:cs typeface="Courier New"/>
                <a:sym typeface="Courier New"/>
              </a:rPr>
              <a:t>if</a:t>
            </a:r>
            <a:r>
              <a:rPr lang="en" sz="1850" b="1">
                <a:solidFill>
                  <a:schemeClr val="dk1"/>
                </a:solidFill>
                <a:latin typeface="Courier New"/>
                <a:ea typeface="Courier New"/>
                <a:cs typeface="Courier New"/>
                <a:sym typeface="Courier New"/>
              </a:rPr>
              <a:t>(words_assigned_to_topic_t) == []:</a:t>
            </a:r>
            <a:endParaRPr sz="18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850" b="1">
                <a:solidFill>
                  <a:schemeClr val="dk1"/>
                </a:solidFill>
                <a:latin typeface="Courier New"/>
                <a:ea typeface="Courier New"/>
                <a:cs typeface="Courier New"/>
                <a:sym typeface="Courier New"/>
              </a:rPr>
              <a:t>   </a:t>
            </a:r>
            <a:r>
              <a:rPr lang="en" sz="1850" b="1">
                <a:solidFill>
                  <a:srgbClr val="0000FF"/>
                </a:solidFill>
                <a:latin typeface="Courier New"/>
                <a:ea typeface="Courier New"/>
                <a:cs typeface="Courier New"/>
                <a:sym typeface="Courier New"/>
              </a:rPr>
              <a:t>return</a:t>
            </a:r>
            <a:r>
              <a:rPr lang="en" sz="1850" b="1">
                <a:solidFill>
                  <a:schemeClr val="dk1"/>
                </a:solidFill>
                <a:latin typeface="Courier New"/>
                <a:ea typeface="Courier New"/>
                <a:cs typeface="Courier New"/>
                <a:sym typeface="Courier New"/>
              </a:rPr>
              <a:t> </a:t>
            </a:r>
            <a:r>
              <a:rPr lang="en" sz="1850" b="1">
                <a:solidFill>
                  <a:srgbClr val="09885A"/>
                </a:solidFill>
                <a:latin typeface="Courier New"/>
                <a:ea typeface="Courier New"/>
                <a:cs typeface="Courier New"/>
                <a:sym typeface="Courier New"/>
              </a:rPr>
              <a:t>0</a:t>
            </a:r>
            <a:endParaRPr sz="1850" b="1">
              <a:solidFill>
                <a:srgbClr val="09885A"/>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850" b="1">
                <a:solidFill>
                  <a:schemeClr val="dk1"/>
                </a:solidFill>
                <a:latin typeface="Courier New"/>
                <a:ea typeface="Courier New"/>
                <a:cs typeface="Courier New"/>
                <a:sym typeface="Courier New"/>
              </a:rPr>
              <a:t> t_count = words_assigned_to_topic_t.count(word)</a:t>
            </a:r>
            <a:endParaRPr sz="18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850" b="1">
                <a:solidFill>
                  <a:schemeClr val="dk1"/>
                </a:solidFill>
                <a:latin typeface="Courier New"/>
                <a:ea typeface="Courier New"/>
                <a:cs typeface="Courier New"/>
                <a:sym typeface="Courier New"/>
              </a:rPr>
              <a:t> final = t_count/</a:t>
            </a:r>
            <a:r>
              <a:rPr lang="en" sz="1850" b="1">
                <a:solidFill>
                  <a:srgbClr val="0000FF"/>
                </a:solidFill>
                <a:latin typeface="Courier New"/>
                <a:ea typeface="Courier New"/>
                <a:cs typeface="Courier New"/>
                <a:sym typeface="Courier New"/>
              </a:rPr>
              <a:t>len</a:t>
            </a:r>
            <a:r>
              <a:rPr lang="en" sz="1850" b="1">
                <a:solidFill>
                  <a:schemeClr val="dk1"/>
                </a:solidFill>
                <a:latin typeface="Courier New"/>
                <a:ea typeface="Courier New"/>
                <a:cs typeface="Courier New"/>
                <a:sym typeface="Courier New"/>
              </a:rPr>
              <a:t>(words_assigned_to_topic_t)</a:t>
            </a:r>
            <a:endParaRPr sz="18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850" b="1">
                <a:solidFill>
                  <a:schemeClr val="dk1"/>
                </a:solidFill>
                <a:latin typeface="Courier New"/>
                <a:ea typeface="Courier New"/>
                <a:cs typeface="Courier New"/>
                <a:sym typeface="Courier New"/>
              </a:rPr>
              <a:t> </a:t>
            </a:r>
            <a:r>
              <a:rPr lang="en" sz="1850" b="1">
                <a:solidFill>
                  <a:srgbClr val="0000FF"/>
                </a:solidFill>
                <a:latin typeface="Courier New"/>
                <a:ea typeface="Courier New"/>
                <a:cs typeface="Courier New"/>
                <a:sym typeface="Courier New"/>
              </a:rPr>
              <a:t>return</a:t>
            </a:r>
            <a:r>
              <a:rPr lang="en" sz="1850" b="1">
                <a:solidFill>
                  <a:schemeClr val="dk1"/>
                </a:solidFill>
                <a:latin typeface="Courier New"/>
                <a:ea typeface="Courier New"/>
                <a:cs typeface="Courier New"/>
                <a:sym typeface="Courier New"/>
              </a:rPr>
              <a:t> final</a:t>
            </a:r>
            <a:endParaRPr sz="3050" b="1">
              <a:solidFill>
                <a:srgbClr val="0000FF"/>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Probability: Product</a:t>
            </a:r>
            <a:endParaRPr>
              <a:latin typeface="Montserrat"/>
              <a:ea typeface="Montserrat"/>
              <a:cs typeface="Montserrat"/>
              <a:sym typeface="Montserrat"/>
            </a:endParaRPr>
          </a:p>
        </p:txBody>
      </p:sp>
      <p:sp>
        <p:nvSpPr>
          <p:cNvPr id="156" name="Google Shape;156;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550" b="1">
                <a:solidFill>
                  <a:srgbClr val="0000FF"/>
                </a:solidFill>
                <a:latin typeface="Courier New"/>
                <a:ea typeface="Courier New"/>
                <a:cs typeface="Courier New"/>
                <a:sym typeface="Courier New"/>
              </a:rPr>
              <a:t>def</a:t>
            </a:r>
            <a:r>
              <a:rPr lang="en" sz="1550" b="1">
                <a:solidFill>
                  <a:schemeClr val="dk1"/>
                </a:solidFill>
                <a:latin typeface="Courier New"/>
                <a:ea typeface="Courier New"/>
                <a:cs typeface="Courier New"/>
                <a:sym typeface="Courier New"/>
              </a:rPr>
              <a:t> topic_prob(word, doc_map, topic_map, topic):</a:t>
            </a:r>
            <a:endParaRPr sz="15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550" b="1">
                <a:solidFill>
                  <a:schemeClr val="dk1"/>
                </a:solidFill>
                <a:latin typeface="Courier New"/>
                <a:ea typeface="Courier New"/>
                <a:cs typeface="Courier New"/>
                <a:sym typeface="Courier New"/>
              </a:rPr>
              <a:t> </a:t>
            </a:r>
            <a:r>
              <a:rPr lang="en" sz="1550" b="1">
                <a:solidFill>
                  <a:srgbClr val="0000FF"/>
                </a:solidFill>
                <a:latin typeface="Courier New"/>
                <a:ea typeface="Courier New"/>
                <a:cs typeface="Courier New"/>
                <a:sym typeface="Courier New"/>
              </a:rPr>
              <a:t>return</a:t>
            </a:r>
            <a:r>
              <a:rPr lang="en" sz="1550" b="1">
                <a:solidFill>
                  <a:schemeClr val="dk1"/>
                </a:solidFill>
                <a:latin typeface="Courier New"/>
                <a:ea typeface="Courier New"/>
                <a:cs typeface="Courier New"/>
                <a:sym typeface="Courier New"/>
              </a:rPr>
              <a:t> w_given_t(word, topic_map, topic) * t_given_d(doc_map, topic)</a:t>
            </a:r>
            <a:endParaRPr sz="2350" b="1">
              <a:solidFill>
                <a:srgbClr val="0000FF"/>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Montserrat"/>
                <a:ea typeface="Montserrat"/>
                <a:cs typeface="Montserrat"/>
                <a:sym typeface="Montserrat"/>
              </a:rPr>
              <a:t>Up Next</a:t>
            </a:r>
            <a:endParaRPr sz="3000" b="1">
              <a:latin typeface="Montserrat"/>
              <a:ea typeface="Montserrat"/>
              <a:cs typeface="Montserrat"/>
              <a:sym typeface="Montserrat"/>
            </a:endParaRPr>
          </a:p>
        </p:txBody>
      </p:sp>
      <p:sp>
        <p:nvSpPr>
          <p:cNvPr id="162" name="Google Shape;162;p31"/>
          <p:cNvSpPr txBox="1">
            <a:spLocks noGrp="1"/>
          </p:cNvSpPr>
          <p:nvPr>
            <p:ph type="body" idx="1"/>
          </p:nvPr>
        </p:nvSpPr>
        <p:spPr>
          <a:xfrm>
            <a:off x="311700" y="1258525"/>
            <a:ext cx="8520600" cy="3416400"/>
          </a:xfrm>
          <a:prstGeom prst="rect">
            <a:avLst/>
          </a:prstGeom>
        </p:spPr>
        <p:txBody>
          <a:bodyPr spcFirstLastPara="1" wrap="square" lIns="91425" tIns="91425" rIns="91425" bIns="91425" anchor="t" anchorCtr="0">
            <a:noAutofit/>
          </a:bodyPr>
          <a:lstStyle/>
          <a:p>
            <a:pPr marL="457200" marR="0" lvl="0" indent="-393700" algn="l" rtl="0">
              <a:lnSpc>
                <a:spcPct val="100000"/>
              </a:lnSpc>
              <a:spcBef>
                <a:spcPts val="0"/>
              </a:spcBef>
              <a:spcAft>
                <a:spcPts val="0"/>
              </a:spcAft>
              <a:buClr>
                <a:srgbClr val="000000"/>
              </a:buClr>
              <a:buSzPts val="2600"/>
              <a:buFont typeface="Montserrat"/>
              <a:buChar char="●"/>
            </a:pPr>
            <a:r>
              <a:rPr lang="en" sz="2600">
                <a:solidFill>
                  <a:srgbClr val="000000"/>
                </a:solidFill>
                <a:latin typeface="Montserrat"/>
                <a:ea typeface="Montserrat"/>
                <a:cs typeface="Montserrat"/>
                <a:sym typeface="Montserrat"/>
              </a:rPr>
              <a:t>Implementing probability function in complete algorithm</a:t>
            </a:r>
            <a:endParaRPr sz="2600">
              <a:solidFill>
                <a:srgbClr val="000000"/>
              </a:solidFill>
              <a:latin typeface="Montserrat"/>
              <a:ea typeface="Montserrat"/>
              <a:cs typeface="Montserrat"/>
              <a:sym typeface="Montserrat"/>
            </a:endParaRPr>
          </a:p>
          <a:p>
            <a:pPr marL="457200" marR="0" lvl="0" indent="-393700" algn="l" rtl="0">
              <a:lnSpc>
                <a:spcPct val="100000"/>
              </a:lnSpc>
              <a:spcBef>
                <a:spcPts val="0"/>
              </a:spcBef>
              <a:spcAft>
                <a:spcPts val="0"/>
              </a:spcAft>
              <a:buClr>
                <a:srgbClr val="000000"/>
              </a:buClr>
              <a:buSzPts val="2600"/>
              <a:buFont typeface="Montserrat"/>
              <a:buChar char="●"/>
            </a:pPr>
            <a:r>
              <a:rPr lang="en" sz="2600">
                <a:solidFill>
                  <a:srgbClr val="000000"/>
                </a:solidFill>
                <a:latin typeface="Montserrat"/>
                <a:ea typeface="Montserrat"/>
                <a:cs typeface="Montserrat"/>
                <a:sym typeface="Montserrat"/>
              </a:rPr>
              <a:t>Creating nice output + UI</a:t>
            </a:r>
            <a:endParaRPr sz="2600">
              <a:solidFill>
                <a:srgbClr val="000000"/>
              </a:solidFill>
              <a:latin typeface="Montserrat"/>
              <a:ea typeface="Montserrat"/>
              <a:cs typeface="Montserrat"/>
              <a:sym typeface="Montserrat"/>
            </a:endParaRPr>
          </a:p>
          <a:p>
            <a:pPr marL="457200" marR="0" lvl="0" indent="-393700" algn="l" rtl="0">
              <a:lnSpc>
                <a:spcPct val="100000"/>
              </a:lnSpc>
              <a:spcBef>
                <a:spcPts val="0"/>
              </a:spcBef>
              <a:spcAft>
                <a:spcPts val="0"/>
              </a:spcAft>
              <a:buClr>
                <a:srgbClr val="000000"/>
              </a:buClr>
              <a:buSzPts val="2600"/>
              <a:buFont typeface="Montserrat"/>
              <a:buChar char="●"/>
            </a:pPr>
            <a:r>
              <a:rPr lang="en" sz="2600">
                <a:solidFill>
                  <a:srgbClr val="000000"/>
                </a:solidFill>
                <a:latin typeface="Montserrat"/>
                <a:ea typeface="Montserrat"/>
                <a:cs typeface="Montserrat"/>
                <a:sym typeface="Montserrat"/>
              </a:rPr>
              <a:t>Some enhancements</a:t>
            </a:r>
            <a:endParaRPr sz="2600">
              <a:solidFill>
                <a:srgbClr val="000000"/>
              </a:solidFill>
              <a:latin typeface="Montserrat"/>
              <a:ea typeface="Montserrat"/>
              <a:cs typeface="Montserrat"/>
              <a:sym typeface="Montserrat"/>
            </a:endParaRPr>
          </a:p>
          <a:p>
            <a:pPr marL="457200" marR="0" lvl="0" indent="-393700" algn="l" rtl="0">
              <a:lnSpc>
                <a:spcPct val="100000"/>
              </a:lnSpc>
              <a:spcBef>
                <a:spcPts val="0"/>
              </a:spcBef>
              <a:spcAft>
                <a:spcPts val="0"/>
              </a:spcAft>
              <a:buClr>
                <a:srgbClr val="0000FF"/>
              </a:buClr>
              <a:buSzPts val="2600"/>
              <a:buFont typeface="Montserrat"/>
              <a:buChar char="●"/>
            </a:pPr>
            <a:r>
              <a:rPr lang="en" sz="2600">
                <a:solidFill>
                  <a:srgbClr val="000000"/>
                </a:solidFill>
                <a:latin typeface="Montserrat"/>
                <a:ea typeface="Montserrat"/>
                <a:cs typeface="Montserrat"/>
                <a:sym typeface="Montserrat"/>
              </a:rPr>
              <a:t>Code from today: </a:t>
            </a:r>
            <a:r>
              <a:rPr lang="en" sz="2600" u="sng">
                <a:solidFill>
                  <a:schemeClr val="hlink"/>
                </a:solidFill>
                <a:latin typeface="Montserrat"/>
                <a:ea typeface="Montserrat"/>
                <a:cs typeface="Montserrat"/>
                <a:sym typeface="Montserrat"/>
                <a:hlinkClick r:id="rId3"/>
              </a:rPr>
              <a:t>https://repl.it/@enscma2/TopicModel</a:t>
            </a:r>
            <a:endParaRPr sz="2600">
              <a:solidFill>
                <a:srgbClr val="0000FF"/>
              </a:solidFill>
              <a:latin typeface="Montserrat"/>
              <a:ea typeface="Montserrat"/>
              <a:cs typeface="Montserrat"/>
              <a:sym typeface="Montserrat"/>
            </a:endParaRPr>
          </a:p>
          <a:p>
            <a:pPr marL="914400" marR="0" lvl="1" indent="-393700" algn="l" rtl="0">
              <a:lnSpc>
                <a:spcPct val="100000"/>
              </a:lnSpc>
              <a:spcBef>
                <a:spcPts val="0"/>
              </a:spcBef>
              <a:spcAft>
                <a:spcPts val="0"/>
              </a:spcAft>
              <a:buClr>
                <a:srgbClr val="0000FF"/>
              </a:buClr>
              <a:buSzPts val="2600"/>
              <a:buFont typeface="Montserrat"/>
              <a:buChar char="○"/>
            </a:pPr>
            <a:r>
              <a:rPr lang="en" sz="2600">
                <a:solidFill>
                  <a:srgbClr val="0000FF"/>
                </a:solidFill>
                <a:latin typeface="Montserrat"/>
                <a:ea typeface="Montserrat"/>
                <a:cs typeface="Montserrat"/>
                <a:sym typeface="Montserrat"/>
              </a:rPr>
              <a:t>Through line 63</a:t>
            </a:r>
            <a:endParaRPr sz="2600">
              <a:solidFill>
                <a:srgbClr val="0000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Montserrat"/>
                <a:ea typeface="Montserrat"/>
                <a:cs typeface="Montserrat"/>
                <a:sym typeface="Montserrat"/>
              </a:rPr>
              <a:t>Topic Modeling: The Task</a:t>
            </a:r>
            <a:endParaRPr sz="3000" b="1">
              <a:latin typeface="Montserrat"/>
              <a:ea typeface="Montserrat"/>
              <a:cs typeface="Montserrat"/>
              <a:sym typeface="Montserrat"/>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ontserrat"/>
              <a:buChar char="●"/>
            </a:pPr>
            <a:r>
              <a:rPr lang="en">
                <a:latin typeface="Montserrat"/>
                <a:ea typeface="Montserrat"/>
                <a:cs typeface="Montserrat"/>
                <a:sym typeface="Montserrat"/>
              </a:rPr>
              <a:t>Extract “abstract” concepts in text and figure out what key terms comprise language around that topic</a:t>
            </a:r>
            <a:endParaRPr>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en">
                <a:latin typeface="Montserrat"/>
                <a:ea typeface="Montserrat"/>
                <a:cs typeface="Montserrat"/>
                <a:sym typeface="Montserrat"/>
              </a:rPr>
              <a:t>Input: bunch of documents (corpus), number of topics</a:t>
            </a:r>
            <a:endParaRPr>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en">
                <a:latin typeface="Montserrat"/>
                <a:ea typeface="Montserrat"/>
                <a:cs typeface="Montserrat"/>
                <a:sym typeface="Montserrat"/>
              </a:rPr>
              <a:t>Example output: </a:t>
            </a:r>
            <a:endParaRPr>
              <a:latin typeface="Montserrat"/>
              <a:ea typeface="Montserrat"/>
              <a:cs typeface="Montserrat"/>
              <a:sym typeface="Montserrat"/>
            </a:endParaRPr>
          </a:p>
          <a:p>
            <a:pPr marL="914400" lvl="1" indent="-317500" algn="l" rtl="0">
              <a:spcBef>
                <a:spcPts val="0"/>
              </a:spcBef>
              <a:spcAft>
                <a:spcPts val="0"/>
              </a:spcAft>
              <a:buSzPts val="1400"/>
              <a:buFont typeface="Montserrat"/>
              <a:buChar char="○"/>
            </a:pPr>
            <a:r>
              <a:rPr lang="en">
                <a:latin typeface="Montserrat"/>
                <a:ea typeface="Montserrat"/>
                <a:cs typeface="Montserrat"/>
                <a:sym typeface="Montserrat"/>
              </a:rPr>
              <a:t>Topic 1: 30% “cat,” 20% “dog,” 10% “ferret,” 10% “pig,” 5% “giraffe,” etc.</a:t>
            </a:r>
            <a:endParaRPr>
              <a:latin typeface="Montserrat"/>
              <a:ea typeface="Montserrat"/>
              <a:cs typeface="Montserrat"/>
              <a:sym typeface="Montserrat"/>
            </a:endParaRPr>
          </a:p>
          <a:p>
            <a:pPr marL="914400" lvl="1" indent="-317500" algn="l" rtl="0">
              <a:spcBef>
                <a:spcPts val="0"/>
              </a:spcBef>
              <a:spcAft>
                <a:spcPts val="0"/>
              </a:spcAft>
              <a:buSzPts val="1400"/>
              <a:buFont typeface="Montserrat"/>
              <a:buChar char="○"/>
            </a:pPr>
            <a:r>
              <a:rPr lang="en">
                <a:latin typeface="Montserrat"/>
                <a:ea typeface="Montserrat"/>
                <a:cs typeface="Montserrat"/>
                <a:sym typeface="Montserrat"/>
              </a:rPr>
              <a:t>Topic 2: 40% “rain,” 30% “snow,” 20% “hail,” 5% “sleet,” etc.</a:t>
            </a:r>
            <a:endParaRPr>
              <a:latin typeface="Montserrat"/>
              <a:ea typeface="Montserrat"/>
              <a:cs typeface="Montserrat"/>
              <a:sym typeface="Montserrat"/>
            </a:endParaRPr>
          </a:p>
          <a:p>
            <a:pPr marL="914400" lvl="1" indent="-317500" algn="l" rtl="0">
              <a:spcBef>
                <a:spcPts val="0"/>
              </a:spcBef>
              <a:spcAft>
                <a:spcPts val="0"/>
              </a:spcAft>
              <a:buSzPts val="1400"/>
              <a:buFont typeface="Montserrat"/>
              <a:buChar char="○"/>
            </a:pPr>
            <a:r>
              <a:rPr lang="en">
                <a:latin typeface="Montserrat"/>
                <a:ea typeface="Montserrat"/>
                <a:cs typeface="Montserrat"/>
                <a:sym typeface="Montserrat"/>
              </a:rPr>
              <a:t>Humans can infer what the topics are</a:t>
            </a:r>
            <a:endParaRPr>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2"/>
          <p:cNvSpPr txBox="1">
            <a:spLocks noGrp="1"/>
          </p:cNvSpPr>
          <p:nvPr>
            <p:ph type="ctrTitle"/>
          </p:nvPr>
        </p:nvSpPr>
        <p:spPr>
          <a:xfrm>
            <a:off x="311700" y="3066775"/>
            <a:ext cx="8520600" cy="94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Montserrat"/>
                <a:ea typeface="Montserrat"/>
                <a:cs typeface="Montserrat"/>
                <a:sym typeface="Montserrat"/>
              </a:rPr>
              <a:t>Topic Modeling </a:t>
            </a:r>
            <a:endParaRPr b="1">
              <a:latin typeface="Montserrat"/>
              <a:ea typeface="Montserrat"/>
              <a:cs typeface="Montserrat"/>
              <a:sym typeface="Montserrat"/>
            </a:endParaRPr>
          </a:p>
          <a:p>
            <a:pPr marL="0" lvl="0" indent="0" algn="ctr" rtl="0">
              <a:spcBef>
                <a:spcPts val="0"/>
              </a:spcBef>
              <a:spcAft>
                <a:spcPts val="0"/>
              </a:spcAft>
              <a:buNone/>
            </a:pPr>
            <a:r>
              <a:rPr lang="en" b="1">
                <a:latin typeface="Montserrat"/>
                <a:ea typeface="Montserrat"/>
                <a:cs typeface="Montserrat"/>
                <a:sym typeface="Montserrat"/>
              </a:rPr>
              <a:t>With LDA </a:t>
            </a:r>
            <a:endParaRPr b="1">
              <a:latin typeface="Montserrat"/>
              <a:ea typeface="Montserrat"/>
              <a:cs typeface="Montserrat"/>
              <a:sym typeface="Montserrat"/>
            </a:endParaRPr>
          </a:p>
          <a:p>
            <a:pPr marL="0" lvl="0" indent="0" algn="ctr" rtl="0">
              <a:spcBef>
                <a:spcPts val="0"/>
              </a:spcBef>
              <a:spcAft>
                <a:spcPts val="0"/>
              </a:spcAft>
              <a:buNone/>
            </a:pPr>
            <a:r>
              <a:rPr lang="en" b="1">
                <a:latin typeface="Montserrat"/>
                <a:ea typeface="Montserrat"/>
                <a:cs typeface="Montserrat"/>
                <a:sym typeface="Montserrat"/>
              </a:rPr>
              <a:t>Part 3</a:t>
            </a:r>
            <a:endParaRPr b="1">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Overview &amp; Review</a:t>
            </a:r>
            <a:endParaRPr>
              <a:latin typeface="Montserrat"/>
              <a:ea typeface="Montserrat"/>
              <a:cs typeface="Montserrat"/>
              <a:sym typeface="Montserrat"/>
            </a:endParaRPr>
          </a:p>
        </p:txBody>
      </p:sp>
      <p:sp>
        <p:nvSpPr>
          <p:cNvPr id="173" name="Google Shape;173;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ontserrat"/>
              <a:buChar char="●"/>
            </a:pPr>
            <a:r>
              <a:rPr lang="en">
                <a:latin typeface="Montserrat"/>
                <a:ea typeface="Montserrat"/>
                <a:cs typeface="Montserrat"/>
                <a:sym typeface="Montserrat"/>
              </a:rPr>
              <a:t>Topic Modeling: extracting abstract topics from a corpus</a:t>
            </a:r>
            <a:endParaRPr>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en">
                <a:latin typeface="Montserrat"/>
                <a:ea typeface="Montserrat"/>
                <a:cs typeface="Montserrat"/>
                <a:sym typeface="Montserrat"/>
              </a:rPr>
              <a:t>LDA algorithm: start w/ random assignment, then gradually optimize based on certain probabilities</a:t>
            </a:r>
            <a:endParaRPr>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en">
                <a:latin typeface="Montserrat"/>
                <a:ea typeface="Montserrat"/>
                <a:cs typeface="Montserrat"/>
                <a:sym typeface="Montserrat"/>
              </a:rPr>
              <a:t>Last 2 weeks: preprocessing/cleaning text, writing probability functions</a:t>
            </a:r>
            <a:endParaRPr>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en">
                <a:latin typeface="Montserrat"/>
                <a:ea typeface="Montserrat"/>
                <a:cs typeface="Montserrat"/>
                <a:sym typeface="Montserrat"/>
              </a:rPr>
              <a:t>Today: implementing functions in our model, testing on our sample dataset</a:t>
            </a:r>
            <a:endParaRPr>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Recap: Preprocessing</a:t>
            </a:r>
            <a:endParaRPr>
              <a:latin typeface="Montserrat"/>
              <a:ea typeface="Montserrat"/>
              <a:cs typeface="Montserrat"/>
              <a:sym typeface="Montserrat"/>
            </a:endParaRPr>
          </a:p>
        </p:txBody>
      </p:sp>
      <p:sp>
        <p:nvSpPr>
          <p:cNvPr id="179" name="Google Shape;179;p34"/>
          <p:cNvSpPr txBox="1">
            <a:spLocks noGrp="1"/>
          </p:cNvSpPr>
          <p:nvPr>
            <p:ph type="body" idx="1"/>
          </p:nvPr>
        </p:nvSpPr>
        <p:spPr>
          <a:xfrm>
            <a:off x="218925" y="1152475"/>
            <a:ext cx="42603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950" b="1">
                <a:solidFill>
                  <a:srgbClr val="0000FF"/>
                </a:solidFill>
                <a:latin typeface="Courier New"/>
                <a:ea typeface="Courier New"/>
                <a:cs typeface="Courier New"/>
                <a:sym typeface="Courier New"/>
              </a:rPr>
              <a:t>import</a:t>
            </a:r>
            <a:r>
              <a:rPr lang="en" sz="950" b="1">
                <a:solidFill>
                  <a:schemeClr val="dk1"/>
                </a:solidFill>
                <a:latin typeface="Courier New"/>
                <a:ea typeface="Courier New"/>
                <a:cs typeface="Courier New"/>
                <a:sym typeface="Courier New"/>
              </a:rPr>
              <a:t> nltk</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50" b="1">
                <a:solidFill>
                  <a:srgbClr val="0000FF"/>
                </a:solidFill>
                <a:latin typeface="Courier New"/>
                <a:ea typeface="Courier New"/>
                <a:cs typeface="Courier New"/>
                <a:sym typeface="Courier New"/>
              </a:rPr>
              <a:t>from</a:t>
            </a:r>
            <a:r>
              <a:rPr lang="en" sz="950" b="1">
                <a:solidFill>
                  <a:schemeClr val="dk1"/>
                </a:solidFill>
                <a:latin typeface="Courier New"/>
                <a:ea typeface="Courier New"/>
                <a:cs typeface="Courier New"/>
                <a:sym typeface="Courier New"/>
              </a:rPr>
              <a:t> nltk.corpus </a:t>
            </a:r>
            <a:r>
              <a:rPr lang="en" sz="950" b="1">
                <a:solidFill>
                  <a:srgbClr val="0000FF"/>
                </a:solidFill>
                <a:latin typeface="Courier New"/>
                <a:ea typeface="Courier New"/>
                <a:cs typeface="Courier New"/>
                <a:sym typeface="Courier New"/>
              </a:rPr>
              <a:t>import</a:t>
            </a:r>
            <a:r>
              <a:rPr lang="en" sz="950" b="1">
                <a:solidFill>
                  <a:schemeClr val="dk1"/>
                </a:solidFill>
                <a:latin typeface="Courier New"/>
                <a:ea typeface="Courier New"/>
                <a:cs typeface="Courier New"/>
                <a:sym typeface="Courier New"/>
              </a:rPr>
              <a:t> stopwords</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50" b="1">
                <a:solidFill>
                  <a:srgbClr val="0000FF"/>
                </a:solidFill>
                <a:latin typeface="Courier New"/>
                <a:ea typeface="Courier New"/>
                <a:cs typeface="Courier New"/>
                <a:sym typeface="Courier New"/>
              </a:rPr>
              <a:t>from</a:t>
            </a:r>
            <a:r>
              <a:rPr lang="en" sz="950" b="1">
                <a:solidFill>
                  <a:schemeClr val="dk1"/>
                </a:solidFill>
                <a:latin typeface="Courier New"/>
                <a:ea typeface="Courier New"/>
                <a:cs typeface="Courier New"/>
                <a:sym typeface="Courier New"/>
              </a:rPr>
              <a:t> nltk.stem.wordnet </a:t>
            </a:r>
            <a:r>
              <a:rPr lang="en" sz="950" b="1">
                <a:solidFill>
                  <a:srgbClr val="0000FF"/>
                </a:solidFill>
                <a:latin typeface="Courier New"/>
                <a:ea typeface="Courier New"/>
                <a:cs typeface="Courier New"/>
                <a:sym typeface="Courier New"/>
              </a:rPr>
              <a:t>import</a:t>
            </a:r>
            <a:r>
              <a:rPr lang="en" sz="950" b="1">
                <a:solidFill>
                  <a:schemeClr val="dk1"/>
                </a:solidFill>
                <a:latin typeface="Courier New"/>
                <a:ea typeface="Courier New"/>
                <a:cs typeface="Courier New"/>
                <a:sym typeface="Courier New"/>
              </a:rPr>
              <a:t> WordNetLemmatizer</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50" b="1">
                <a:solidFill>
                  <a:srgbClr val="0000FF"/>
                </a:solidFill>
                <a:latin typeface="Courier New"/>
                <a:ea typeface="Courier New"/>
                <a:cs typeface="Courier New"/>
                <a:sym typeface="Courier New"/>
              </a:rPr>
              <a:t>import</a:t>
            </a:r>
            <a:r>
              <a:rPr lang="en" sz="950" b="1">
                <a:solidFill>
                  <a:schemeClr val="dk1"/>
                </a:solidFill>
                <a:latin typeface="Courier New"/>
                <a:ea typeface="Courier New"/>
                <a:cs typeface="Courier New"/>
                <a:sym typeface="Courier New"/>
              </a:rPr>
              <a:t> string</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50" b="1">
                <a:solidFill>
                  <a:srgbClr val="0000FF"/>
                </a:solidFill>
                <a:latin typeface="Courier New"/>
                <a:ea typeface="Courier New"/>
                <a:cs typeface="Courier New"/>
                <a:sym typeface="Courier New"/>
              </a:rPr>
              <a:t>from</a:t>
            </a:r>
            <a:r>
              <a:rPr lang="en" sz="950" b="1">
                <a:solidFill>
                  <a:schemeClr val="dk1"/>
                </a:solidFill>
                <a:latin typeface="Courier New"/>
                <a:ea typeface="Courier New"/>
                <a:cs typeface="Courier New"/>
                <a:sym typeface="Courier New"/>
              </a:rPr>
              <a:t> collections </a:t>
            </a:r>
            <a:r>
              <a:rPr lang="en" sz="950" b="1">
                <a:solidFill>
                  <a:srgbClr val="0000FF"/>
                </a:solidFill>
                <a:latin typeface="Courier New"/>
                <a:ea typeface="Courier New"/>
                <a:cs typeface="Courier New"/>
                <a:sym typeface="Courier New"/>
              </a:rPr>
              <a:t>import</a:t>
            </a:r>
            <a:r>
              <a:rPr lang="en" sz="950" b="1">
                <a:solidFill>
                  <a:schemeClr val="dk1"/>
                </a:solidFill>
                <a:latin typeface="Courier New"/>
                <a:ea typeface="Courier New"/>
                <a:cs typeface="Courier New"/>
                <a:sym typeface="Courier New"/>
              </a:rPr>
              <a:t> Counter</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50" b="1">
                <a:solidFill>
                  <a:srgbClr val="0000FF"/>
                </a:solidFill>
                <a:latin typeface="Courier New"/>
                <a:ea typeface="Courier New"/>
                <a:cs typeface="Courier New"/>
                <a:sym typeface="Courier New"/>
              </a:rPr>
              <a:t>import</a:t>
            </a:r>
            <a:r>
              <a:rPr lang="en" sz="950" b="1">
                <a:solidFill>
                  <a:schemeClr val="dk1"/>
                </a:solidFill>
                <a:latin typeface="Courier New"/>
                <a:ea typeface="Courier New"/>
                <a:cs typeface="Courier New"/>
                <a:sym typeface="Courier New"/>
              </a:rPr>
              <a:t> random</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50" b="1">
                <a:solidFill>
                  <a:schemeClr val="dk1"/>
                </a:solidFill>
                <a:latin typeface="Courier New"/>
                <a:ea typeface="Courier New"/>
                <a:cs typeface="Courier New"/>
                <a:sym typeface="Courier New"/>
              </a:rPr>
              <a:t>nltk.download(</a:t>
            </a:r>
            <a:r>
              <a:rPr lang="en" sz="950" b="1">
                <a:solidFill>
                  <a:srgbClr val="A31515"/>
                </a:solidFill>
                <a:latin typeface="Courier New"/>
                <a:ea typeface="Courier New"/>
                <a:cs typeface="Courier New"/>
                <a:sym typeface="Courier New"/>
              </a:rPr>
              <a:t>"stopwords"</a:t>
            </a:r>
            <a:r>
              <a:rPr lang="en" sz="950" b="1">
                <a:solidFill>
                  <a:schemeClr val="dk1"/>
                </a:solidFill>
                <a:latin typeface="Courier New"/>
                <a:ea typeface="Courier New"/>
                <a:cs typeface="Courier New"/>
                <a:sym typeface="Courier New"/>
              </a:rPr>
              <a:t>)</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50" b="1">
                <a:solidFill>
                  <a:schemeClr val="dk1"/>
                </a:solidFill>
                <a:latin typeface="Courier New"/>
                <a:ea typeface="Courier New"/>
                <a:cs typeface="Courier New"/>
                <a:sym typeface="Courier New"/>
              </a:rPr>
              <a:t>nltk.download(</a:t>
            </a:r>
            <a:r>
              <a:rPr lang="en" sz="950" b="1">
                <a:solidFill>
                  <a:srgbClr val="A31515"/>
                </a:solidFill>
                <a:latin typeface="Courier New"/>
                <a:ea typeface="Courier New"/>
                <a:cs typeface="Courier New"/>
                <a:sym typeface="Courier New"/>
              </a:rPr>
              <a:t>"punkt"</a:t>
            </a:r>
            <a:r>
              <a:rPr lang="en" sz="950" b="1">
                <a:solidFill>
                  <a:schemeClr val="dk1"/>
                </a:solidFill>
                <a:latin typeface="Courier New"/>
                <a:ea typeface="Courier New"/>
                <a:cs typeface="Courier New"/>
                <a:sym typeface="Courier New"/>
              </a:rPr>
              <a:t>)</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50" b="1">
                <a:solidFill>
                  <a:schemeClr val="dk1"/>
                </a:solidFill>
                <a:latin typeface="Courier New"/>
                <a:ea typeface="Courier New"/>
                <a:cs typeface="Courier New"/>
                <a:sym typeface="Courier New"/>
              </a:rPr>
              <a:t>nltk.download(</a:t>
            </a:r>
            <a:r>
              <a:rPr lang="en" sz="950" b="1">
                <a:solidFill>
                  <a:srgbClr val="A31515"/>
                </a:solidFill>
                <a:latin typeface="Courier New"/>
                <a:ea typeface="Courier New"/>
                <a:cs typeface="Courier New"/>
                <a:sym typeface="Courier New"/>
              </a:rPr>
              <a:t>"wordnet"</a:t>
            </a:r>
            <a:r>
              <a:rPr lang="en" sz="950" b="1">
                <a:solidFill>
                  <a:schemeClr val="dk1"/>
                </a:solidFill>
                <a:latin typeface="Courier New"/>
                <a:ea typeface="Courier New"/>
                <a:cs typeface="Courier New"/>
                <a:sym typeface="Courier New"/>
              </a:rPr>
              <a:t>)</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50" b="1">
                <a:solidFill>
                  <a:schemeClr val="dk1"/>
                </a:solidFill>
                <a:latin typeface="Courier New"/>
                <a:ea typeface="Courier New"/>
                <a:cs typeface="Courier New"/>
                <a:sym typeface="Courier New"/>
              </a:rPr>
              <a:t>doc1 = </a:t>
            </a:r>
            <a:r>
              <a:rPr lang="en" sz="950" b="1">
                <a:solidFill>
                  <a:srgbClr val="A31515"/>
                </a:solidFill>
                <a:latin typeface="Courier New"/>
                <a:ea typeface="Courier New"/>
                <a:cs typeface="Courier New"/>
                <a:sym typeface="Courier New"/>
              </a:rPr>
              <a:t>"Sugar is bad to consume. My sister likes to have sugar, but not my father."</a:t>
            </a:r>
            <a:endParaRPr sz="950" b="1">
              <a:solidFill>
                <a:srgbClr val="A31515"/>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50" b="1">
                <a:solidFill>
                  <a:schemeClr val="dk1"/>
                </a:solidFill>
                <a:latin typeface="Courier New"/>
                <a:ea typeface="Courier New"/>
                <a:cs typeface="Courier New"/>
                <a:sym typeface="Courier New"/>
              </a:rPr>
              <a:t>doc2 = </a:t>
            </a:r>
            <a:r>
              <a:rPr lang="en" sz="950" b="1">
                <a:solidFill>
                  <a:srgbClr val="A31515"/>
                </a:solidFill>
                <a:latin typeface="Courier New"/>
                <a:ea typeface="Courier New"/>
                <a:cs typeface="Courier New"/>
                <a:sym typeface="Courier New"/>
              </a:rPr>
              <a:t>"My father spends a lot of time driving my sister around to dance practice."</a:t>
            </a:r>
            <a:endParaRPr sz="950" b="1">
              <a:solidFill>
                <a:srgbClr val="A31515"/>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50" b="1">
                <a:solidFill>
                  <a:schemeClr val="dk1"/>
                </a:solidFill>
                <a:latin typeface="Courier New"/>
                <a:ea typeface="Courier New"/>
                <a:cs typeface="Courier New"/>
                <a:sym typeface="Courier New"/>
              </a:rPr>
              <a:t>doc3 = </a:t>
            </a:r>
            <a:r>
              <a:rPr lang="en" sz="950" b="1">
                <a:solidFill>
                  <a:srgbClr val="A31515"/>
                </a:solidFill>
                <a:latin typeface="Courier New"/>
                <a:ea typeface="Courier New"/>
                <a:cs typeface="Courier New"/>
                <a:sym typeface="Courier New"/>
              </a:rPr>
              <a:t>"Doctors suggest that driving may cause increased stress and blood pressure."</a:t>
            </a:r>
            <a:endParaRPr sz="950" b="1">
              <a:solidFill>
                <a:srgbClr val="A31515"/>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50" b="1">
                <a:solidFill>
                  <a:schemeClr val="dk1"/>
                </a:solidFill>
                <a:latin typeface="Courier New"/>
                <a:ea typeface="Courier New"/>
                <a:cs typeface="Courier New"/>
                <a:sym typeface="Courier New"/>
              </a:rPr>
              <a:t>doc4 = </a:t>
            </a:r>
            <a:r>
              <a:rPr lang="en" sz="950" b="1">
                <a:solidFill>
                  <a:srgbClr val="A31515"/>
                </a:solidFill>
                <a:latin typeface="Courier New"/>
                <a:ea typeface="Courier New"/>
                <a:cs typeface="Courier New"/>
                <a:sym typeface="Courier New"/>
              </a:rPr>
              <a:t>"Sometimes I feel pressure to perform well at school, but my father never seems to drive my sister to do better."</a:t>
            </a:r>
            <a:endParaRPr sz="950" b="1">
              <a:solidFill>
                <a:srgbClr val="A31515"/>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50" b="1">
                <a:solidFill>
                  <a:schemeClr val="dk1"/>
                </a:solidFill>
                <a:latin typeface="Courier New"/>
                <a:ea typeface="Courier New"/>
                <a:cs typeface="Courier New"/>
                <a:sym typeface="Courier New"/>
              </a:rPr>
              <a:t>doc5 = </a:t>
            </a:r>
            <a:r>
              <a:rPr lang="en" sz="950" b="1">
                <a:solidFill>
                  <a:srgbClr val="A31515"/>
                </a:solidFill>
                <a:latin typeface="Courier New"/>
                <a:ea typeface="Courier New"/>
                <a:cs typeface="Courier New"/>
                <a:sym typeface="Courier New"/>
              </a:rPr>
              <a:t>"Health experts say that Sugar is not good for your lifestyle."</a:t>
            </a:r>
            <a:endParaRPr sz="950" b="1">
              <a:solidFill>
                <a:srgbClr val="A31515"/>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950" b="1">
              <a:solidFill>
                <a:srgbClr val="AAAAAA"/>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doc_complete = [doc1, doc2, doc3, doc4, doc5]</a:t>
            </a:r>
            <a:endParaRPr sz="1700" b="1"/>
          </a:p>
        </p:txBody>
      </p:sp>
      <p:sp>
        <p:nvSpPr>
          <p:cNvPr id="180" name="Google Shape;180;p34"/>
          <p:cNvSpPr txBox="1">
            <a:spLocks noGrp="1"/>
          </p:cNvSpPr>
          <p:nvPr>
            <p:ph type="body" idx="1"/>
          </p:nvPr>
        </p:nvSpPr>
        <p:spPr>
          <a:xfrm>
            <a:off x="4572000" y="1152475"/>
            <a:ext cx="43032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stop = </a:t>
            </a:r>
            <a:r>
              <a:rPr lang="en" sz="950" b="1">
                <a:solidFill>
                  <a:srgbClr val="0000FF"/>
                </a:solidFill>
                <a:latin typeface="Courier New"/>
                <a:ea typeface="Courier New"/>
                <a:cs typeface="Courier New"/>
                <a:sym typeface="Courier New"/>
              </a:rPr>
              <a:t>set</a:t>
            </a:r>
            <a:r>
              <a:rPr lang="en" sz="950" b="1">
                <a:solidFill>
                  <a:schemeClr val="dk1"/>
                </a:solidFill>
                <a:latin typeface="Courier New"/>
                <a:ea typeface="Courier New"/>
                <a:cs typeface="Courier New"/>
                <a:sym typeface="Courier New"/>
              </a:rPr>
              <a:t>(stopwords.words(</a:t>
            </a:r>
            <a:r>
              <a:rPr lang="en" sz="950" b="1">
                <a:solidFill>
                  <a:srgbClr val="A31515"/>
                </a:solidFill>
                <a:latin typeface="Courier New"/>
                <a:ea typeface="Courier New"/>
                <a:cs typeface="Courier New"/>
                <a:sym typeface="Courier New"/>
              </a:rPr>
              <a:t>'english'</a:t>
            </a:r>
            <a:r>
              <a:rPr lang="en" sz="950" b="1">
                <a:solidFill>
                  <a:schemeClr val="dk1"/>
                </a:solidFill>
                <a:latin typeface="Courier New"/>
                <a:ea typeface="Courier New"/>
                <a:cs typeface="Courier New"/>
                <a:sym typeface="Courier New"/>
              </a:rPr>
              <a:t>))</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exclude = </a:t>
            </a:r>
            <a:r>
              <a:rPr lang="en" sz="950" b="1">
                <a:solidFill>
                  <a:srgbClr val="0000FF"/>
                </a:solidFill>
                <a:latin typeface="Courier New"/>
                <a:ea typeface="Courier New"/>
                <a:cs typeface="Courier New"/>
                <a:sym typeface="Courier New"/>
              </a:rPr>
              <a:t>set</a:t>
            </a:r>
            <a:r>
              <a:rPr lang="en" sz="950" b="1">
                <a:solidFill>
                  <a:schemeClr val="dk1"/>
                </a:solidFill>
                <a:latin typeface="Courier New"/>
                <a:ea typeface="Courier New"/>
                <a:cs typeface="Courier New"/>
                <a:sym typeface="Courier New"/>
              </a:rPr>
              <a:t>(string.punctuation)</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lemma = WordNetLemmatizer()</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rgbClr val="0000FF"/>
                </a:solidFill>
                <a:latin typeface="Courier New"/>
                <a:ea typeface="Courier New"/>
                <a:cs typeface="Courier New"/>
                <a:sym typeface="Courier New"/>
              </a:rPr>
              <a:t>def</a:t>
            </a:r>
            <a:r>
              <a:rPr lang="en" sz="950" b="1">
                <a:solidFill>
                  <a:schemeClr val="dk1"/>
                </a:solidFill>
                <a:latin typeface="Courier New"/>
                <a:ea typeface="Courier New"/>
                <a:cs typeface="Courier New"/>
                <a:sym typeface="Courier New"/>
              </a:rPr>
              <a:t> clean(doc):</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stop_free = </a:t>
            </a:r>
            <a:r>
              <a:rPr lang="en" sz="950" b="1">
                <a:solidFill>
                  <a:srgbClr val="A31515"/>
                </a:solidFill>
                <a:latin typeface="Courier New"/>
                <a:ea typeface="Courier New"/>
                <a:cs typeface="Courier New"/>
                <a:sym typeface="Courier New"/>
              </a:rPr>
              <a:t>" "</a:t>
            </a:r>
            <a:r>
              <a:rPr lang="en" sz="950" b="1">
                <a:solidFill>
                  <a:schemeClr val="dk1"/>
                </a:solidFill>
                <a:latin typeface="Courier New"/>
                <a:ea typeface="Courier New"/>
                <a:cs typeface="Courier New"/>
                <a:sym typeface="Courier New"/>
              </a:rPr>
              <a:t>.join([i </a:t>
            </a:r>
            <a:r>
              <a:rPr lang="en" sz="950" b="1">
                <a:solidFill>
                  <a:srgbClr val="0000FF"/>
                </a:solidFill>
                <a:latin typeface="Courier New"/>
                <a:ea typeface="Courier New"/>
                <a:cs typeface="Courier New"/>
                <a:sym typeface="Courier New"/>
              </a:rPr>
              <a:t>for</a:t>
            </a:r>
            <a:r>
              <a:rPr lang="en" sz="950" b="1">
                <a:solidFill>
                  <a:schemeClr val="dk1"/>
                </a:solidFill>
                <a:latin typeface="Courier New"/>
                <a:ea typeface="Courier New"/>
                <a:cs typeface="Courier New"/>
                <a:sym typeface="Courier New"/>
              </a:rPr>
              <a:t> i </a:t>
            </a:r>
            <a:r>
              <a:rPr lang="en" sz="950" b="1">
                <a:solidFill>
                  <a:srgbClr val="0000FF"/>
                </a:solidFill>
                <a:latin typeface="Courier New"/>
                <a:ea typeface="Courier New"/>
                <a:cs typeface="Courier New"/>
                <a:sym typeface="Courier New"/>
              </a:rPr>
              <a:t>in</a:t>
            </a:r>
            <a:r>
              <a:rPr lang="en" sz="950" b="1">
                <a:solidFill>
                  <a:schemeClr val="dk1"/>
                </a:solidFill>
                <a:latin typeface="Courier New"/>
                <a:ea typeface="Courier New"/>
                <a:cs typeface="Courier New"/>
                <a:sym typeface="Courier New"/>
              </a:rPr>
              <a:t> doc.lower().split() </a:t>
            </a:r>
            <a:r>
              <a:rPr lang="en" sz="950" b="1">
                <a:solidFill>
                  <a:srgbClr val="0000FF"/>
                </a:solidFill>
                <a:latin typeface="Courier New"/>
                <a:ea typeface="Courier New"/>
                <a:cs typeface="Courier New"/>
                <a:sym typeface="Courier New"/>
              </a:rPr>
              <a:t>if</a:t>
            </a:r>
            <a:r>
              <a:rPr lang="en" sz="950" b="1">
                <a:solidFill>
                  <a:schemeClr val="dk1"/>
                </a:solidFill>
                <a:latin typeface="Courier New"/>
                <a:ea typeface="Courier New"/>
                <a:cs typeface="Courier New"/>
                <a:sym typeface="Courier New"/>
              </a:rPr>
              <a:t> i </a:t>
            </a:r>
            <a:r>
              <a:rPr lang="en" sz="950" b="1">
                <a:solidFill>
                  <a:srgbClr val="0000FF"/>
                </a:solidFill>
                <a:latin typeface="Courier New"/>
                <a:ea typeface="Courier New"/>
                <a:cs typeface="Courier New"/>
                <a:sym typeface="Courier New"/>
              </a:rPr>
              <a:t>not</a:t>
            </a:r>
            <a:r>
              <a:rPr lang="en" sz="950" b="1">
                <a:solidFill>
                  <a:schemeClr val="dk1"/>
                </a:solidFill>
                <a:latin typeface="Courier New"/>
                <a:ea typeface="Courier New"/>
                <a:cs typeface="Courier New"/>
                <a:sym typeface="Courier New"/>
              </a:rPr>
              <a:t> </a:t>
            </a:r>
            <a:r>
              <a:rPr lang="en" sz="950" b="1">
                <a:solidFill>
                  <a:srgbClr val="0000FF"/>
                </a:solidFill>
                <a:latin typeface="Courier New"/>
                <a:ea typeface="Courier New"/>
                <a:cs typeface="Courier New"/>
                <a:sym typeface="Courier New"/>
              </a:rPr>
              <a:t>in</a:t>
            </a:r>
            <a:r>
              <a:rPr lang="en" sz="950" b="1">
                <a:solidFill>
                  <a:schemeClr val="dk1"/>
                </a:solidFill>
                <a:latin typeface="Courier New"/>
                <a:ea typeface="Courier New"/>
                <a:cs typeface="Courier New"/>
                <a:sym typeface="Courier New"/>
              </a:rPr>
              <a:t> stop])</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punc_free = </a:t>
            </a:r>
            <a:r>
              <a:rPr lang="en" sz="950" b="1">
                <a:solidFill>
                  <a:srgbClr val="A31515"/>
                </a:solidFill>
                <a:latin typeface="Courier New"/>
                <a:ea typeface="Courier New"/>
                <a:cs typeface="Courier New"/>
                <a:sym typeface="Courier New"/>
              </a:rPr>
              <a:t>''</a:t>
            </a:r>
            <a:r>
              <a:rPr lang="en" sz="950" b="1">
                <a:solidFill>
                  <a:schemeClr val="dk1"/>
                </a:solidFill>
                <a:latin typeface="Courier New"/>
                <a:ea typeface="Courier New"/>
                <a:cs typeface="Courier New"/>
                <a:sym typeface="Courier New"/>
              </a:rPr>
              <a:t>.join(ch </a:t>
            </a:r>
            <a:r>
              <a:rPr lang="en" sz="950" b="1">
                <a:solidFill>
                  <a:srgbClr val="0000FF"/>
                </a:solidFill>
                <a:latin typeface="Courier New"/>
                <a:ea typeface="Courier New"/>
                <a:cs typeface="Courier New"/>
                <a:sym typeface="Courier New"/>
              </a:rPr>
              <a:t>for</a:t>
            </a:r>
            <a:r>
              <a:rPr lang="en" sz="950" b="1">
                <a:solidFill>
                  <a:schemeClr val="dk1"/>
                </a:solidFill>
                <a:latin typeface="Courier New"/>
                <a:ea typeface="Courier New"/>
                <a:cs typeface="Courier New"/>
                <a:sym typeface="Courier New"/>
              </a:rPr>
              <a:t> ch </a:t>
            </a:r>
            <a:r>
              <a:rPr lang="en" sz="950" b="1">
                <a:solidFill>
                  <a:srgbClr val="0000FF"/>
                </a:solidFill>
                <a:latin typeface="Courier New"/>
                <a:ea typeface="Courier New"/>
                <a:cs typeface="Courier New"/>
                <a:sym typeface="Courier New"/>
              </a:rPr>
              <a:t>in</a:t>
            </a:r>
            <a:r>
              <a:rPr lang="en" sz="950" b="1">
                <a:solidFill>
                  <a:schemeClr val="dk1"/>
                </a:solidFill>
                <a:latin typeface="Courier New"/>
                <a:ea typeface="Courier New"/>
                <a:cs typeface="Courier New"/>
                <a:sym typeface="Courier New"/>
              </a:rPr>
              <a:t> stop_free </a:t>
            </a:r>
            <a:r>
              <a:rPr lang="en" sz="950" b="1">
                <a:solidFill>
                  <a:srgbClr val="0000FF"/>
                </a:solidFill>
                <a:latin typeface="Courier New"/>
                <a:ea typeface="Courier New"/>
                <a:cs typeface="Courier New"/>
                <a:sym typeface="Courier New"/>
              </a:rPr>
              <a:t>if</a:t>
            </a:r>
            <a:r>
              <a:rPr lang="en" sz="950" b="1">
                <a:solidFill>
                  <a:schemeClr val="dk1"/>
                </a:solidFill>
                <a:latin typeface="Courier New"/>
                <a:ea typeface="Courier New"/>
                <a:cs typeface="Courier New"/>
                <a:sym typeface="Courier New"/>
              </a:rPr>
              <a:t> ch </a:t>
            </a:r>
            <a:r>
              <a:rPr lang="en" sz="950" b="1">
                <a:solidFill>
                  <a:srgbClr val="0000FF"/>
                </a:solidFill>
                <a:latin typeface="Courier New"/>
                <a:ea typeface="Courier New"/>
                <a:cs typeface="Courier New"/>
                <a:sym typeface="Courier New"/>
              </a:rPr>
              <a:t>not</a:t>
            </a:r>
            <a:r>
              <a:rPr lang="en" sz="950" b="1">
                <a:solidFill>
                  <a:schemeClr val="dk1"/>
                </a:solidFill>
                <a:latin typeface="Courier New"/>
                <a:ea typeface="Courier New"/>
                <a:cs typeface="Courier New"/>
                <a:sym typeface="Courier New"/>
              </a:rPr>
              <a:t> </a:t>
            </a:r>
            <a:r>
              <a:rPr lang="en" sz="950" b="1">
                <a:solidFill>
                  <a:srgbClr val="0000FF"/>
                </a:solidFill>
                <a:latin typeface="Courier New"/>
                <a:ea typeface="Courier New"/>
                <a:cs typeface="Courier New"/>
                <a:sym typeface="Courier New"/>
              </a:rPr>
              <a:t>in</a:t>
            </a:r>
            <a:r>
              <a:rPr lang="en" sz="950" b="1">
                <a:solidFill>
                  <a:schemeClr val="dk1"/>
                </a:solidFill>
                <a:latin typeface="Courier New"/>
                <a:ea typeface="Courier New"/>
                <a:cs typeface="Courier New"/>
                <a:sym typeface="Courier New"/>
              </a:rPr>
              <a:t> exclude)</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normalized = </a:t>
            </a:r>
            <a:r>
              <a:rPr lang="en" sz="950" b="1">
                <a:solidFill>
                  <a:srgbClr val="A31515"/>
                </a:solidFill>
                <a:latin typeface="Courier New"/>
                <a:ea typeface="Courier New"/>
                <a:cs typeface="Courier New"/>
                <a:sym typeface="Courier New"/>
              </a:rPr>
              <a:t>" "</a:t>
            </a:r>
            <a:r>
              <a:rPr lang="en" sz="950" b="1">
                <a:solidFill>
                  <a:schemeClr val="dk1"/>
                </a:solidFill>
                <a:latin typeface="Courier New"/>
                <a:ea typeface="Courier New"/>
                <a:cs typeface="Courier New"/>
                <a:sym typeface="Courier New"/>
              </a:rPr>
              <a:t>.join(lemma.lemmatize(word) </a:t>
            </a:r>
            <a:r>
              <a:rPr lang="en" sz="950" b="1">
                <a:solidFill>
                  <a:srgbClr val="0000FF"/>
                </a:solidFill>
                <a:latin typeface="Courier New"/>
                <a:ea typeface="Courier New"/>
                <a:cs typeface="Courier New"/>
                <a:sym typeface="Courier New"/>
              </a:rPr>
              <a:t>for</a:t>
            </a:r>
            <a:r>
              <a:rPr lang="en" sz="950" b="1">
                <a:solidFill>
                  <a:schemeClr val="dk1"/>
                </a:solidFill>
                <a:latin typeface="Courier New"/>
                <a:ea typeface="Courier New"/>
                <a:cs typeface="Courier New"/>
                <a:sym typeface="Courier New"/>
              </a:rPr>
              <a:t> word </a:t>
            </a:r>
            <a:r>
              <a:rPr lang="en" sz="950" b="1">
                <a:solidFill>
                  <a:srgbClr val="0000FF"/>
                </a:solidFill>
                <a:latin typeface="Courier New"/>
                <a:ea typeface="Courier New"/>
                <a:cs typeface="Courier New"/>
                <a:sym typeface="Courier New"/>
              </a:rPr>
              <a:t>in</a:t>
            </a:r>
            <a:r>
              <a:rPr lang="en" sz="950" b="1">
                <a:solidFill>
                  <a:schemeClr val="dk1"/>
                </a:solidFill>
                <a:latin typeface="Courier New"/>
                <a:ea typeface="Courier New"/>
                <a:cs typeface="Courier New"/>
                <a:sym typeface="Courier New"/>
              </a:rPr>
              <a:t> punc_free.split())</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a:t>
            </a:r>
            <a:r>
              <a:rPr lang="en" sz="950" b="1">
                <a:solidFill>
                  <a:srgbClr val="0000FF"/>
                </a:solidFill>
                <a:latin typeface="Courier New"/>
                <a:ea typeface="Courier New"/>
                <a:cs typeface="Courier New"/>
                <a:sym typeface="Courier New"/>
              </a:rPr>
              <a:t>return</a:t>
            </a:r>
            <a:r>
              <a:rPr lang="en" sz="950" b="1">
                <a:solidFill>
                  <a:schemeClr val="dk1"/>
                </a:solidFill>
                <a:latin typeface="Courier New"/>
                <a:ea typeface="Courier New"/>
                <a:cs typeface="Courier New"/>
                <a:sym typeface="Courier New"/>
              </a:rPr>
              <a:t> normalized</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doc_clean = [clean(doc).split() </a:t>
            </a:r>
            <a:r>
              <a:rPr lang="en" sz="950" b="1">
                <a:solidFill>
                  <a:srgbClr val="0000FF"/>
                </a:solidFill>
                <a:latin typeface="Courier New"/>
                <a:ea typeface="Courier New"/>
                <a:cs typeface="Courier New"/>
                <a:sym typeface="Courier New"/>
              </a:rPr>
              <a:t>for</a:t>
            </a:r>
            <a:r>
              <a:rPr lang="en" sz="950" b="1">
                <a:solidFill>
                  <a:schemeClr val="dk1"/>
                </a:solidFill>
                <a:latin typeface="Courier New"/>
                <a:ea typeface="Courier New"/>
                <a:cs typeface="Courier New"/>
                <a:sym typeface="Courier New"/>
              </a:rPr>
              <a:t> doc </a:t>
            </a:r>
            <a:r>
              <a:rPr lang="en" sz="950" b="1">
                <a:solidFill>
                  <a:srgbClr val="0000FF"/>
                </a:solidFill>
                <a:latin typeface="Courier New"/>
                <a:ea typeface="Courier New"/>
                <a:cs typeface="Courier New"/>
                <a:sym typeface="Courier New"/>
              </a:rPr>
              <a:t>in</a:t>
            </a:r>
            <a:r>
              <a:rPr lang="en" sz="950" b="1">
                <a:solidFill>
                  <a:schemeClr val="dk1"/>
                </a:solidFill>
                <a:latin typeface="Courier New"/>
                <a:ea typeface="Courier New"/>
                <a:cs typeface="Courier New"/>
                <a:sym typeface="Courier New"/>
              </a:rPr>
              <a:t> doc_complete]   </a:t>
            </a:r>
            <a:endParaRPr sz="950" b="1">
              <a:solidFill>
                <a:srgbClr val="0000FF"/>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Recap: Mapping the Corpus</a:t>
            </a:r>
            <a:endParaRPr>
              <a:latin typeface="Montserrat"/>
              <a:ea typeface="Montserrat"/>
              <a:cs typeface="Montserrat"/>
              <a:sym typeface="Montserrat"/>
            </a:endParaRPr>
          </a:p>
        </p:txBody>
      </p:sp>
      <p:sp>
        <p:nvSpPr>
          <p:cNvPr id="186" name="Google Shape;186;p35"/>
          <p:cNvSpPr txBox="1">
            <a:spLocks noGrp="1"/>
          </p:cNvSpPr>
          <p:nvPr>
            <p:ph type="body" idx="1"/>
          </p:nvPr>
        </p:nvSpPr>
        <p:spPr>
          <a:xfrm>
            <a:off x="311700" y="1238650"/>
            <a:ext cx="8520600" cy="1803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350" b="1">
                <a:solidFill>
                  <a:srgbClr val="0000FF"/>
                </a:solidFill>
                <a:latin typeface="Courier New"/>
                <a:ea typeface="Courier New"/>
                <a:cs typeface="Courier New"/>
                <a:sym typeface="Courier New"/>
              </a:rPr>
              <a:t>def</a:t>
            </a:r>
            <a:r>
              <a:rPr lang="en" sz="1350" b="1">
                <a:solidFill>
                  <a:schemeClr val="dk1"/>
                </a:solidFill>
                <a:latin typeface="Courier New"/>
                <a:ea typeface="Courier New"/>
                <a:cs typeface="Courier New"/>
                <a:sym typeface="Courier New"/>
              </a:rPr>
              <a:t> </a:t>
            </a:r>
            <a:r>
              <a:rPr lang="en" sz="1350" b="1">
                <a:solidFill>
                  <a:srgbClr val="0000FF"/>
                </a:solidFill>
                <a:latin typeface="Courier New"/>
                <a:ea typeface="Courier New"/>
                <a:cs typeface="Courier New"/>
                <a:sym typeface="Courier New"/>
              </a:rPr>
              <a:t>map</a:t>
            </a:r>
            <a:r>
              <a:rPr lang="en" sz="1350" b="1">
                <a:solidFill>
                  <a:schemeClr val="dk1"/>
                </a:solidFill>
                <a:latin typeface="Courier New"/>
                <a:ea typeface="Courier New"/>
                <a:cs typeface="Courier New"/>
                <a:sym typeface="Courier New"/>
              </a:rPr>
              <a:t>(clean_doc, num_topics):</a:t>
            </a:r>
            <a:endParaRPr sz="13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350" b="1">
                <a:solidFill>
                  <a:schemeClr val="dk1"/>
                </a:solidFill>
                <a:latin typeface="Courier New"/>
                <a:ea typeface="Courier New"/>
                <a:cs typeface="Courier New"/>
                <a:sym typeface="Courier New"/>
              </a:rPr>
              <a:t> topic_map = []</a:t>
            </a:r>
            <a:endParaRPr sz="13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350" b="1">
                <a:solidFill>
                  <a:schemeClr val="dk1"/>
                </a:solidFill>
                <a:latin typeface="Courier New"/>
                <a:ea typeface="Courier New"/>
                <a:cs typeface="Courier New"/>
                <a:sym typeface="Courier New"/>
              </a:rPr>
              <a:t> </a:t>
            </a:r>
            <a:r>
              <a:rPr lang="en" sz="1350" b="1">
                <a:solidFill>
                  <a:srgbClr val="0000FF"/>
                </a:solidFill>
                <a:latin typeface="Courier New"/>
                <a:ea typeface="Courier New"/>
                <a:cs typeface="Courier New"/>
                <a:sym typeface="Courier New"/>
              </a:rPr>
              <a:t>for</a:t>
            </a:r>
            <a:r>
              <a:rPr lang="en" sz="1350" b="1">
                <a:solidFill>
                  <a:schemeClr val="dk1"/>
                </a:solidFill>
                <a:latin typeface="Courier New"/>
                <a:ea typeface="Courier New"/>
                <a:cs typeface="Courier New"/>
                <a:sym typeface="Courier New"/>
              </a:rPr>
              <a:t> doc </a:t>
            </a:r>
            <a:r>
              <a:rPr lang="en" sz="1350" b="1">
                <a:solidFill>
                  <a:srgbClr val="0000FF"/>
                </a:solidFill>
                <a:latin typeface="Courier New"/>
                <a:ea typeface="Courier New"/>
                <a:cs typeface="Courier New"/>
                <a:sym typeface="Courier New"/>
              </a:rPr>
              <a:t>in</a:t>
            </a:r>
            <a:r>
              <a:rPr lang="en" sz="1350" b="1">
                <a:solidFill>
                  <a:schemeClr val="dk1"/>
                </a:solidFill>
                <a:latin typeface="Courier New"/>
                <a:ea typeface="Courier New"/>
                <a:cs typeface="Courier New"/>
                <a:sym typeface="Courier New"/>
              </a:rPr>
              <a:t> clean_doc:</a:t>
            </a:r>
            <a:endParaRPr sz="13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350" b="1">
                <a:solidFill>
                  <a:schemeClr val="dk1"/>
                </a:solidFill>
                <a:latin typeface="Courier New"/>
                <a:ea typeface="Courier New"/>
                <a:cs typeface="Courier New"/>
                <a:sym typeface="Courier New"/>
              </a:rPr>
              <a:t>   topic_map.append([])</a:t>
            </a:r>
            <a:endParaRPr sz="13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350" b="1">
                <a:solidFill>
                  <a:schemeClr val="dk1"/>
                </a:solidFill>
                <a:latin typeface="Courier New"/>
                <a:ea typeface="Courier New"/>
                <a:cs typeface="Courier New"/>
                <a:sym typeface="Courier New"/>
              </a:rPr>
              <a:t>   </a:t>
            </a:r>
            <a:r>
              <a:rPr lang="en" sz="1350" b="1">
                <a:solidFill>
                  <a:srgbClr val="0000FF"/>
                </a:solidFill>
                <a:latin typeface="Courier New"/>
                <a:ea typeface="Courier New"/>
                <a:cs typeface="Courier New"/>
                <a:sym typeface="Courier New"/>
              </a:rPr>
              <a:t>for</a:t>
            </a:r>
            <a:r>
              <a:rPr lang="en" sz="1350" b="1">
                <a:solidFill>
                  <a:schemeClr val="dk1"/>
                </a:solidFill>
                <a:latin typeface="Courier New"/>
                <a:ea typeface="Courier New"/>
                <a:cs typeface="Courier New"/>
                <a:sym typeface="Courier New"/>
              </a:rPr>
              <a:t> word </a:t>
            </a:r>
            <a:r>
              <a:rPr lang="en" sz="1350" b="1">
                <a:solidFill>
                  <a:srgbClr val="0000FF"/>
                </a:solidFill>
                <a:latin typeface="Courier New"/>
                <a:ea typeface="Courier New"/>
                <a:cs typeface="Courier New"/>
                <a:sym typeface="Courier New"/>
              </a:rPr>
              <a:t>in</a:t>
            </a:r>
            <a:r>
              <a:rPr lang="en" sz="1350" b="1">
                <a:solidFill>
                  <a:schemeClr val="dk1"/>
                </a:solidFill>
                <a:latin typeface="Courier New"/>
                <a:ea typeface="Courier New"/>
                <a:cs typeface="Courier New"/>
                <a:sym typeface="Courier New"/>
              </a:rPr>
              <a:t> doc:</a:t>
            </a:r>
            <a:endParaRPr sz="13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350" b="1">
                <a:solidFill>
                  <a:schemeClr val="dk1"/>
                </a:solidFill>
                <a:latin typeface="Courier New"/>
                <a:ea typeface="Courier New"/>
                <a:cs typeface="Courier New"/>
                <a:sym typeface="Courier New"/>
              </a:rPr>
              <a:t>     assignment = random.randint(</a:t>
            </a:r>
            <a:r>
              <a:rPr lang="en" sz="1350" b="1">
                <a:solidFill>
                  <a:srgbClr val="09885A"/>
                </a:solidFill>
                <a:latin typeface="Courier New"/>
                <a:ea typeface="Courier New"/>
                <a:cs typeface="Courier New"/>
                <a:sym typeface="Courier New"/>
              </a:rPr>
              <a:t>1</a:t>
            </a:r>
            <a:r>
              <a:rPr lang="en" sz="1350" b="1">
                <a:solidFill>
                  <a:schemeClr val="dk1"/>
                </a:solidFill>
                <a:latin typeface="Courier New"/>
                <a:ea typeface="Courier New"/>
                <a:cs typeface="Courier New"/>
                <a:sym typeface="Courier New"/>
              </a:rPr>
              <a:t>, num_topics)</a:t>
            </a:r>
            <a:endParaRPr sz="13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350" b="1">
                <a:solidFill>
                  <a:schemeClr val="dk1"/>
                </a:solidFill>
                <a:latin typeface="Courier New"/>
                <a:ea typeface="Courier New"/>
                <a:cs typeface="Courier New"/>
                <a:sym typeface="Courier New"/>
              </a:rPr>
              <a:t>     topic_map[</a:t>
            </a:r>
            <a:r>
              <a:rPr lang="en" sz="1350" b="1">
                <a:solidFill>
                  <a:srgbClr val="09885A"/>
                </a:solidFill>
                <a:latin typeface="Courier New"/>
                <a:ea typeface="Courier New"/>
                <a:cs typeface="Courier New"/>
                <a:sym typeface="Courier New"/>
              </a:rPr>
              <a:t>-1</a:t>
            </a:r>
            <a:r>
              <a:rPr lang="en" sz="1350" b="1">
                <a:solidFill>
                  <a:schemeClr val="dk1"/>
                </a:solidFill>
                <a:latin typeface="Courier New"/>
                <a:ea typeface="Courier New"/>
                <a:cs typeface="Courier New"/>
                <a:sym typeface="Courier New"/>
              </a:rPr>
              <a:t>].append((word, assignment))</a:t>
            </a:r>
            <a:endParaRPr sz="13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350" b="1">
                <a:solidFill>
                  <a:schemeClr val="dk1"/>
                </a:solidFill>
                <a:latin typeface="Courier New"/>
                <a:ea typeface="Courier New"/>
                <a:cs typeface="Courier New"/>
                <a:sym typeface="Courier New"/>
              </a:rPr>
              <a:t> </a:t>
            </a:r>
            <a:r>
              <a:rPr lang="en" sz="1350" b="1">
                <a:solidFill>
                  <a:srgbClr val="0000FF"/>
                </a:solidFill>
                <a:latin typeface="Courier New"/>
                <a:ea typeface="Courier New"/>
                <a:cs typeface="Courier New"/>
                <a:sym typeface="Courier New"/>
              </a:rPr>
              <a:t>return</a:t>
            </a:r>
            <a:r>
              <a:rPr lang="en" sz="1350" b="1">
                <a:solidFill>
                  <a:schemeClr val="dk1"/>
                </a:solidFill>
                <a:latin typeface="Courier New"/>
                <a:ea typeface="Courier New"/>
                <a:cs typeface="Courier New"/>
                <a:sym typeface="Courier New"/>
              </a:rPr>
              <a:t> topic_map</a:t>
            </a:r>
            <a:endParaRPr sz="1550" b="1">
              <a:solidFill>
                <a:schemeClr val="dk1"/>
              </a:solidFill>
              <a:latin typeface="Courier New"/>
              <a:ea typeface="Courier New"/>
              <a:cs typeface="Courier New"/>
              <a:sym typeface="Courier New"/>
            </a:endParaRPr>
          </a:p>
        </p:txBody>
      </p:sp>
      <p:sp>
        <p:nvSpPr>
          <p:cNvPr id="187" name="Google Shape;187;p35"/>
          <p:cNvSpPr txBox="1"/>
          <p:nvPr/>
        </p:nvSpPr>
        <p:spPr>
          <a:xfrm>
            <a:off x="419400" y="3088725"/>
            <a:ext cx="8305200" cy="156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en" sz="1100">
                <a:solidFill>
                  <a:schemeClr val="dk2"/>
                </a:solidFill>
                <a:latin typeface="Consolas"/>
                <a:ea typeface="Consolas"/>
                <a:cs typeface="Consolas"/>
                <a:sym typeface="Consolas"/>
              </a:rPr>
              <a:t>[</a:t>
            </a:r>
            <a:r>
              <a:rPr lang="en" sz="1100" b="1">
                <a:solidFill>
                  <a:schemeClr val="dk2"/>
                </a:solidFill>
                <a:latin typeface="Consolas"/>
                <a:ea typeface="Consolas"/>
                <a:cs typeface="Consolas"/>
                <a:sym typeface="Consolas"/>
              </a:rPr>
              <a:t>[('sugar', 2), ('bad', 3), ('consume', 1), ('sister', 3), ('like', 3), ('sugar', 2), ('father', 1)]</a:t>
            </a:r>
            <a:r>
              <a:rPr lang="en" sz="1100">
                <a:solidFill>
                  <a:schemeClr val="dk2"/>
                </a:solidFill>
                <a:latin typeface="Consolas"/>
                <a:ea typeface="Consolas"/>
                <a:cs typeface="Consolas"/>
                <a:sym typeface="Consolas"/>
              </a:rPr>
              <a:t>, </a:t>
            </a:r>
            <a:br>
              <a:rPr lang="en" sz="1100">
                <a:solidFill>
                  <a:schemeClr val="dk2"/>
                </a:solidFill>
                <a:latin typeface="Consolas"/>
                <a:ea typeface="Consolas"/>
                <a:cs typeface="Consolas"/>
                <a:sym typeface="Consolas"/>
              </a:rPr>
            </a:br>
            <a:r>
              <a:rPr lang="en" sz="1100">
                <a:solidFill>
                  <a:schemeClr val="dk2"/>
                </a:solidFill>
                <a:latin typeface="Consolas"/>
                <a:ea typeface="Consolas"/>
                <a:cs typeface="Consolas"/>
                <a:sym typeface="Consolas"/>
              </a:rPr>
              <a:t>[('father', 2), ('spends', 2), ('lot', 1), ('time', 1), ('driving', 2), ('sister', 1), ('around', 2), ('dance', 1), ('practice', 3)], </a:t>
            </a:r>
            <a:br>
              <a:rPr lang="en" sz="1100">
                <a:solidFill>
                  <a:schemeClr val="dk2"/>
                </a:solidFill>
                <a:latin typeface="Consolas"/>
                <a:ea typeface="Consolas"/>
                <a:cs typeface="Consolas"/>
                <a:sym typeface="Consolas"/>
              </a:rPr>
            </a:br>
            <a:r>
              <a:rPr lang="en" sz="1100">
                <a:solidFill>
                  <a:schemeClr val="dk2"/>
                </a:solidFill>
                <a:latin typeface="Consolas"/>
                <a:ea typeface="Consolas"/>
                <a:cs typeface="Consolas"/>
                <a:sym typeface="Consolas"/>
              </a:rPr>
              <a:t>[('doctor', 2), ('suggest', 2), ('driving', 2), ('may', 3), ('cause', 1), ('increased', 1), ('stress', 3), ('blood', 3), ('pressure', 3)], </a:t>
            </a:r>
            <a:br>
              <a:rPr lang="en" sz="1100">
                <a:solidFill>
                  <a:schemeClr val="dk2"/>
                </a:solidFill>
                <a:latin typeface="Consolas"/>
                <a:ea typeface="Consolas"/>
                <a:cs typeface="Consolas"/>
                <a:sym typeface="Consolas"/>
              </a:rPr>
            </a:br>
            <a:r>
              <a:rPr lang="en" sz="1100">
                <a:solidFill>
                  <a:schemeClr val="dk2"/>
                </a:solidFill>
                <a:latin typeface="Consolas"/>
                <a:ea typeface="Consolas"/>
                <a:cs typeface="Consolas"/>
                <a:sym typeface="Consolas"/>
              </a:rPr>
              <a:t>[('sometimes', 1), ('feel', 2), ('pressure', 2), ('perform', 1), ('well', 2), ('school', 1), ('father', 1), ('never', 3), ('seems', 2), ('drive', 1), ('sister', 3), ('better', 2)], </a:t>
            </a:r>
            <a:br>
              <a:rPr lang="en" sz="1100">
                <a:solidFill>
                  <a:schemeClr val="dk2"/>
                </a:solidFill>
                <a:latin typeface="Consolas"/>
                <a:ea typeface="Consolas"/>
                <a:cs typeface="Consolas"/>
                <a:sym typeface="Consolas"/>
              </a:rPr>
            </a:br>
            <a:r>
              <a:rPr lang="en" sz="1100">
                <a:solidFill>
                  <a:schemeClr val="dk2"/>
                </a:solidFill>
                <a:latin typeface="Consolas"/>
                <a:ea typeface="Consolas"/>
                <a:cs typeface="Consolas"/>
                <a:sym typeface="Consolas"/>
              </a:rPr>
              <a:t>[('health', 1), ('expert', 3), ('say', 1), ('sugar', 3), ('good', 2), ('lifestyle', 1)]]</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Recap: Probability</a:t>
            </a:r>
            <a:endParaRPr>
              <a:latin typeface="Montserrat"/>
              <a:ea typeface="Montserrat"/>
              <a:cs typeface="Montserrat"/>
              <a:sym typeface="Montserrat"/>
            </a:endParaRPr>
          </a:p>
        </p:txBody>
      </p:sp>
      <p:sp>
        <p:nvSpPr>
          <p:cNvPr id="193" name="Google Shape;193;p36"/>
          <p:cNvSpPr txBox="1">
            <a:spLocks noGrp="1"/>
          </p:cNvSpPr>
          <p:nvPr>
            <p:ph type="body" idx="1"/>
          </p:nvPr>
        </p:nvSpPr>
        <p:spPr>
          <a:xfrm>
            <a:off x="311700" y="1152475"/>
            <a:ext cx="2637900" cy="1167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950" b="1">
                <a:solidFill>
                  <a:srgbClr val="0000FF"/>
                </a:solidFill>
                <a:latin typeface="Courier New"/>
                <a:ea typeface="Courier New"/>
                <a:cs typeface="Courier New"/>
                <a:sym typeface="Courier New"/>
              </a:rPr>
              <a:t>def</a:t>
            </a:r>
            <a:r>
              <a:rPr lang="en" sz="950" b="1">
                <a:solidFill>
                  <a:schemeClr val="dk1"/>
                </a:solidFill>
                <a:latin typeface="Courier New"/>
                <a:ea typeface="Courier New"/>
                <a:cs typeface="Courier New"/>
                <a:sym typeface="Courier New"/>
              </a:rPr>
              <a:t> t_given_d(doc_map, t):</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50" b="1">
                <a:solidFill>
                  <a:schemeClr val="dk1"/>
                </a:solidFill>
                <a:latin typeface="Courier New"/>
                <a:ea typeface="Courier New"/>
                <a:cs typeface="Courier New"/>
                <a:sym typeface="Courier New"/>
              </a:rPr>
              <a:t> t_count = </a:t>
            </a:r>
            <a:r>
              <a:rPr lang="en" sz="950" b="1">
                <a:solidFill>
                  <a:srgbClr val="09885A"/>
                </a:solidFill>
                <a:latin typeface="Courier New"/>
                <a:ea typeface="Courier New"/>
                <a:cs typeface="Courier New"/>
                <a:sym typeface="Courier New"/>
              </a:rPr>
              <a:t>0</a:t>
            </a:r>
            <a:endParaRPr sz="950" b="1">
              <a:solidFill>
                <a:srgbClr val="09885A"/>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50" b="1">
                <a:solidFill>
                  <a:schemeClr val="dk1"/>
                </a:solidFill>
                <a:latin typeface="Courier New"/>
                <a:ea typeface="Courier New"/>
                <a:cs typeface="Courier New"/>
                <a:sym typeface="Courier New"/>
              </a:rPr>
              <a:t> </a:t>
            </a:r>
            <a:r>
              <a:rPr lang="en" sz="950" b="1">
                <a:solidFill>
                  <a:srgbClr val="0000FF"/>
                </a:solidFill>
                <a:latin typeface="Courier New"/>
                <a:ea typeface="Courier New"/>
                <a:cs typeface="Courier New"/>
                <a:sym typeface="Courier New"/>
              </a:rPr>
              <a:t>for</a:t>
            </a:r>
            <a:r>
              <a:rPr lang="en" sz="950" b="1">
                <a:solidFill>
                  <a:schemeClr val="dk1"/>
                </a:solidFill>
                <a:latin typeface="Courier New"/>
                <a:ea typeface="Courier New"/>
                <a:cs typeface="Courier New"/>
                <a:sym typeface="Courier New"/>
              </a:rPr>
              <a:t> word, assignment </a:t>
            </a:r>
            <a:r>
              <a:rPr lang="en" sz="950" b="1">
                <a:solidFill>
                  <a:srgbClr val="0000FF"/>
                </a:solidFill>
                <a:latin typeface="Courier New"/>
                <a:ea typeface="Courier New"/>
                <a:cs typeface="Courier New"/>
                <a:sym typeface="Courier New"/>
              </a:rPr>
              <a:t>in</a:t>
            </a:r>
            <a:r>
              <a:rPr lang="en" sz="950" b="1">
                <a:solidFill>
                  <a:schemeClr val="dk1"/>
                </a:solidFill>
                <a:latin typeface="Courier New"/>
                <a:ea typeface="Courier New"/>
                <a:cs typeface="Courier New"/>
                <a:sym typeface="Courier New"/>
              </a:rPr>
              <a:t> doc_map:</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50" b="1">
                <a:solidFill>
                  <a:schemeClr val="dk1"/>
                </a:solidFill>
                <a:latin typeface="Courier New"/>
                <a:ea typeface="Courier New"/>
                <a:cs typeface="Courier New"/>
                <a:sym typeface="Courier New"/>
              </a:rPr>
              <a:t>   </a:t>
            </a:r>
            <a:r>
              <a:rPr lang="en" sz="950" b="1">
                <a:solidFill>
                  <a:srgbClr val="0000FF"/>
                </a:solidFill>
                <a:latin typeface="Courier New"/>
                <a:ea typeface="Courier New"/>
                <a:cs typeface="Courier New"/>
                <a:sym typeface="Courier New"/>
              </a:rPr>
              <a:t>if</a:t>
            </a:r>
            <a:r>
              <a:rPr lang="en" sz="950" b="1">
                <a:solidFill>
                  <a:schemeClr val="dk1"/>
                </a:solidFill>
                <a:latin typeface="Courier New"/>
                <a:ea typeface="Courier New"/>
                <a:cs typeface="Courier New"/>
                <a:sym typeface="Courier New"/>
              </a:rPr>
              <a:t> assignment == t:</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50" b="1">
                <a:solidFill>
                  <a:schemeClr val="dk1"/>
                </a:solidFill>
                <a:latin typeface="Courier New"/>
                <a:ea typeface="Courier New"/>
                <a:cs typeface="Courier New"/>
                <a:sym typeface="Courier New"/>
              </a:rPr>
              <a:t>     t_count += </a:t>
            </a:r>
            <a:r>
              <a:rPr lang="en" sz="950" b="1">
                <a:solidFill>
                  <a:srgbClr val="09885A"/>
                </a:solidFill>
                <a:latin typeface="Courier New"/>
                <a:ea typeface="Courier New"/>
                <a:cs typeface="Courier New"/>
                <a:sym typeface="Courier New"/>
              </a:rPr>
              <a:t>1</a:t>
            </a:r>
            <a:endParaRPr sz="950" b="1">
              <a:solidFill>
                <a:srgbClr val="09885A"/>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50" b="1">
                <a:solidFill>
                  <a:schemeClr val="dk1"/>
                </a:solidFill>
                <a:latin typeface="Courier New"/>
                <a:ea typeface="Courier New"/>
                <a:cs typeface="Courier New"/>
                <a:sym typeface="Courier New"/>
              </a:rPr>
              <a:t> final = t_count/</a:t>
            </a:r>
            <a:r>
              <a:rPr lang="en" sz="950" b="1">
                <a:solidFill>
                  <a:srgbClr val="0000FF"/>
                </a:solidFill>
                <a:latin typeface="Courier New"/>
                <a:ea typeface="Courier New"/>
                <a:cs typeface="Courier New"/>
                <a:sym typeface="Courier New"/>
              </a:rPr>
              <a:t>len</a:t>
            </a:r>
            <a:r>
              <a:rPr lang="en" sz="950" b="1">
                <a:solidFill>
                  <a:schemeClr val="dk1"/>
                </a:solidFill>
                <a:latin typeface="Courier New"/>
                <a:ea typeface="Courier New"/>
                <a:cs typeface="Courier New"/>
                <a:sym typeface="Courier New"/>
              </a:rPr>
              <a:t>(doc_map)</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a:t>
            </a:r>
            <a:r>
              <a:rPr lang="en" sz="950" b="1">
                <a:solidFill>
                  <a:srgbClr val="0000FF"/>
                </a:solidFill>
                <a:latin typeface="Courier New"/>
                <a:ea typeface="Courier New"/>
                <a:cs typeface="Courier New"/>
                <a:sym typeface="Courier New"/>
              </a:rPr>
              <a:t>return</a:t>
            </a:r>
            <a:r>
              <a:rPr lang="en" sz="950" b="1">
                <a:solidFill>
                  <a:schemeClr val="dk1"/>
                </a:solidFill>
                <a:latin typeface="Courier New"/>
                <a:ea typeface="Courier New"/>
                <a:cs typeface="Courier New"/>
                <a:sym typeface="Courier New"/>
              </a:rPr>
              <a:t> final</a:t>
            </a:r>
            <a:endParaRPr sz="1600" b="1">
              <a:latin typeface="Montserrat"/>
              <a:ea typeface="Montserrat"/>
              <a:cs typeface="Montserrat"/>
              <a:sym typeface="Montserrat"/>
            </a:endParaRPr>
          </a:p>
        </p:txBody>
      </p:sp>
      <p:sp>
        <p:nvSpPr>
          <p:cNvPr id="194" name="Google Shape;194;p36"/>
          <p:cNvSpPr txBox="1">
            <a:spLocks noGrp="1"/>
          </p:cNvSpPr>
          <p:nvPr>
            <p:ph type="body" idx="1"/>
          </p:nvPr>
        </p:nvSpPr>
        <p:spPr>
          <a:xfrm>
            <a:off x="3943950" y="1059675"/>
            <a:ext cx="3678600" cy="1724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950" b="1">
                <a:solidFill>
                  <a:srgbClr val="0000FF"/>
                </a:solidFill>
                <a:latin typeface="Courier New"/>
                <a:ea typeface="Courier New"/>
                <a:cs typeface="Courier New"/>
                <a:sym typeface="Courier New"/>
              </a:rPr>
              <a:t>def</a:t>
            </a:r>
            <a:r>
              <a:rPr lang="en" sz="950" b="1">
                <a:solidFill>
                  <a:schemeClr val="dk1"/>
                </a:solidFill>
                <a:latin typeface="Courier New"/>
                <a:ea typeface="Courier New"/>
                <a:cs typeface="Courier New"/>
                <a:sym typeface="Courier New"/>
              </a:rPr>
              <a:t> w_given_t(word, topic_map, t):</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words_assigned_to_topic_t = []</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a:t>
            </a:r>
            <a:r>
              <a:rPr lang="en" sz="950" b="1">
                <a:solidFill>
                  <a:srgbClr val="0000FF"/>
                </a:solidFill>
                <a:latin typeface="Courier New"/>
                <a:ea typeface="Courier New"/>
                <a:cs typeface="Courier New"/>
                <a:sym typeface="Courier New"/>
              </a:rPr>
              <a:t>for</a:t>
            </a:r>
            <a:r>
              <a:rPr lang="en" sz="950" b="1">
                <a:solidFill>
                  <a:schemeClr val="dk1"/>
                </a:solidFill>
                <a:latin typeface="Courier New"/>
                <a:ea typeface="Courier New"/>
                <a:cs typeface="Courier New"/>
                <a:sym typeface="Courier New"/>
              </a:rPr>
              <a:t> doc_map </a:t>
            </a:r>
            <a:r>
              <a:rPr lang="en" sz="950" b="1">
                <a:solidFill>
                  <a:srgbClr val="0000FF"/>
                </a:solidFill>
                <a:latin typeface="Courier New"/>
                <a:ea typeface="Courier New"/>
                <a:cs typeface="Courier New"/>
                <a:sym typeface="Courier New"/>
              </a:rPr>
              <a:t>in</a:t>
            </a:r>
            <a:r>
              <a:rPr lang="en" sz="950" b="1">
                <a:solidFill>
                  <a:schemeClr val="dk1"/>
                </a:solidFill>
                <a:latin typeface="Courier New"/>
                <a:ea typeface="Courier New"/>
                <a:cs typeface="Courier New"/>
                <a:sym typeface="Courier New"/>
              </a:rPr>
              <a:t> topic_map:</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a:t>
            </a:r>
            <a:r>
              <a:rPr lang="en" sz="950" b="1">
                <a:solidFill>
                  <a:srgbClr val="0000FF"/>
                </a:solidFill>
                <a:latin typeface="Courier New"/>
                <a:ea typeface="Courier New"/>
                <a:cs typeface="Courier New"/>
                <a:sym typeface="Courier New"/>
              </a:rPr>
              <a:t>for</a:t>
            </a:r>
            <a:r>
              <a:rPr lang="en" sz="950" b="1">
                <a:solidFill>
                  <a:schemeClr val="dk1"/>
                </a:solidFill>
                <a:latin typeface="Courier New"/>
                <a:ea typeface="Courier New"/>
                <a:cs typeface="Courier New"/>
                <a:sym typeface="Courier New"/>
              </a:rPr>
              <a:t> item, assignment </a:t>
            </a:r>
            <a:r>
              <a:rPr lang="en" sz="950" b="1">
                <a:solidFill>
                  <a:srgbClr val="0000FF"/>
                </a:solidFill>
                <a:latin typeface="Courier New"/>
                <a:ea typeface="Courier New"/>
                <a:cs typeface="Courier New"/>
                <a:sym typeface="Courier New"/>
              </a:rPr>
              <a:t>in</a:t>
            </a:r>
            <a:r>
              <a:rPr lang="en" sz="950" b="1">
                <a:solidFill>
                  <a:schemeClr val="dk1"/>
                </a:solidFill>
                <a:latin typeface="Courier New"/>
                <a:ea typeface="Courier New"/>
                <a:cs typeface="Courier New"/>
                <a:sym typeface="Courier New"/>
              </a:rPr>
              <a:t> doc_map:</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a:t>
            </a:r>
            <a:r>
              <a:rPr lang="en" sz="950" b="1">
                <a:solidFill>
                  <a:srgbClr val="0000FF"/>
                </a:solidFill>
                <a:latin typeface="Courier New"/>
                <a:ea typeface="Courier New"/>
                <a:cs typeface="Courier New"/>
                <a:sym typeface="Courier New"/>
              </a:rPr>
              <a:t>if</a:t>
            </a:r>
            <a:r>
              <a:rPr lang="en" sz="950" b="1">
                <a:solidFill>
                  <a:schemeClr val="dk1"/>
                </a:solidFill>
                <a:latin typeface="Courier New"/>
                <a:ea typeface="Courier New"/>
                <a:cs typeface="Courier New"/>
                <a:sym typeface="Courier New"/>
              </a:rPr>
              <a:t> assignment == t:</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words_assigned_to_topic_t.append(item)</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a:t>
            </a:r>
            <a:r>
              <a:rPr lang="en" sz="950" b="1">
                <a:solidFill>
                  <a:srgbClr val="0000FF"/>
                </a:solidFill>
                <a:latin typeface="Courier New"/>
                <a:ea typeface="Courier New"/>
                <a:cs typeface="Courier New"/>
                <a:sym typeface="Courier New"/>
              </a:rPr>
              <a:t>if</a:t>
            </a:r>
            <a:r>
              <a:rPr lang="en" sz="950" b="1">
                <a:solidFill>
                  <a:schemeClr val="dk1"/>
                </a:solidFill>
                <a:latin typeface="Courier New"/>
                <a:ea typeface="Courier New"/>
                <a:cs typeface="Courier New"/>
                <a:sym typeface="Courier New"/>
              </a:rPr>
              <a:t>(words_assigned_to_topic_t) == []:</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a:t>
            </a:r>
            <a:r>
              <a:rPr lang="en" sz="950" b="1">
                <a:solidFill>
                  <a:srgbClr val="0000FF"/>
                </a:solidFill>
                <a:latin typeface="Courier New"/>
                <a:ea typeface="Courier New"/>
                <a:cs typeface="Courier New"/>
                <a:sym typeface="Courier New"/>
              </a:rPr>
              <a:t>return</a:t>
            </a:r>
            <a:r>
              <a:rPr lang="en" sz="950" b="1">
                <a:solidFill>
                  <a:schemeClr val="dk1"/>
                </a:solidFill>
                <a:latin typeface="Courier New"/>
                <a:ea typeface="Courier New"/>
                <a:cs typeface="Courier New"/>
                <a:sym typeface="Courier New"/>
              </a:rPr>
              <a:t> </a:t>
            </a:r>
            <a:r>
              <a:rPr lang="en" sz="950" b="1">
                <a:solidFill>
                  <a:srgbClr val="09885A"/>
                </a:solidFill>
                <a:latin typeface="Courier New"/>
                <a:ea typeface="Courier New"/>
                <a:cs typeface="Courier New"/>
                <a:sym typeface="Courier New"/>
              </a:rPr>
              <a:t>0</a:t>
            </a:r>
            <a:endParaRPr sz="950" b="1">
              <a:solidFill>
                <a:srgbClr val="09885A"/>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t_count = words_assigned_to_topic_t.count(word)</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final = t_count/</a:t>
            </a:r>
            <a:r>
              <a:rPr lang="en" sz="950" b="1">
                <a:solidFill>
                  <a:srgbClr val="0000FF"/>
                </a:solidFill>
                <a:latin typeface="Courier New"/>
                <a:ea typeface="Courier New"/>
                <a:cs typeface="Courier New"/>
                <a:sym typeface="Courier New"/>
              </a:rPr>
              <a:t>len</a:t>
            </a:r>
            <a:r>
              <a:rPr lang="en" sz="950" b="1">
                <a:solidFill>
                  <a:schemeClr val="dk1"/>
                </a:solidFill>
                <a:latin typeface="Courier New"/>
                <a:ea typeface="Courier New"/>
                <a:cs typeface="Courier New"/>
                <a:sym typeface="Courier New"/>
              </a:rPr>
              <a:t>(words_assigned_to_topic_t)</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a:t>
            </a:r>
            <a:r>
              <a:rPr lang="en" sz="950" b="1">
                <a:solidFill>
                  <a:srgbClr val="0000FF"/>
                </a:solidFill>
                <a:latin typeface="Courier New"/>
                <a:ea typeface="Courier New"/>
                <a:cs typeface="Courier New"/>
                <a:sym typeface="Courier New"/>
              </a:rPr>
              <a:t>return</a:t>
            </a:r>
            <a:r>
              <a:rPr lang="en" sz="950" b="1">
                <a:solidFill>
                  <a:schemeClr val="dk1"/>
                </a:solidFill>
                <a:latin typeface="Courier New"/>
                <a:ea typeface="Courier New"/>
                <a:cs typeface="Courier New"/>
                <a:sym typeface="Courier New"/>
              </a:rPr>
              <a:t> final</a:t>
            </a:r>
            <a:endParaRPr sz="2150" b="1">
              <a:solidFill>
                <a:srgbClr val="0000FF"/>
              </a:solidFill>
              <a:latin typeface="Courier New"/>
              <a:ea typeface="Courier New"/>
              <a:cs typeface="Courier New"/>
              <a:sym typeface="Courier New"/>
            </a:endParaRPr>
          </a:p>
        </p:txBody>
      </p:sp>
      <p:sp>
        <p:nvSpPr>
          <p:cNvPr id="195" name="Google Shape;195;p36"/>
          <p:cNvSpPr txBox="1"/>
          <p:nvPr/>
        </p:nvSpPr>
        <p:spPr>
          <a:xfrm>
            <a:off x="346450" y="2783775"/>
            <a:ext cx="7443600" cy="6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50" b="1">
                <a:solidFill>
                  <a:srgbClr val="0000FF"/>
                </a:solidFill>
                <a:latin typeface="Courier New"/>
                <a:ea typeface="Courier New"/>
                <a:cs typeface="Courier New"/>
                <a:sym typeface="Courier New"/>
              </a:rPr>
              <a:t>def</a:t>
            </a:r>
            <a:r>
              <a:rPr lang="en" sz="1150" b="1">
                <a:solidFill>
                  <a:schemeClr val="dk1"/>
                </a:solidFill>
                <a:latin typeface="Courier New"/>
                <a:ea typeface="Courier New"/>
                <a:cs typeface="Courier New"/>
                <a:sym typeface="Courier New"/>
              </a:rPr>
              <a:t> topic_prob(word, doc_map, topic_map, topic):</a:t>
            </a:r>
            <a:endParaRPr sz="115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150" b="1">
                <a:solidFill>
                  <a:schemeClr val="dk1"/>
                </a:solidFill>
                <a:latin typeface="Courier New"/>
                <a:ea typeface="Courier New"/>
                <a:cs typeface="Courier New"/>
                <a:sym typeface="Courier New"/>
              </a:rPr>
              <a:t> </a:t>
            </a:r>
            <a:r>
              <a:rPr lang="en" sz="1150" b="1">
                <a:solidFill>
                  <a:srgbClr val="0000FF"/>
                </a:solidFill>
                <a:latin typeface="Courier New"/>
                <a:ea typeface="Courier New"/>
                <a:cs typeface="Courier New"/>
                <a:sym typeface="Courier New"/>
              </a:rPr>
              <a:t>return</a:t>
            </a:r>
            <a:r>
              <a:rPr lang="en" sz="1150" b="1">
                <a:solidFill>
                  <a:schemeClr val="dk1"/>
                </a:solidFill>
                <a:latin typeface="Courier New"/>
                <a:ea typeface="Courier New"/>
                <a:cs typeface="Courier New"/>
                <a:sym typeface="Courier New"/>
              </a:rPr>
              <a:t> w_given_t(word, topic_map, topic) * t_given_d(doc_map, topic)</a:t>
            </a:r>
            <a:endParaRPr sz="1950" b="1">
              <a:solidFill>
                <a:srgbClr val="0000FF"/>
              </a:solidFill>
              <a:latin typeface="Courier New"/>
              <a:ea typeface="Courier New"/>
              <a:cs typeface="Courier New"/>
              <a:sym typeface="Courier New"/>
            </a:endParaRPr>
          </a:p>
        </p:txBody>
      </p:sp>
      <p:sp>
        <p:nvSpPr>
          <p:cNvPr id="196" name="Google Shape;196;p36"/>
          <p:cNvSpPr txBox="1"/>
          <p:nvPr/>
        </p:nvSpPr>
        <p:spPr>
          <a:xfrm>
            <a:off x="396250" y="3479825"/>
            <a:ext cx="7564200" cy="1131900"/>
          </a:xfrm>
          <a:prstGeom prst="rect">
            <a:avLst/>
          </a:prstGeom>
          <a:noFill/>
          <a:ln>
            <a:noFill/>
          </a:ln>
        </p:spPr>
        <p:txBody>
          <a:bodyPr spcFirstLastPara="1" wrap="square" lIns="91425" tIns="91425" rIns="91425" bIns="91425" anchor="ctr" anchorCtr="0">
            <a:noAutofit/>
          </a:bodyPr>
          <a:lstStyle/>
          <a:p>
            <a:pPr marL="457200" lvl="0" indent="-342900" algn="l" rtl="0">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Inputs: mapped corpus, mapped documents, words, topics</a:t>
            </a:r>
            <a:endParaRPr>
              <a:solidFill>
                <a:schemeClr val="dk2"/>
              </a:solidFill>
              <a:latin typeface="Montserrat"/>
              <a:ea typeface="Montserrat"/>
              <a:cs typeface="Montserrat"/>
              <a:sym typeface="Montserrat"/>
            </a:endParaRPr>
          </a:p>
          <a:p>
            <a:pPr marL="457200" lvl="0" indent="-342900" algn="l" rtl="0">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Outputs:</a:t>
            </a:r>
            <a:endParaRPr sz="1800">
              <a:solidFill>
                <a:schemeClr val="dk2"/>
              </a:solidFill>
              <a:latin typeface="Montserrat"/>
              <a:ea typeface="Montserrat"/>
              <a:cs typeface="Montserrat"/>
              <a:sym typeface="Montserrat"/>
            </a:endParaRPr>
          </a:p>
          <a:p>
            <a:pPr marL="914400" lvl="1" indent="-317500" algn="l" rtl="0">
              <a:spcBef>
                <a:spcPts val="0"/>
              </a:spcBef>
              <a:spcAft>
                <a:spcPts val="0"/>
              </a:spcAft>
              <a:buClr>
                <a:schemeClr val="dk2"/>
              </a:buClr>
              <a:buSzPts val="1400"/>
              <a:buFont typeface="Montserrat"/>
              <a:buChar char="○"/>
            </a:pPr>
            <a:r>
              <a:rPr lang="en">
                <a:solidFill>
                  <a:schemeClr val="dk2"/>
                </a:solidFill>
                <a:latin typeface="Montserrat"/>
                <a:ea typeface="Montserrat"/>
                <a:cs typeface="Montserrat"/>
                <a:sym typeface="Montserrat"/>
              </a:rPr>
              <a:t>p(t|d): # words labeled t/# words in document</a:t>
            </a:r>
            <a:endParaRPr>
              <a:solidFill>
                <a:schemeClr val="dk2"/>
              </a:solidFill>
              <a:latin typeface="Montserrat"/>
              <a:ea typeface="Montserrat"/>
              <a:cs typeface="Montserrat"/>
              <a:sym typeface="Montserrat"/>
            </a:endParaRPr>
          </a:p>
          <a:p>
            <a:pPr marL="914400" lvl="1" indent="-317500" algn="l" rtl="0">
              <a:spcBef>
                <a:spcPts val="0"/>
              </a:spcBef>
              <a:spcAft>
                <a:spcPts val="0"/>
              </a:spcAft>
              <a:buClr>
                <a:schemeClr val="dk2"/>
              </a:buClr>
              <a:buSzPts val="1400"/>
              <a:buFont typeface="Montserrat"/>
              <a:buChar char="○"/>
            </a:pPr>
            <a:r>
              <a:rPr lang="en">
                <a:solidFill>
                  <a:schemeClr val="dk2"/>
                </a:solidFill>
                <a:latin typeface="Montserrat"/>
                <a:ea typeface="Montserrat"/>
                <a:cs typeface="Montserrat"/>
                <a:sym typeface="Montserrat"/>
              </a:rPr>
              <a:t>p(w|t): # occurrences of word w/#words labeled t in corpus</a:t>
            </a:r>
            <a:endParaRPr>
              <a:solidFill>
                <a:schemeClr val="dk2"/>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Function: Update Based on Probability</a:t>
            </a:r>
            <a:endParaRPr>
              <a:latin typeface="Montserrat"/>
              <a:ea typeface="Montserrat"/>
              <a:cs typeface="Montserrat"/>
              <a:sym typeface="Montserrat"/>
            </a:endParaRPr>
          </a:p>
        </p:txBody>
      </p:sp>
      <p:sp>
        <p:nvSpPr>
          <p:cNvPr id="202" name="Google Shape;202;p37"/>
          <p:cNvSpPr txBox="1">
            <a:spLocks noGrp="1"/>
          </p:cNvSpPr>
          <p:nvPr>
            <p:ph type="body" idx="1"/>
          </p:nvPr>
        </p:nvSpPr>
        <p:spPr>
          <a:xfrm>
            <a:off x="311700" y="1152475"/>
            <a:ext cx="8172300" cy="3520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650" b="1">
                <a:solidFill>
                  <a:srgbClr val="0000FF"/>
                </a:solidFill>
                <a:latin typeface="Courier New"/>
                <a:ea typeface="Courier New"/>
                <a:cs typeface="Courier New"/>
                <a:sym typeface="Courier New"/>
              </a:rPr>
              <a:t>def</a:t>
            </a:r>
            <a:r>
              <a:rPr lang="en" sz="1650" b="1">
                <a:solidFill>
                  <a:schemeClr val="dk1"/>
                </a:solidFill>
                <a:latin typeface="Courier New"/>
                <a:ea typeface="Courier New"/>
                <a:cs typeface="Courier New"/>
                <a:sym typeface="Courier New"/>
              </a:rPr>
              <a:t> update(topic_map, num_topics):</a:t>
            </a:r>
            <a:endParaRPr sz="16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50" b="1">
                <a:solidFill>
                  <a:schemeClr val="dk1"/>
                </a:solidFill>
                <a:latin typeface="Courier New"/>
                <a:ea typeface="Courier New"/>
                <a:cs typeface="Courier New"/>
                <a:sym typeface="Courier New"/>
              </a:rPr>
              <a:t> </a:t>
            </a:r>
            <a:r>
              <a:rPr lang="en" sz="1650" b="1">
                <a:solidFill>
                  <a:srgbClr val="0000FF"/>
                </a:solidFill>
                <a:latin typeface="Courier New"/>
                <a:ea typeface="Courier New"/>
                <a:cs typeface="Courier New"/>
                <a:sym typeface="Courier New"/>
              </a:rPr>
              <a:t>for</a:t>
            </a:r>
            <a:r>
              <a:rPr lang="en" sz="1650" b="1">
                <a:solidFill>
                  <a:schemeClr val="dk1"/>
                </a:solidFill>
                <a:latin typeface="Courier New"/>
                <a:ea typeface="Courier New"/>
                <a:cs typeface="Courier New"/>
                <a:sym typeface="Courier New"/>
              </a:rPr>
              <a:t> doc_map </a:t>
            </a:r>
            <a:r>
              <a:rPr lang="en" sz="1650" b="1">
                <a:solidFill>
                  <a:srgbClr val="0000FF"/>
                </a:solidFill>
                <a:latin typeface="Courier New"/>
                <a:ea typeface="Courier New"/>
                <a:cs typeface="Courier New"/>
                <a:sym typeface="Courier New"/>
              </a:rPr>
              <a:t>in</a:t>
            </a:r>
            <a:r>
              <a:rPr lang="en" sz="1650" b="1">
                <a:solidFill>
                  <a:schemeClr val="dk1"/>
                </a:solidFill>
                <a:latin typeface="Courier New"/>
                <a:ea typeface="Courier New"/>
                <a:cs typeface="Courier New"/>
                <a:sym typeface="Courier New"/>
              </a:rPr>
              <a:t> topic_map:</a:t>
            </a:r>
            <a:endParaRPr sz="16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50" b="1">
                <a:solidFill>
                  <a:schemeClr val="dk1"/>
                </a:solidFill>
                <a:latin typeface="Courier New"/>
                <a:ea typeface="Courier New"/>
                <a:cs typeface="Courier New"/>
                <a:sym typeface="Courier New"/>
              </a:rPr>
              <a:t>   idx = </a:t>
            </a:r>
            <a:r>
              <a:rPr lang="en" sz="1650" b="1">
                <a:solidFill>
                  <a:srgbClr val="09885A"/>
                </a:solidFill>
                <a:latin typeface="Courier New"/>
                <a:ea typeface="Courier New"/>
                <a:cs typeface="Courier New"/>
                <a:sym typeface="Courier New"/>
              </a:rPr>
              <a:t>0</a:t>
            </a:r>
            <a:endParaRPr sz="1650" b="1">
              <a:solidFill>
                <a:srgbClr val="09885A"/>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50" b="1">
                <a:solidFill>
                  <a:schemeClr val="dk1"/>
                </a:solidFill>
                <a:latin typeface="Courier New"/>
                <a:ea typeface="Courier New"/>
                <a:cs typeface="Courier New"/>
                <a:sym typeface="Courier New"/>
              </a:rPr>
              <a:t>   </a:t>
            </a:r>
            <a:r>
              <a:rPr lang="en" sz="1650" b="1">
                <a:solidFill>
                  <a:srgbClr val="0000FF"/>
                </a:solidFill>
                <a:latin typeface="Courier New"/>
                <a:ea typeface="Courier New"/>
                <a:cs typeface="Courier New"/>
                <a:sym typeface="Courier New"/>
              </a:rPr>
              <a:t>for</a:t>
            </a:r>
            <a:r>
              <a:rPr lang="en" sz="1650" b="1">
                <a:solidFill>
                  <a:schemeClr val="dk1"/>
                </a:solidFill>
                <a:latin typeface="Courier New"/>
                <a:ea typeface="Courier New"/>
                <a:cs typeface="Courier New"/>
                <a:sym typeface="Courier New"/>
              </a:rPr>
              <a:t> word, assignment </a:t>
            </a:r>
            <a:r>
              <a:rPr lang="en" sz="1650" b="1">
                <a:solidFill>
                  <a:srgbClr val="0000FF"/>
                </a:solidFill>
                <a:latin typeface="Courier New"/>
                <a:ea typeface="Courier New"/>
                <a:cs typeface="Courier New"/>
                <a:sym typeface="Courier New"/>
              </a:rPr>
              <a:t>in</a:t>
            </a:r>
            <a:r>
              <a:rPr lang="en" sz="1650" b="1">
                <a:solidFill>
                  <a:schemeClr val="dk1"/>
                </a:solidFill>
                <a:latin typeface="Courier New"/>
                <a:ea typeface="Courier New"/>
                <a:cs typeface="Courier New"/>
                <a:sym typeface="Courier New"/>
              </a:rPr>
              <a:t> doc_map:</a:t>
            </a:r>
            <a:endParaRPr sz="16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50" b="1">
                <a:solidFill>
                  <a:schemeClr val="dk1"/>
                </a:solidFill>
                <a:latin typeface="Courier New"/>
                <a:ea typeface="Courier New"/>
                <a:cs typeface="Courier New"/>
                <a:sym typeface="Courier New"/>
              </a:rPr>
              <a:t>     topic = assignment</a:t>
            </a:r>
            <a:endParaRPr sz="16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50" b="1">
                <a:solidFill>
                  <a:schemeClr val="dk1"/>
                </a:solidFill>
                <a:latin typeface="Courier New"/>
                <a:ea typeface="Courier New"/>
                <a:cs typeface="Courier New"/>
                <a:sym typeface="Courier New"/>
              </a:rPr>
              <a:t>     max_topic_prob = </a:t>
            </a:r>
            <a:r>
              <a:rPr lang="en" sz="1650" b="1">
                <a:solidFill>
                  <a:srgbClr val="09885A"/>
                </a:solidFill>
                <a:latin typeface="Courier New"/>
                <a:ea typeface="Courier New"/>
                <a:cs typeface="Courier New"/>
                <a:sym typeface="Courier New"/>
              </a:rPr>
              <a:t>0</a:t>
            </a:r>
            <a:endParaRPr sz="1650" b="1">
              <a:solidFill>
                <a:srgbClr val="09885A"/>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50" b="1">
                <a:solidFill>
                  <a:schemeClr val="dk1"/>
                </a:solidFill>
                <a:latin typeface="Courier New"/>
                <a:ea typeface="Courier New"/>
                <a:cs typeface="Courier New"/>
                <a:sym typeface="Courier New"/>
              </a:rPr>
              <a:t>     </a:t>
            </a:r>
            <a:r>
              <a:rPr lang="en" sz="1650" b="1">
                <a:solidFill>
                  <a:srgbClr val="0000FF"/>
                </a:solidFill>
                <a:latin typeface="Courier New"/>
                <a:ea typeface="Courier New"/>
                <a:cs typeface="Courier New"/>
                <a:sym typeface="Courier New"/>
              </a:rPr>
              <a:t>for</a:t>
            </a:r>
            <a:r>
              <a:rPr lang="en" sz="1650" b="1">
                <a:solidFill>
                  <a:schemeClr val="dk1"/>
                </a:solidFill>
                <a:latin typeface="Courier New"/>
                <a:ea typeface="Courier New"/>
                <a:cs typeface="Courier New"/>
                <a:sym typeface="Courier New"/>
              </a:rPr>
              <a:t> i </a:t>
            </a:r>
            <a:r>
              <a:rPr lang="en" sz="1650" b="1">
                <a:solidFill>
                  <a:srgbClr val="0000FF"/>
                </a:solidFill>
                <a:latin typeface="Courier New"/>
                <a:ea typeface="Courier New"/>
                <a:cs typeface="Courier New"/>
                <a:sym typeface="Courier New"/>
              </a:rPr>
              <a:t>in</a:t>
            </a:r>
            <a:r>
              <a:rPr lang="en" sz="1650" b="1">
                <a:solidFill>
                  <a:schemeClr val="dk1"/>
                </a:solidFill>
                <a:latin typeface="Courier New"/>
                <a:ea typeface="Courier New"/>
                <a:cs typeface="Courier New"/>
                <a:sym typeface="Courier New"/>
              </a:rPr>
              <a:t> </a:t>
            </a:r>
            <a:r>
              <a:rPr lang="en" sz="1650" b="1">
                <a:solidFill>
                  <a:srgbClr val="0000FF"/>
                </a:solidFill>
                <a:latin typeface="Courier New"/>
                <a:ea typeface="Courier New"/>
                <a:cs typeface="Courier New"/>
                <a:sym typeface="Courier New"/>
              </a:rPr>
              <a:t>range</a:t>
            </a:r>
            <a:r>
              <a:rPr lang="en" sz="1650" b="1">
                <a:solidFill>
                  <a:schemeClr val="dk1"/>
                </a:solidFill>
                <a:latin typeface="Courier New"/>
                <a:ea typeface="Courier New"/>
                <a:cs typeface="Courier New"/>
                <a:sym typeface="Courier New"/>
              </a:rPr>
              <a:t>(</a:t>
            </a:r>
            <a:r>
              <a:rPr lang="en" sz="1650" b="1">
                <a:solidFill>
                  <a:srgbClr val="09885A"/>
                </a:solidFill>
                <a:latin typeface="Courier New"/>
                <a:ea typeface="Courier New"/>
                <a:cs typeface="Courier New"/>
                <a:sym typeface="Courier New"/>
              </a:rPr>
              <a:t>1</a:t>
            </a:r>
            <a:r>
              <a:rPr lang="en" sz="1650" b="1">
                <a:solidFill>
                  <a:schemeClr val="dk1"/>
                </a:solidFill>
                <a:latin typeface="Courier New"/>
                <a:ea typeface="Courier New"/>
                <a:cs typeface="Courier New"/>
                <a:sym typeface="Courier New"/>
              </a:rPr>
              <a:t>, num_topics + </a:t>
            </a:r>
            <a:r>
              <a:rPr lang="en" sz="1650" b="1">
                <a:solidFill>
                  <a:srgbClr val="09885A"/>
                </a:solidFill>
                <a:latin typeface="Courier New"/>
                <a:ea typeface="Courier New"/>
                <a:cs typeface="Courier New"/>
                <a:sym typeface="Courier New"/>
              </a:rPr>
              <a:t>1</a:t>
            </a:r>
            <a:r>
              <a:rPr lang="en" sz="1650" b="1">
                <a:solidFill>
                  <a:schemeClr val="dk1"/>
                </a:solidFill>
                <a:latin typeface="Courier New"/>
                <a:ea typeface="Courier New"/>
                <a:cs typeface="Courier New"/>
                <a:sym typeface="Courier New"/>
              </a:rPr>
              <a:t>):</a:t>
            </a:r>
            <a:endParaRPr sz="16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50" b="1">
                <a:solidFill>
                  <a:schemeClr val="dk1"/>
                </a:solidFill>
                <a:latin typeface="Courier New"/>
                <a:ea typeface="Courier New"/>
                <a:cs typeface="Courier New"/>
                <a:sym typeface="Courier New"/>
              </a:rPr>
              <a:t>       prob = topic_prob(word, doc_map, topic_map, i)</a:t>
            </a:r>
            <a:endParaRPr sz="16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50" b="1">
                <a:solidFill>
                  <a:schemeClr val="dk1"/>
                </a:solidFill>
                <a:latin typeface="Courier New"/>
                <a:ea typeface="Courier New"/>
                <a:cs typeface="Courier New"/>
                <a:sym typeface="Courier New"/>
              </a:rPr>
              <a:t>       </a:t>
            </a:r>
            <a:r>
              <a:rPr lang="en" sz="1650" b="1">
                <a:solidFill>
                  <a:srgbClr val="0000FF"/>
                </a:solidFill>
                <a:latin typeface="Courier New"/>
                <a:ea typeface="Courier New"/>
                <a:cs typeface="Courier New"/>
                <a:sym typeface="Courier New"/>
              </a:rPr>
              <a:t>if</a:t>
            </a:r>
            <a:r>
              <a:rPr lang="en" sz="1650" b="1">
                <a:solidFill>
                  <a:schemeClr val="dk1"/>
                </a:solidFill>
                <a:latin typeface="Courier New"/>
                <a:ea typeface="Courier New"/>
                <a:cs typeface="Courier New"/>
                <a:sym typeface="Courier New"/>
              </a:rPr>
              <a:t> prob &gt; max_topic_prob:</a:t>
            </a:r>
            <a:endParaRPr sz="16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50" b="1">
                <a:solidFill>
                  <a:schemeClr val="dk1"/>
                </a:solidFill>
                <a:latin typeface="Courier New"/>
                <a:ea typeface="Courier New"/>
                <a:cs typeface="Courier New"/>
                <a:sym typeface="Courier New"/>
              </a:rPr>
              <a:t>         max_topic_prob = prob</a:t>
            </a:r>
            <a:endParaRPr sz="16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50" b="1">
                <a:solidFill>
                  <a:schemeClr val="dk1"/>
                </a:solidFill>
                <a:latin typeface="Courier New"/>
                <a:ea typeface="Courier New"/>
                <a:cs typeface="Courier New"/>
                <a:sym typeface="Courier New"/>
              </a:rPr>
              <a:t>         topic = i</a:t>
            </a:r>
            <a:endParaRPr sz="16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650" b="1">
                <a:solidFill>
                  <a:schemeClr val="dk1"/>
                </a:solidFill>
                <a:latin typeface="Courier New"/>
                <a:ea typeface="Courier New"/>
                <a:cs typeface="Courier New"/>
                <a:sym typeface="Courier New"/>
              </a:rPr>
              <a:t>     doc_map[idx] = (word, topic)</a:t>
            </a:r>
            <a:endParaRPr sz="16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650" b="1">
                <a:solidFill>
                  <a:schemeClr val="dk1"/>
                </a:solidFill>
                <a:latin typeface="Courier New"/>
                <a:ea typeface="Courier New"/>
                <a:cs typeface="Courier New"/>
                <a:sym typeface="Courier New"/>
              </a:rPr>
              <a:t>     idx += </a:t>
            </a:r>
            <a:r>
              <a:rPr lang="en" sz="1650" b="1">
                <a:solidFill>
                  <a:srgbClr val="09885A"/>
                </a:solidFill>
                <a:latin typeface="Courier New"/>
                <a:ea typeface="Courier New"/>
                <a:cs typeface="Courier New"/>
                <a:sym typeface="Courier New"/>
              </a:rPr>
              <a:t>1</a:t>
            </a:r>
            <a:endParaRPr sz="1550" b="1">
              <a:solidFill>
                <a:srgbClr val="0000FF"/>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Writing the Model</a:t>
            </a:r>
            <a:endParaRPr>
              <a:latin typeface="Montserrat"/>
              <a:ea typeface="Montserrat"/>
              <a:cs typeface="Montserrat"/>
              <a:sym typeface="Montserrat"/>
            </a:endParaRPr>
          </a:p>
        </p:txBody>
      </p:sp>
      <p:sp>
        <p:nvSpPr>
          <p:cNvPr id="208" name="Google Shape;208;p38"/>
          <p:cNvSpPr txBox="1">
            <a:spLocks noGrp="1"/>
          </p:cNvSpPr>
          <p:nvPr>
            <p:ph type="body" idx="1"/>
          </p:nvPr>
        </p:nvSpPr>
        <p:spPr>
          <a:xfrm>
            <a:off x="311700" y="1152475"/>
            <a:ext cx="8172300" cy="3520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150" b="1">
                <a:solidFill>
                  <a:srgbClr val="0000FF"/>
                </a:solidFill>
                <a:latin typeface="Courier New"/>
                <a:ea typeface="Courier New"/>
                <a:cs typeface="Courier New"/>
                <a:sym typeface="Courier New"/>
              </a:rPr>
              <a:t>def lda(doc_clean, num_topics, passes):</a:t>
            </a:r>
            <a:endParaRPr sz="215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2150" b="1">
                <a:solidFill>
                  <a:schemeClr val="dk1"/>
                </a:solidFill>
                <a:latin typeface="Courier New"/>
                <a:ea typeface="Courier New"/>
                <a:cs typeface="Courier New"/>
                <a:sym typeface="Courier New"/>
              </a:rPr>
              <a:t> topic_map = </a:t>
            </a:r>
            <a:r>
              <a:rPr lang="en" sz="2150" b="1">
                <a:solidFill>
                  <a:srgbClr val="0000FF"/>
                </a:solidFill>
                <a:latin typeface="Courier New"/>
                <a:ea typeface="Courier New"/>
                <a:cs typeface="Courier New"/>
                <a:sym typeface="Courier New"/>
              </a:rPr>
              <a:t>map</a:t>
            </a:r>
            <a:r>
              <a:rPr lang="en" sz="2150" b="1">
                <a:solidFill>
                  <a:schemeClr val="dk1"/>
                </a:solidFill>
                <a:latin typeface="Courier New"/>
                <a:ea typeface="Courier New"/>
                <a:cs typeface="Courier New"/>
                <a:sym typeface="Courier New"/>
              </a:rPr>
              <a:t>(doc_clean, num_topics)</a:t>
            </a:r>
            <a:endParaRPr sz="21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2150" b="1">
                <a:solidFill>
                  <a:schemeClr val="dk1"/>
                </a:solidFill>
                <a:latin typeface="Courier New"/>
                <a:ea typeface="Courier New"/>
                <a:cs typeface="Courier New"/>
                <a:sym typeface="Courier New"/>
              </a:rPr>
              <a:t> </a:t>
            </a:r>
            <a:r>
              <a:rPr lang="en" sz="2150" b="1">
                <a:solidFill>
                  <a:srgbClr val="0000FF"/>
                </a:solidFill>
                <a:latin typeface="Courier New"/>
                <a:ea typeface="Courier New"/>
                <a:cs typeface="Courier New"/>
                <a:sym typeface="Courier New"/>
              </a:rPr>
              <a:t>print</a:t>
            </a:r>
            <a:r>
              <a:rPr lang="en" sz="2150" b="1">
                <a:solidFill>
                  <a:schemeClr val="dk1"/>
                </a:solidFill>
                <a:latin typeface="Courier New"/>
                <a:ea typeface="Courier New"/>
                <a:cs typeface="Courier New"/>
                <a:sym typeface="Courier New"/>
              </a:rPr>
              <a:t>(</a:t>
            </a:r>
            <a:r>
              <a:rPr lang="en" sz="2150" b="1">
                <a:solidFill>
                  <a:srgbClr val="A31515"/>
                </a:solidFill>
                <a:latin typeface="Courier New"/>
                <a:ea typeface="Courier New"/>
                <a:cs typeface="Courier New"/>
                <a:sym typeface="Courier New"/>
              </a:rPr>
              <a:t>"random topic map: "</a:t>
            </a:r>
            <a:r>
              <a:rPr lang="en" sz="2150" b="1">
                <a:solidFill>
                  <a:schemeClr val="dk1"/>
                </a:solidFill>
                <a:latin typeface="Courier New"/>
                <a:ea typeface="Courier New"/>
                <a:cs typeface="Courier New"/>
                <a:sym typeface="Courier New"/>
              </a:rPr>
              <a:t> + </a:t>
            </a:r>
            <a:r>
              <a:rPr lang="en" sz="2150" b="1">
                <a:solidFill>
                  <a:srgbClr val="0000FF"/>
                </a:solidFill>
                <a:latin typeface="Courier New"/>
                <a:ea typeface="Courier New"/>
                <a:cs typeface="Courier New"/>
                <a:sym typeface="Courier New"/>
              </a:rPr>
              <a:t>repr</a:t>
            </a:r>
            <a:r>
              <a:rPr lang="en" sz="2150" b="1">
                <a:solidFill>
                  <a:schemeClr val="dk1"/>
                </a:solidFill>
                <a:latin typeface="Courier New"/>
                <a:ea typeface="Courier New"/>
                <a:cs typeface="Courier New"/>
                <a:sym typeface="Courier New"/>
              </a:rPr>
              <a:t>(topic_map))</a:t>
            </a:r>
            <a:endParaRPr sz="21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2150" b="1">
                <a:solidFill>
                  <a:schemeClr val="dk1"/>
                </a:solidFill>
                <a:latin typeface="Courier New"/>
                <a:ea typeface="Courier New"/>
                <a:cs typeface="Courier New"/>
                <a:sym typeface="Courier New"/>
              </a:rPr>
              <a:t> </a:t>
            </a:r>
            <a:r>
              <a:rPr lang="en" sz="2150" b="1">
                <a:solidFill>
                  <a:srgbClr val="0000FF"/>
                </a:solidFill>
                <a:latin typeface="Courier New"/>
                <a:ea typeface="Courier New"/>
                <a:cs typeface="Courier New"/>
                <a:sym typeface="Courier New"/>
              </a:rPr>
              <a:t>for</a:t>
            </a:r>
            <a:r>
              <a:rPr lang="en" sz="2150" b="1">
                <a:solidFill>
                  <a:schemeClr val="dk1"/>
                </a:solidFill>
                <a:latin typeface="Courier New"/>
                <a:ea typeface="Courier New"/>
                <a:cs typeface="Courier New"/>
                <a:sym typeface="Courier New"/>
              </a:rPr>
              <a:t> i </a:t>
            </a:r>
            <a:r>
              <a:rPr lang="en" sz="2150" b="1">
                <a:solidFill>
                  <a:srgbClr val="0000FF"/>
                </a:solidFill>
                <a:latin typeface="Courier New"/>
                <a:ea typeface="Courier New"/>
                <a:cs typeface="Courier New"/>
                <a:sym typeface="Courier New"/>
              </a:rPr>
              <a:t>in</a:t>
            </a:r>
            <a:r>
              <a:rPr lang="en" sz="2150" b="1">
                <a:solidFill>
                  <a:schemeClr val="dk1"/>
                </a:solidFill>
                <a:latin typeface="Courier New"/>
                <a:ea typeface="Courier New"/>
                <a:cs typeface="Courier New"/>
                <a:sym typeface="Courier New"/>
              </a:rPr>
              <a:t> </a:t>
            </a:r>
            <a:r>
              <a:rPr lang="en" sz="2150" b="1">
                <a:solidFill>
                  <a:srgbClr val="0000FF"/>
                </a:solidFill>
                <a:latin typeface="Courier New"/>
                <a:ea typeface="Courier New"/>
                <a:cs typeface="Courier New"/>
                <a:sym typeface="Courier New"/>
              </a:rPr>
              <a:t>range</a:t>
            </a:r>
            <a:r>
              <a:rPr lang="en" sz="2150" b="1">
                <a:solidFill>
                  <a:schemeClr val="dk1"/>
                </a:solidFill>
                <a:latin typeface="Courier New"/>
                <a:ea typeface="Courier New"/>
                <a:cs typeface="Courier New"/>
                <a:sym typeface="Courier New"/>
              </a:rPr>
              <a:t>(passes):</a:t>
            </a:r>
            <a:endParaRPr sz="21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2150" b="1">
                <a:solidFill>
                  <a:schemeClr val="dk1"/>
                </a:solidFill>
                <a:latin typeface="Courier New"/>
                <a:ea typeface="Courier New"/>
                <a:cs typeface="Courier New"/>
                <a:sym typeface="Courier New"/>
              </a:rPr>
              <a:t>   update(topic_map, num_topics)</a:t>
            </a:r>
            <a:endParaRPr sz="21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2150" b="1">
                <a:solidFill>
                  <a:schemeClr val="dk1"/>
                </a:solidFill>
                <a:latin typeface="Courier New"/>
                <a:ea typeface="Courier New"/>
                <a:cs typeface="Courier New"/>
                <a:sym typeface="Courier New"/>
              </a:rPr>
              <a:t> </a:t>
            </a:r>
            <a:r>
              <a:rPr lang="en" sz="2150" b="1">
                <a:solidFill>
                  <a:srgbClr val="0000FF"/>
                </a:solidFill>
                <a:latin typeface="Courier New"/>
                <a:ea typeface="Courier New"/>
                <a:cs typeface="Courier New"/>
                <a:sym typeface="Courier New"/>
              </a:rPr>
              <a:t>print</a:t>
            </a:r>
            <a:r>
              <a:rPr lang="en" sz="2150" b="1">
                <a:solidFill>
                  <a:schemeClr val="dk1"/>
                </a:solidFill>
                <a:latin typeface="Courier New"/>
                <a:ea typeface="Courier New"/>
                <a:cs typeface="Courier New"/>
                <a:sym typeface="Courier New"/>
              </a:rPr>
              <a:t>(</a:t>
            </a:r>
            <a:r>
              <a:rPr lang="en" sz="2150" b="1">
                <a:solidFill>
                  <a:srgbClr val="A31515"/>
                </a:solidFill>
                <a:latin typeface="Courier New"/>
                <a:ea typeface="Courier New"/>
                <a:cs typeface="Courier New"/>
                <a:sym typeface="Courier New"/>
              </a:rPr>
              <a:t>"final topic map: "</a:t>
            </a:r>
            <a:r>
              <a:rPr lang="en" sz="2150" b="1">
                <a:solidFill>
                  <a:schemeClr val="dk1"/>
                </a:solidFill>
                <a:latin typeface="Courier New"/>
                <a:ea typeface="Courier New"/>
                <a:cs typeface="Courier New"/>
                <a:sym typeface="Courier New"/>
              </a:rPr>
              <a:t> + </a:t>
            </a:r>
            <a:r>
              <a:rPr lang="en" sz="2150" b="1">
                <a:solidFill>
                  <a:srgbClr val="0000FF"/>
                </a:solidFill>
                <a:latin typeface="Courier New"/>
                <a:ea typeface="Courier New"/>
                <a:cs typeface="Courier New"/>
                <a:sym typeface="Courier New"/>
              </a:rPr>
              <a:t>repr</a:t>
            </a:r>
            <a:r>
              <a:rPr lang="en" sz="2150" b="1">
                <a:solidFill>
                  <a:schemeClr val="dk1"/>
                </a:solidFill>
                <a:latin typeface="Courier New"/>
                <a:ea typeface="Courier New"/>
                <a:cs typeface="Courier New"/>
                <a:sym typeface="Courier New"/>
              </a:rPr>
              <a:t>(topic_map))</a:t>
            </a:r>
            <a:endParaRPr sz="2750" b="1">
              <a:solidFill>
                <a:srgbClr val="0000FF"/>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Formatting the Output</a:t>
            </a:r>
            <a:endParaRPr>
              <a:latin typeface="Montserrat"/>
              <a:ea typeface="Montserrat"/>
              <a:cs typeface="Montserrat"/>
              <a:sym typeface="Montserrat"/>
            </a:endParaRPr>
          </a:p>
        </p:txBody>
      </p:sp>
      <p:sp>
        <p:nvSpPr>
          <p:cNvPr id="214" name="Google Shape;214;p39"/>
          <p:cNvSpPr txBox="1">
            <a:spLocks noGrp="1"/>
          </p:cNvSpPr>
          <p:nvPr>
            <p:ph type="body" idx="1"/>
          </p:nvPr>
        </p:nvSpPr>
        <p:spPr>
          <a:xfrm>
            <a:off x="311700" y="1152475"/>
            <a:ext cx="8172300" cy="3520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950" b="1">
                <a:solidFill>
                  <a:srgbClr val="0000FF"/>
                </a:solidFill>
                <a:latin typeface="Courier New"/>
                <a:ea typeface="Courier New"/>
                <a:cs typeface="Courier New"/>
                <a:sym typeface="Courier New"/>
              </a:rPr>
              <a:t>def</a:t>
            </a:r>
            <a:r>
              <a:rPr lang="en" sz="950" b="1">
                <a:solidFill>
                  <a:schemeClr val="dk1"/>
                </a:solidFill>
                <a:latin typeface="Courier New"/>
                <a:ea typeface="Courier New"/>
                <a:cs typeface="Courier New"/>
                <a:sym typeface="Courier New"/>
              </a:rPr>
              <a:t> output(topic_map, num_topics):</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tuple_list = []</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a:t>
            </a:r>
            <a:r>
              <a:rPr lang="en" sz="950" b="1">
                <a:solidFill>
                  <a:srgbClr val="0000FF"/>
                </a:solidFill>
                <a:latin typeface="Courier New"/>
                <a:ea typeface="Courier New"/>
                <a:cs typeface="Courier New"/>
                <a:sym typeface="Courier New"/>
              </a:rPr>
              <a:t>for</a:t>
            </a:r>
            <a:r>
              <a:rPr lang="en" sz="950" b="1">
                <a:solidFill>
                  <a:schemeClr val="dk1"/>
                </a:solidFill>
                <a:latin typeface="Courier New"/>
                <a:ea typeface="Courier New"/>
                <a:cs typeface="Courier New"/>
                <a:sym typeface="Courier New"/>
              </a:rPr>
              <a:t> doc_map </a:t>
            </a:r>
            <a:r>
              <a:rPr lang="en" sz="950" b="1">
                <a:solidFill>
                  <a:srgbClr val="0000FF"/>
                </a:solidFill>
                <a:latin typeface="Courier New"/>
                <a:ea typeface="Courier New"/>
                <a:cs typeface="Courier New"/>
                <a:sym typeface="Courier New"/>
              </a:rPr>
              <a:t>in</a:t>
            </a:r>
            <a:r>
              <a:rPr lang="en" sz="950" b="1">
                <a:solidFill>
                  <a:schemeClr val="dk1"/>
                </a:solidFill>
                <a:latin typeface="Courier New"/>
                <a:ea typeface="Courier New"/>
                <a:cs typeface="Courier New"/>
                <a:sym typeface="Courier New"/>
              </a:rPr>
              <a:t> topic_map:</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a:t>
            </a:r>
            <a:r>
              <a:rPr lang="en" sz="950" b="1">
                <a:solidFill>
                  <a:srgbClr val="0000FF"/>
                </a:solidFill>
                <a:latin typeface="Courier New"/>
                <a:ea typeface="Courier New"/>
                <a:cs typeface="Courier New"/>
                <a:sym typeface="Courier New"/>
              </a:rPr>
              <a:t>for</a:t>
            </a:r>
            <a:r>
              <a:rPr lang="en" sz="950" b="1">
                <a:solidFill>
                  <a:schemeClr val="dk1"/>
                </a:solidFill>
                <a:latin typeface="Courier New"/>
                <a:ea typeface="Courier New"/>
                <a:cs typeface="Courier New"/>
                <a:sym typeface="Courier New"/>
              </a:rPr>
              <a:t> i </a:t>
            </a:r>
            <a:r>
              <a:rPr lang="en" sz="950" b="1">
                <a:solidFill>
                  <a:srgbClr val="0000FF"/>
                </a:solidFill>
                <a:latin typeface="Courier New"/>
                <a:ea typeface="Courier New"/>
                <a:cs typeface="Courier New"/>
                <a:sym typeface="Courier New"/>
              </a:rPr>
              <a:t>in</a:t>
            </a:r>
            <a:r>
              <a:rPr lang="en" sz="950" b="1">
                <a:solidFill>
                  <a:schemeClr val="dk1"/>
                </a:solidFill>
                <a:latin typeface="Courier New"/>
                <a:ea typeface="Courier New"/>
                <a:cs typeface="Courier New"/>
                <a:sym typeface="Courier New"/>
              </a:rPr>
              <a:t> </a:t>
            </a:r>
            <a:r>
              <a:rPr lang="en" sz="950" b="1">
                <a:solidFill>
                  <a:srgbClr val="0000FF"/>
                </a:solidFill>
                <a:latin typeface="Courier New"/>
                <a:ea typeface="Courier New"/>
                <a:cs typeface="Courier New"/>
                <a:sym typeface="Courier New"/>
              </a:rPr>
              <a:t>range</a:t>
            </a:r>
            <a:r>
              <a:rPr lang="en" sz="950" b="1">
                <a:solidFill>
                  <a:schemeClr val="dk1"/>
                </a:solidFill>
                <a:latin typeface="Courier New"/>
                <a:ea typeface="Courier New"/>
                <a:cs typeface="Courier New"/>
                <a:sym typeface="Courier New"/>
              </a:rPr>
              <a:t>(</a:t>
            </a:r>
            <a:r>
              <a:rPr lang="en" sz="950" b="1">
                <a:solidFill>
                  <a:srgbClr val="0000FF"/>
                </a:solidFill>
                <a:latin typeface="Courier New"/>
                <a:ea typeface="Courier New"/>
                <a:cs typeface="Courier New"/>
                <a:sym typeface="Courier New"/>
              </a:rPr>
              <a:t>len</a:t>
            </a:r>
            <a:r>
              <a:rPr lang="en" sz="950" b="1">
                <a:solidFill>
                  <a:schemeClr val="dk1"/>
                </a:solidFill>
                <a:latin typeface="Courier New"/>
                <a:ea typeface="Courier New"/>
                <a:cs typeface="Courier New"/>
                <a:sym typeface="Courier New"/>
              </a:rPr>
              <a:t>(doc_map)):</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tuple_list.append(doc_map[i])</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grouped_by_topic = []</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a:t>
            </a:r>
            <a:r>
              <a:rPr lang="en" sz="950" b="1">
                <a:solidFill>
                  <a:srgbClr val="0000FF"/>
                </a:solidFill>
                <a:latin typeface="Courier New"/>
                <a:ea typeface="Courier New"/>
                <a:cs typeface="Courier New"/>
                <a:sym typeface="Courier New"/>
              </a:rPr>
              <a:t>for</a:t>
            </a:r>
            <a:r>
              <a:rPr lang="en" sz="950" b="1">
                <a:solidFill>
                  <a:schemeClr val="dk1"/>
                </a:solidFill>
                <a:latin typeface="Courier New"/>
                <a:ea typeface="Courier New"/>
                <a:cs typeface="Courier New"/>
                <a:sym typeface="Courier New"/>
              </a:rPr>
              <a:t> topic </a:t>
            </a:r>
            <a:r>
              <a:rPr lang="en" sz="950" b="1">
                <a:solidFill>
                  <a:srgbClr val="0000FF"/>
                </a:solidFill>
                <a:latin typeface="Courier New"/>
                <a:ea typeface="Courier New"/>
                <a:cs typeface="Courier New"/>
                <a:sym typeface="Courier New"/>
              </a:rPr>
              <a:t>in</a:t>
            </a:r>
            <a:r>
              <a:rPr lang="en" sz="950" b="1">
                <a:solidFill>
                  <a:schemeClr val="dk1"/>
                </a:solidFill>
                <a:latin typeface="Courier New"/>
                <a:ea typeface="Courier New"/>
                <a:cs typeface="Courier New"/>
                <a:sym typeface="Courier New"/>
              </a:rPr>
              <a:t> </a:t>
            </a:r>
            <a:r>
              <a:rPr lang="en" sz="950" b="1">
                <a:solidFill>
                  <a:srgbClr val="0000FF"/>
                </a:solidFill>
                <a:latin typeface="Courier New"/>
                <a:ea typeface="Courier New"/>
                <a:cs typeface="Courier New"/>
                <a:sym typeface="Courier New"/>
              </a:rPr>
              <a:t>range</a:t>
            </a:r>
            <a:r>
              <a:rPr lang="en" sz="950" b="1">
                <a:solidFill>
                  <a:schemeClr val="dk1"/>
                </a:solidFill>
                <a:latin typeface="Courier New"/>
                <a:ea typeface="Courier New"/>
                <a:cs typeface="Courier New"/>
                <a:sym typeface="Courier New"/>
              </a:rPr>
              <a:t>(</a:t>
            </a:r>
            <a:r>
              <a:rPr lang="en" sz="950" b="1">
                <a:solidFill>
                  <a:srgbClr val="09885A"/>
                </a:solidFill>
                <a:latin typeface="Courier New"/>
                <a:ea typeface="Courier New"/>
                <a:cs typeface="Courier New"/>
                <a:sym typeface="Courier New"/>
              </a:rPr>
              <a:t>1</a:t>
            </a:r>
            <a:r>
              <a:rPr lang="en" sz="950" b="1">
                <a:solidFill>
                  <a:schemeClr val="dk1"/>
                </a:solidFill>
                <a:latin typeface="Courier New"/>
                <a:ea typeface="Courier New"/>
                <a:cs typeface="Courier New"/>
                <a:sym typeface="Courier New"/>
              </a:rPr>
              <a:t>, num_topics + </a:t>
            </a:r>
            <a:r>
              <a:rPr lang="en" sz="950" b="1">
                <a:solidFill>
                  <a:srgbClr val="09885A"/>
                </a:solidFill>
                <a:latin typeface="Courier New"/>
                <a:ea typeface="Courier New"/>
                <a:cs typeface="Courier New"/>
                <a:sym typeface="Courier New"/>
              </a:rPr>
              <a:t>1</a:t>
            </a:r>
            <a:r>
              <a:rPr lang="en" sz="950" b="1">
                <a:solidFill>
                  <a:schemeClr val="dk1"/>
                </a:solidFill>
                <a:latin typeface="Courier New"/>
                <a:ea typeface="Courier New"/>
                <a:cs typeface="Courier New"/>
                <a:sym typeface="Courier New"/>
              </a:rPr>
              <a:t>):</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grouped_by_topic.append([word </a:t>
            </a:r>
            <a:r>
              <a:rPr lang="en" sz="950" b="1">
                <a:solidFill>
                  <a:srgbClr val="0000FF"/>
                </a:solidFill>
                <a:latin typeface="Courier New"/>
                <a:ea typeface="Courier New"/>
                <a:cs typeface="Courier New"/>
                <a:sym typeface="Courier New"/>
              </a:rPr>
              <a:t>for</a:t>
            </a:r>
            <a:r>
              <a:rPr lang="en" sz="950" b="1">
                <a:solidFill>
                  <a:schemeClr val="dk1"/>
                </a:solidFill>
                <a:latin typeface="Courier New"/>
                <a:ea typeface="Courier New"/>
                <a:cs typeface="Courier New"/>
                <a:sym typeface="Courier New"/>
              </a:rPr>
              <a:t> word, assignment </a:t>
            </a:r>
            <a:r>
              <a:rPr lang="en" sz="950" b="1">
                <a:solidFill>
                  <a:srgbClr val="0000FF"/>
                </a:solidFill>
                <a:latin typeface="Courier New"/>
                <a:ea typeface="Courier New"/>
                <a:cs typeface="Courier New"/>
                <a:sym typeface="Courier New"/>
              </a:rPr>
              <a:t>in</a:t>
            </a:r>
            <a:r>
              <a:rPr lang="en" sz="950" b="1">
                <a:solidFill>
                  <a:schemeClr val="dk1"/>
                </a:solidFill>
                <a:latin typeface="Courier New"/>
                <a:ea typeface="Courier New"/>
                <a:cs typeface="Courier New"/>
                <a:sym typeface="Courier New"/>
              </a:rPr>
              <a:t> tuple_list </a:t>
            </a:r>
            <a:r>
              <a:rPr lang="en" sz="950" b="1">
                <a:solidFill>
                  <a:srgbClr val="0000FF"/>
                </a:solidFill>
                <a:latin typeface="Courier New"/>
                <a:ea typeface="Courier New"/>
                <a:cs typeface="Courier New"/>
                <a:sym typeface="Courier New"/>
              </a:rPr>
              <a:t>if</a:t>
            </a:r>
            <a:r>
              <a:rPr lang="en" sz="950" b="1">
                <a:solidFill>
                  <a:schemeClr val="dk1"/>
                </a:solidFill>
                <a:latin typeface="Courier New"/>
                <a:ea typeface="Courier New"/>
                <a:cs typeface="Courier New"/>
                <a:sym typeface="Courier New"/>
              </a:rPr>
              <a:t> assignment == topic])</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topic_breakdowns = []</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a:t>
            </a:r>
            <a:r>
              <a:rPr lang="en" sz="950" b="1">
                <a:solidFill>
                  <a:srgbClr val="0000FF"/>
                </a:solidFill>
                <a:latin typeface="Courier New"/>
                <a:ea typeface="Courier New"/>
                <a:cs typeface="Courier New"/>
                <a:sym typeface="Courier New"/>
              </a:rPr>
              <a:t>for</a:t>
            </a:r>
            <a:r>
              <a:rPr lang="en" sz="950" b="1">
                <a:solidFill>
                  <a:schemeClr val="dk1"/>
                </a:solidFill>
                <a:latin typeface="Courier New"/>
                <a:ea typeface="Courier New"/>
                <a:cs typeface="Courier New"/>
                <a:sym typeface="Courier New"/>
              </a:rPr>
              <a:t> topic </a:t>
            </a:r>
            <a:r>
              <a:rPr lang="en" sz="950" b="1">
                <a:solidFill>
                  <a:srgbClr val="0000FF"/>
                </a:solidFill>
                <a:latin typeface="Courier New"/>
                <a:ea typeface="Courier New"/>
                <a:cs typeface="Courier New"/>
                <a:sym typeface="Courier New"/>
              </a:rPr>
              <a:t>in</a:t>
            </a:r>
            <a:r>
              <a:rPr lang="en" sz="950" b="1">
                <a:solidFill>
                  <a:schemeClr val="dk1"/>
                </a:solidFill>
                <a:latin typeface="Courier New"/>
                <a:ea typeface="Courier New"/>
                <a:cs typeface="Courier New"/>
                <a:sym typeface="Courier New"/>
              </a:rPr>
              <a:t> </a:t>
            </a:r>
            <a:r>
              <a:rPr lang="en" sz="950" b="1">
                <a:solidFill>
                  <a:srgbClr val="0000FF"/>
                </a:solidFill>
                <a:latin typeface="Courier New"/>
                <a:ea typeface="Courier New"/>
                <a:cs typeface="Courier New"/>
                <a:sym typeface="Courier New"/>
              </a:rPr>
              <a:t>range</a:t>
            </a:r>
            <a:r>
              <a:rPr lang="en" sz="950" b="1">
                <a:solidFill>
                  <a:schemeClr val="dk1"/>
                </a:solidFill>
                <a:latin typeface="Courier New"/>
                <a:ea typeface="Courier New"/>
                <a:cs typeface="Courier New"/>
                <a:sym typeface="Courier New"/>
              </a:rPr>
              <a:t>(</a:t>
            </a:r>
            <a:r>
              <a:rPr lang="en" sz="950" b="1">
                <a:solidFill>
                  <a:srgbClr val="09885A"/>
                </a:solidFill>
                <a:latin typeface="Courier New"/>
                <a:ea typeface="Courier New"/>
                <a:cs typeface="Courier New"/>
                <a:sym typeface="Courier New"/>
              </a:rPr>
              <a:t>1</a:t>
            </a:r>
            <a:r>
              <a:rPr lang="en" sz="950" b="1">
                <a:solidFill>
                  <a:schemeClr val="dk1"/>
                </a:solidFill>
                <a:latin typeface="Courier New"/>
                <a:ea typeface="Courier New"/>
                <a:cs typeface="Courier New"/>
                <a:sym typeface="Courier New"/>
              </a:rPr>
              <a:t>, num_topics+</a:t>
            </a:r>
            <a:r>
              <a:rPr lang="en" sz="950" b="1">
                <a:solidFill>
                  <a:srgbClr val="09885A"/>
                </a:solidFill>
                <a:latin typeface="Courier New"/>
                <a:ea typeface="Courier New"/>
                <a:cs typeface="Courier New"/>
                <a:sym typeface="Courier New"/>
              </a:rPr>
              <a:t>1</a:t>
            </a:r>
            <a:r>
              <a:rPr lang="en" sz="950" b="1">
                <a:solidFill>
                  <a:schemeClr val="dk1"/>
                </a:solidFill>
                <a:latin typeface="Courier New"/>
                <a:ea typeface="Courier New"/>
                <a:cs typeface="Courier New"/>
                <a:sym typeface="Courier New"/>
              </a:rPr>
              <a:t>):</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topic_breakdowns.append(Counter([grouped_by_topic[topic - </a:t>
            </a:r>
            <a:r>
              <a:rPr lang="en" sz="950" b="1">
                <a:solidFill>
                  <a:srgbClr val="09885A"/>
                </a:solidFill>
                <a:latin typeface="Courier New"/>
                <a:ea typeface="Courier New"/>
                <a:cs typeface="Courier New"/>
                <a:sym typeface="Courier New"/>
              </a:rPr>
              <a:t>1</a:t>
            </a:r>
            <a:r>
              <a:rPr lang="en" sz="950" b="1">
                <a:solidFill>
                  <a:schemeClr val="dk1"/>
                </a:solidFill>
                <a:latin typeface="Courier New"/>
                <a:ea typeface="Courier New"/>
                <a:cs typeface="Courier New"/>
                <a:sym typeface="Courier New"/>
              </a:rPr>
              <a:t>]))</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a:t>
            </a:r>
            <a:r>
              <a:rPr lang="en" sz="950" b="1">
                <a:solidFill>
                  <a:srgbClr val="0000FF"/>
                </a:solidFill>
                <a:latin typeface="Courier New"/>
                <a:ea typeface="Courier New"/>
                <a:cs typeface="Courier New"/>
                <a:sym typeface="Courier New"/>
              </a:rPr>
              <a:t>for</a:t>
            </a:r>
            <a:r>
              <a:rPr lang="en" sz="950" b="1">
                <a:solidFill>
                  <a:schemeClr val="dk1"/>
                </a:solidFill>
                <a:latin typeface="Courier New"/>
                <a:ea typeface="Courier New"/>
                <a:cs typeface="Courier New"/>
                <a:sym typeface="Courier New"/>
              </a:rPr>
              <a:t> i </a:t>
            </a:r>
            <a:r>
              <a:rPr lang="en" sz="950" b="1">
                <a:solidFill>
                  <a:srgbClr val="0000FF"/>
                </a:solidFill>
                <a:latin typeface="Courier New"/>
                <a:ea typeface="Courier New"/>
                <a:cs typeface="Courier New"/>
                <a:sym typeface="Courier New"/>
              </a:rPr>
              <a:t>in</a:t>
            </a:r>
            <a:r>
              <a:rPr lang="en" sz="950" b="1">
                <a:solidFill>
                  <a:schemeClr val="dk1"/>
                </a:solidFill>
                <a:latin typeface="Courier New"/>
                <a:ea typeface="Courier New"/>
                <a:cs typeface="Courier New"/>
                <a:sym typeface="Courier New"/>
              </a:rPr>
              <a:t> </a:t>
            </a:r>
            <a:r>
              <a:rPr lang="en" sz="950" b="1">
                <a:solidFill>
                  <a:srgbClr val="0000FF"/>
                </a:solidFill>
                <a:latin typeface="Courier New"/>
                <a:ea typeface="Courier New"/>
                <a:cs typeface="Courier New"/>
                <a:sym typeface="Courier New"/>
              </a:rPr>
              <a:t>range</a:t>
            </a:r>
            <a:r>
              <a:rPr lang="en" sz="950" b="1">
                <a:solidFill>
                  <a:schemeClr val="dk1"/>
                </a:solidFill>
                <a:latin typeface="Courier New"/>
                <a:ea typeface="Courier New"/>
                <a:cs typeface="Courier New"/>
                <a:sym typeface="Courier New"/>
              </a:rPr>
              <a:t>(</a:t>
            </a:r>
            <a:r>
              <a:rPr lang="en" sz="950" b="1">
                <a:solidFill>
                  <a:srgbClr val="0000FF"/>
                </a:solidFill>
                <a:latin typeface="Courier New"/>
                <a:ea typeface="Courier New"/>
                <a:cs typeface="Courier New"/>
                <a:sym typeface="Courier New"/>
              </a:rPr>
              <a:t>len</a:t>
            </a:r>
            <a:r>
              <a:rPr lang="en" sz="950" b="1">
                <a:solidFill>
                  <a:schemeClr val="dk1"/>
                </a:solidFill>
                <a:latin typeface="Courier New"/>
                <a:ea typeface="Courier New"/>
                <a:cs typeface="Courier New"/>
                <a:sym typeface="Courier New"/>
              </a:rPr>
              <a:t>(topic_breakdowns)):</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total = </a:t>
            </a:r>
            <a:r>
              <a:rPr lang="en" sz="950" b="1">
                <a:solidFill>
                  <a:srgbClr val="0000FF"/>
                </a:solidFill>
                <a:latin typeface="Courier New"/>
                <a:ea typeface="Courier New"/>
                <a:cs typeface="Courier New"/>
                <a:sym typeface="Courier New"/>
              </a:rPr>
              <a:t>sum</a:t>
            </a:r>
            <a:r>
              <a:rPr lang="en" sz="950" b="1">
                <a:solidFill>
                  <a:schemeClr val="dk1"/>
                </a:solidFill>
                <a:latin typeface="Courier New"/>
                <a:ea typeface="Courier New"/>
                <a:cs typeface="Courier New"/>
                <a:sym typeface="Courier New"/>
              </a:rPr>
              <a:t>(topic_breakdowns[i].values())</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a:t>
            </a:r>
            <a:r>
              <a:rPr lang="en" sz="950" b="1">
                <a:solidFill>
                  <a:srgbClr val="0000FF"/>
                </a:solidFill>
                <a:latin typeface="Courier New"/>
                <a:ea typeface="Courier New"/>
                <a:cs typeface="Courier New"/>
                <a:sym typeface="Courier New"/>
              </a:rPr>
              <a:t>for</a:t>
            </a:r>
            <a:r>
              <a:rPr lang="en" sz="950" b="1">
                <a:solidFill>
                  <a:schemeClr val="dk1"/>
                </a:solidFill>
                <a:latin typeface="Courier New"/>
                <a:ea typeface="Courier New"/>
                <a:cs typeface="Courier New"/>
                <a:sym typeface="Courier New"/>
              </a:rPr>
              <a:t> j </a:t>
            </a:r>
            <a:r>
              <a:rPr lang="en" sz="950" b="1">
                <a:solidFill>
                  <a:srgbClr val="0000FF"/>
                </a:solidFill>
                <a:latin typeface="Courier New"/>
                <a:ea typeface="Courier New"/>
                <a:cs typeface="Courier New"/>
                <a:sym typeface="Courier New"/>
              </a:rPr>
              <a:t>in</a:t>
            </a:r>
            <a:r>
              <a:rPr lang="en" sz="950" b="1">
                <a:solidFill>
                  <a:schemeClr val="dk1"/>
                </a:solidFill>
                <a:latin typeface="Courier New"/>
                <a:ea typeface="Courier New"/>
                <a:cs typeface="Courier New"/>
                <a:sym typeface="Courier New"/>
              </a:rPr>
              <a:t> topic_breakdowns[i].keys():</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topic_breakdowns[i][j] = </a:t>
            </a:r>
            <a:r>
              <a:rPr lang="en" sz="950" b="1">
                <a:solidFill>
                  <a:srgbClr val="09885A"/>
                </a:solidFill>
                <a:latin typeface="Courier New"/>
                <a:ea typeface="Courier New"/>
                <a:cs typeface="Courier New"/>
                <a:sym typeface="Courier New"/>
              </a:rPr>
              <a:t>100</a:t>
            </a:r>
            <a:r>
              <a:rPr lang="en" sz="950" b="1">
                <a:solidFill>
                  <a:schemeClr val="dk1"/>
                </a:solidFill>
                <a:latin typeface="Courier New"/>
                <a:ea typeface="Courier New"/>
                <a:cs typeface="Courier New"/>
                <a:sym typeface="Courier New"/>
              </a:rPr>
              <a:t> * topic_breakdowns[i][j]/total</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a:t>
            </a:r>
            <a:r>
              <a:rPr lang="en" sz="950" b="1">
                <a:solidFill>
                  <a:srgbClr val="0000FF"/>
                </a:solidFill>
                <a:latin typeface="Courier New"/>
                <a:ea typeface="Courier New"/>
                <a:cs typeface="Courier New"/>
                <a:sym typeface="Courier New"/>
              </a:rPr>
              <a:t>for</a:t>
            </a:r>
            <a:r>
              <a:rPr lang="en" sz="950" b="1">
                <a:solidFill>
                  <a:schemeClr val="dk1"/>
                </a:solidFill>
                <a:latin typeface="Courier New"/>
                <a:ea typeface="Courier New"/>
                <a:cs typeface="Courier New"/>
                <a:sym typeface="Courier New"/>
              </a:rPr>
              <a:t> i </a:t>
            </a:r>
            <a:r>
              <a:rPr lang="en" sz="950" b="1">
                <a:solidFill>
                  <a:srgbClr val="0000FF"/>
                </a:solidFill>
                <a:latin typeface="Courier New"/>
                <a:ea typeface="Courier New"/>
                <a:cs typeface="Courier New"/>
                <a:sym typeface="Courier New"/>
              </a:rPr>
              <a:t>in</a:t>
            </a:r>
            <a:r>
              <a:rPr lang="en" sz="950" b="1">
                <a:solidFill>
                  <a:schemeClr val="dk1"/>
                </a:solidFill>
                <a:latin typeface="Courier New"/>
                <a:ea typeface="Courier New"/>
                <a:cs typeface="Courier New"/>
                <a:sym typeface="Courier New"/>
              </a:rPr>
              <a:t> </a:t>
            </a:r>
            <a:r>
              <a:rPr lang="en" sz="950" b="1">
                <a:solidFill>
                  <a:srgbClr val="0000FF"/>
                </a:solidFill>
                <a:latin typeface="Courier New"/>
                <a:ea typeface="Courier New"/>
                <a:cs typeface="Courier New"/>
                <a:sym typeface="Courier New"/>
              </a:rPr>
              <a:t>range</a:t>
            </a:r>
            <a:r>
              <a:rPr lang="en" sz="950" b="1">
                <a:solidFill>
                  <a:schemeClr val="dk1"/>
                </a:solidFill>
                <a:latin typeface="Courier New"/>
                <a:ea typeface="Courier New"/>
                <a:cs typeface="Courier New"/>
                <a:sym typeface="Courier New"/>
              </a:rPr>
              <a:t>(</a:t>
            </a:r>
            <a:r>
              <a:rPr lang="en" sz="950" b="1">
                <a:solidFill>
                  <a:srgbClr val="0000FF"/>
                </a:solidFill>
                <a:latin typeface="Courier New"/>
                <a:ea typeface="Courier New"/>
                <a:cs typeface="Courier New"/>
                <a:sym typeface="Courier New"/>
              </a:rPr>
              <a:t>len</a:t>
            </a:r>
            <a:r>
              <a:rPr lang="en" sz="950" b="1">
                <a:solidFill>
                  <a:schemeClr val="dk1"/>
                </a:solidFill>
                <a:latin typeface="Courier New"/>
                <a:ea typeface="Courier New"/>
                <a:cs typeface="Courier New"/>
                <a:sym typeface="Courier New"/>
              </a:rPr>
              <a:t>(topic_breakdowns)):</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topic_breakdowns[i] = </a:t>
            </a:r>
            <a:r>
              <a:rPr lang="en" sz="950" b="1">
                <a:solidFill>
                  <a:srgbClr val="0000FF"/>
                </a:solidFill>
                <a:latin typeface="Courier New"/>
                <a:ea typeface="Courier New"/>
                <a:cs typeface="Courier New"/>
                <a:sym typeface="Courier New"/>
              </a:rPr>
              <a:t>sorted</a:t>
            </a:r>
            <a:r>
              <a:rPr lang="en" sz="950" b="1">
                <a:solidFill>
                  <a:schemeClr val="dk1"/>
                </a:solidFill>
                <a:latin typeface="Courier New"/>
                <a:ea typeface="Courier New"/>
                <a:cs typeface="Courier New"/>
                <a:sym typeface="Courier New"/>
              </a:rPr>
              <a:t>(topic_breakdowns[i].items(), key = </a:t>
            </a:r>
            <a:r>
              <a:rPr lang="en" sz="950" b="1">
                <a:solidFill>
                  <a:srgbClr val="0000FF"/>
                </a:solidFill>
                <a:latin typeface="Courier New"/>
                <a:ea typeface="Courier New"/>
                <a:cs typeface="Courier New"/>
                <a:sym typeface="Courier New"/>
              </a:rPr>
              <a:t>lambda</a:t>
            </a:r>
            <a:r>
              <a:rPr lang="en" sz="950" b="1">
                <a:solidFill>
                  <a:schemeClr val="dk1"/>
                </a:solidFill>
                <a:latin typeface="Courier New"/>
                <a:ea typeface="Courier New"/>
                <a:cs typeface="Courier New"/>
                <a:sym typeface="Courier New"/>
              </a:rPr>
              <a:t> tup: tup[</a:t>
            </a:r>
            <a:r>
              <a:rPr lang="en" sz="950" b="1">
                <a:solidFill>
                  <a:srgbClr val="09885A"/>
                </a:solidFill>
                <a:latin typeface="Courier New"/>
                <a:ea typeface="Courier New"/>
                <a:cs typeface="Courier New"/>
                <a:sym typeface="Courier New"/>
              </a:rPr>
              <a:t>1</a:t>
            </a:r>
            <a:r>
              <a:rPr lang="en" sz="950" b="1">
                <a:solidFill>
                  <a:schemeClr val="dk1"/>
                </a:solidFill>
                <a:latin typeface="Courier New"/>
                <a:ea typeface="Courier New"/>
                <a:cs typeface="Courier New"/>
                <a:sym typeface="Courier New"/>
              </a:rPr>
              <a:t>], reverse=</a:t>
            </a:r>
            <a:r>
              <a:rPr lang="en" sz="950" b="1">
                <a:solidFill>
                  <a:srgbClr val="0000FF"/>
                </a:solidFill>
                <a:latin typeface="Courier New"/>
                <a:ea typeface="Courier New"/>
                <a:cs typeface="Courier New"/>
                <a:sym typeface="Courier New"/>
              </a:rPr>
              <a:t>True</a:t>
            </a:r>
            <a:r>
              <a:rPr lang="en" sz="950" b="1">
                <a:solidFill>
                  <a:schemeClr val="dk1"/>
                </a:solidFill>
                <a:latin typeface="Courier New"/>
                <a:ea typeface="Courier New"/>
                <a:cs typeface="Courier New"/>
                <a:sym typeface="Courier New"/>
              </a:rPr>
              <a:t>)</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output = </a:t>
            </a:r>
            <a:r>
              <a:rPr lang="en" sz="950" b="1">
                <a:solidFill>
                  <a:srgbClr val="A31515"/>
                </a:solidFill>
                <a:latin typeface="Courier New"/>
                <a:ea typeface="Courier New"/>
                <a:cs typeface="Courier New"/>
                <a:sym typeface="Courier New"/>
              </a:rPr>
              <a:t>""</a:t>
            </a:r>
            <a:endParaRPr sz="950" b="1">
              <a:solidFill>
                <a:srgbClr val="A31515"/>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a:t>
            </a:r>
            <a:r>
              <a:rPr lang="en" sz="950" b="1">
                <a:solidFill>
                  <a:srgbClr val="0000FF"/>
                </a:solidFill>
                <a:latin typeface="Courier New"/>
                <a:ea typeface="Courier New"/>
                <a:cs typeface="Courier New"/>
                <a:sym typeface="Courier New"/>
              </a:rPr>
              <a:t>for</a:t>
            </a:r>
            <a:r>
              <a:rPr lang="en" sz="950" b="1">
                <a:solidFill>
                  <a:schemeClr val="dk1"/>
                </a:solidFill>
                <a:latin typeface="Courier New"/>
                <a:ea typeface="Courier New"/>
                <a:cs typeface="Courier New"/>
                <a:sym typeface="Courier New"/>
              </a:rPr>
              <a:t> topic </a:t>
            </a:r>
            <a:r>
              <a:rPr lang="en" sz="950" b="1">
                <a:solidFill>
                  <a:srgbClr val="0000FF"/>
                </a:solidFill>
                <a:latin typeface="Courier New"/>
                <a:ea typeface="Courier New"/>
                <a:cs typeface="Courier New"/>
                <a:sym typeface="Courier New"/>
              </a:rPr>
              <a:t>in</a:t>
            </a:r>
            <a:r>
              <a:rPr lang="en" sz="950" b="1">
                <a:solidFill>
                  <a:schemeClr val="dk1"/>
                </a:solidFill>
                <a:latin typeface="Courier New"/>
                <a:ea typeface="Courier New"/>
                <a:cs typeface="Courier New"/>
                <a:sym typeface="Courier New"/>
              </a:rPr>
              <a:t> </a:t>
            </a:r>
            <a:r>
              <a:rPr lang="en" sz="950" b="1">
                <a:solidFill>
                  <a:srgbClr val="0000FF"/>
                </a:solidFill>
                <a:latin typeface="Courier New"/>
                <a:ea typeface="Courier New"/>
                <a:cs typeface="Courier New"/>
                <a:sym typeface="Courier New"/>
              </a:rPr>
              <a:t>range</a:t>
            </a:r>
            <a:r>
              <a:rPr lang="en" sz="950" b="1">
                <a:solidFill>
                  <a:schemeClr val="dk1"/>
                </a:solidFill>
                <a:latin typeface="Courier New"/>
                <a:ea typeface="Courier New"/>
                <a:cs typeface="Courier New"/>
                <a:sym typeface="Courier New"/>
              </a:rPr>
              <a:t>(</a:t>
            </a:r>
            <a:r>
              <a:rPr lang="en" sz="950" b="1">
                <a:solidFill>
                  <a:srgbClr val="09885A"/>
                </a:solidFill>
                <a:latin typeface="Courier New"/>
                <a:ea typeface="Courier New"/>
                <a:cs typeface="Courier New"/>
                <a:sym typeface="Courier New"/>
              </a:rPr>
              <a:t>1</a:t>
            </a:r>
            <a:r>
              <a:rPr lang="en" sz="950" b="1">
                <a:solidFill>
                  <a:schemeClr val="dk1"/>
                </a:solidFill>
                <a:latin typeface="Courier New"/>
                <a:ea typeface="Courier New"/>
                <a:cs typeface="Courier New"/>
                <a:sym typeface="Courier New"/>
              </a:rPr>
              <a:t>, num_topics + </a:t>
            </a:r>
            <a:r>
              <a:rPr lang="en" sz="950" b="1">
                <a:solidFill>
                  <a:srgbClr val="09885A"/>
                </a:solidFill>
                <a:latin typeface="Courier New"/>
                <a:ea typeface="Courier New"/>
                <a:cs typeface="Courier New"/>
                <a:sym typeface="Courier New"/>
              </a:rPr>
              <a:t>1</a:t>
            </a:r>
            <a:r>
              <a:rPr lang="en" sz="950" b="1">
                <a:solidFill>
                  <a:schemeClr val="dk1"/>
                </a:solidFill>
                <a:latin typeface="Courier New"/>
                <a:ea typeface="Courier New"/>
                <a:cs typeface="Courier New"/>
                <a:sym typeface="Courier New"/>
              </a:rPr>
              <a:t>):</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output += </a:t>
            </a:r>
            <a:r>
              <a:rPr lang="en" sz="950" b="1">
                <a:solidFill>
                  <a:srgbClr val="A31515"/>
                </a:solidFill>
                <a:latin typeface="Courier New"/>
                <a:ea typeface="Courier New"/>
                <a:cs typeface="Courier New"/>
                <a:sym typeface="Courier New"/>
              </a:rPr>
              <a:t>"Topic "</a:t>
            </a:r>
            <a:r>
              <a:rPr lang="en" sz="950" b="1">
                <a:solidFill>
                  <a:schemeClr val="dk1"/>
                </a:solidFill>
                <a:latin typeface="Courier New"/>
                <a:ea typeface="Courier New"/>
                <a:cs typeface="Courier New"/>
                <a:sym typeface="Courier New"/>
              </a:rPr>
              <a:t> + </a:t>
            </a:r>
            <a:r>
              <a:rPr lang="en" sz="950" b="1">
                <a:solidFill>
                  <a:srgbClr val="0000FF"/>
                </a:solidFill>
                <a:latin typeface="Courier New"/>
                <a:ea typeface="Courier New"/>
                <a:cs typeface="Courier New"/>
                <a:sym typeface="Courier New"/>
              </a:rPr>
              <a:t>str</a:t>
            </a:r>
            <a:r>
              <a:rPr lang="en" sz="950" b="1">
                <a:solidFill>
                  <a:schemeClr val="dk1"/>
                </a:solidFill>
                <a:latin typeface="Courier New"/>
                <a:ea typeface="Courier New"/>
                <a:cs typeface="Courier New"/>
                <a:sym typeface="Courier New"/>
              </a:rPr>
              <a:t>(topic) +  </a:t>
            </a:r>
            <a:r>
              <a:rPr lang="en" sz="950" b="1">
                <a:solidFill>
                  <a:srgbClr val="A31515"/>
                </a:solidFill>
                <a:latin typeface="Courier New"/>
                <a:ea typeface="Courier New"/>
                <a:cs typeface="Courier New"/>
                <a:sym typeface="Courier New"/>
              </a:rPr>
              <a:t>": "</a:t>
            </a:r>
            <a:endParaRPr sz="950" b="1">
              <a:solidFill>
                <a:srgbClr val="A31515"/>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a:t>
            </a:r>
            <a:r>
              <a:rPr lang="en" sz="950" b="1">
                <a:solidFill>
                  <a:srgbClr val="0000FF"/>
                </a:solidFill>
                <a:latin typeface="Courier New"/>
                <a:ea typeface="Courier New"/>
                <a:cs typeface="Courier New"/>
                <a:sym typeface="Courier New"/>
              </a:rPr>
              <a:t>for</a:t>
            </a:r>
            <a:r>
              <a:rPr lang="en" sz="950" b="1">
                <a:solidFill>
                  <a:schemeClr val="dk1"/>
                </a:solidFill>
                <a:latin typeface="Courier New"/>
                <a:ea typeface="Courier New"/>
                <a:cs typeface="Courier New"/>
                <a:sym typeface="Courier New"/>
              </a:rPr>
              <a:t> word, percentage </a:t>
            </a:r>
            <a:r>
              <a:rPr lang="en" sz="950" b="1">
                <a:solidFill>
                  <a:srgbClr val="0000FF"/>
                </a:solidFill>
                <a:latin typeface="Courier New"/>
                <a:ea typeface="Courier New"/>
                <a:cs typeface="Courier New"/>
                <a:sym typeface="Courier New"/>
              </a:rPr>
              <a:t>in</a:t>
            </a:r>
            <a:r>
              <a:rPr lang="en" sz="950" b="1">
                <a:solidFill>
                  <a:schemeClr val="dk1"/>
                </a:solidFill>
                <a:latin typeface="Courier New"/>
                <a:ea typeface="Courier New"/>
                <a:cs typeface="Courier New"/>
                <a:sym typeface="Courier New"/>
              </a:rPr>
              <a:t> topic_breakdowns[topic - </a:t>
            </a:r>
            <a:r>
              <a:rPr lang="en" sz="950" b="1">
                <a:solidFill>
                  <a:srgbClr val="09885A"/>
                </a:solidFill>
                <a:latin typeface="Courier New"/>
                <a:ea typeface="Courier New"/>
                <a:cs typeface="Courier New"/>
                <a:sym typeface="Courier New"/>
              </a:rPr>
              <a:t>1</a:t>
            </a:r>
            <a:r>
              <a:rPr lang="en" sz="950" b="1">
                <a:solidFill>
                  <a:schemeClr val="dk1"/>
                </a:solidFill>
                <a:latin typeface="Courier New"/>
                <a:ea typeface="Courier New"/>
                <a:cs typeface="Courier New"/>
                <a:sym typeface="Courier New"/>
              </a:rPr>
              <a:t>]:</a:t>
            </a:r>
            <a:endParaRPr sz="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output += </a:t>
            </a:r>
            <a:r>
              <a:rPr lang="en" sz="950" b="1">
                <a:solidFill>
                  <a:srgbClr val="0000FF"/>
                </a:solidFill>
                <a:latin typeface="Courier New"/>
                <a:ea typeface="Courier New"/>
                <a:cs typeface="Courier New"/>
                <a:sym typeface="Courier New"/>
              </a:rPr>
              <a:t>str</a:t>
            </a:r>
            <a:r>
              <a:rPr lang="en" sz="950" b="1">
                <a:solidFill>
                  <a:schemeClr val="dk1"/>
                </a:solidFill>
                <a:latin typeface="Courier New"/>
                <a:ea typeface="Courier New"/>
                <a:cs typeface="Courier New"/>
                <a:sym typeface="Courier New"/>
              </a:rPr>
              <a:t>(</a:t>
            </a:r>
            <a:r>
              <a:rPr lang="en" sz="950" b="1">
                <a:solidFill>
                  <a:srgbClr val="0000FF"/>
                </a:solidFill>
                <a:latin typeface="Courier New"/>
                <a:ea typeface="Courier New"/>
                <a:cs typeface="Courier New"/>
                <a:sym typeface="Courier New"/>
              </a:rPr>
              <a:t>round</a:t>
            </a:r>
            <a:r>
              <a:rPr lang="en" sz="950" b="1">
                <a:solidFill>
                  <a:schemeClr val="dk1"/>
                </a:solidFill>
                <a:latin typeface="Courier New"/>
                <a:ea typeface="Courier New"/>
                <a:cs typeface="Courier New"/>
                <a:sym typeface="Courier New"/>
              </a:rPr>
              <a:t>(percentage, </a:t>
            </a:r>
            <a:r>
              <a:rPr lang="en" sz="950" b="1">
                <a:solidFill>
                  <a:srgbClr val="09885A"/>
                </a:solidFill>
                <a:latin typeface="Courier New"/>
                <a:ea typeface="Courier New"/>
                <a:cs typeface="Courier New"/>
                <a:sym typeface="Courier New"/>
              </a:rPr>
              <a:t>2</a:t>
            </a:r>
            <a:r>
              <a:rPr lang="en" sz="950" b="1">
                <a:solidFill>
                  <a:schemeClr val="dk1"/>
                </a:solidFill>
                <a:latin typeface="Courier New"/>
                <a:ea typeface="Courier New"/>
                <a:cs typeface="Courier New"/>
                <a:sym typeface="Courier New"/>
              </a:rPr>
              <a:t>)) + </a:t>
            </a:r>
            <a:r>
              <a:rPr lang="en" sz="950" b="1">
                <a:solidFill>
                  <a:srgbClr val="A31515"/>
                </a:solidFill>
                <a:latin typeface="Courier New"/>
                <a:ea typeface="Courier New"/>
                <a:cs typeface="Courier New"/>
                <a:sym typeface="Courier New"/>
              </a:rPr>
              <a:t>"% "</a:t>
            </a:r>
            <a:r>
              <a:rPr lang="en" sz="950" b="1">
                <a:solidFill>
                  <a:schemeClr val="dk1"/>
                </a:solidFill>
                <a:latin typeface="Courier New"/>
                <a:ea typeface="Courier New"/>
                <a:cs typeface="Courier New"/>
                <a:sym typeface="Courier New"/>
              </a:rPr>
              <a:t> + word + </a:t>
            </a:r>
            <a:r>
              <a:rPr lang="en" sz="950" b="1">
                <a:solidFill>
                  <a:srgbClr val="A31515"/>
                </a:solidFill>
                <a:latin typeface="Courier New"/>
                <a:ea typeface="Courier New"/>
                <a:cs typeface="Courier New"/>
                <a:sym typeface="Courier New"/>
              </a:rPr>
              <a:t>", "</a:t>
            </a:r>
            <a:endParaRPr sz="950" b="1">
              <a:solidFill>
                <a:srgbClr val="A31515"/>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output += </a:t>
            </a:r>
            <a:r>
              <a:rPr lang="en" sz="950" b="1">
                <a:solidFill>
                  <a:srgbClr val="A31515"/>
                </a:solidFill>
                <a:latin typeface="Courier New"/>
                <a:ea typeface="Courier New"/>
                <a:cs typeface="Courier New"/>
                <a:sym typeface="Courier New"/>
              </a:rPr>
              <a:t>"\n"</a:t>
            </a:r>
            <a:endParaRPr sz="950" b="1">
              <a:solidFill>
                <a:srgbClr val="A31515"/>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950" b="1">
                <a:solidFill>
                  <a:schemeClr val="dk1"/>
                </a:solidFill>
                <a:latin typeface="Courier New"/>
                <a:ea typeface="Courier New"/>
                <a:cs typeface="Courier New"/>
                <a:sym typeface="Courier New"/>
              </a:rPr>
              <a:t> </a:t>
            </a:r>
            <a:r>
              <a:rPr lang="en" sz="950" b="1">
                <a:solidFill>
                  <a:srgbClr val="0000FF"/>
                </a:solidFill>
                <a:latin typeface="Courier New"/>
                <a:ea typeface="Courier New"/>
                <a:cs typeface="Courier New"/>
                <a:sym typeface="Courier New"/>
              </a:rPr>
              <a:t>return</a:t>
            </a:r>
            <a:r>
              <a:rPr lang="en" sz="950" b="1">
                <a:solidFill>
                  <a:schemeClr val="dk1"/>
                </a:solidFill>
                <a:latin typeface="Courier New"/>
                <a:ea typeface="Courier New"/>
                <a:cs typeface="Courier New"/>
                <a:sym typeface="Courier New"/>
              </a:rPr>
              <a:t> output</a:t>
            </a:r>
            <a:endParaRPr sz="2050" b="1">
              <a:solidFill>
                <a:srgbClr val="0000FF"/>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Returning the Output</a:t>
            </a:r>
            <a:endParaRPr>
              <a:latin typeface="Montserrat"/>
              <a:ea typeface="Montserrat"/>
              <a:cs typeface="Montserrat"/>
              <a:sym typeface="Montserrat"/>
            </a:endParaRPr>
          </a:p>
        </p:txBody>
      </p:sp>
      <p:sp>
        <p:nvSpPr>
          <p:cNvPr id="220" name="Google Shape;220;p40"/>
          <p:cNvSpPr txBox="1">
            <a:spLocks noGrp="1"/>
          </p:cNvSpPr>
          <p:nvPr>
            <p:ph type="body" idx="1"/>
          </p:nvPr>
        </p:nvSpPr>
        <p:spPr>
          <a:xfrm>
            <a:off x="311700" y="1152475"/>
            <a:ext cx="8172300" cy="3520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950" b="1">
                <a:solidFill>
                  <a:srgbClr val="0000FF"/>
                </a:solidFill>
                <a:latin typeface="Courier New"/>
                <a:ea typeface="Courier New"/>
                <a:cs typeface="Courier New"/>
                <a:sym typeface="Courier New"/>
              </a:rPr>
              <a:t>def lda(doc_clean, num_topics, passes): </a:t>
            </a:r>
            <a:endParaRPr sz="1950" b="1">
              <a:solidFill>
                <a:srgbClr val="0000F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950" b="1">
                <a:solidFill>
                  <a:schemeClr val="dk1"/>
                </a:solidFill>
                <a:latin typeface="Courier New"/>
                <a:ea typeface="Courier New"/>
                <a:cs typeface="Courier New"/>
                <a:sym typeface="Courier New"/>
              </a:rPr>
              <a:t> topic_map = </a:t>
            </a:r>
            <a:r>
              <a:rPr lang="en" sz="1950" b="1">
                <a:solidFill>
                  <a:srgbClr val="0000FF"/>
                </a:solidFill>
                <a:latin typeface="Courier New"/>
                <a:ea typeface="Courier New"/>
                <a:cs typeface="Courier New"/>
                <a:sym typeface="Courier New"/>
              </a:rPr>
              <a:t>map</a:t>
            </a:r>
            <a:r>
              <a:rPr lang="en" sz="1950" b="1">
                <a:solidFill>
                  <a:schemeClr val="dk1"/>
                </a:solidFill>
                <a:latin typeface="Courier New"/>
                <a:ea typeface="Courier New"/>
                <a:cs typeface="Courier New"/>
                <a:sym typeface="Courier New"/>
              </a:rPr>
              <a:t>(doc_clean, num_topics)</a:t>
            </a:r>
            <a:endParaRPr sz="1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950" b="1">
                <a:solidFill>
                  <a:schemeClr val="dk1"/>
                </a:solidFill>
                <a:latin typeface="Courier New"/>
                <a:ea typeface="Courier New"/>
                <a:cs typeface="Courier New"/>
                <a:sym typeface="Courier New"/>
              </a:rPr>
              <a:t> </a:t>
            </a:r>
            <a:r>
              <a:rPr lang="en" sz="1950" b="1">
                <a:solidFill>
                  <a:srgbClr val="0000FF"/>
                </a:solidFill>
                <a:latin typeface="Courier New"/>
                <a:ea typeface="Courier New"/>
                <a:cs typeface="Courier New"/>
                <a:sym typeface="Courier New"/>
              </a:rPr>
              <a:t>print</a:t>
            </a:r>
            <a:r>
              <a:rPr lang="en" sz="1950" b="1">
                <a:solidFill>
                  <a:schemeClr val="dk1"/>
                </a:solidFill>
                <a:latin typeface="Courier New"/>
                <a:ea typeface="Courier New"/>
                <a:cs typeface="Courier New"/>
                <a:sym typeface="Courier New"/>
              </a:rPr>
              <a:t>(</a:t>
            </a:r>
            <a:r>
              <a:rPr lang="en" sz="1950" b="1">
                <a:solidFill>
                  <a:srgbClr val="A31515"/>
                </a:solidFill>
                <a:latin typeface="Courier New"/>
                <a:ea typeface="Courier New"/>
                <a:cs typeface="Courier New"/>
                <a:sym typeface="Courier New"/>
              </a:rPr>
              <a:t>"random topic map: "</a:t>
            </a:r>
            <a:r>
              <a:rPr lang="en" sz="1950" b="1">
                <a:solidFill>
                  <a:schemeClr val="dk1"/>
                </a:solidFill>
                <a:latin typeface="Courier New"/>
                <a:ea typeface="Courier New"/>
                <a:cs typeface="Courier New"/>
                <a:sym typeface="Courier New"/>
              </a:rPr>
              <a:t> + </a:t>
            </a:r>
            <a:r>
              <a:rPr lang="en" sz="1950" b="1">
                <a:solidFill>
                  <a:srgbClr val="0000FF"/>
                </a:solidFill>
                <a:latin typeface="Courier New"/>
                <a:ea typeface="Courier New"/>
                <a:cs typeface="Courier New"/>
                <a:sym typeface="Courier New"/>
              </a:rPr>
              <a:t>repr</a:t>
            </a:r>
            <a:r>
              <a:rPr lang="en" sz="1950" b="1">
                <a:solidFill>
                  <a:schemeClr val="dk1"/>
                </a:solidFill>
                <a:latin typeface="Courier New"/>
                <a:ea typeface="Courier New"/>
                <a:cs typeface="Courier New"/>
                <a:sym typeface="Courier New"/>
              </a:rPr>
              <a:t>(topic_map))</a:t>
            </a:r>
            <a:endParaRPr sz="1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950" b="1">
                <a:solidFill>
                  <a:schemeClr val="dk1"/>
                </a:solidFill>
                <a:latin typeface="Courier New"/>
                <a:ea typeface="Courier New"/>
                <a:cs typeface="Courier New"/>
                <a:sym typeface="Courier New"/>
              </a:rPr>
              <a:t> </a:t>
            </a:r>
            <a:r>
              <a:rPr lang="en" sz="1950" b="1">
                <a:solidFill>
                  <a:srgbClr val="0000FF"/>
                </a:solidFill>
                <a:latin typeface="Courier New"/>
                <a:ea typeface="Courier New"/>
                <a:cs typeface="Courier New"/>
                <a:sym typeface="Courier New"/>
              </a:rPr>
              <a:t>for</a:t>
            </a:r>
            <a:r>
              <a:rPr lang="en" sz="1950" b="1">
                <a:solidFill>
                  <a:schemeClr val="dk1"/>
                </a:solidFill>
                <a:latin typeface="Courier New"/>
                <a:ea typeface="Courier New"/>
                <a:cs typeface="Courier New"/>
                <a:sym typeface="Courier New"/>
              </a:rPr>
              <a:t> i </a:t>
            </a:r>
            <a:r>
              <a:rPr lang="en" sz="1950" b="1">
                <a:solidFill>
                  <a:srgbClr val="0000FF"/>
                </a:solidFill>
                <a:latin typeface="Courier New"/>
                <a:ea typeface="Courier New"/>
                <a:cs typeface="Courier New"/>
                <a:sym typeface="Courier New"/>
              </a:rPr>
              <a:t>in</a:t>
            </a:r>
            <a:r>
              <a:rPr lang="en" sz="1950" b="1">
                <a:solidFill>
                  <a:schemeClr val="dk1"/>
                </a:solidFill>
                <a:latin typeface="Courier New"/>
                <a:ea typeface="Courier New"/>
                <a:cs typeface="Courier New"/>
                <a:sym typeface="Courier New"/>
              </a:rPr>
              <a:t> </a:t>
            </a:r>
            <a:r>
              <a:rPr lang="en" sz="1950" b="1">
                <a:solidFill>
                  <a:srgbClr val="0000FF"/>
                </a:solidFill>
                <a:latin typeface="Courier New"/>
                <a:ea typeface="Courier New"/>
                <a:cs typeface="Courier New"/>
                <a:sym typeface="Courier New"/>
              </a:rPr>
              <a:t>range</a:t>
            </a:r>
            <a:r>
              <a:rPr lang="en" sz="1950" b="1">
                <a:solidFill>
                  <a:schemeClr val="dk1"/>
                </a:solidFill>
                <a:latin typeface="Courier New"/>
                <a:ea typeface="Courier New"/>
                <a:cs typeface="Courier New"/>
                <a:sym typeface="Courier New"/>
              </a:rPr>
              <a:t>(passes):</a:t>
            </a:r>
            <a:endParaRPr sz="1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950" b="1">
                <a:solidFill>
                  <a:schemeClr val="dk1"/>
                </a:solidFill>
                <a:latin typeface="Courier New"/>
                <a:ea typeface="Courier New"/>
                <a:cs typeface="Courier New"/>
                <a:sym typeface="Courier New"/>
              </a:rPr>
              <a:t>   update(topic_map, num_topics)</a:t>
            </a:r>
            <a:endParaRPr sz="1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950" b="1">
                <a:solidFill>
                  <a:schemeClr val="dk1"/>
                </a:solidFill>
                <a:latin typeface="Courier New"/>
                <a:ea typeface="Courier New"/>
                <a:cs typeface="Courier New"/>
                <a:sym typeface="Courier New"/>
              </a:rPr>
              <a:t> </a:t>
            </a:r>
            <a:r>
              <a:rPr lang="en" sz="1950" b="1">
                <a:solidFill>
                  <a:srgbClr val="0000FF"/>
                </a:solidFill>
                <a:latin typeface="Courier New"/>
                <a:ea typeface="Courier New"/>
                <a:cs typeface="Courier New"/>
                <a:sym typeface="Courier New"/>
              </a:rPr>
              <a:t>print</a:t>
            </a:r>
            <a:r>
              <a:rPr lang="en" sz="1950" b="1">
                <a:solidFill>
                  <a:schemeClr val="dk1"/>
                </a:solidFill>
                <a:latin typeface="Courier New"/>
                <a:ea typeface="Courier New"/>
                <a:cs typeface="Courier New"/>
                <a:sym typeface="Courier New"/>
              </a:rPr>
              <a:t>(</a:t>
            </a:r>
            <a:r>
              <a:rPr lang="en" sz="1950" b="1">
                <a:solidFill>
                  <a:srgbClr val="A31515"/>
                </a:solidFill>
                <a:latin typeface="Courier New"/>
                <a:ea typeface="Courier New"/>
                <a:cs typeface="Courier New"/>
                <a:sym typeface="Courier New"/>
              </a:rPr>
              <a:t>"final topic map: "</a:t>
            </a:r>
            <a:r>
              <a:rPr lang="en" sz="1950" b="1">
                <a:solidFill>
                  <a:schemeClr val="dk1"/>
                </a:solidFill>
                <a:latin typeface="Courier New"/>
                <a:ea typeface="Courier New"/>
                <a:cs typeface="Courier New"/>
                <a:sym typeface="Courier New"/>
              </a:rPr>
              <a:t> + </a:t>
            </a:r>
            <a:r>
              <a:rPr lang="en" sz="1950" b="1">
                <a:solidFill>
                  <a:srgbClr val="0000FF"/>
                </a:solidFill>
                <a:latin typeface="Courier New"/>
                <a:ea typeface="Courier New"/>
                <a:cs typeface="Courier New"/>
                <a:sym typeface="Courier New"/>
              </a:rPr>
              <a:t>repr</a:t>
            </a:r>
            <a:r>
              <a:rPr lang="en" sz="1950" b="1">
                <a:solidFill>
                  <a:schemeClr val="dk1"/>
                </a:solidFill>
                <a:latin typeface="Courier New"/>
                <a:ea typeface="Courier New"/>
                <a:cs typeface="Courier New"/>
                <a:sym typeface="Courier New"/>
              </a:rPr>
              <a:t>(topic_map))</a:t>
            </a:r>
            <a:endParaRPr sz="19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950" b="1">
                <a:solidFill>
                  <a:schemeClr val="dk1"/>
                </a:solidFill>
                <a:latin typeface="Courier New"/>
                <a:ea typeface="Courier New"/>
                <a:cs typeface="Courier New"/>
                <a:sym typeface="Courier New"/>
              </a:rPr>
              <a:t> </a:t>
            </a:r>
            <a:r>
              <a:rPr lang="en" sz="1950" b="1">
                <a:solidFill>
                  <a:srgbClr val="0000FF"/>
                </a:solidFill>
                <a:latin typeface="Courier New"/>
                <a:ea typeface="Courier New"/>
                <a:cs typeface="Courier New"/>
                <a:sym typeface="Courier New"/>
              </a:rPr>
              <a:t>return</a:t>
            </a:r>
            <a:r>
              <a:rPr lang="en" sz="1950" b="1">
                <a:solidFill>
                  <a:schemeClr val="dk1"/>
                </a:solidFill>
                <a:latin typeface="Courier New"/>
                <a:ea typeface="Courier New"/>
                <a:cs typeface="Courier New"/>
                <a:sym typeface="Courier New"/>
              </a:rPr>
              <a:t> output(topic_map, num_topics)</a:t>
            </a:r>
            <a:endParaRPr sz="1850" b="1">
              <a:solidFill>
                <a:srgbClr val="0000FF"/>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Testing it Out!</a:t>
            </a:r>
            <a:endParaRPr>
              <a:latin typeface="Montserrat"/>
              <a:ea typeface="Montserrat"/>
              <a:cs typeface="Montserrat"/>
              <a:sym typeface="Montserrat"/>
            </a:endParaRPr>
          </a:p>
        </p:txBody>
      </p:sp>
      <p:sp>
        <p:nvSpPr>
          <p:cNvPr id="226" name="Google Shape;226;p41"/>
          <p:cNvSpPr txBox="1">
            <a:spLocks noGrp="1"/>
          </p:cNvSpPr>
          <p:nvPr>
            <p:ph type="body" idx="1"/>
          </p:nvPr>
        </p:nvSpPr>
        <p:spPr>
          <a:xfrm>
            <a:off x="311700" y="1080650"/>
            <a:ext cx="8172300" cy="3520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550" b="1">
                <a:solidFill>
                  <a:schemeClr val="dk1"/>
                </a:solidFill>
                <a:latin typeface="Courier New"/>
                <a:ea typeface="Courier New"/>
                <a:cs typeface="Courier New"/>
                <a:sym typeface="Courier New"/>
              </a:rPr>
              <a:t>passes = </a:t>
            </a:r>
            <a:r>
              <a:rPr lang="en" sz="2550" b="1">
                <a:solidFill>
                  <a:srgbClr val="09885A"/>
                </a:solidFill>
                <a:latin typeface="Courier New"/>
                <a:ea typeface="Courier New"/>
                <a:cs typeface="Courier New"/>
                <a:sym typeface="Courier New"/>
              </a:rPr>
              <a:t>50</a:t>
            </a:r>
            <a:endParaRPr sz="2550" b="1">
              <a:solidFill>
                <a:srgbClr val="09885A"/>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2550" b="1">
                <a:solidFill>
                  <a:schemeClr val="dk1"/>
                </a:solidFill>
                <a:latin typeface="Courier New"/>
                <a:ea typeface="Courier New"/>
                <a:cs typeface="Courier New"/>
                <a:sym typeface="Courier New"/>
              </a:rPr>
              <a:t>topics = </a:t>
            </a:r>
            <a:r>
              <a:rPr lang="en" sz="2550" b="1">
                <a:solidFill>
                  <a:srgbClr val="09885A"/>
                </a:solidFill>
                <a:latin typeface="Courier New"/>
                <a:ea typeface="Courier New"/>
                <a:cs typeface="Courier New"/>
                <a:sym typeface="Courier New"/>
              </a:rPr>
              <a:t>3</a:t>
            </a:r>
            <a:endParaRPr sz="2550" b="1">
              <a:solidFill>
                <a:srgbClr val="09885A"/>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2550" b="1">
                <a:solidFill>
                  <a:srgbClr val="0000FF"/>
                </a:solidFill>
                <a:latin typeface="Courier New"/>
                <a:ea typeface="Courier New"/>
                <a:cs typeface="Courier New"/>
                <a:sym typeface="Courier New"/>
              </a:rPr>
              <a:t>print</a:t>
            </a:r>
            <a:r>
              <a:rPr lang="en" sz="2550" b="1">
                <a:solidFill>
                  <a:schemeClr val="dk1"/>
                </a:solidFill>
                <a:latin typeface="Courier New"/>
                <a:ea typeface="Courier New"/>
                <a:cs typeface="Courier New"/>
                <a:sym typeface="Courier New"/>
              </a:rPr>
              <a:t>(lda(doc_clean, topics, passes))</a:t>
            </a:r>
            <a:endParaRPr sz="3450" b="1">
              <a:solidFill>
                <a:srgbClr val="0000FF"/>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Montserrat"/>
                <a:ea typeface="Montserrat"/>
                <a:cs typeface="Montserrat"/>
                <a:sym typeface="Montserrat"/>
              </a:rPr>
              <a:t>Latent Dirichlet Allocation: The Model</a:t>
            </a:r>
            <a:endParaRPr sz="3000" b="1">
              <a:latin typeface="Montserrat"/>
              <a:ea typeface="Montserrat"/>
              <a:cs typeface="Montserrat"/>
              <a:sym typeface="Montserrat"/>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2"/>
              </a:buClr>
              <a:buSzPts val="1800"/>
              <a:buFont typeface="Montserrat"/>
              <a:buChar char="●"/>
            </a:pPr>
            <a:r>
              <a:rPr lang="en">
                <a:latin typeface="Montserrat"/>
                <a:ea typeface="Montserrat"/>
                <a:cs typeface="Montserrat"/>
                <a:sym typeface="Montserrat"/>
              </a:rPr>
              <a:t>Step 1: randomly assign each word in each document to a topic</a:t>
            </a:r>
            <a:endParaRPr>
              <a:latin typeface="Montserrat"/>
              <a:ea typeface="Montserrat"/>
              <a:cs typeface="Montserrat"/>
              <a:sym typeface="Montserrat"/>
            </a:endParaRPr>
          </a:p>
          <a:p>
            <a:pPr marL="457200" marR="0" lvl="0" indent="-342900" algn="l" rtl="0">
              <a:lnSpc>
                <a:spcPct val="115000"/>
              </a:lnSpc>
              <a:spcBef>
                <a:spcPts val="0"/>
              </a:spcBef>
              <a:spcAft>
                <a:spcPts val="0"/>
              </a:spcAft>
              <a:buSzPts val="1800"/>
              <a:buFont typeface="Montserrat"/>
              <a:buChar char="●"/>
            </a:pPr>
            <a:r>
              <a:rPr lang="en">
                <a:latin typeface="Montserrat"/>
                <a:ea typeface="Montserrat"/>
                <a:cs typeface="Montserrat"/>
                <a:sym typeface="Montserrat"/>
              </a:rPr>
              <a:t>Step 2: for each document - </a:t>
            </a:r>
            <a:endParaRPr>
              <a:latin typeface="Montserrat"/>
              <a:ea typeface="Montserrat"/>
              <a:cs typeface="Montserrat"/>
              <a:sym typeface="Montserrat"/>
            </a:endParaRPr>
          </a:p>
          <a:p>
            <a:pPr marL="914400" marR="0" lvl="1" indent="-317500" algn="l" rtl="0">
              <a:lnSpc>
                <a:spcPct val="115000"/>
              </a:lnSpc>
              <a:spcBef>
                <a:spcPts val="0"/>
              </a:spcBef>
              <a:spcAft>
                <a:spcPts val="0"/>
              </a:spcAft>
              <a:buSzPts val="1400"/>
              <a:buFont typeface="Montserrat"/>
              <a:buChar char="○"/>
            </a:pPr>
            <a:r>
              <a:rPr lang="en">
                <a:latin typeface="Montserrat"/>
                <a:ea typeface="Montserrat"/>
                <a:cs typeface="Montserrat"/>
                <a:sym typeface="Montserrat"/>
              </a:rPr>
              <a:t>Calculate p(topic t | document d): proportion of words in document d that are labelled as topic t</a:t>
            </a:r>
            <a:endParaRPr>
              <a:latin typeface="Montserrat"/>
              <a:ea typeface="Montserrat"/>
              <a:cs typeface="Montserrat"/>
              <a:sym typeface="Montserrat"/>
            </a:endParaRPr>
          </a:p>
          <a:p>
            <a:pPr marL="914400" marR="0" lvl="1" indent="-317500" algn="l" rtl="0">
              <a:lnSpc>
                <a:spcPct val="115000"/>
              </a:lnSpc>
              <a:spcBef>
                <a:spcPts val="0"/>
              </a:spcBef>
              <a:spcAft>
                <a:spcPts val="0"/>
              </a:spcAft>
              <a:buSzPts val="1400"/>
              <a:buFont typeface="Montserrat"/>
              <a:buChar char="○"/>
            </a:pPr>
            <a:r>
              <a:rPr lang="en">
                <a:latin typeface="Montserrat"/>
                <a:ea typeface="Montserrat"/>
                <a:cs typeface="Montserrat"/>
                <a:sym typeface="Montserrat"/>
              </a:rPr>
              <a:t>Calculate p(word w | topic t): proportion of words assigned to topic t that are occurrences of word w (across all documents)</a:t>
            </a:r>
            <a:endParaRPr>
              <a:latin typeface="Montserrat"/>
              <a:ea typeface="Montserrat"/>
              <a:cs typeface="Montserrat"/>
              <a:sym typeface="Montserrat"/>
            </a:endParaRPr>
          </a:p>
          <a:p>
            <a:pPr marL="914400" marR="0" lvl="1" indent="-317500" algn="l" rtl="0">
              <a:lnSpc>
                <a:spcPct val="115000"/>
              </a:lnSpc>
              <a:spcBef>
                <a:spcPts val="0"/>
              </a:spcBef>
              <a:spcAft>
                <a:spcPts val="0"/>
              </a:spcAft>
              <a:buSzPts val="1400"/>
              <a:buFont typeface="Montserrat"/>
              <a:buChar char="○"/>
            </a:pPr>
            <a:r>
              <a:rPr lang="en">
                <a:latin typeface="Montserrat"/>
                <a:ea typeface="Montserrat"/>
                <a:cs typeface="Montserrat"/>
                <a:sym typeface="Montserrat"/>
              </a:rPr>
              <a:t>Calculate p(topic t | document d) * p(word w | topic t) for each possible topic</a:t>
            </a:r>
            <a:endParaRPr>
              <a:latin typeface="Montserrat"/>
              <a:ea typeface="Montserrat"/>
              <a:cs typeface="Montserrat"/>
              <a:sym typeface="Montserrat"/>
            </a:endParaRPr>
          </a:p>
          <a:p>
            <a:pPr marL="914400" marR="0" lvl="1" indent="-317500" algn="l" rtl="0">
              <a:lnSpc>
                <a:spcPct val="115000"/>
              </a:lnSpc>
              <a:spcBef>
                <a:spcPts val="0"/>
              </a:spcBef>
              <a:spcAft>
                <a:spcPts val="0"/>
              </a:spcAft>
              <a:buSzPts val="1400"/>
              <a:buFont typeface="Montserrat"/>
              <a:buChar char="○"/>
            </a:pPr>
            <a:r>
              <a:rPr lang="en">
                <a:latin typeface="Montserrat"/>
                <a:ea typeface="Montserrat"/>
                <a:cs typeface="Montserrat"/>
                <a:sym typeface="Montserrat"/>
              </a:rPr>
              <a:t>Assign word w a new topic based on the above</a:t>
            </a:r>
            <a:endParaRPr>
              <a:latin typeface="Montserrat"/>
              <a:ea typeface="Montserrat"/>
              <a:cs typeface="Montserrat"/>
              <a:sym typeface="Montserrat"/>
            </a:endParaRPr>
          </a:p>
          <a:p>
            <a:pPr marL="457200" marR="0" lvl="0" indent="-342900" algn="l" rtl="0">
              <a:lnSpc>
                <a:spcPct val="115000"/>
              </a:lnSpc>
              <a:spcBef>
                <a:spcPts val="0"/>
              </a:spcBef>
              <a:spcAft>
                <a:spcPts val="0"/>
              </a:spcAft>
              <a:buSzPts val="1800"/>
              <a:buFont typeface="Montserrat"/>
              <a:buChar char="●"/>
            </a:pPr>
            <a:r>
              <a:rPr lang="en">
                <a:latin typeface="Montserrat"/>
                <a:ea typeface="Montserrat"/>
                <a:cs typeface="Montserrat"/>
                <a:sym typeface="Montserrat"/>
              </a:rPr>
              <a:t>Eventually arrive at a steady state and count up words</a:t>
            </a:r>
            <a:endParaRPr>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2"/>
          <p:cNvSpPr txBox="1">
            <a:spLocks noGrp="1"/>
          </p:cNvSpPr>
          <p:nvPr>
            <p:ph type="title"/>
          </p:nvPr>
        </p:nvSpPr>
        <p:spPr>
          <a:xfrm>
            <a:off x="311700" y="3229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Testing it Out!</a:t>
            </a:r>
            <a:endParaRPr>
              <a:latin typeface="Montserrat"/>
              <a:ea typeface="Montserrat"/>
              <a:cs typeface="Montserrat"/>
              <a:sym typeface="Montserrat"/>
            </a:endParaRPr>
          </a:p>
        </p:txBody>
      </p:sp>
      <p:sp>
        <p:nvSpPr>
          <p:cNvPr id="232" name="Google Shape;232;p42"/>
          <p:cNvSpPr txBox="1">
            <a:spLocks noGrp="1"/>
          </p:cNvSpPr>
          <p:nvPr>
            <p:ph type="body" idx="1"/>
          </p:nvPr>
        </p:nvSpPr>
        <p:spPr>
          <a:xfrm>
            <a:off x="311700" y="852500"/>
            <a:ext cx="8172300" cy="3520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50">
                <a:solidFill>
                  <a:schemeClr val="dk1"/>
                </a:solidFill>
                <a:latin typeface="Consolas"/>
                <a:ea typeface="Consolas"/>
                <a:cs typeface="Consolas"/>
                <a:sym typeface="Consolas"/>
              </a:rPr>
              <a:t>random topic map: [[('sugar', 1), ('bad', 3), ('consume', 1), ('sister', 2), ('like', 1), ('sugar', 2), ('father', 3)], [('father', 1), ('spends', 2), ('lot', 1), ('time', 1), ('driving', 2), ('sister', 2), ('around', 2), ('dance', 2), ('practice', 3)], [('doctor', 2), ('suggest', 2), ('driving', 2), ('may', 1), ('cause', 3), ('increased', 1), ('stress', 1), ('blood', 2), ('pressure', 2)], [('sometimes', 2), ('feel', 2), ('pressure', 1), ('perform', 1), ('well', 2), ('school', 2), ('father', 1), ('never', 2), ('seems', 3), ('drive', 2), ('sister', 1), ('better', 2)], [('health', 1), ('expert', 3), ('say', 1), ('sugar', 1), ('good', 3), ('lifestyle', 3)]]</a:t>
            </a:r>
            <a:endParaRPr sz="115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endParaRPr sz="115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r>
              <a:rPr lang="en" sz="1150">
                <a:solidFill>
                  <a:schemeClr val="dk1"/>
                </a:solidFill>
                <a:latin typeface="Consolas"/>
                <a:ea typeface="Consolas"/>
                <a:cs typeface="Consolas"/>
                <a:sym typeface="Consolas"/>
              </a:rPr>
              <a:t>final topic map: [[('sugar', 1), ('bad', 3), ('consume', 1), ('sister', 2), ('like', 1), ('sugar', 1), ('father', 1)], [('father', 1), ('spends', 2), ('lot', 1), ('time', 1), ('driving', 2), ('sister', 2), ('around', 2), ('dance', 2), ('practice', 3)], [('doctor', 2), ('suggest', 2), ('driving', 2), ('may', 1), ('cause', 3), ('increased', 1), ('stress', 1), ('blood', 2), ('pressure', 2)], [('sometimes', 2), ('feel', 2), ('pressure', 2), ('perform', 1), ('well', 2), ('school', 2), ('father', 1), ('never', 2), ('seems', 3), ('drive', 2), ('sister', 2), ('better', 2)], [('health', 1), ('expert', 3), ('say', 1), ('sugar', 1), ('good', 3), ('lifestyle', 3)]]</a:t>
            </a:r>
            <a:endParaRPr sz="115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endParaRPr sz="115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r>
              <a:rPr lang="en" sz="1150">
                <a:solidFill>
                  <a:schemeClr val="dk1"/>
                </a:solidFill>
                <a:latin typeface="Consolas"/>
                <a:ea typeface="Consolas"/>
                <a:cs typeface="Consolas"/>
                <a:sym typeface="Consolas"/>
              </a:rPr>
              <a:t>Topic 1: 18.75% sugar, 18.75% father, 6.25% consume, 6.25% like, 6.25% lot, 6.25% time, 6.25% may, 6.25% increased, 6.25% stress, 6.25% perform, 6.25% health, 6.25% say, </a:t>
            </a:r>
            <a:endParaRPr sz="115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r>
              <a:rPr lang="en" sz="1150">
                <a:solidFill>
                  <a:schemeClr val="dk1"/>
                </a:solidFill>
                <a:latin typeface="Consolas"/>
                <a:ea typeface="Consolas"/>
                <a:cs typeface="Consolas"/>
                <a:sym typeface="Consolas"/>
              </a:rPr>
              <a:t>Topic 2: 15.0% sister, 10.0% driving, 10.0% pressure, 5.0% spends, 5.0% around, 5.0% dance, 5.0% doctor, 5.0% suggest, 5.0% blood, 5.0% sometimes, 5.0% feel, 5.0% well, 5.0% school, 5.0% never, 5.0% drive, 5.0% better, </a:t>
            </a:r>
            <a:endParaRPr sz="115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r>
              <a:rPr lang="en" sz="1150">
                <a:solidFill>
                  <a:schemeClr val="dk1"/>
                </a:solidFill>
                <a:latin typeface="Consolas"/>
                <a:ea typeface="Consolas"/>
                <a:cs typeface="Consolas"/>
                <a:sym typeface="Consolas"/>
              </a:rPr>
              <a:t>Topic 3: 14.29% bad, 14.29% practice, 14.29% cause, 14.29% seems, 14.29% expert, 14.29% good, 14.29% lifestyle, </a:t>
            </a:r>
            <a:endParaRPr sz="1150">
              <a:solidFill>
                <a:schemeClr val="dk1"/>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Montserrat"/>
                <a:ea typeface="Montserrat"/>
                <a:cs typeface="Montserrat"/>
                <a:sym typeface="Montserrat"/>
              </a:rPr>
              <a:t>User Interface</a:t>
            </a:r>
            <a:endParaRPr>
              <a:latin typeface="Montserrat"/>
              <a:ea typeface="Montserrat"/>
              <a:cs typeface="Montserrat"/>
              <a:sym typeface="Montserrat"/>
            </a:endParaRPr>
          </a:p>
        </p:txBody>
      </p:sp>
      <p:sp>
        <p:nvSpPr>
          <p:cNvPr id="238" name="Google Shape;238;p43"/>
          <p:cNvSpPr txBox="1">
            <a:spLocks noGrp="1"/>
          </p:cNvSpPr>
          <p:nvPr>
            <p:ph type="body" idx="1"/>
          </p:nvPr>
        </p:nvSpPr>
        <p:spPr>
          <a:xfrm>
            <a:off x="311700" y="1152475"/>
            <a:ext cx="8172300" cy="3520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50" b="1">
                <a:solidFill>
                  <a:schemeClr val="dk1"/>
                </a:solidFill>
                <a:latin typeface="Courier New"/>
                <a:ea typeface="Courier New"/>
                <a:cs typeface="Courier New"/>
                <a:sym typeface="Courier New"/>
              </a:rPr>
              <a:t>user_corpus = []</a:t>
            </a:r>
            <a:endParaRPr sz="12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2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50" b="1">
                <a:solidFill>
                  <a:schemeClr val="dk1"/>
                </a:solidFill>
                <a:latin typeface="Courier New"/>
                <a:ea typeface="Courier New"/>
                <a:cs typeface="Courier New"/>
                <a:sym typeface="Courier New"/>
              </a:rPr>
              <a:t>user_doc = </a:t>
            </a:r>
            <a:r>
              <a:rPr lang="en" sz="1250" b="1">
                <a:solidFill>
                  <a:srgbClr val="0000FF"/>
                </a:solidFill>
                <a:latin typeface="Courier New"/>
                <a:ea typeface="Courier New"/>
                <a:cs typeface="Courier New"/>
                <a:sym typeface="Courier New"/>
              </a:rPr>
              <a:t>input</a:t>
            </a:r>
            <a:r>
              <a:rPr lang="en" sz="1250" b="1">
                <a:solidFill>
                  <a:schemeClr val="dk1"/>
                </a:solidFill>
                <a:latin typeface="Courier New"/>
                <a:ea typeface="Courier New"/>
                <a:cs typeface="Courier New"/>
                <a:sym typeface="Courier New"/>
              </a:rPr>
              <a:t>(</a:t>
            </a:r>
            <a:r>
              <a:rPr lang="en" sz="1250" b="1">
                <a:solidFill>
                  <a:srgbClr val="A31515"/>
                </a:solidFill>
                <a:latin typeface="Courier New"/>
                <a:ea typeface="Courier New"/>
                <a:cs typeface="Courier New"/>
                <a:sym typeface="Courier New"/>
              </a:rPr>
              <a:t>"Enter the first document! If you want to finish your corpus, just type \'corpus done\'.\n"</a:t>
            </a:r>
            <a:r>
              <a:rPr lang="en" sz="1250" b="1">
                <a:solidFill>
                  <a:schemeClr val="dk1"/>
                </a:solidFill>
                <a:latin typeface="Courier New"/>
                <a:ea typeface="Courier New"/>
                <a:cs typeface="Courier New"/>
                <a:sym typeface="Courier New"/>
              </a:rPr>
              <a:t>)</a:t>
            </a:r>
            <a:endParaRPr sz="12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2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50" b="1">
                <a:solidFill>
                  <a:srgbClr val="0000FF"/>
                </a:solidFill>
                <a:latin typeface="Courier New"/>
                <a:ea typeface="Courier New"/>
                <a:cs typeface="Courier New"/>
                <a:sym typeface="Courier New"/>
              </a:rPr>
              <a:t>while</a:t>
            </a:r>
            <a:r>
              <a:rPr lang="en" sz="1250" b="1">
                <a:solidFill>
                  <a:schemeClr val="dk1"/>
                </a:solidFill>
                <a:latin typeface="Courier New"/>
                <a:ea typeface="Courier New"/>
                <a:cs typeface="Courier New"/>
                <a:sym typeface="Courier New"/>
              </a:rPr>
              <a:t> user_doc != </a:t>
            </a:r>
            <a:r>
              <a:rPr lang="en" sz="1250" b="1">
                <a:solidFill>
                  <a:srgbClr val="A31515"/>
                </a:solidFill>
                <a:latin typeface="Courier New"/>
                <a:ea typeface="Courier New"/>
                <a:cs typeface="Courier New"/>
                <a:sym typeface="Courier New"/>
              </a:rPr>
              <a:t>"quit"</a:t>
            </a:r>
            <a:r>
              <a:rPr lang="en" sz="1250" b="1">
                <a:solidFill>
                  <a:schemeClr val="dk1"/>
                </a:solidFill>
                <a:latin typeface="Courier New"/>
                <a:ea typeface="Courier New"/>
                <a:cs typeface="Courier New"/>
                <a:sym typeface="Courier New"/>
              </a:rPr>
              <a:t>:</a:t>
            </a:r>
            <a:endParaRPr sz="12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50" b="1">
                <a:solidFill>
                  <a:schemeClr val="dk1"/>
                </a:solidFill>
                <a:latin typeface="Courier New"/>
                <a:ea typeface="Courier New"/>
                <a:cs typeface="Courier New"/>
                <a:sym typeface="Courier New"/>
              </a:rPr>
              <a:t> </a:t>
            </a:r>
            <a:r>
              <a:rPr lang="en" sz="1250" b="1">
                <a:solidFill>
                  <a:srgbClr val="0000FF"/>
                </a:solidFill>
                <a:latin typeface="Courier New"/>
                <a:ea typeface="Courier New"/>
                <a:cs typeface="Courier New"/>
                <a:sym typeface="Courier New"/>
              </a:rPr>
              <a:t>while</a:t>
            </a:r>
            <a:r>
              <a:rPr lang="en" sz="1250" b="1">
                <a:solidFill>
                  <a:schemeClr val="dk1"/>
                </a:solidFill>
                <a:latin typeface="Courier New"/>
                <a:ea typeface="Courier New"/>
                <a:cs typeface="Courier New"/>
                <a:sym typeface="Courier New"/>
              </a:rPr>
              <a:t> user_doc != </a:t>
            </a:r>
            <a:r>
              <a:rPr lang="en" sz="1250" b="1">
                <a:solidFill>
                  <a:srgbClr val="A31515"/>
                </a:solidFill>
                <a:latin typeface="Courier New"/>
                <a:ea typeface="Courier New"/>
                <a:cs typeface="Courier New"/>
                <a:sym typeface="Courier New"/>
              </a:rPr>
              <a:t>"corpus done"</a:t>
            </a:r>
            <a:r>
              <a:rPr lang="en" sz="1250" b="1">
                <a:solidFill>
                  <a:schemeClr val="dk1"/>
                </a:solidFill>
                <a:latin typeface="Courier New"/>
                <a:ea typeface="Courier New"/>
                <a:cs typeface="Courier New"/>
                <a:sym typeface="Courier New"/>
              </a:rPr>
              <a:t>:</a:t>
            </a:r>
            <a:endParaRPr sz="12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50" b="1">
                <a:solidFill>
                  <a:schemeClr val="dk1"/>
                </a:solidFill>
                <a:latin typeface="Courier New"/>
                <a:ea typeface="Courier New"/>
                <a:cs typeface="Courier New"/>
                <a:sym typeface="Courier New"/>
              </a:rPr>
              <a:t>   user_corpus.append(user_doc)</a:t>
            </a:r>
            <a:endParaRPr sz="12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50" b="1">
                <a:solidFill>
                  <a:schemeClr val="dk1"/>
                </a:solidFill>
                <a:latin typeface="Courier New"/>
                <a:ea typeface="Courier New"/>
                <a:cs typeface="Courier New"/>
                <a:sym typeface="Courier New"/>
              </a:rPr>
              <a:t>   user_doc = </a:t>
            </a:r>
            <a:r>
              <a:rPr lang="en" sz="1250" b="1">
                <a:solidFill>
                  <a:srgbClr val="0000FF"/>
                </a:solidFill>
                <a:latin typeface="Courier New"/>
                <a:ea typeface="Courier New"/>
                <a:cs typeface="Courier New"/>
                <a:sym typeface="Courier New"/>
              </a:rPr>
              <a:t>input</a:t>
            </a:r>
            <a:r>
              <a:rPr lang="en" sz="1250" b="1">
                <a:solidFill>
                  <a:schemeClr val="dk1"/>
                </a:solidFill>
                <a:latin typeface="Courier New"/>
                <a:ea typeface="Courier New"/>
                <a:cs typeface="Courier New"/>
                <a:sym typeface="Courier New"/>
              </a:rPr>
              <a:t>(</a:t>
            </a:r>
            <a:r>
              <a:rPr lang="en" sz="1250" b="1">
                <a:solidFill>
                  <a:srgbClr val="A31515"/>
                </a:solidFill>
                <a:latin typeface="Courier New"/>
                <a:ea typeface="Courier New"/>
                <a:cs typeface="Courier New"/>
                <a:sym typeface="Courier New"/>
              </a:rPr>
              <a:t>"Enter another document! If you want to finish your corpus, just type \'corpus done\'.\n"</a:t>
            </a:r>
            <a:r>
              <a:rPr lang="en" sz="1250" b="1">
                <a:solidFill>
                  <a:schemeClr val="dk1"/>
                </a:solidFill>
                <a:latin typeface="Courier New"/>
                <a:ea typeface="Courier New"/>
                <a:cs typeface="Courier New"/>
                <a:sym typeface="Courier New"/>
              </a:rPr>
              <a:t>)</a:t>
            </a:r>
            <a:endParaRPr sz="12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50" b="1">
                <a:solidFill>
                  <a:schemeClr val="dk1"/>
                </a:solidFill>
                <a:latin typeface="Courier New"/>
                <a:ea typeface="Courier New"/>
                <a:cs typeface="Courier New"/>
                <a:sym typeface="Courier New"/>
              </a:rPr>
              <a:t> topics = </a:t>
            </a:r>
            <a:r>
              <a:rPr lang="en" sz="1250" b="1">
                <a:solidFill>
                  <a:srgbClr val="0000FF"/>
                </a:solidFill>
                <a:latin typeface="Courier New"/>
                <a:ea typeface="Courier New"/>
                <a:cs typeface="Courier New"/>
                <a:sym typeface="Courier New"/>
              </a:rPr>
              <a:t>int</a:t>
            </a:r>
            <a:r>
              <a:rPr lang="en" sz="1250" b="1">
                <a:solidFill>
                  <a:schemeClr val="dk1"/>
                </a:solidFill>
                <a:latin typeface="Courier New"/>
                <a:ea typeface="Courier New"/>
                <a:cs typeface="Courier New"/>
                <a:sym typeface="Courier New"/>
              </a:rPr>
              <a:t>(</a:t>
            </a:r>
            <a:r>
              <a:rPr lang="en" sz="1250" b="1">
                <a:solidFill>
                  <a:srgbClr val="0000FF"/>
                </a:solidFill>
                <a:latin typeface="Courier New"/>
                <a:ea typeface="Courier New"/>
                <a:cs typeface="Courier New"/>
                <a:sym typeface="Courier New"/>
              </a:rPr>
              <a:t>input</a:t>
            </a:r>
            <a:r>
              <a:rPr lang="en" sz="1250" b="1">
                <a:solidFill>
                  <a:schemeClr val="dk1"/>
                </a:solidFill>
                <a:latin typeface="Courier New"/>
                <a:ea typeface="Courier New"/>
                <a:cs typeface="Courier New"/>
                <a:sym typeface="Courier New"/>
              </a:rPr>
              <a:t>(</a:t>
            </a:r>
            <a:r>
              <a:rPr lang="en" sz="1250" b="1">
                <a:solidFill>
                  <a:srgbClr val="A31515"/>
                </a:solidFill>
                <a:latin typeface="Courier New"/>
                <a:ea typeface="Courier New"/>
                <a:cs typeface="Courier New"/>
                <a:sym typeface="Courier New"/>
              </a:rPr>
              <a:t>"How many topics are you looking for?\n"</a:t>
            </a:r>
            <a:r>
              <a:rPr lang="en" sz="1250" b="1">
                <a:solidFill>
                  <a:schemeClr val="dk1"/>
                </a:solidFill>
                <a:latin typeface="Courier New"/>
                <a:ea typeface="Courier New"/>
                <a:cs typeface="Courier New"/>
                <a:sym typeface="Courier New"/>
              </a:rPr>
              <a:t>))</a:t>
            </a:r>
            <a:endParaRPr sz="12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50" b="1">
                <a:solidFill>
                  <a:schemeClr val="dk1"/>
                </a:solidFill>
                <a:latin typeface="Courier New"/>
                <a:ea typeface="Courier New"/>
                <a:cs typeface="Courier New"/>
                <a:sym typeface="Courier New"/>
              </a:rPr>
              <a:t> cleaned_corpus = [clean(doc).split() </a:t>
            </a:r>
            <a:r>
              <a:rPr lang="en" sz="1250" b="1">
                <a:solidFill>
                  <a:srgbClr val="0000FF"/>
                </a:solidFill>
                <a:latin typeface="Courier New"/>
                <a:ea typeface="Courier New"/>
                <a:cs typeface="Courier New"/>
                <a:sym typeface="Courier New"/>
              </a:rPr>
              <a:t>for</a:t>
            </a:r>
            <a:r>
              <a:rPr lang="en" sz="1250" b="1">
                <a:solidFill>
                  <a:schemeClr val="dk1"/>
                </a:solidFill>
                <a:latin typeface="Courier New"/>
                <a:ea typeface="Courier New"/>
                <a:cs typeface="Courier New"/>
                <a:sym typeface="Courier New"/>
              </a:rPr>
              <a:t> doc </a:t>
            </a:r>
            <a:r>
              <a:rPr lang="en" sz="1250" b="1">
                <a:solidFill>
                  <a:srgbClr val="0000FF"/>
                </a:solidFill>
                <a:latin typeface="Courier New"/>
                <a:ea typeface="Courier New"/>
                <a:cs typeface="Courier New"/>
                <a:sym typeface="Courier New"/>
              </a:rPr>
              <a:t>in</a:t>
            </a:r>
            <a:r>
              <a:rPr lang="en" sz="1250" b="1">
                <a:solidFill>
                  <a:schemeClr val="dk1"/>
                </a:solidFill>
                <a:latin typeface="Courier New"/>
                <a:ea typeface="Courier New"/>
                <a:cs typeface="Courier New"/>
                <a:sym typeface="Courier New"/>
              </a:rPr>
              <a:t> user_corpus]  </a:t>
            </a:r>
            <a:endParaRPr sz="12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50" b="1">
                <a:solidFill>
                  <a:schemeClr val="dk1"/>
                </a:solidFill>
                <a:latin typeface="Courier New"/>
                <a:ea typeface="Courier New"/>
                <a:cs typeface="Courier New"/>
                <a:sym typeface="Courier New"/>
              </a:rPr>
              <a:t> </a:t>
            </a:r>
            <a:r>
              <a:rPr lang="en" sz="1250" b="1">
                <a:solidFill>
                  <a:srgbClr val="0000FF"/>
                </a:solidFill>
                <a:latin typeface="Courier New"/>
                <a:ea typeface="Courier New"/>
                <a:cs typeface="Courier New"/>
                <a:sym typeface="Courier New"/>
              </a:rPr>
              <a:t>print</a:t>
            </a:r>
            <a:r>
              <a:rPr lang="en" sz="1250" b="1">
                <a:solidFill>
                  <a:schemeClr val="dk1"/>
                </a:solidFill>
                <a:latin typeface="Courier New"/>
                <a:ea typeface="Courier New"/>
                <a:cs typeface="Courier New"/>
                <a:sym typeface="Courier New"/>
              </a:rPr>
              <a:t>(lda(cleaned_corpus, topics, passes))</a:t>
            </a:r>
            <a:endParaRPr sz="12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50" b="1">
                <a:solidFill>
                  <a:schemeClr val="dk1"/>
                </a:solidFill>
                <a:latin typeface="Courier New"/>
                <a:ea typeface="Courier New"/>
                <a:cs typeface="Courier New"/>
                <a:sym typeface="Courier New"/>
              </a:rPr>
              <a:t> user_corpus = []</a:t>
            </a:r>
            <a:endParaRPr sz="12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250" b="1">
                <a:solidFill>
                  <a:schemeClr val="dk1"/>
                </a:solidFill>
                <a:latin typeface="Courier New"/>
                <a:ea typeface="Courier New"/>
                <a:cs typeface="Courier New"/>
                <a:sym typeface="Courier New"/>
              </a:rPr>
              <a:t> user_doc = </a:t>
            </a:r>
            <a:r>
              <a:rPr lang="en" sz="1250" b="1">
                <a:solidFill>
                  <a:srgbClr val="0000FF"/>
                </a:solidFill>
                <a:latin typeface="Courier New"/>
                <a:ea typeface="Courier New"/>
                <a:cs typeface="Courier New"/>
                <a:sym typeface="Courier New"/>
              </a:rPr>
              <a:t>input</a:t>
            </a:r>
            <a:r>
              <a:rPr lang="en" sz="1250" b="1">
                <a:solidFill>
                  <a:schemeClr val="dk1"/>
                </a:solidFill>
                <a:latin typeface="Courier New"/>
                <a:ea typeface="Courier New"/>
                <a:cs typeface="Courier New"/>
                <a:sym typeface="Courier New"/>
              </a:rPr>
              <a:t>(</a:t>
            </a:r>
            <a:r>
              <a:rPr lang="en" sz="1250" b="1">
                <a:solidFill>
                  <a:srgbClr val="A31515"/>
                </a:solidFill>
                <a:latin typeface="Courier New"/>
                <a:ea typeface="Courier New"/>
                <a:cs typeface="Courier New"/>
                <a:sym typeface="Courier New"/>
              </a:rPr>
              <a:t>"Enter the first document! If you want to finish your corpus, just type \'corpus done\'.\n"</a:t>
            </a:r>
            <a:r>
              <a:rPr lang="en" sz="1250" b="1">
                <a:solidFill>
                  <a:schemeClr val="dk1"/>
                </a:solidFill>
                <a:latin typeface="Courier New"/>
                <a:ea typeface="Courier New"/>
                <a:cs typeface="Courier New"/>
                <a:sym typeface="Courier New"/>
              </a:rPr>
              <a:t>)</a:t>
            </a:r>
            <a:endParaRPr sz="2750" b="1">
              <a:solidFill>
                <a:schemeClr val="dk1"/>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Montserrat"/>
                <a:ea typeface="Montserrat"/>
                <a:cs typeface="Montserrat"/>
                <a:sym typeface="Montserrat"/>
              </a:rPr>
              <a:t>Up Next</a:t>
            </a:r>
            <a:endParaRPr sz="3000" b="1">
              <a:latin typeface="Montserrat"/>
              <a:ea typeface="Montserrat"/>
              <a:cs typeface="Montserrat"/>
              <a:sym typeface="Montserrat"/>
            </a:endParaRPr>
          </a:p>
        </p:txBody>
      </p:sp>
      <p:sp>
        <p:nvSpPr>
          <p:cNvPr id="244" name="Google Shape;244;p44"/>
          <p:cNvSpPr txBox="1">
            <a:spLocks noGrp="1"/>
          </p:cNvSpPr>
          <p:nvPr>
            <p:ph type="body" idx="1"/>
          </p:nvPr>
        </p:nvSpPr>
        <p:spPr>
          <a:xfrm>
            <a:off x="311700" y="1258525"/>
            <a:ext cx="8520600" cy="3416400"/>
          </a:xfrm>
          <a:prstGeom prst="rect">
            <a:avLst/>
          </a:prstGeom>
        </p:spPr>
        <p:txBody>
          <a:bodyPr spcFirstLastPara="1" wrap="square" lIns="91425" tIns="91425" rIns="91425" bIns="91425" anchor="t" anchorCtr="0">
            <a:noAutofit/>
          </a:bodyPr>
          <a:lstStyle/>
          <a:p>
            <a:pPr marL="457200" marR="0" lvl="0" indent="-393700" algn="l" rtl="0">
              <a:lnSpc>
                <a:spcPct val="100000"/>
              </a:lnSpc>
              <a:spcBef>
                <a:spcPts val="0"/>
              </a:spcBef>
              <a:spcAft>
                <a:spcPts val="0"/>
              </a:spcAft>
              <a:buClr>
                <a:srgbClr val="000000"/>
              </a:buClr>
              <a:buSzPts val="2600"/>
              <a:buFont typeface="Montserrat"/>
              <a:buChar char="●"/>
            </a:pPr>
            <a:r>
              <a:rPr lang="en" sz="2600">
                <a:solidFill>
                  <a:srgbClr val="000000"/>
                </a:solidFill>
                <a:latin typeface="Montserrat"/>
                <a:ea typeface="Montserrat"/>
                <a:cs typeface="Montserrat"/>
                <a:sym typeface="Montserrat"/>
              </a:rPr>
              <a:t>Next few weeks: NACLO prep!</a:t>
            </a:r>
            <a:endParaRPr sz="2600">
              <a:solidFill>
                <a:srgbClr val="000000"/>
              </a:solidFill>
              <a:latin typeface="Montserrat"/>
              <a:ea typeface="Montserrat"/>
              <a:cs typeface="Montserrat"/>
              <a:sym typeface="Montserrat"/>
            </a:endParaRPr>
          </a:p>
          <a:p>
            <a:pPr marL="457200" marR="0" lvl="0" indent="-393700" algn="l" rtl="0">
              <a:lnSpc>
                <a:spcPct val="100000"/>
              </a:lnSpc>
              <a:spcBef>
                <a:spcPts val="0"/>
              </a:spcBef>
              <a:spcAft>
                <a:spcPts val="0"/>
              </a:spcAft>
              <a:buClr>
                <a:srgbClr val="000000"/>
              </a:buClr>
              <a:buSzPts val="2600"/>
              <a:buFont typeface="Montserrat"/>
              <a:buChar char="●"/>
            </a:pPr>
            <a:r>
              <a:rPr lang="en" sz="2600">
                <a:solidFill>
                  <a:srgbClr val="000000"/>
                </a:solidFill>
                <a:latin typeface="Montserrat"/>
                <a:ea typeface="Montserrat"/>
                <a:cs typeface="Montserrat"/>
                <a:sym typeface="Montserrat"/>
              </a:rPr>
              <a:t>Later: more data</a:t>
            </a:r>
            <a:endParaRPr sz="2600">
              <a:solidFill>
                <a:srgbClr val="000000"/>
              </a:solidFill>
              <a:latin typeface="Montserrat"/>
              <a:ea typeface="Montserrat"/>
              <a:cs typeface="Montserrat"/>
              <a:sym typeface="Montserrat"/>
            </a:endParaRPr>
          </a:p>
          <a:p>
            <a:pPr marL="457200" marR="0" lvl="0" indent="-393700" algn="l" rtl="0">
              <a:lnSpc>
                <a:spcPct val="100000"/>
              </a:lnSpc>
              <a:spcBef>
                <a:spcPts val="0"/>
              </a:spcBef>
              <a:spcAft>
                <a:spcPts val="0"/>
              </a:spcAft>
              <a:buClr>
                <a:srgbClr val="0000FF"/>
              </a:buClr>
              <a:buSzPts val="2600"/>
              <a:buFont typeface="Montserrat"/>
              <a:buChar char="●"/>
            </a:pPr>
            <a:r>
              <a:rPr lang="en" sz="2600">
                <a:solidFill>
                  <a:srgbClr val="000000"/>
                </a:solidFill>
                <a:latin typeface="Montserrat"/>
                <a:ea typeface="Montserrat"/>
                <a:cs typeface="Montserrat"/>
                <a:sym typeface="Montserrat"/>
              </a:rPr>
              <a:t>Code: </a:t>
            </a:r>
            <a:r>
              <a:rPr lang="en" sz="2600" u="sng">
                <a:solidFill>
                  <a:schemeClr val="hlink"/>
                </a:solidFill>
                <a:latin typeface="Montserrat"/>
                <a:ea typeface="Montserrat"/>
                <a:cs typeface="Montserrat"/>
                <a:sym typeface="Montserrat"/>
                <a:hlinkClick r:id="rId3"/>
              </a:rPr>
              <a:t>https://repl.it/@enscma2/TopicMode</a:t>
            </a:r>
            <a:r>
              <a:rPr lang="en" sz="2600" u="sng">
                <a:solidFill>
                  <a:schemeClr val="hlink"/>
                </a:solidFill>
                <a:latin typeface="Montserrat"/>
                <a:ea typeface="Montserrat"/>
                <a:cs typeface="Montserrat"/>
                <a:sym typeface="Montserrat"/>
                <a:hlinkClick r:id="rId3"/>
              </a:rPr>
              <a:t>l</a:t>
            </a:r>
            <a:endParaRPr sz="2600">
              <a:solidFill>
                <a:srgbClr val="0000FF"/>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Montserrat"/>
                <a:ea typeface="Montserrat"/>
                <a:cs typeface="Montserrat"/>
                <a:sym typeface="Montserrat"/>
              </a:rPr>
              <a:t>Code Today: Data &amp; Preprocessing</a:t>
            </a:r>
            <a:endParaRPr sz="3000" b="1">
              <a:latin typeface="Montserrat"/>
              <a:ea typeface="Montserrat"/>
              <a:cs typeface="Montserrat"/>
              <a:sym typeface="Montserrat"/>
            </a:endParaRPr>
          </a:p>
        </p:txBody>
      </p:sp>
      <p:sp>
        <p:nvSpPr>
          <p:cNvPr id="73" name="Google Shape;73;p16"/>
          <p:cNvSpPr txBox="1">
            <a:spLocks noGrp="1"/>
          </p:cNvSpPr>
          <p:nvPr>
            <p:ph type="body" idx="1"/>
          </p:nvPr>
        </p:nvSpPr>
        <p:spPr>
          <a:xfrm>
            <a:off x="311700" y="125852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050" b="1">
                <a:solidFill>
                  <a:srgbClr val="0000FF"/>
                </a:solidFill>
                <a:latin typeface="Courier New"/>
                <a:ea typeface="Courier New"/>
                <a:cs typeface="Courier New"/>
                <a:sym typeface="Courier New"/>
              </a:rPr>
              <a:t>import</a:t>
            </a:r>
            <a:r>
              <a:rPr lang="en" sz="1050" b="1">
                <a:solidFill>
                  <a:schemeClr val="dk1"/>
                </a:solidFill>
                <a:latin typeface="Courier New"/>
                <a:ea typeface="Courier New"/>
                <a:cs typeface="Courier New"/>
                <a:sym typeface="Courier New"/>
              </a:rPr>
              <a:t> nltk</a:t>
            </a:r>
            <a:endParaRPr sz="10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50" b="1">
                <a:solidFill>
                  <a:srgbClr val="0000FF"/>
                </a:solidFill>
                <a:latin typeface="Courier New"/>
                <a:ea typeface="Courier New"/>
                <a:cs typeface="Courier New"/>
                <a:sym typeface="Courier New"/>
              </a:rPr>
              <a:t>from</a:t>
            </a:r>
            <a:r>
              <a:rPr lang="en" sz="1050" b="1">
                <a:solidFill>
                  <a:schemeClr val="dk1"/>
                </a:solidFill>
                <a:latin typeface="Courier New"/>
                <a:ea typeface="Courier New"/>
                <a:cs typeface="Courier New"/>
                <a:sym typeface="Courier New"/>
              </a:rPr>
              <a:t> nltk.corpus </a:t>
            </a:r>
            <a:r>
              <a:rPr lang="en" sz="1050" b="1">
                <a:solidFill>
                  <a:srgbClr val="0000FF"/>
                </a:solidFill>
                <a:latin typeface="Courier New"/>
                <a:ea typeface="Courier New"/>
                <a:cs typeface="Courier New"/>
                <a:sym typeface="Courier New"/>
              </a:rPr>
              <a:t>import</a:t>
            </a:r>
            <a:r>
              <a:rPr lang="en" sz="1050" b="1">
                <a:solidFill>
                  <a:schemeClr val="dk1"/>
                </a:solidFill>
                <a:latin typeface="Courier New"/>
                <a:ea typeface="Courier New"/>
                <a:cs typeface="Courier New"/>
                <a:sym typeface="Courier New"/>
              </a:rPr>
              <a:t> stopwords</a:t>
            </a:r>
            <a:endParaRPr sz="10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50" b="1">
                <a:solidFill>
                  <a:srgbClr val="0000FF"/>
                </a:solidFill>
                <a:latin typeface="Courier New"/>
                <a:ea typeface="Courier New"/>
                <a:cs typeface="Courier New"/>
                <a:sym typeface="Courier New"/>
              </a:rPr>
              <a:t>from</a:t>
            </a:r>
            <a:r>
              <a:rPr lang="en" sz="1050" b="1">
                <a:solidFill>
                  <a:schemeClr val="dk1"/>
                </a:solidFill>
                <a:latin typeface="Courier New"/>
                <a:ea typeface="Courier New"/>
                <a:cs typeface="Courier New"/>
                <a:sym typeface="Courier New"/>
              </a:rPr>
              <a:t> nltk.stem.wordnet </a:t>
            </a:r>
            <a:r>
              <a:rPr lang="en" sz="1050" b="1">
                <a:solidFill>
                  <a:srgbClr val="0000FF"/>
                </a:solidFill>
                <a:latin typeface="Courier New"/>
                <a:ea typeface="Courier New"/>
                <a:cs typeface="Courier New"/>
                <a:sym typeface="Courier New"/>
              </a:rPr>
              <a:t>import</a:t>
            </a:r>
            <a:r>
              <a:rPr lang="en" sz="1050" b="1">
                <a:solidFill>
                  <a:schemeClr val="dk1"/>
                </a:solidFill>
                <a:latin typeface="Courier New"/>
                <a:ea typeface="Courier New"/>
                <a:cs typeface="Courier New"/>
                <a:sym typeface="Courier New"/>
              </a:rPr>
              <a:t> WordNetLemmatizer</a:t>
            </a:r>
            <a:endParaRPr sz="10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50" b="1">
                <a:solidFill>
                  <a:srgbClr val="0000FF"/>
                </a:solidFill>
                <a:latin typeface="Courier New"/>
                <a:ea typeface="Courier New"/>
                <a:cs typeface="Courier New"/>
                <a:sym typeface="Courier New"/>
              </a:rPr>
              <a:t>import</a:t>
            </a:r>
            <a:r>
              <a:rPr lang="en" sz="1050" b="1">
                <a:solidFill>
                  <a:schemeClr val="dk1"/>
                </a:solidFill>
                <a:latin typeface="Courier New"/>
                <a:ea typeface="Courier New"/>
                <a:cs typeface="Courier New"/>
                <a:sym typeface="Courier New"/>
              </a:rPr>
              <a:t> string</a:t>
            </a:r>
            <a:endParaRPr sz="10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50" b="1">
                <a:solidFill>
                  <a:schemeClr val="dk1"/>
                </a:solidFill>
                <a:latin typeface="Courier New"/>
                <a:ea typeface="Courier New"/>
                <a:cs typeface="Courier New"/>
                <a:sym typeface="Courier New"/>
              </a:rPr>
              <a:t>nltk.download(</a:t>
            </a:r>
            <a:r>
              <a:rPr lang="en" sz="1050" b="1">
                <a:solidFill>
                  <a:srgbClr val="A31515"/>
                </a:solidFill>
                <a:latin typeface="Courier New"/>
                <a:ea typeface="Courier New"/>
                <a:cs typeface="Courier New"/>
                <a:sym typeface="Courier New"/>
              </a:rPr>
              <a:t>"stopwords"</a:t>
            </a:r>
            <a:r>
              <a:rPr lang="en" sz="1050" b="1">
                <a:solidFill>
                  <a:schemeClr val="dk1"/>
                </a:solidFill>
                <a:latin typeface="Courier New"/>
                <a:ea typeface="Courier New"/>
                <a:cs typeface="Courier New"/>
                <a:sym typeface="Courier New"/>
              </a:rPr>
              <a:t>)</a:t>
            </a:r>
            <a:endParaRPr sz="10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50" b="1">
                <a:solidFill>
                  <a:schemeClr val="dk1"/>
                </a:solidFill>
                <a:latin typeface="Courier New"/>
                <a:ea typeface="Courier New"/>
                <a:cs typeface="Courier New"/>
                <a:sym typeface="Courier New"/>
              </a:rPr>
              <a:t>nltk.download(</a:t>
            </a:r>
            <a:r>
              <a:rPr lang="en" sz="1050" b="1">
                <a:solidFill>
                  <a:srgbClr val="A31515"/>
                </a:solidFill>
                <a:latin typeface="Courier New"/>
                <a:ea typeface="Courier New"/>
                <a:cs typeface="Courier New"/>
                <a:sym typeface="Courier New"/>
              </a:rPr>
              <a:t>"punkt"</a:t>
            </a:r>
            <a:r>
              <a:rPr lang="en" sz="1050" b="1">
                <a:solidFill>
                  <a:schemeClr val="dk1"/>
                </a:solidFill>
                <a:latin typeface="Courier New"/>
                <a:ea typeface="Courier New"/>
                <a:cs typeface="Courier New"/>
                <a:sym typeface="Courier New"/>
              </a:rPr>
              <a:t>)</a:t>
            </a:r>
            <a:endParaRPr sz="10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50" b="1">
                <a:solidFill>
                  <a:schemeClr val="dk1"/>
                </a:solidFill>
                <a:latin typeface="Courier New"/>
                <a:ea typeface="Courier New"/>
                <a:cs typeface="Courier New"/>
                <a:sym typeface="Courier New"/>
              </a:rPr>
              <a:t>nltk.download(</a:t>
            </a:r>
            <a:r>
              <a:rPr lang="en" sz="1050" b="1">
                <a:solidFill>
                  <a:srgbClr val="A31515"/>
                </a:solidFill>
                <a:latin typeface="Courier New"/>
                <a:ea typeface="Courier New"/>
                <a:cs typeface="Courier New"/>
                <a:sym typeface="Courier New"/>
              </a:rPr>
              <a:t>"wordnet"</a:t>
            </a:r>
            <a:r>
              <a:rPr lang="en" sz="1050" b="1">
                <a:solidFill>
                  <a:schemeClr val="dk1"/>
                </a:solidFill>
                <a:latin typeface="Courier New"/>
                <a:ea typeface="Courier New"/>
                <a:cs typeface="Courier New"/>
                <a:sym typeface="Courier New"/>
              </a:rPr>
              <a:t>)</a:t>
            </a:r>
            <a:endParaRPr sz="10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0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50" b="1">
                <a:solidFill>
                  <a:schemeClr val="dk1"/>
                </a:solidFill>
                <a:latin typeface="Courier New"/>
                <a:ea typeface="Courier New"/>
                <a:cs typeface="Courier New"/>
                <a:sym typeface="Courier New"/>
              </a:rPr>
              <a:t>doc1 = </a:t>
            </a:r>
            <a:r>
              <a:rPr lang="en" sz="1050" b="1">
                <a:solidFill>
                  <a:srgbClr val="A31515"/>
                </a:solidFill>
                <a:latin typeface="Courier New"/>
                <a:ea typeface="Courier New"/>
                <a:cs typeface="Courier New"/>
                <a:sym typeface="Courier New"/>
              </a:rPr>
              <a:t>"Sugar is bad to consume. My sister likes to have sugar, but not my father."</a:t>
            </a:r>
            <a:endParaRPr sz="1050" b="1">
              <a:solidFill>
                <a:srgbClr val="A31515"/>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50" b="1">
                <a:solidFill>
                  <a:schemeClr val="dk1"/>
                </a:solidFill>
                <a:latin typeface="Courier New"/>
                <a:ea typeface="Courier New"/>
                <a:cs typeface="Courier New"/>
                <a:sym typeface="Courier New"/>
              </a:rPr>
              <a:t>doc2 = </a:t>
            </a:r>
            <a:r>
              <a:rPr lang="en" sz="1050" b="1">
                <a:solidFill>
                  <a:srgbClr val="A31515"/>
                </a:solidFill>
                <a:latin typeface="Courier New"/>
                <a:ea typeface="Courier New"/>
                <a:cs typeface="Courier New"/>
                <a:sym typeface="Courier New"/>
              </a:rPr>
              <a:t>"My father spends a lot of time driving my sister around to dance practice."</a:t>
            </a:r>
            <a:endParaRPr sz="1050" b="1">
              <a:solidFill>
                <a:srgbClr val="A31515"/>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50" b="1">
                <a:solidFill>
                  <a:schemeClr val="dk1"/>
                </a:solidFill>
                <a:latin typeface="Courier New"/>
                <a:ea typeface="Courier New"/>
                <a:cs typeface="Courier New"/>
                <a:sym typeface="Courier New"/>
              </a:rPr>
              <a:t>doc3 = </a:t>
            </a:r>
            <a:r>
              <a:rPr lang="en" sz="1050" b="1">
                <a:solidFill>
                  <a:srgbClr val="A31515"/>
                </a:solidFill>
                <a:latin typeface="Courier New"/>
                <a:ea typeface="Courier New"/>
                <a:cs typeface="Courier New"/>
                <a:sym typeface="Courier New"/>
              </a:rPr>
              <a:t>"Doctors suggest that driving may cause increased stress and blood pressure."</a:t>
            </a:r>
            <a:endParaRPr sz="1050" b="1">
              <a:solidFill>
                <a:srgbClr val="A31515"/>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50" b="1">
                <a:solidFill>
                  <a:schemeClr val="dk1"/>
                </a:solidFill>
                <a:latin typeface="Courier New"/>
                <a:ea typeface="Courier New"/>
                <a:cs typeface="Courier New"/>
                <a:sym typeface="Courier New"/>
              </a:rPr>
              <a:t>doc4 = </a:t>
            </a:r>
            <a:r>
              <a:rPr lang="en" sz="1050" b="1">
                <a:solidFill>
                  <a:srgbClr val="A31515"/>
                </a:solidFill>
                <a:latin typeface="Courier New"/>
                <a:ea typeface="Courier New"/>
                <a:cs typeface="Courier New"/>
                <a:sym typeface="Courier New"/>
              </a:rPr>
              <a:t>"Sometimes I feel pressure to perform well at school, but my father never seems to drive my sister to do better."</a:t>
            </a:r>
            <a:endParaRPr sz="1050" b="1">
              <a:solidFill>
                <a:srgbClr val="A31515"/>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50" b="1">
                <a:solidFill>
                  <a:schemeClr val="dk1"/>
                </a:solidFill>
                <a:latin typeface="Courier New"/>
                <a:ea typeface="Courier New"/>
                <a:cs typeface="Courier New"/>
                <a:sym typeface="Courier New"/>
              </a:rPr>
              <a:t>doc5 = </a:t>
            </a:r>
            <a:r>
              <a:rPr lang="en" sz="1050" b="1">
                <a:solidFill>
                  <a:srgbClr val="A31515"/>
                </a:solidFill>
                <a:latin typeface="Courier New"/>
                <a:ea typeface="Courier New"/>
                <a:cs typeface="Courier New"/>
                <a:sym typeface="Courier New"/>
              </a:rPr>
              <a:t>"Health experts say that Sugar is not good for your lifestyle."</a:t>
            </a:r>
            <a:endParaRPr sz="1050" b="1">
              <a:solidFill>
                <a:srgbClr val="A31515"/>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050" b="1">
              <a:solidFill>
                <a:srgbClr val="AAAAAA"/>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50" b="1">
                <a:solidFill>
                  <a:schemeClr val="dk1"/>
                </a:solidFill>
                <a:latin typeface="Courier New"/>
                <a:ea typeface="Courier New"/>
                <a:cs typeface="Courier New"/>
                <a:sym typeface="Courier New"/>
              </a:rPr>
              <a:t>doc_complete = [doc1, doc2, doc3, doc4, doc5]</a:t>
            </a:r>
            <a:endParaRPr sz="1050" b="1">
              <a:solidFill>
                <a:schemeClr val="dk1"/>
              </a:solidFill>
              <a:latin typeface="Courier New"/>
              <a:ea typeface="Courier New"/>
              <a:cs typeface="Courier New"/>
              <a:sym typeface="Courier New"/>
            </a:endParaRPr>
          </a:p>
          <a:p>
            <a:pPr marL="0" lvl="0" indent="0" algn="l" rtl="0">
              <a:lnSpc>
                <a:spcPct val="100000"/>
              </a:lnSpc>
              <a:spcBef>
                <a:spcPts val="0"/>
              </a:spcBef>
              <a:spcAft>
                <a:spcPts val="1600"/>
              </a:spcAft>
              <a:buNone/>
            </a:pP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Montserrat"/>
                <a:ea typeface="Montserrat"/>
                <a:cs typeface="Montserrat"/>
                <a:sym typeface="Montserrat"/>
              </a:rPr>
              <a:t>Preprocessing Step 1: Remove Stopwords</a:t>
            </a:r>
            <a:endParaRPr sz="3000" b="1">
              <a:latin typeface="Montserrat"/>
              <a:ea typeface="Montserrat"/>
              <a:cs typeface="Montserrat"/>
              <a:sym typeface="Montserrat"/>
            </a:endParaRPr>
          </a:p>
        </p:txBody>
      </p:sp>
      <p:sp>
        <p:nvSpPr>
          <p:cNvPr id="79" name="Google Shape;79;p17"/>
          <p:cNvSpPr txBox="1">
            <a:spLocks noGrp="1"/>
          </p:cNvSpPr>
          <p:nvPr>
            <p:ph type="body" idx="1"/>
          </p:nvPr>
        </p:nvSpPr>
        <p:spPr>
          <a:xfrm>
            <a:off x="311700" y="125852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Montserrat"/>
              <a:buChar char="●"/>
            </a:pPr>
            <a:r>
              <a:rPr lang="en">
                <a:solidFill>
                  <a:srgbClr val="000000"/>
                </a:solidFill>
                <a:latin typeface="Montserrat"/>
                <a:ea typeface="Montserrat"/>
                <a:cs typeface="Montserrat"/>
                <a:sym typeface="Montserrat"/>
              </a:rPr>
              <a:t>Stopwords = the, a, he, she, I, these, those, etc.</a:t>
            </a:r>
            <a:endParaRPr>
              <a:solidFill>
                <a:srgbClr val="000000"/>
              </a:solidFill>
              <a:latin typeface="Montserrat"/>
              <a:ea typeface="Montserrat"/>
              <a:cs typeface="Montserrat"/>
              <a:sym typeface="Montserrat"/>
            </a:endParaRPr>
          </a:p>
          <a:p>
            <a:pPr marL="0" lvl="0" indent="0" algn="l" rtl="0">
              <a:lnSpc>
                <a:spcPct val="150000"/>
              </a:lnSpc>
              <a:spcBef>
                <a:spcPts val="1600"/>
              </a:spcBef>
              <a:spcAft>
                <a:spcPts val="0"/>
              </a:spcAft>
              <a:buNone/>
            </a:pPr>
            <a:r>
              <a:rPr lang="en" sz="1850" b="1">
                <a:solidFill>
                  <a:schemeClr val="dk1"/>
                </a:solidFill>
                <a:latin typeface="Courier New"/>
                <a:ea typeface="Courier New"/>
                <a:cs typeface="Courier New"/>
                <a:sym typeface="Courier New"/>
              </a:rPr>
              <a:t>stop = </a:t>
            </a:r>
            <a:r>
              <a:rPr lang="en" sz="1850" b="1">
                <a:solidFill>
                  <a:srgbClr val="0000FF"/>
                </a:solidFill>
                <a:latin typeface="Courier New"/>
                <a:ea typeface="Courier New"/>
                <a:cs typeface="Courier New"/>
                <a:sym typeface="Courier New"/>
              </a:rPr>
              <a:t>set</a:t>
            </a:r>
            <a:r>
              <a:rPr lang="en" sz="1850" b="1">
                <a:solidFill>
                  <a:schemeClr val="dk1"/>
                </a:solidFill>
                <a:latin typeface="Courier New"/>
                <a:ea typeface="Courier New"/>
                <a:cs typeface="Courier New"/>
                <a:sym typeface="Courier New"/>
              </a:rPr>
              <a:t>(stopwords.words(</a:t>
            </a:r>
            <a:r>
              <a:rPr lang="en" sz="1850" b="1">
                <a:solidFill>
                  <a:srgbClr val="A31515"/>
                </a:solidFill>
                <a:latin typeface="Courier New"/>
                <a:ea typeface="Courier New"/>
                <a:cs typeface="Courier New"/>
                <a:sym typeface="Courier New"/>
              </a:rPr>
              <a:t>'english'</a:t>
            </a:r>
            <a:r>
              <a:rPr lang="en" sz="1850" b="1">
                <a:solidFill>
                  <a:schemeClr val="dk1"/>
                </a:solidFill>
                <a:latin typeface="Courier New"/>
                <a:ea typeface="Courier New"/>
                <a:cs typeface="Courier New"/>
                <a:sym typeface="Courier New"/>
              </a:rPr>
              <a:t>))</a:t>
            </a:r>
            <a:endParaRPr sz="1850" b="1">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1600"/>
              </a:spcAft>
              <a:buNone/>
            </a:pPr>
            <a:endParaRPr>
              <a:solidFill>
                <a:srgbClr val="0000FF"/>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Preprocessing Step 2: Remove Punctuation</a:t>
            </a:r>
            <a:endParaRPr b="1">
              <a:latin typeface="Montserrat"/>
              <a:ea typeface="Montserrat"/>
              <a:cs typeface="Montserrat"/>
              <a:sym typeface="Montserrat"/>
            </a:endParaRPr>
          </a:p>
        </p:txBody>
      </p:sp>
      <p:sp>
        <p:nvSpPr>
          <p:cNvPr id="85" name="Google Shape;85;p18"/>
          <p:cNvSpPr txBox="1">
            <a:spLocks noGrp="1"/>
          </p:cNvSpPr>
          <p:nvPr>
            <p:ph type="body" idx="1"/>
          </p:nvPr>
        </p:nvSpPr>
        <p:spPr>
          <a:xfrm>
            <a:off x="311700" y="125852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2"/>
              </a:buClr>
              <a:buSzPts val="1800"/>
              <a:buFont typeface="Montserrat"/>
              <a:buChar char="●"/>
            </a:pPr>
            <a:r>
              <a:rPr lang="en">
                <a:solidFill>
                  <a:srgbClr val="0000FF"/>
                </a:solidFill>
                <a:latin typeface="Montserrat"/>
                <a:ea typeface="Montserrat"/>
                <a:cs typeface="Montserrat"/>
                <a:sym typeface="Montserrat"/>
              </a:rPr>
              <a:t>Only care about words! No fluff!</a:t>
            </a:r>
            <a:endParaRPr>
              <a:solidFill>
                <a:srgbClr val="0000FF"/>
              </a:solidFill>
              <a:latin typeface="Montserrat"/>
              <a:ea typeface="Montserrat"/>
              <a:cs typeface="Montserrat"/>
              <a:sym typeface="Montserrat"/>
            </a:endParaRPr>
          </a:p>
          <a:p>
            <a:pPr marL="0" lvl="0" indent="0" algn="l" rtl="0">
              <a:lnSpc>
                <a:spcPct val="150000"/>
              </a:lnSpc>
              <a:spcBef>
                <a:spcPts val="1600"/>
              </a:spcBef>
              <a:spcAft>
                <a:spcPts val="0"/>
              </a:spcAft>
              <a:buNone/>
            </a:pPr>
            <a:r>
              <a:rPr lang="en" sz="1750" b="1">
                <a:solidFill>
                  <a:schemeClr val="dk1"/>
                </a:solidFill>
                <a:latin typeface="Courier New"/>
                <a:ea typeface="Courier New"/>
                <a:cs typeface="Courier New"/>
                <a:sym typeface="Courier New"/>
              </a:rPr>
              <a:t>exclude = </a:t>
            </a:r>
            <a:r>
              <a:rPr lang="en" sz="1750" b="1">
                <a:solidFill>
                  <a:srgbClr val="0000FF"/>
                </a:solidFill>
                <a:latin typeface="Courier New"/>
                <a:ea typeface="Courier New"/>
                <a:cs typeface="Courier New"/>
                <a:sym typeface="Courier New"/>
              </a:rPr>
              <a:t>set</a:t>
            </a:r>
            <a:r>
              <a:rPr lang="en" sz="1750" b="1">
                <a:solidFill>
                  <a:schemeClr val="dk1"/>
                </a:solidFill>
                <a:latin typeface="Courier New"/>
                <a:ea typeface="Courier New"/>
                <a:cs typeface="Courier New"/>
                <a:sym typeface="Courier New"/>
              </a:rPr>
              <a:t>(string.punctuation)</a:t>
            </a:r>
            <a:endParaRPr sz="2550" b="1">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1600"/>
              </a:spcAft>
              <a:buNone/>
            </a:pPr>
            <a:endParaRPr>
              <a:solidFill>
                <a:srgbClr val="0000FF"/>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Preprocessing Step 3: Lemmatize</a:t>
            </a:r>
            <a:endParaRPr b="1">
              <a:latin typeface="Montserrat"/>
              <a:ea typeface="Montserrat"/>
              <a:cs typeface="Montserrat"/>
              <a:sym typeface="Montserrat"/>
            </a:endParaRPr>
          </a:p>
        </p:txBody>
      </p:sp>
      <p:sp>
        <p:nvSpPr>
          <p:cNvPr id="91" name="Google Shape;91;p19"/>
          <p:cNvSpPr txBox="1">
            <a:spLocks noGrp="1"/>
          </p:cNvSpPr>
          <p:nvPr>
            <p:ph type="body" idx="1"/>
          </p:nvPr>
        </p:nvSpPr>
        <p:spPr>
          <a:xfrm>
            <a:off x="311700" y="125852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2"/>
              </a:buClr>
              <a:buSzPts val="1800"/>
              <a:buFont typeface="Montserrat"/>
              <a:buChar char="●"/>
            </a:pPr>
            <a:r>
              <a:rPr lang="en">
                <a:solidFill>
                  <a:srgbClr val="0000FF"/>
                </a:solidFill>
                <a:latin typeface="Montserrat"/>
                <a:ea typeface="Montserrat"/>
                <a:cs typeface="Montserrat"/>
                <a:sym typeface="Montserrat"/>
              </a:rPr>
              <a:t>Converting words to base forms through </a:t>
            </a:r>
            <a:r>
              <a:rPr lang="en" b="1">
                <a:solidFill>
                  <a:srgbClr val="0000FF"/>
                </a:solidFill>
                <a:latin typeface="Montserrat"/>
                <a:ea typeface="Montserrat"/>
                <a:cs typeface="Montserrat"/>
                <a:sym typeface="Montserrat"/>
              </a:rPr>
              <a:t>morphological changes</a:t>
            </a:r>
            <a:endParaRPr>
              <a:solidFill>
                <a:srgbClr val="0000FF"/>
              </a:solidFill>
              <a:latin typeface="Montserrat"/>
              <a:ea typeface="Montserrat"/>
              <a:cs typeface="Montserrat"/>
              <a:sym typeface="Montserrat"/>
            </a:endParaRPr>
          </a:p>
          <a:p>
            <a:pPr marL="457200" marR="0" lvl="0" indent="-342900" algn="l" rtl="0">
              <a:lnSpc>
                <a:spcPct val="100000"/>
              </a:lnSpc>
              <a:spcBef>
                <a:spcPts val="0"/>
              </a:spcBef>
              <a:spcAft>
                <a:spcPts val="0"/>
              </a:spcAft>
              <a:buClr>
                <a:srgbClr val="0000FF"/>
              </a:buClr>
              <a:buSzPts val="1800"/>
              <a:buFont typeface="Montserrat"/>
              <a:buChar char="●"/>
            </a:pPr>
            <a:r>
              <a:rPr lang="en">
                <a:solidFill>
                  <a:srgbClr val="0000FF"/>
                </a:solidFill>
                <a:latin typeface="Montserrat"/>
                <a:ea typeface="Montserrat"/>
                <a:cs typeface="Montserrat"/>
                <a:sym typeface="Montserrat"/>
              </a:rPr>
              <a:t>E.g. studies → study</a:t>
            </a:r>
            <a:endParaRPr>
              <a:solidFill>
                <a:srgbClr val="0000FF"/>
              </a:solidFill>
              <a:latin typeface="Montserrat"/>
              <a:ea typeface="Montserrat"/>
              <a:cs typeface="Montserrat"/>
              <a:sym typeface="Montserrat"/>
            </a:endParaRPr>
          </a:p>
          <a:p>
            <a:pPr marL="914400" marR="0" lvl="1" indent="-317500" algn="l" rtl="0">
              <a:lnSpc>
                <a:spcPct val="100000"/>
              </a:lnSpc>
              <a:spcBef>
                <a:spcPts val="0"/>
              </a:spcBef>
              <a:spcAft>
                <a:spcPts val="0"/>
              </a:spcAft>
              <a:buClr>
                <a:srgbClr val="0000FF"/>
              </a:buClr>
              <a:buSzPts val="1400"/>
              <a:buFont typeface="Montserrat"/>
              <a:buChar char="○"/>
            </a:pPr>
            <a:r>
              <a:rPr lang="en">
                <a:solidFill>
                  <a:srgbClr val="0000FF"/>
                </a:solidFill>
                <a:latin typeface="Montserrat"/>
                <a:ea typeface="Montserrat"/>
                <a:cs typeface="Montserrat"/>
                <a:sym typeface="Montserrat"/>
              </a:rPr>
              <a:t>E.g. NOT studies → studi</a:t>
            </a:r>
            <a:endParaRPr>
              <a:solidFill>
                <a:srgbClr val="0000FF"/>
              </a:solidFill>
              <a:latin typeface="Montserrat"/>
              <a:ea typeface="Montserrat"/>
              <a:cs typeface="Montserrat"/>
              <a:sym typeface="Montserrat"/>
            </a:endParaRPr>
          </a:p>
          <a:p>
            <a:pPr marL="0" lvl="0" indent="0" algn="l" rtl="0">
              <a:lnSpc>
                <a:spcPct val="150000"/>
              </a:lnSpc>
              <a:spcBef>
                <a:spcPts val="1600"/>
              </a:spcBef>
              <a:spcAft>
                <a:spcPts val="0"/>
              </a:spcAft>
              <a:buNone/>
            </a:pPr>
            <a:r>
              <a:rPr lang="en" sz="1950" b="1">
                <a:solidFill>
                  <a:schemeClr val="dk1"/>
                </a:solidFill>
                <a:latin typeface="Courier New"/>
                <a:ea typeface="Courier New"/>
                <a:cs typeface="Courier New"/>
                <a:sym typeface="Courier New"/>
              </a:rPr>
              <a:t>lemma = WordNetLemmatizer()</a:t>
            </a:r>
            <a:endParaRPr sz="2650" b="1">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1600"/>
              </a:spcAft>
              <a:buNone/>
            </a:pPr>
            <a:endParaRPr>
              <a:solidFill>
                <a:srgbClr val="0000FF"/>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Montserrat"/>
                <a:ea typeface="Montserrat"/>
                <a:cs typeface="Montserrat"/>
                <a:sym typeface="Montserrat"/>
              </a:rPr>
              <a:t>Function!</a:t>
            </a:r>
            <a:endParaRPr b="1">
              <a:latin typeface="Montserrat"/>
              <a:ea typeface="Montserrat"/>
              <a:cs typeface="Montserrat"/>
              <a:sym typeface="Montserrat"/>
            </a:endParaRPr>
          </a:p>
        </p:txBody>
      </p:sp>
      <p:sp>
        <p:nvSpPr>
          <p:cNvPr id="97" name="Google Shape;97;p20"/>
          <p:cNvSpPr txBox="1">
            <a:spLocks noGrp="1"/>
          </p:cNvSpPr>
          <p:nvPr>
            <p:ph type="body" idx="1"/>
          </p:nvPr>
        </p:nvSpPr>
        <p:spPr>
          <a:xfrm>
            <a:off x="311700" y="125852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350" b="1">
                <a:solidFill>
                  <a:srgbClr val="0000FF"/>
                </a:solidFill>
                <a:latin typeface="Courier New"/>
                <a:ea typeface="Courier New"/>
                <a:cs typeface="Courier New"/>
                <a:sym typeface="Courier New"/>
              </a:rPr>
              <a:t>def</a:t>
            </a:r>
            <a:r>
              <a:rPr lang="en" sz="1350" b="1">
                <a:solidFill>
                  <a:schemeClr val="dk1"/>
                </a:solidFill>
                <a:latin typeface="Courier New"/>
                <a:ea typeface="Courier New"/>
                <a:cs typeface="Courier New"/>
                <a:sym typeface="Courier New"/>
              </a:rPr>
              <a:t> clean(doc):</a:t>
            </a:r>
            <a:endParaRPr sz="13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50" b="1">
                <a:solidFill>
                  <a:schemeClr val="dk1"/>
                </a:solidFill>
                <a:latin typeface="Courier New"/>
                <a:ea typeface="Courier New"/>
                <a:cs typeface="Courier New"/>
                <a:sym typeface="Courier New"/>
              </a:rPr>
              <a:t>   stop_free = </a:t>
            </a:r>
            <a:r>
              <a:rPr lang="en" sz="1350" b="1">
                <a:solidFill>
                  <a:srgbClr val="A31515"/>
                </a:solidFill>
                <a:latin typeface="Courier New"/>
                <a:ea typeface="Courier New"/>
                <a:cs typeface="Courier New"/>
                <a:sym typeface="Courier New"/>
              </a:rPr>
              <a:t>" "</a:t>
            </a:r>
            <a:r>
              <a:rPr lang="en" sz="1350" b="1">
                <a:solidFill>
                  <a:schemeClr val="dk1"/>
                </a:solidFill>
                <a:latin typeface="Courier New"/>
                <a:ea typeface="Courier New"/>
                <a:cs typeface="Courier New"/>
                <a:sym typeface="Courier New"/>
              </a:rPr>
              <a:t>.join([i </a:t>
            </a:r>
            <a:r>
              <a:rPr lang="en" sz="1350" b="1">
                <a:solidFill>
                  <a:srgbClr val="0000FF"/>
                </a:solidFill>
                <a:latin typeface="Courier New"/>
                <a:ea typeface="Courier New"/>
                <a:cs typeface="Courier New"/>
                <a:sym typeface="Courier New"/>
              </a:rPr>
              <a:t>for</a:t>
            </a:r>
            <a:r>
              <a:rPr lang="en" sz="1350" b="1">
                <a:solidFill>
                  <a:schemeClr val="dk1"/>
                </a:solidFill>
                <a:latin typeface="Courier New"/>
                <a:ea typeface="Courier New"/>
                <a:cs typeface="Courier New"/>
                <a:sym typeface="Courier New"/>
              </a:rPr>
              <a:t> i </a:t>
            </a:r>
            <a:r>
              <a:rPr lang="en" sz="1350" b="1">
                <a:solidFill>
                  <a:srgbClr val="0000FF"/>
                </a:solidFill>
                <a:latin typeface="Courier New"/>
                <a:ea typeface="Courier New"/>
                <a:cs typeface="Courier New"/>
                <a:sym typeface="Courier New"/>
              </a:rPr>
              <a:t>in</a:t>
            </a:r>
            <a:r>
              <a:rPr lang="en" sz="1350" b="1">
                <a:solidFill>
                  <a:schemeClr val="dk1"/>
                </a:solidFill>
                <a:latin typeface="Courier New"/>
                <a:ea typeface="Courier New"/>
                <a:cs typeface="Courier New"/>
                <a:sym typeface="Courier New"/>
              </a:rPr>
              <a:t> doc.lower().split() </a:t>
            </a:r>
            <a:r>
              <a:rPr lang="en" sz="1350" b="1">
                <a:solidFill>
                  <a:srgbClr val="0000FF"/>
                </a:solidFill>
                <a:latin typeface="Courier New"/>
                <a:ea typeface="Courier New"/>
                <a:cs typeface="Courier New"/>
                <a:sym typeface="Courier New"/>
              </a:rPr>
              <a:t>if</a:t>
            </a:r>
            <a:r>
              <a:rPr lang="en" sz="1350" b="1">
                <a:solidFill>
                  <a:schemeClr val="dk1"/>
                </a:solidFill>
                <a:latin typeface="Courier New"/>
                <a:ea typeface="Courier New"/>
                <a:cs typeface="Courier New"/>
                <a:sym typeface="Courier New"/>
              </a:rPr>
              <a:t> i </a:t>
            </a:r>
            <a:r>
              <a:rPr lang="en" sz="1350" b="1">
                <a:solidFill>
                  <a:srgbClr val="0000FF"/>
                </a:solidFill>
                <a:latin typeface="Courier New"/>
                <a:ea typeface="Courier New"/>
                <a:cs typeface="Courier New"/>
                <a:sym typeface="Courier New"/>
              </a:rPr>
              <a:t>not</a:t>
            </a:r>
            <a:r>
              <a:rPr lang="en" sz="1350" b="1">
                <a:solidFill>
                  <a:schemeClr val="dk1"/>
                </a:solidFill>
                <a:latin typeface="Courier New"/>
                <a:ea typeface="Courier New"/>
                <a:cs typeface="Courier New"/>
                <a:sym typeface="Courier New"/>
              </a:rPr>
              <a:t> </a:t>
            </a:r>
            <a:r>
              <a:rPr lang="en" sz="1350" b="1">
                <a:solidFill>
                  <a:srgbClr val="0000FF"/>
                </a:solidFill>
                <a:latin typeface="Courier New"/>
                <a:ea typeface="Courier New"/>
                <a:cs typeface="Courier New"/>
                <a:sym typeface="Courier New"/>
              </a:rPr>
              <a:t>in</a:t>
            </a:r>
            <a:r>
              <a:rPr lang="en" sz="1350" b="1">
                <a:solidFill>
                  <a:schemeClr val="dk1"/>
                </a:solidFill>
                <a:latin typeface="Courier New"/>
                <a:ea typeface="Courier New"/>
                <a:cs typeface="Courier New"/>
                <a:sym typeface="Courier New"/>
              </a:rPr>
              <a:t> stop])</a:t>
            </a:r>
            <a:endParaRPr sz="13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50" b="1">
                <a:solidFill>
                  <a:schemeClr val="dk1"/>
                </a:solidFill>
                <a:latin typeface="Courier New"/>
                <a:ea typeface="Courier New"/>
                <a:cs typeface="Courier New"/>
                <a:sym typeface="Courier New"/>
              </a:rPr>
              <a:t>   punc_free = </a:t>
            </a:r>
            <a:r>
              <a:rPr lang="en" sz="1350" b="1">
                <a:solidFill>
                  <a:srgbClr val="A31515"/>
                </a:solidFill>
                <a:latin typeface="Courier New"/>
                <a:ea typeface="Courier New"/>
                <a:cs typeface="Courier New"/>
                <a:sym typeface="Courier New"/>
              </a:rPr>
              <a:t>''</a:t>
            </a:r>
            <a:r>
              <a:rPr lang="en" sz="1350" b="1">
                <a:solidFill>
                  <a:schemeClr val="dk1"/>
                </a:solidFill>
                <a:latin typeface="Courier New"/>
                <a:ea typeface="Courier New"/>
                <a:cs typeface="Courier New"/>
                <a:sym typeface="Courier New"/>
              </a:rPr>
              <a:t>.join(ch </a:t>
            </a:r>
            <a:r>
              <a:rPr lang="en" sz="1350" b="1">
                <a:solidFill>
                  <a:srgbClr val="0000FF"/>
                </a:solidFill>
                <a:latin typeface="Courier New"/>
                <a:ea typeface="Courier New"/>
                <a:cs typeface="Courier New"/>
                <a:sym typeface="Courier New"/>
              </a:rPr>
              <a:t>for</a:t>
            </a:r>
            <a:r>
              <a:rPr lang="en" sz="1350" b="1">
                <a:solidFill>
                  <a:schemeClr val="dk1"/>
                </a:solidFill>
                <a:latin typeface="Courier New"/>
                <a:ea typeface="Courier New"/>
                <a:cs typeface="Courier New"/>
                <a:sym typeface="Courier New"/>
              </a:rPr>
              <a:t> ch </a:t>
            </a:r>
            <a:r>
              <a:rPr lang="en" sz="1350" b="1">
                <a:solidFill>
                  <a:srgbClr val="0000FF"/>
                </a:solidFill>
                <a:latin typeface="Courier New"/>
                <a:ea typeface="Courier New"/>
                <a:cs typeface="Courier New"/>
                <a:sym typeface="Courier New"/>
              </a:rPr>
              <a:t>in</a:t>
            </a:r>
            <a:r>
              <a:rPr lang="en" sz="1350" b="1">
                <a:solidFill>
                  <a:schemeClr val="dk1"/>
                </a:solidFill>
                <a:latin typeface="Courier New"/>
                <a:ea typeface="Courier New"/>
                <a:cs typeface="Courier New"/>
                <a:sym typeface="Courier New"/>
              </a:rPr>
              <a:t> stop_free </a:t>
            </a:r>
            <a:r>
              <a:rPr lang="en" sz="1350" b="1">
                <a:solidFill>
                  <a:srgbClr val="0000FF"/>
                </a:solidFill>
                <a:latin typeface="Courier New"/>
                <a:ea typeface="Courier New"/>
                <a:cs typeface="Courier New"/>
                <a:sym typeface="Courier New"/>
              </a:rPr>
              <a:t>if</a:t>
            </a:r>
            <a:r>
              <a:rPr lang="en" sz="1350" b="1">
                <a:solidFill>
                  <a:schemeClr val="dk1"/>
                </a:solidFill>
                <a:latin typeface="Courier New"/>
                <a:ea typeface="Courier New"/>
                <a:cs typeface="Courier New"/>
                <a:sym typeface="Courier New"/>
              </a:rPr>
              <a:t> ch </a:t>
            </a:r>
            <a:r>
              <a:rPr lang="en" sz="1350" b="1">
                <a:solidFill>
                  <a:srgbClr val="0000FF"/>
                </a:solidFill>
                <a:latin typeface="Courier New"/>
                <a:ea typeface="Courier New"/>
                <a:cs typeface="Courier New"/>
                <a:sym typeface="Courier New"/>
              </a:rPr>
              <a:t>not</a:t>
            </a:r>
            <a:r>
              <a:rPr lang="en" sz="1350" b="1">
                <a:solidFill>
                  <a:schemeClr val="dk1"/>
                </a:solidFill>
                <a:latin typeface="Courier New"/>
                <a:ea typeface="Courier New"/>
                <a:cs typeface="Courier New"/>
                <a:sym typeface="Courier New"/>
              </a:rPr>
              <a:t> </a:t>
            </a:r>
            <a:r>
              <a:rPr lang="en" sz="1350" b="1">
                <a:solidFill>
                  <a:srgbClr val="0000FF"/>
                </a:solidFill>
                <a:latin typeface="Courier New"/>
                <a:ea typeface="Courier New"/>
                <a:cs typeface="Courier New"/>
                <a:sym typeface="Courier New"/>
              </a:rPr>
              <a:t>in</a:t>
            </a:r>
            <a:r>
              <a:rPr lang="en" sz="1350" b="1">
                <a:solidFill>
                  <a:schemeClr val="dk1"/>
                </a:solidFill>
                <a:latin typeface="Courier New"/>
                <a:ea typeface="Courier New"/>
                <a:cs typeface="Courier New"/>
                <a:sym typeface="Courier New"/>
              </a:rPr>
              <a:t> exclude)</a:t>
            </a:r>
            <a:endParaRPr sz="13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50" b="1">
                <a:solidFill>
                  <a:schemeClr val="dk1"/>
                </a:solidFill>
                <a:latin typeface="Courier New"/>
                <a:ea typeface="Courier New"/>
                <a:cs typeface="Courier New"/>
                <a:sym typeface="Courier New"/>
              </a:rPr>
              <a:t>   normalized = </a:t>
            </a:r>
            <a:r>
              <a:rPr lang="en" sz="1350" b="1">
                <a:solidFill>
                  <a:srgbClr val="A31515"/>
                </a:solidFill>
                <a:latin typeface="Courier New"/>
                <a:ea typeface="Courier New"/>
                <a:cs typeface="Courier New"/>
                <a:sym typeface="Courier New"/>
              </a:rPr>
              <a:t>" "</a:t>
            </a:r>
            <a:r>
              <a:rPr lang="en" sz="1350" b="1">
                <a:solidFill>
                  <a:schemeClr val="dk1"/>
                </a:solidFill>
                <a:latin typeface="Courier New"/>
                <a:ea typeface="Courier New"/>
                <a:cs typeface="Courier New"/>
                <a:sym typeface="Courier New"/>
              </a:rPr>
              <a:t>.join(lemma.lemmatize(word) </a:t>
            </a:r>
            <a:r>
              <a:rPr lang="en" sz="1350" b="1">
                <a:solidFill>
                  <a:srgbClr val="0000FF"/>
                </a:solidFill>
                <a:latin typeface="Courier New"/>
                <a:ea typeface="Courier New"/>
                <a:cs typeface="Courier New"/>
                <a:sym typeface="Courier New"/>
              </a:rPr>
              <a:t>for</a:t>
            </a:r>
            <a:r>
              <a:rPr lang="en" sz="1350" b="1">
                <a:solidFill>
                  <a:schemeClr val="dk1"/>
                </a:solidFill>
                <a:latin typeface="Courier New"/>
                <a:ea typeface="Courier New"/>
                <a:cs typeface="Courier New"/>
                <a:sym typeface="Courier New"/>
              </a:rPr>
              <a:t> word </a:t>
            </a:r>
            <a:r>
              <a:rPr lang="en" sz="1350" b="1">
                <a:solidFill>
                  <a:srgbClr val="0000FF"/>
                </a:solidFill>
                <a:latin typeface="Courier New"/>
                <a:ea typeface="Courier New"/>
                <a:cs typeface="Courier New"/>
                <a:sym typeface="Courier New"/>
              </a:rPr>
              <a:t>in</a:t>
            </a:r>
            <a:r>
              <a:rPr lang="en" sz="1350" b="1">
                <a:solidFill>
                  <a:schemeClr val="dk1"/>
                </a:solidFill>
                <a:latin typeface="Courier New"/>
                <a:ea typeface="Courier New"/>
                <a:cs typeface="Courier New"/>
                <a:sym typeface="Courier New"/>
              </a:rPr>
              <a:t> punc_free.split())</a:t>
            </a:r>
            <a:endParaRPr sz="13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50" b="1">
                <a:solidFill>
                  <a:schemeClr val="dk1"/>
                </a:solidFill>
                <a:latin typeface="Courier New"/>
                <a:ea typeface="Courier New"/>
                <a:cs typeface="Courier New"/>
                <a:sym typeface="Courier New"/>
              </a:rPr>
              <a:t>   </a:t>
            </a:r>
            <a:r>
              <a:rPr lang="en" sz="1350" b="1">
                <a:solidFill>
                  <a:srgbClr val="0000FF"/>
                </a:solidFill>
                <a:latin typeface="Courier New"/>
                <a:ea typeface="Courier New"/>
                <a:cs typeface="Courier New"/>
                <a:sym typeface="Courier New"/>
              </a:rPr>
              <a:t>return</a:t>
            </a:r>
            <a:r>
              <a:rPr lang="en" sz="1350" b="1">
                <a:solidFill>
                  <a:schemeClr val="dk1"/>
                </a:solidFill>
                <a:latin typeface="Courier New"/>
                <a:ea typeface="Courier New"/>
                <a:cs typeface="Courier New"/>
                <a:sym typeface="Courier New"/>
              </a:rPr>
              <a:t> normalized</a:t>
            </a:r>
            <a:endParaRPr sz="13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350" b="1">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350" b="1">
                <a:solidFill>
                  <a:schemeClr val="dk1"/>
                </a:solidFill>
                <a:latin typeface="Courier New"/>
                <a:ea typeface="Courier New"/>
                <a:cs typeface="Courier New"/>
                <a:sym typeface="Courier New"/>
              </a:rPr>
              <a:t>doc_clean = [clean(doc).split() </a:t>
            </a:r>
            <a:r>
              <a:rPr lang="en" sz="1350" b="1">
                <a:solidFill>
                  <a:srgbClr val="0000FF"/>
                </a:solidFill>
                <a:latin typeface="Courier New"/>
                <a:ea typeface="Courier New"/>
                <a:cs typeface="Courier New"/>
                <a:sym typeface="Courier New"/>
              </a:rPr>
              <a:t>for</a:t>
            </a:r>
            <a:r>
              <a:rPr lang="en" sz="1350" b="1">
                <a:solidFill>
                  <a:schemeClr val="dk1"/>
                </a:solidFill>
                <a:latin typeface="Courier New"/>
                <a:ea typeface="Courier New"/>
                <a:cs typeface="Courier New"/>
                <a:sym typeface="Courier New"/>
              </a:rPr>
              <a:t> doc </a:t>
            </a:r>
            <a:r>
              <a:rPr lang="en" sz="1350" b="1">
                <a:solidFill>
                  <a:srgbClr val="0000FF"/>
                </a:solidFill>
                <a:latin typeface="Courier New"/>
                <a:ea typeface="Courier New"/>
                <a:cs typeface="Courier New"/>
                <a:sym typeface="Courier New"/>
              </a:rPr>
              <a:t>in</a:t>
            </a:r>
            <a:r>
              <a:rPr lang="en" sz="1350" b="1">
                <a:solidFill>
                  <a:schemeClr val="dk1"/>
                </a:solidFill>
                <a:latin typeface="Courier New"/>
                <a:ea typeface="Courier New"/>
                <a:cs typeface="Courier New"/>
                <a:sym typeface="Courier New"/>
              </a:rPr>
              <a:t> doc_complete]</a:t>
            </a:r>
            <a:endParaRPr sz="1350" b="1">
              <a:solidFill>
                <a:schemeClr val="dk1"/>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a:solidFill>
                <a:srgbClr val="0000FF"/>
              </a:solidFill>
              <a:latin typeface="Montserrat"/>
              <a:ea typeface="Montserrat"/>
              <a:cs typeface="Montserrat"/>
              <a:sym typeface="Montserrat"/>
            </a:endParaRPr>
          </a:p>
          <a:p>
            <a:pPr marL="0" marR="0" lvl="0" indent="0" algn="l" rtl="0">
              <a:lnSpc>
                <a:spcPct val="100000"/>
              </a:lnSpc>
              <a:spcBef>
                <a:spcPts val="0"/>
              </a:spcBef>
              <a:spcAft>
                <a:spcPts val="1600"/>
              </a:spcAft>
              <a:buNone/>
            </a:pPr>
            <a:endParaRPr>
              <a:solidFill>
                <a:srgbClr val="0000FF"/>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Montserrat"/>
                <a:ea typeface="Montserrat"/>
                <a:cs typeface="Montserrat"/>
                <a:sym typeface="Montserrat"/>
              </a:rPr>
              <a:t>Up Next</a:t>
            </a:r>
            <a:endParaRPr sz="3000" b="1">
              <a:latin typeface="Montserrat"/>
              <a:ea typeface="Montserrat"/>
              <a:cs typeface="Montserrat"/>
              <a:sym typeface="Montserrat"/>
            </a:endParaRPr>
          </a:p>
        </p:txBody>
      </p:sp>
      <p:sp>
        <p:nvSpPr>
          <p:cNvPr id="103" name="Google Shape;103;p21"/>
          <p:cNvSpPr txBox="1">
            <a:spLocks noGrp="1"/>
          </p:cNvSpPr>
          <p:nvPr>
            <p:ph type="body" idx="1"/>
          </p:nvPr>
        </p:nvSpPr>
        <p:spPr>
          <a:xfrm>
            <a:off x="311700" y="1258525"/>
            <a:ext cx="8520600" cy="3416400"/>
          </a:xfrm>
          <a:prstGeom prst="rect">
            <a:avLst/>
          </a:prstGeom>
        </p:spPr>
        <p:txBody>
          <a:bodyPr spcFirstLastPara="1" wrap="square" lIns="91425" tIns="91425" rIns="91425" bIns="91425" anchor="t" anchorCtr="0">
            <a:noAutofit/>
          </a:bodyPr>
          <a:lstStyle/>
          <a:p>
            <a:pPr marL="457200" marR="0" lvl="0" indent="-393700" algn="l" rtl="0">
              <a:lnSpc>
                <a:spcPct val="100000"/>
              </a:lnSpc>
              <a:spcBef>
                <a:spcPts val="0"/>
              </a:spcBef>
              <a:spcAft>
                <a:spcPts val="0"/>
              </a:spcAft>
              <a:buClr>
                <a:srgbClr val="000000"/>
              </a:buClr>
              <a:buSzPts val="2600"/>
              <a:buFont typeface="Montserrat"/>
              <a:buChar char="●"/>
            </a:pPr>
            <a:r>
              <a:rPr lang="en" sz="2600">
                <a:solidFill>
                  <a:srgbClr val="000000"/>
                </a:solidFill>
                <a:latin typeface="Montserrat"/>
                <a:ea typeface="Montserrat"/>
                <a:cs typeface="Montserrat"/>
                <a:sym typeface="Montserrat"/>
              </a:rPr>
              <a:t>Creating word matrix and vectorizing the text</a:t>
            </a:r>
            <a:endParaRPr sz="2600">
              <a:solidFill>
                <a:srgbClr val="000000"/>
              </a:solidFill>
              <a:latin typeface="Montserrat"/>
              <a:ea typeface="Montserrat"/>
              <a:cs typeface="Montserrat"/>
              <a:sym typeface="Montserrat"/>
            </a:endParaRPr>
          </a:p>
          <a:p>
            <a:pPr marL="457200" marR="0" lvl="0" indent="-393700" algn="l" rtl="0">
              <a:lnSpc>
                <a:spcPct val="100000"/>
              </a:lnSpc>
              <a:spcBef>
                <a:spcPts val="0"/>
              </a:spcBef>
              <a:spcAft>
                <a:spcPts val="0"/>
              </a:spcAft>
              <a:buClr>
                <a:srgbClr val="000000"/>
              </a:buClr>
              <a:buSzPts val="2600"/>
              <a:buFont typeface="Montserrat"/>
              <a:buChar char="●"/>
            </a:pPr>
            <a:r>
              <a:rPr lang="en" sz="2600">
                <a:solidFill>
                  <a:srgbClr val="000000"/>
                </a:solidFill>
                <a:latin typeface="Montserrat"/>
                <a:ea typeface="Montserrat"/>
                <a:cs typeface="Montserrat"/>
                <a:sym typeface="Montserrat"/>
              </a:rPr>
              <a:t>Coding the model</a:t>
            </a:r>
            <a:endParaRPr sz="2600">
              <a:solidFill>
                <a:srgbClr val="000000"/>
              </a:solidFill>
              <a:latin typeface="Montserrat"/>
              <a:ea typeface="Montserrat"/>
              <a:cs typeface="Montserrat"/>
              <a:sym typeface="Montserrat"/>
            </a:endParaRPr>
          </a:p>
          <a:p>
            <a:pPr marL="457200" marR="0" lvl="0" indent="-393700" algn="l" rtl="0">
              <a:lnSpc>
                <a:spcPct val="100000"/>
              </a:lnSpc>
              <a:spcBef>
                <a:spcPts val="0"/>
              </a:spcBef>
              <a:spcAft>
                <a:spcPts val="0"/>
              </a:spcAft>
              <a:buClr>
                <a:srgbClr val="000000"/>
              </a:buClr>
              <a:buSzPts val="2600"/>
              <a:buFont typeface="Montserrat"/>
              <a:buChar char="●"/>
            </a:pPr>
            <a:r>
              <a:rPr lang="en" sz="2600">
                <a:solidFill>
                  <a:srgbClr val="000000"/>
                </a:solidFill>
                <a:latin typeface="Montserrat"/>
                <a:ea typeface="Montserrat"/>
                <a:cs typeface="Montserrat"/>
                <a:sym typeface="Montserrat"/>
              </a:rPr>
              <a:t>Creating a wrapper function &amp; user interface</a:t>
            </a:r>
            <a:endParaRPr sz="2600">
              <a:solidFill>
                <a:srgbClr val="000000"/>
              </a:solidFill>
              <a:latin typeface="Montserrat"/>
              <a:ea typeface="Montserrat"/>
              <a:cs typeface="Montserrat"/>
              <a:sym typeface="Montserrat"/>
            </a:endParaRPr>
          </a:p>
          <a:p>
            <a:pPr marL="457200" marR="0" lvl="0" indent="-393700" algn="l" rtl="0">
              <a:lnSpc>
                <a:spcPct val="100000"/>
              </a:lnSpc>
              <a:spcBef>
                <a:spcPts val="0"/>
              </a:spcBef>
              <a:spcAft>
                <a:spcPts val="0"/>
              </a:spcAft>
              <a:buClr>
                <a:srgbClr val="0000FF"/>
              </a:buClr>
              <a:buSzPts val="2600"/>
              <a:buFont typeface="Montserrat"/>
              <a:buChar char="●"/>
            </a:pPr>
            <a:r>
              <a:rPr lang="en" sz="2600">
                <a:solidFill>
                  <a:srgbClr val="000000"/>
                </a:solidFill>
                <a:latin typeface="Montserrat"/>
                <a:ea typeface="Montserrat"/>
                <a:cs typeface="Montserrat"/>
                <a:sym typeface="Montserrat"/>
              </a:rPr>
              <a:t>Code from today: </a:t>
            </a:r>
            <a:r>
              <a:rPr lang="en" sz="2600" u="sng">
                <a:solidFill>
                  <a:schemeClr val="hlink"/>
                </a:solidFill>
                <a:latin typeface="Montserrat"/>
                <a:ea typeface="Montserrat"/>
                <a:cs typeface="Montserrat"/>
                <a:sym typeface="Montserrat"/>
                <a:hlinkClick r:id="rId3"/>
              </a:rPr>
              <a:t>https://repl.it/@enscma2/TopicModel</a:t>
            </a:r>
            <a:endParaRPr sz="2600">
              <a:solidFill>
                <a:srgbClr val="0000FF"/>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7506</Words>
  <Application>Microsoft Macintosh PowerPoint</Application>
  <PresentationFormat>On-screen Show (16:9)</PresentationFormat>
  <Paragraphs>364</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Montserrat</vt:lpstr>
      <vt:lpstr>Courier New</vt:lpstr>
      <vt:lpstr>Consolas</vt:lpstr>
      <vt:lpstr>Arial</vt:lpstr>
      <vt:lpstr>Simple Light</vt:lpstr>
      <vt:lpstr>Topic Modeling  With LDA</vt:lpstr>
      <vt:lpstr>Topic Modeling: The Task</vt:lpstr>
      <vt:lpstr>Latent Dirichlet Allocation: The Model</vt:lpstr>
      <vt:lpstr>Code Today: Data &amp; Preprocessing</vt:lpstr>
      <vt:lpstr>Preprocessing Step 1: Remove Stopwords</vt:lpstr>
      <vt:lpstr>Preprocessing Step 2: Remove Punctuation</vt:lpstr>
      <vt:lpstr>Preprocessing Step 3: Lemmatize</vt:lpstr>
      <vt:lpstr>Function!</vt:lpstr>
      <vt:lpstr>Up Next</vt:lpstr>
      <vt:lpstr>Topic Modeling  With LDA  Part 2</vt:lpstr>
      <vt:lpstr>Overview &amp; Review</vt:lpstr>
      <vt:lpstr>Recap: Preprocessing</vt:lpstr>
      <vt:lpstr>Recap: Preprocessing</vt:lpstr>
      <vt:lpstr>Processing: Mapping the Corpus</vt:lpstr>
      <vt:lpstr>Probability: Inputs and Outputs</vt:lpstr>
      <vt:lpstr>Probability: t Given d</vt:lpstr>
      <vt:lpstr>Probability: w Given t</vt:lpstr>
      <vt:lpstr>Probability: Product</vt:lpstr>
      <vt:lpstr>Up Next</vt:lpstr>
      <vt:lpstr>Topic Modeling  With LDA  Part 3</vt:lpstr>
      <vt:lpstr>Overview &amp; Review</vt:lpstr>
      <vt:lpstr>Recap: Preprocessing</vt:lpstr>
      <vt:lpstr>Recap: Mapping the Corpus</vt:lpstr>
      <vt:lpstr>Recap: Probability</vt:lpstr>
      <vt:lpstr>Function: Update Based on Probability</vt:lpstr>
      <vt:lpstr>Writing the Model</vt:lpstr>
      <vt:lpstr>Formatting the Output</vt:lpstr>
      <vt:lpstr>Returning the Output</vt:lpstr>
      <vt:lpstr>Testing it Out!</vt:lpstr>
      <vt:lpstr>Testing it Out!</vt:lpstr>
      <vt:lpstr>User Interface</vt:lpstr>
      <vt:lpstr>Up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Modeling  With LDA</dc:title>
  <cp:lastModifiedBy>Halevy, Karina</cp:lastModifiedBy>
  <cp:revision>1</cp:revision>
  <dcterms:modified xsi:type="dcterms:W3CDTF">2023-02-02T03:40:34Z</dcterms:modified>
</cp:coreProperties>
</file>