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44" Type="http://schemas.openxmlformats.org/officeDocument/2006/relationships/font" Target="fonts/SourceSansPro-bold.fntdata"/><Relationship Id="rId21" Type="http://schemas.openxmlformats.org/officeDocument/2006/relationships/slide" Target="slides/slide17.xml"/><Relationship Id="rId43" Type="http://schemas.openxmlformats.org/officeDocument/2006/relationships/font" Target="fonts/SourceSansPro-regular.fntdata"/><Relationship Id="rId24" Type="http://schemas.openxmlformats.org/officeDocument/2006/relationships/slide" Target="slides/slide20.xml"/><Relationship Id="rId46" Type="http://schemas.openxmlformats.org/officeDocument/2006/relationships/font" Target="fonts/SourceSansPro-boldItalic.fntdata"/><Relationship Id="rId23" Type="http://schemas.openxmlformats.org/officeDocument/2006/relationships/slide" Target="slides/slide19.xml"/><Relationship Id="rId45" Type="http://schemas.openxmlformats.org/officeDocument/2006/relationships/font" Target="fonts/SourceSans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italic.fntdata"/><Relationship Id="rId14" Type="http://schemas.openxmlformats.org/officeDocument/2006/relationships/slide" Target="slides/slide10.xml"/><Relationship Id="rId36" Type="http://schemas.openxmlformats.org/officeDocument/2006/relationships/font" Target="fonts/Raleway-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Raleway-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introduction to deep learning and neural networks. There’s quite a bit of information, so we’ve split it into two parts and recommend that you split it into two meetings as well.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eed76cdf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eed76cdf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a network and how we might calculate our output - basically just step through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eed76cdf2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eed76cdf2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small example application: diabetes classification! We’re given some features about a group of Native Americans, and we want to know whether, given those features, a particular person has diabetes</a:t>
            </a:r>
            <a:endParaRPr/>
          </a:p>
          <a:p>
            <a:pPr indent="0" lvl="0" marL="0" rtl="0" algn="l">
              <a:spcBef>
                <a:spcPts val="0"/>
              </a:spcBef>
              <a:spcAft>
                <a:spcPts val="0"/>
              </a:spcAft>
              <a:buNone/>
            </a:pPr>
            <a:r>
              <a:rPr lang="en"/>
              <a:t>Follow the instructions to download the data, open up a new repl.it coding environment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eed76cdf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eed76cdf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through this code</a:t>
            </a:r>
            <a:endParaRPr/>
          </a:p>
          <a:p>
            <a:pPr indent="-298450" lvl="0" marL="457200" rtl="0" algn="l">
              <a:spcBef>
                <a:spcPts val="0"/>
              </a:spcBef>
              <a:spcAft>
                <a:spcPts val="0"/>
              </a:spcAft>
              <a:buSzPts val="1100"/>
              <a:buChar char="-"/>
            </a:pPr>
            <a:r>
              <a:rPr lang="en"/>
              <a:t>Import all of the necessary packages (keras is a state-of-the-art package for deep learning, and it is built on top of tensorflow, which is a state-of-the-art package for machine learning)</a:t>
            </a:r>
            <a:endParaRPr/>
          </a:p>
          <a:p>
            <a:pPr indent="-298450" lvl="0" marL="457200" rtl="0" algn="l">
              <a:spcBef>
                <a:spcPts val="0"/>
              </a:spcBef>
              <a:spcAft>
                <a:spcPts val="0"/>
              </a:spcAft>
              <a:buSzPts val="1100"/>
              <a:buChar char="-"/>
            </a:pPr>
            <a:r>
              <a:rPr lang="en"/>
              <a:t>Load the text using numpy, which conveniently has a function that loads a csv for us</a:t>
            </a:r>
            <a:endParaRPr/>
          </a:p>
          <a:p>
            <a:pPr indent="-298450" lvl="0" marL="457200" rtl="0" algn="l">
              <a:spcBef>
                <a:spcPts val="0"/>
              </a:spcBef>
              <a:spcAft>
                <a:spcPts val="0"/>
              </a:spcAft>
              <a:buSzPts val="1100"/>
              <a:buChar char="-"/>
            </a:pPr>
            <a:r>
              <a:rPr lang="en"/>
              <a:t>Then, we need our input and output variables - in this dataset, the last column is the output, and this notation is basically a way to get every entry in the nth column</a:t>
            </a:r>
            <a:endParaRPr/>
          </a:p>
          <a:p>
            <a:pPr indent="-298450" lvl="0" marL="457200" rtl="0" algn="l">
              <a:spcBef>
                <a:spcPts val="0"/>
              </a:spcBef>
              <a:spcAft>
                <a:spcPts val="0"/>
              </a:spcAft>
              <a:buSzPts val="1100"/>
              <a:buChar char="-"/>
            </a:pPr>
            <a:r>
              <a:rPr lang="en"/>
              <a:t>To build a neural network in keras, we start it off with a Sequential() - this basically means that we don’t have anything in parallel, we’re just stacking layers on top of each other in order</a:t>
            </a:r>
            <a:endParaRPr/>
          </a:p>
          <a:p>
            <a:pPr indent="-298450" lvl="0" marL="457200" rtl="0" algn="l">
              <a:spcBef>
                <a:spcPts val="0"/>
              </a:spcBef>
              <a:spcAft>
                <a:spcPts val="0"/>
              </a:spcAft>
              <a:buSzPts val="1100"/>
              <a:buChar char="-"/>
            </a:pPr>
            <a:r>
              <a:rPr lang="en"/>
              <a:t>Add two layers for now, both pretty straightforward layers, choose activations &amp; number of layers, input dimension specifies the number of input features to expect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eed76cdf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eed76cdf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4fe5e51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fe5e51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4fe5e513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fe5e513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fe5e5136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e5e5136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Recapping what we learned before - basically just summarize the explanation of the neural network from the previous part in the best way you see fit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4fe5e5136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fe5e5136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summarizing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fe5e5136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fe5e5136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Summarize the coding &amp; the example task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fe5e513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fe5e513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 = measure of how “wrong” we are, and we want to be as not wrong as possible</a:t>
            </a:r>
            <a:endParaRPr/>
          </a:p>
          <a:p>
            <a:pPr indent="0" lvl="0" marL="0" rtl="0" algn="l">
              <a:spcBef>
                <a:spcPts val="0"/>
              </a:spcBef>
              <a:spcAft>
                <a:spcPts val="0"/>
              </a:spcAft>
              <a:buNone/>
            </a:pPr>
            <a:r>
              <a:rPr lang="en"/>
              <a:t>Reiterate what gradient descent 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4eed76cdf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eed76cdf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is a subfield of machine learning, and the inspiration for the field is that researchers want computers to emulate brains - the main tool they use to do this is called a neural network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4fe5e513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fe5e513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Abstractly, a loss function is y - y-hat, which is how much the actual outputs, y, differ from the predicted outputs, y-hat</a:t>
            </a:r>
            <a:endParaRPr/>
          </a:p>
          <a:p>
            <a:pPr indent="0" lvl="0" marL="0" rtl="0" algn="l">
              <a:spcBef>
                <a:spcPts val="0"/>
              </a:spcBef>
              <a:spcAft>
                <a:spcPts val="0"/>
              </a:spcAft>
              <a:buNone/>
            </a:pPr>
            <a:r>
              <a:rPr lang="en"/>
              <a:t>There are lots of different loss functions, which we’ll go through in the next few slides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4fe5e5136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fe5e5136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take the difference between each prediction and the actual output, square it, sum the squares, and divide by the number of samples (hence why it’s called mean squared error)</a:t>
            </a:r>
            <a:endParaRPr/>
          </a:p>
          <a:p>
            <a:pPr indent="0" lvl="0" marL="0" rtl="0" algn="l">
              <a:spcBef>
                <a:spcPts val="0"/>
              </a:spcBef>
              <a:spcAft>
                <a:spcPts val="0"/>
              </a:spcAft>
              <a:buNone/>
            </a:pPr>
            <a:r>
              <a:rPr lang="en"/>
              <a:t>A variant of this is to just do absolute values instead of squares - point is to keep all of them positive</a:t>
            </a:r>
            <a:endParaRPr/>
          </a:p>
          <a:p>
            <a:pPr indent="0" lvl="0" marL="0" rtl="0" algn="l">
              <a:spcBef>
                <a:spcPts val="0"/>
              </a:spcBef>
              <a:spcAft>
                <a:spcPts val="0"/>
              </a:spcAft>
              <a:buNone/>
            </a:pPr>
            <a:r>
              <a:rPr lang="en"/>
              <a:t>Step through the code as well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4fe5e5136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fe5e5136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type of loss is hinge loss, which is the max of 0 and 1 - the product of the actual output and the predicted output, then averaged</a:t>
            </a:r>
            <a:endParaRPr/>
          </a:p>
          <a:p>
            <a:pPr indent="0" lvl="0" marL="0" rtl="0" algn="l">
              <a:spcBef>
                <a:spcPts val="0"/>
              </a:spcBef>
              <a:spcAft>
                <a:spcPts val="0"/>
              </a:spcAft>
              <a:buNone/>
            </a:pPr>
            <a:r>
              <a:rPr lang="en"/>
              <a:t>You can also square the maxes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4fe5e5136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fe5e5136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entropy loss: take the product of the actual output and the natural log of the prediction, sum, and divide by -1/n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4fe5e5136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fe5e5136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visualization of gradient descent - we basically get there slowly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506a5ae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06a5ae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Mathematical formulas for gradient descent: w is the vector of weights on the network</a:t>
            </a:r>
            <a:endParaRPr/>
          </a:p>
          <a:p>
            <a:pPr indent="0" lvl="0" marL="0" rtl="0" algn="l">
              <a:spcBef>
                <a:spcPts val="0"/>
              </a:spcBef>
              <a:spcAft>
                <a:spcPts val="0"/>
              </a:spcAft>
              <a:buNone/>
            </a:pPr>
            <a:r>
              <a:rPr lang="en"/>
              <a:t>The prediction is a function of the weights (including the bias unit)</a:t>
            </a:r>
            <a:endParaRPr/>
          </a:p>
          <a:p>
            <a:pPr indent="0" lvl="0" marL="0" rtl="0" algn="l">
              <a:spcBef>
                <a:spcPts val="0"/>
              </a:spcBef>
              <a:spcAft>
                <a:spcPts val="0"/>
              </a:spcAft>
              <a:buNone/>
            </a:pPr>
            <a:r>
              <a:rPr lang="en"/>
              <a:t>At each step of gradient descent, update each weight by subtracting the learning rate (alpha) times the partial derivative with respect to that weight of the loss function value</a:t>
            </a:r>
            <a:endParaRPr/>
          </a:p>
          <a:p>
            <a:pPr indent="0" lvl="0" marL="0" rtl="0" algn="l">
              <a:spcBef>
                <a:spcPts val="0"/>
              </a:spcBef>
              <a:spcAft>
                <a:spcPts val="0"/>
              </a:spcAft>
              <a:buNone/>
            </a:pPr>
            <a:r>
              <a:rPr lang="en"/>
              <a:t>There are tradeoffs to large &amp; small learning rates</a:t>
            </a:r>
            <a:endParaRPr/>
          </a:p>
          <a:p>
            <a:pPr indent="0" lvl="0" marL="0" rtl="0" algn="l">
              <a:spcBef>
                <a:spcPts val="0"/>
              </a:spcBef>
              <a:spcAft>
                <a:spcPts val="0"/>
              </a:spcAft>
              <a:buNone/>
            </a:pPr>
            <a:r>
              <a:rPr lang="en"/>
              <a:t>Keep updating until the weights don’t really change much (you can decide when to stop)</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506a5ae8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06a5ae8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Variant of gradient descent: SGD</a:t>
            </a:r>
            <a:endParaRPr/>
          </a:p>
          <a:p>
            <a:pPr indent="0" lvl="0" marL="0" rtl="0" algn="l">
              <a:spcBef>
                <a:spcPts val="0"/>
              </a:spcBef>
              <a:spcAft>
                <a:spcPts val="0"/>
              </a:spcAft>
              <a:buNone/>
            </a:pPr>
            <a:r>
              <a:rPr lang="en"/>
              <a:t>Basically you train data in batches, and so while gradient descent looks at all of the data, SGD only looks at a particular batch, so it’s a lot faster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06a5ae8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06a5ae8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Pulling it together, this is the deep learning pipeline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06a5ae8e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06a5ae8e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step is to see how the model did, by evaluating it! There are various ways to measure performance, but the most common is accuracy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506a5ae8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06a5ae8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code! We’re going to compile the model with binary cross entropy loss, use stochastic gradient descent, and return the accuracy performance metric</a:t>
            </a:r>
            <a:endParaRPr/>
          </a:p>
          <a:p>
            <a:pPr indent="0" lvl="0" marL="0" rtl="0" algn="l">
              <a:spcBef>
                <a:spcPts val="0"/>
              </a:spcBef>
              <a:spcAft>
                <a:spcPts val="0"/>
              </a:spcAft>
              <a:buNone/>
            </a:pPr>
            <a:r>
              <a:rPr lang="en"/>
              <a:t>Then we will fit the model (basically tell the model to learn from) X, the input data we had earlier, and Y, the input labels we had earlier</a:t>
            </a:r>
            <a:endParaRPr/>
          </a:p>
          <a:p>
            <a:pPr indent="0" lvl="0" marL="0" rtl="0" algn="l">
              <a:spcBef>
                <a:spcPts val="0"/>
              </a:spcBef>
              <a:spcAft>
                <a:spcPts val="0"/>
              </a:spcAft>
              <a:buNone/>
            </a:pPr>
            <a:r>
              <a:rPr lang="en"/>
              <a:t>We’re going to run it for 10 epochs (loosely this means training 10 times), and with a batch size of 10, so we look at 10 pieces of data at a time</a:t>
            </a:r>
            <a:endParaRPr/>
          </a:p>
          <a:p>
            <a:pPr indent="0" lvl="0" marL="0" rtl="0" algn="l">
              <a:spcBef>
                <a:spcPts val="0"/>
              </a:spcBef>
              <a:spcAft>
                <a:spcPts val="0"/>
              </a:spcAft>
              <a:buNone/>
            </a:pPr>
            <a:r>
              <a:rPr lang="en"/>
              <a:t>Then, we evaluate the model on our input data/labels, and we print it out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eed76cdf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eed76cdf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are basically fancy algebra - basic machine learning algorithms find boundaries to separate classes, and neural networks just find fancy boundaries - in the image, an SVM would basically find the linear boundary, whereas a neural network would be able to capture a more nuanced boundary like the curvy one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06a5ae8e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06a5ae8e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eed76cdf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eed76cdf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maybe they’re not *just* fancy algebra</a:t>
            </a:r>
            <a:endParaRPr/>
          </a:p>
          <a:p>
            <a:pPr indent="0" lvl="0" marL="0" rtl="0" algn="l">
              <a:spcBef>
                <a:spcPts val="0"/>
              </a:spcBef>
              <a:spcAft>
                <a:spcPts val="0"/>
              </a:spcAft>
              <a:buNone/>
            </a:pPr>
            <a:r>
              <a:rPr lang="en"/>
              <a:t>In regular machine learning, we give a model the features to learn from - whether it’s words &amp; frequencies, lengths &amp; widths, or whatever</a:t>
            </a:r>
            <a:endParaRPr/>
          </a:p>
          <a:p>
            <a:pPr indent="0" lvl="0" marL="0" rtl="0" algn="l">
              <a:spcBef>
                <a:spcPts val="0"/>
              </a:spcBef>
              <a:spcAft>
                <a:spcPts val="0"/>
              </a:spcAft>
              <a:buNone/>
            </a:pPr>
            <a:r>
              <a:rPr lang="en"/>
              <a:t>In deep learning, we don’t do that - we just tell the computer to look at data and ~learn~ on its own, which is why it’s like a brain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eed76cdf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eed76cdf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structure of a neural network: you have inputs (data), then a bunch of hidden layers (algebra that we’ll go over in a few slides), then you have your desired output</a:t>
            </a:r>
            <a:endParaRPr/>
          </a:p>
          <a:p>
            <a:pPr indent="0" lvl="0" marL="0" rtl="0" algn="l">
              <a:spcBef>
                <a:spcPts val="0"/>
              </a:spcBef>
              <a:spcAft>
                <a:spcPts val="0"/>
              </a:spcAft>
              <a:buNone/>
            </a:pPr>
            <a:r>
              <a:rPr lang="en"/>
              <a:t>Inside the hidden layers, the output of one layer becomes the input to the next layer</a:t>
            </a:r>
            <a:endParaRPr/>
          </a:p>
          <a:p>
            <a:pPr indent="0" lvl="0" marL="0" rtl="0" algn="l">
              <a:spcBef>
                <a:spcPts val="0"/>
              </a:spcBef>
              <a:spcAft>
                <a:spcPts val="0"/>
              </a:spcAft>
              <a:buNone/>
            </a:pPr>
            <a:r>
              <a:rPr lang="en"/>
              <a:t>To generate outputs, we use the formula shown above: we take the input values, multiply each one by some weight w_i, add them all up, and add a constant b, which is a bias unit</a:t>
            </a:r>
            <a:endParaRPr/>
          </a:p>
          <a:p>
            <a:pPr indent="-298450" lvl="0" marL="457200" rtl="0" algn="l">
              <a:spcBef>
                <a:spcPts val="0"/>
              </a:spcBef>
              <a:spcAft>
                <a:spcPts val="0"/>
              </a:spcAft>
              <a:buSzPts val="1100"/>
              <a:buChar char="-"/>
            </a:pPr>
            <a:r>
              <a:rPr lang="en"/>
              <a:t>How do we know what w and b are? We learn them - usually by starting with random values and then iteratively improving</a:t>
            </a:r>
            <a:endParaRPr/>
          </a:p>
          <a:p>
            <a:pPr indent="-298450" lvl="0" marL="457200" rtl="0" algn="l">
              <a:spcBef>
                <a:spcPts val="0"/>
              </a:spcBef>
              <a:spcAft>
                <a:spcPts val="0"/>
              </a:spcAft>
              <a:buSzPts val="1100"/>
              <a:buChar char="-"/>
            </a:pPr>
            <a:r>
              <a:rPr lang="en"/>
              <a:t>Once we have that sum, we then pass it through an activation function (more on next slides) to get our output for that layer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eed76cdf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eed76cdf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an overview: a neural network consists of some things we choose, and some things we learn</a:t>
            </a:r>
            <a:endParaRPr/>
          </a:p>
          <a:p>
            <a:pPr indent="-298450" lvl="0" marL="457200" rtl="0" algn="l">
              <a:spcBef>
                <a:spcPts val="0"/>
              </a:spcBef>
              <a:spcAft>
                <a:spcPts val="0"/>
              </a:spcAft>
              <a:buSzPts val="1100"/>
              <a:buChar char="-"/>
            </a:pPr>
            <a:r>
              <a:rPr lang="en"/>
              <a:t>We choose activation functions to pass our weighted sums through to an output</a:t>
            </a:r>
            <a:endParaRPr/>
          </a:p>
          <a:p>
            <a:pPr indent="-298450" lvl="0" marL="457200" rtl="0" algn="l">
              <a:spcBef>
                <a:spcPts val="0"/>
              </a:spcBef>
              <a:spcAft>
                <a:spcPts val="0"/>
              </a:spcAft>
              <a:buSzPts val="1100"/>
              <a:buChar char="-"/>
            </a:pPr>
            <a:r>
              <a:rPr lang="en"/>
              <a:t>We choose a loss function (some function to measure how “badly” we’re doing) and learning rate (a constant to tell us how much to shift our weights by given the output of the loss function) - basically we choose how we respond to feedback</a:t>
            </a:r>
            <a:endParaRPr/>
          </a:p>
          <a:p>
            <a:pPr indent="-298450" lvl="0" marL="457200" rtl="0" algn="l">
              <a:spcBef>
                <a:spcPts val="0"/>
              </a:spcBef>
              <a:spcAft>
                <a:spcPts val="0"/>
              </a:spcAft>
              <a:buSzPts val="1100"/>
              <a:buChar char="-"/>
            </a:pPr>
            <a:r>
              <a:rPr lang="en"/>
              <a:t>We choose the general structure of the network, including number of layers and number of weights</a:t>
            </a:r>
            <a:endParaRPr/>
          </a:p>
          <a:p>
            <a:pPr indent="-298450" lvl="0" marL="457200" rtl="0" algn="l">
              <a:spcBef>
                <a:spcPts val="0"/>
              </a:spcBef>
              <a:spcAft>
                <a:spcPts val="0"/>
              </a:spcAft>
              <a:buSzPts val="1100"/>
              <a:buChar char="-"/>
            </a:pPr>
            <a:r>
              <a:rPr lang="en"/>
              <a:t>The network learns the actual weights and the bias units</a:t>
            </a:r>
            <a:endParaRPr/>
          </a:p>
          <a:p>
            <a:pPr indent="-298450" lvl="0" marL="457200" rtl="0" algn="l">
              <a:spcBef>
                <a:spcPts val="0"/>
              </a:spcBef>
              <a:spcAft>
                <a:spcPts val="0"/>
              </a:spcAft>
              <a:buSzPts val="1100"/>
              <a:buChar char="-"/>
            </a:pPr>
            <a:r>
              <a:rPr lang="en"/>
              <a:t>The network learns the features (inputs) at every step inside the network</a:t>
            </a:r>
            <a:endParaRPr/>
          </a:p>
          <a:p>
            <a:pPr indent="-298450" lvl="0" marL="457200" rtl="0" algn="l">
              <a:spcBef>
                <a:spcPts val="0"/>
              </a:spcBef>
              <a:spcAft>
                <a:spcPts val="0"/>
              </a:spcAft>
              <a:buSzPts val="1100"/>
              <a:buChar char="-"/>
            </a:pPr>
            <a:r>
              <a:rPr lang="en"/>
              <a:t>We could also make the network learn the coefficients of the activation functions - this is up to us though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eed76cdf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eed76cdf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a neural network “learn”? The short answer is that we give it a loss function, and we tell it to minimize that loss function. The loss function is some sort of function that tells us how “badly” we’re doing, and we basically want to move in the direction of decreasing that badness (more explanations later)</a:t>
            </a:r>
            <a:endParaRPr/>
          </a:p>
          <a:p>
            <a:pPr indent="0" lvl="0" marL="0" rtl="0" algn="l">
              <a:spcBef>
                <a:spcPts val="0"/>
              </a:spcBef>
              <a:spcAft>
                <a:spcPts val="0"/>
              </a:spcAft>
              <a:buNone/>
            </a:pPr>
            <a:r>
              <a:rPr lang="en"/>
              <a:t>How do we minimize the loss function? We use gradient descent (the precise mathematical walkthrough of this concept requires multivariable calculus, so we won’t cover it formally), which is basically slowly adjusting our weights by a value called the learning rate until we get our smallest possible loss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eed76cdf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eed76cdf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common choices for activation functions</a:t>
            </a:r>
            <a:endParaRPr/>
          </a:p>
          <a:p>
            <a:pPr indent="0" lvl="0" marL="0" rtl="0" algn="l">
              <a:spcBef>
                <a:spcPts val="0"/>
              </a:spcBef>
              <a:spcAft>
                <a:spcPts val="0"/>
              </a:spcAft>
              <a:buNone/>
            </a:pPr>
            <a:r>
              <a:rPr lang="en"/>
              <a:t>The motivation is that our goal is to have an output between 0 and 1 (typically) - so for example, if we want a network that classifies something as a cat or not a cat, we can say that if our output &lt; 0.5, it’s not a cat, otherwise it is a cat</a:t>
            </a:r>
            <a:endParaRPr/>
          </a:p>
          <a:p>
            <a:pPr indent="0" lvl="0" marL="0" rtl="0" algn="l">
              <a:spcBef>
                <a:spcPts val="0"/>
              </a:spcBef>
              <a:spcAft>
                <a:spcPts val="0"/>
              </a:spcAft>
              <a:buNone/>
            </a:pPr>
            <a:r>
              <a:rPr lang="en"/>
              <a:t>Formulas are basically given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eed76cdf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ed76cdf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activation function is a bit different because we need to not just return one number, but a vector of probabilities for each outcome - to do this, we use the softmax function, which is given in the formula in the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repl.it/@enscma2/IntroN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inyurl.com/pima-indians-diabetes-data" TargetMode="External"/><Relationship Id="rId4" Type="http://schemas.openxmlformats.org/officeDocument/2006/relationships/hyperlink" Target="https://repl.it/languages/python3" TargetMode="External"/><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pl.it/@enscma2/IntroN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inyurl.com/pima-indians-diabetes-dat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repl.it/@enscma2/IntroN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a:t>
            </a:r>
            <a:endParaRPr/>
          </a:p>
          <a:p>
            <a:pPr indent="0" lvl="0" marL="0" rtl="0" algn="l">
              <a:spcBef>
                <a:spcPts val="0"/>
              </a:spcBef>
              <a:spcAft>
                <a:spcPts val="0"/>
              </a:spcAft>
              <a:buNone/>
            </a:pPr>
            <a:r>
              <a:rPr lang="en" sz="1800">
                <a:latin typeface="Source Sans Pro"/>
                <a:ea typeface="Source Sans Pro"/>
                <a:cs typeface="Source Sans Pro"/>
                <a:sym typeface="Source Sans Pro"/>
              </a:rPr>
              <a:t>Follow along:</a:t>
            </a:r>
            <a:r>
              <a:rPr lang="en" sz="1800"/>
              <a:t> </a:t>
            </a:r>
            <a:r>
              <a:rPr b="0" lang="en" sz="1800" u="sng">
                <a:solidFill>
                  <a:schemeClr val="accent5"/>
                </a:solidFill>
                <a:latin typeface="Source Sans Pro"/>
                <a:ea typeface="Source Sans Pro"/>
                <a:cs typeface="Source Sans Pro"/>
                <a:sym typeface="Source Sans Pro"/>
                <a:hlinkClick r:id="rId3">
                  <a:extLst>
                    <a:ext uri="{A12FA001-AC4F-418D-AE19-62706E023703}">
                      <ahyp:hlinkClr val="tx"/>
                    </a:ext>
                  </a:extLst>
                </a:hlinkClick>
              </a:rPr>
              <a:t>https://repl.it/@enscma2/IntroNN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Piecing the Network Together</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2"/>
          <p:cNvPicPr preferRelativeResize="0"/>
          <p:nvPr/>
        </p:nvPicPr>
        <p:blipFill>
          <a:blip r:embed="rId3">
            <a:alphaModFix/>
          </a:blip>
          <a:stretch>
            <a:fillRect/>
          </a:stretch>
        </p:blipFill>
        <p:spPr>
          <a:xfrm>
            <a:off x="311700" y="1152475"/>
            <a:ext cx="3660000" cy="3177850"/>
          </a:xfrm>
          <a:prstGeom prst="rect">
            <a:avLst/>
          </a:prstGeom>
          <a:noFill/>
          <a:ln>
            <a:noFill/>
          </a:ln>
        </p:spPr>
      </p:pic>
      <p:sp>
        <p:nvSpPr>
          <p:cNvPr id="133" name="Google Shape;133;p22"/>
          <p:cNvSpPr txBox="1"/>
          <p:nvPr/>
        </p:nvSpPr>
        <p:spPr>
          <a:xfrm>
            <a:off x="1109850" y="17450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p:txBody>
      </p:sp>
      <p:sp>
        <p:nvSpPr>
          <p:cNvPr id="134" name="Google Shape;134;p22"/>
          <p:cNvSpPr txBox="1"/>
          <p:nvPr/>
        </p:nvSpPr>
        <p:spPr>
          <a:xfrm>
            <a:off x="1067975" y="2281375"/>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2</a:t>
            </a:r>
            <a:endParaRPr i="1">
              <a:latin typeface="Source Sans Pro"/>
              <a:ea typeface="Source Sans Pro"/>
              <a:cs typeface="Source Sans Pro"/>
              <a:sym typeface="Source Sans Pro"/>
            </a:endParaRPr>
          </a:p>
        </p:txBody>
      </p:sp>
      <p:sp>
        <p:nvSpPr>
          <p:cNvPr id="135" name="Google Shape;135;p22"/>
          <p:cNvSpPr txBox="1"/>
          <p:nvPr/>
        </p:nvSpPr>
        <p:spPr>
          <a:xfrm>
            <a:off x="10679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3</a:t>
            </a:r>
            <a:endParaRPr i="1">
              <a:latin typeface="Source Sans Pro"/>
              <a:ea typeface="Source Sans Pro"/>
              <a:cs typeface="Source Sans Pro"/>
              <a:sym typeface="Source Sans Pro"/>
            </a:endParaRPr>
          </a:p>
        </p:txBody>
      </p:sp>
      <p:sp>
        <p:nvSpPr>
          <p:cNvPr id="136" name="Google Shape;136;p22"/>
          <p:cNvSpPr txBox="1"/>
          <p:nvPr/>
        </p:nvSpPr>
        <p:spPr>
          <a:xfrm>
            <a:off x="1067975" y="33260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4</a:t>
            </a:r>
            <a:endParaRPr i="1">
              <a:latin typeface="Source Sans Pro"/>
              <a:ea typeface="Source Sans Pro"/>
              <a:cs typeface="Source Sans Pro"/>
              <a:sym typeface="Source Sans Pro"/>
            </a:endParaRPr>
          </a:p>
        </p:txBody>
      </p:sp>
      <p:sp>
        <p:nvSpPr>
          <p:cNvPr id="137" name="Google Shape;137;p22"/>
          <p:cNvSpPr txBox="1"/>
          <p:nvPr/>
        </p:nvSpPr>
        <p:spPr>
          <a:xfrm>
            <a:off x="1067975" y="38623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5</a:t>
            </a:r>
            <a:endParaRPr i="1">
              <a:latin typeface="Source Sans Pro"/>
              <a:ea typeface="Source Sans Pro"/>
              <a:cs typeface="Source Sans Pro"/>
              <a:sym typeface="Source Sans Pro"/>
            </a:endParaRPr>
          </a:p>
        </p:txBody>
      </p:sp>
      <p:sp>
        <p:nvSpPr>
          <p:cNvPr id="138" name="Google Shape;138;p22"/>
          <p:cNvSpPr txBox="1"/>
          <p:nvPr/>
        </p:nvSpPr>
        <p:spPr>
          <a:xfrm>
            <a:off x="2023075" y="20021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p:txBody>
      </p:sp>
      <p:sp>
        <p:nvSpPr>
          <p:cNvPr id="139" name="Google Shape;139;p22"/>
          <p:cNvSpPr txBox="1"/>
          <p:nvPr/>
        </p:nvSpPr>
        <p:spPr>
          <a:xfrm>
            <a:off x="20230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2</a:t>
            </a:r>
            <a:endParaRPr i="1">
              <a:latin typeface="Source Sans Pro"/>
              <a:ea typeface="Source Sans Pro"/>
              <a:cs typeface="Source Sans Pro"/>
              <a:sym typeface="Source Sans Pro"/>
            </a:endParaRPr>
          </a:p>
        </p:txBody>
      </p:sp>
      <p:sp>
        <p:nvSpPr>
          <p:cNvPr id="140" name="Google Shape;140;p22"/>
          <p:cNvSpPr txBox="1"/>
          <p:nvPr/>
        </p:nvSpPr>
        <p:spPr>
          <a:xfrm>
            <a:off x="1953300" y="35773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3</a:t>
            </a:r>
            <a:endParaRPr i="1">
              <a:latin typeface="Source Sans Pro"/>
              <a:ea typeface="Source Sans Pro"/>
              <a:cs typeface="Source Sans Pro"/>
              <a:sym typeface="Source Sans Pro"/>
            </a:endParaRPr>
          </a:p>
        </p:txBody>
      </p:sp>
      <p:sp>
        <p:nvSpPr>
          <p:cNvPr id="141" name="Google Shape;141;p22"/>
          <p:cNvSpPr txBox="1"/>
          <p:nvPr/>
        </p:nvSpPr>
        <p:spPr>
          <a:xfrm>
            <a:off x="29781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z</a:t>
            </a:r>
            <a:endParaRPr i="1">
              <a:latin typeface="Source Sans Pro"/>
              <a:ea typeface="Source Sans Pro"/>
              <a:cs typeface="Source Sans Pro"/>
              <a:sym typeface="Source Sans Pro"/>
            </a:endParaRPr>
          </a:p>
        </p:txBody>
      </p:sp>
      <p:cxnSp>
        <p:nvCxnSpPr>
          <p:cNvPr id="142" name="Google Shape;142;p22"/>
          <p:cNvCxnSpPr/>
          <p:nvPr/>
        </p:nvCxnSpPr>
        <p:spPr>
          <a:xfrm flipH="1">
            <a:off x="2254700" y="1616800"/>
            <a:ext cx="2282400" cy="5931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22"/>
          <p:cNvCxnSpPr/>
          <p:nvPr/>
        </p:nvCxnSpPr>
        <p:spPr>
          <a:xfrm flipH="1">
            <a:off x="2254750" y="2310425"/>
            <a:ext cx="2366100" cy="6213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2"/>
          <p:cNvCxnSpPr/>
          <p:nvPr/>
        </p:nvCxnSpPr>
        <p:spPr>
          <a:xfrm flipH="1">
            <a:off x="2212900" y="3078250"/>
            <a:ext cx="2498700" cy="669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2"/>
          <p:cNvSpPr txBox="1"/>
          <p:nvPr/>
        </p:nvSpPr>
        <p:spPr>
          <a:xfrm>
            <a:off x="4620850" y="1449550"/>
            <a:ext cx="30225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41</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51</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 tanh(s</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a:t>
            </a:r>
            <a:endParaRPr i="1">
              <a:latin typeface="Source Sans Pro"/>
              <a:ea typeface="Source Sans Pro"/>
              <a:cs typeface="Source Sans Pro"/>
              <a:sym typeface="Source Sans Pro"/>
            </a:endParaRPr>
          </a:p>
        </p:txBody>
      </p:sp>
      <p:sp>
        <p:nvSpPr>
          <p:cNvPr id="146" name="Google Shape;146;p22"/>
          <p:cNvSpPr txBox="1"/>
          <p:nvPr/>
        </p:nvSpPr>
        <p:spPr>
          <a:xfrm>
            <a:off x="4711600" y="2118500"/>
            <a:ext cx="30225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42</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52</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2</a:t>
            </a:r>
            <a:endParaRPr baseline="-25000" i="1">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i="1" lang="en">
                <a:solidFill>
                  <a:schemeClr val="dk2"/>
                </a:solidFill>
                <a:latin typeface="Source Sans Pro"/>
                <a:ea typeface="Source Sans Pro"/>
                <a:cs typeface="Source Sans Pro"/>
                <a:sym typeface="Source Sans Pro"/>
              </a:rPr>
              <a:t>y</a:t>
            </a:r>
            <a:r>
              <a:rPr baseline="-25000" i="1" lang="en">
                <a:solidFill>
                  <a:schemeClr val="dk2"/>
                </a:solidFill>
                <a:latin typeface="Source Sans Pro"/>
                <a:ea typeface="Source Sans Pro"/>
                <a:cs typeface="Source Sans Pro"/>
                <a:sym typeface="Source Sans Pro"/>
              </a:rPr>
              <a:t>2</a:t>
            </a:r>
            <a:r>
              <a:rPr i="1" lang="en">
                <a:solidFill>
                  <a:schemeClr val="dk2"/>
                </a:solidFill>
                <a:latin typeface="Source Sans Pro"/>
                <a:ea typeface="Source Sans Pro"/>
                <a:cs typeface="Source Sans Pro"/>
                <a:sym typeface="Source Sans Pro"/>
              </a:rPr>
              <a:t>= tanh(s</a:t>
            </a:r>
            <a:r>
              <a:rPr baseline="-25000" i="1" lang="en">
                <a:solidFill>
                  <a:schemeClr val="dk2"/>
                </a:solidFill>
                <a:latin typeface="Source Sans Pro"/>
                <a:ea typeface="Source Sans Pro"/>
                <a:cs typeface="Source Sans Pro"/>
                <a:sym typeface="Source Sans Pro"/>
              </a:rPr>
              <a:t>2</a:t>
            </a:r>
            <a:r>
              <a:rPr i="1" lang="en">
                <a:solidFill>
                  <a:schemeClr val="dk2"/>
                </a:solidFill>
                <a:latin typeface="Source Sans Pro"/>
                <a:ea typeface="Source Sans Pro"/>
                <a:cs typeface="Source Sans Pro"/>
                <a:sym typeface="Source Sans Pro"/>
              </a:rPr>
              <a:t>)</a:t>
            </a:r>
            <a:endParaRPr baseline="-25000" i="1">
              <a:latin typeface="Source Sans Pro"/>
              <a:ea typeface="Source Sans Pro"/>
              <a:cs typeface="Source Sans Pro"/>
              <a:sym typeface="Source Sans Pro"/>
            </a:endParaRPr>
          </a:p>
        </p:txBody>
      </p:sp>
      <p:sp>
        <p:nvSpPr>
          <p:cNvPr id="147" name="Google Shape;147;p22"/>
          <p:cNvSpPr txBox="1"/>
          <p:nvPr/>
        </p:nvSpPr>
        <p:spPr>
          <a:xfrm>
            <a:off x="4787225" y="2885175"/>
            <a:ext cx="3022500" cy="4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43</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53</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3</a:t>
            </a:r>
            <a:endParaRPr baseline="-25000" i="1">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i="1" lang="en">
                <a:solidFill>
                  <a:schemeClr val="dk2"/>
                </a:solidFill>
                <a:latin typeface="Source Sans Pro"/>
                <a:ea typeface="Source Sans Pro"/>
                <a:cs typeface="Source Sans Pro"/>
                <a:sym typeface="Source Sans Pro"/>
              </a:rPr>
              <a:t>y</a:t>
            </a:r>
            <a:r>
              <a:rPr baseline="-25000" i="1" lang="en">
                <a:solidFill>
                  <a:schemeClr val="dk2"/>
                </a:solidFill>
                <a:latin typeface="Source Sans Pro"/>
                <a:ea typeface="Source Sans Pro"/>
                <a:cs typeface="Source Sans Pro"/>
                <a:sym typeface="Source Sans Pro"/>
              </a:rPr>
              <a:t>3</a:t>
            </a:r>
            <a:r>
              <a:rPr i="1" lang="en">
                <a:solidFill>
                  <a:schemeClr val="dk2"/>
                </a:solidFill>
                <a:latin typeface="Source Sans Pro"/>
                <a:ea typeface="Source Sans Pro"/>
                <a:cs typeface="Source Sans Pro"/>
                <a:sym typeface="Source Sans Pro"/>
              </a:rPr>
              <a:t>= tanh(s</a:t>
            </a:r>
            <a:r>
              <a:rPr baseline="-25000" i="1" lang="en">
                <a:solidFill>
                  <a:schemeClr val="dk2"/>
                </a:solidFill>
                <a:latin typeface="Source Sans Pro"/>
                <a:ea typeface="Source Sans Pro"/>
                <a:cs typeface="Source Sans Pro"/>
                <a:sym typeface="Source Sans Pro"/>
              </a:rPr>
              <a:t>3</a:t>
            </a:r>
            <a:r>
              <a:rPr i="1" lang="en">
                <a:solidFill>
                  <a:schemeClr val="dk2"/>
                </a:solidFill>
                <a:latin typeface="Source Sans Pro"/>
                <a:ea typeface="Source Sans Pro"/>
                <a:cs typeface="Source Sans Pro"/>
                <a:sym typeface="Source Sans Pro"/>
              </a:rPr>
              <a:t>)</a:t>
            </a:r>
            <a:endParaRPr baseline="-25000" i="1">
              <a:latin typeface="Source Sans Pro"/>
              <a:ea typeface="Source Sans Pro"/>
              <a:cs typeface="Source Sans Pro"/>
              <a:sym typeface="Source Sans Pro"/>
            </a:endParaRPr>
          </a:p>
        </p:txBody>
      </p:sp>
      <p:sp>
        <p:nvSpPr>
          <p:cNvPr id="148" name="Google Shape;148;p22"/>
          <p:cNvSpPr/>
          <p:nvPr/>
        </p:nvSpPr>
        <p:spPr>
          <a:xfrm>
            <a:off x="1395950" y="1182100"/>
            <a:ext cx="467400" cy="434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1</a:t>
            </a:r>
            <a:endParaRPr baseline="-25000" i="1" sz="1300"/>
          </a:p>
        </p:txBody>
      </p:sp>
      <p:sp>
        <p:nvSpPr>
          <p:cNvPr id="149" name="Google Shape;149;p22"/>
          <p:cNvSpPr/>
          <p:nvPr/>
        </p:nvSpPr>
        <p:spPr>
          <a:xfrm>
            <a:off x="1694900" y="4036200"/>
            <a:ext cx="467400" cy="387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3</a:t>
            </a:r>
            <a:endParaRPr baseline="-25000" i="1" sz="1300"/>
          </a:p>
        </p:txBody>
      </p:sp>
      <p:sp>
        <p:nvSpPr>
          <p:cNvPr id="150" name="Google Shape;150;p22"/>
          <p:cNvSpPr/>
          <p:nvPr/>
        </p:nvSpPr>
        <p:spPr>
          <a:xfrm>
            <a:off x="193150" y="2891350"/>
            <a:ext cx="467400" cy="434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2</a:t>
            </a:r>
            <a:endParaRPr baseline="-25000" i="1" sz="1300"/>
          </a:p>
        </p:txBody>
      </p:sp>
      <p:cxnSp>
        <p:nvCxnSpPr>
          <p:cNvPr id="151" name="Google Shape;151;p22"/>
          <p:cNvCxnSpPr>
            <a:stCxn id="148" idx="5"/>
            <a:endCxn id="138" idx="0"/>
          </p:cNvCxnSpPr>
          <p:nvPr/>
        </p:nvCxnSpPr>
        <p:spPr>
          <a:xfrm>
            <a:off x="1794901" y="1553140"/>
            <a:ext cx="416700" cy="4491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22"/>
          <p:cNvCxnSpPr>
            <a:endCxn id="139" idx="2"/>
          </p:cNvCxnSpPr>
          <p:nvPr/>
        </p:nvCxnSpPr>
        <p:spPr>
          <a:xfrm flipH="1" rot="10800000">
            <a:off x="660475" y="3126350"/>
            <a:ext cx="1551000" cy="693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22"/>
          <p:cNvCxnSpPr>
            <a:endCxn id="140" idx="2"/>
          </p:cNvCxnSpPr>
          <p:nvPr/>
        </p:nvCxnSpPr>
        <p:spPr>
          <a:xfrm flipH="1" rot="10800000">
            <a:off x="1863600" y="3913950"/>
            <a:ext cx="278100" cy="1386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22"/>
          <p:cNvCxnSpPr>
            <a:endCxn id="141" idx="2"/>
          </p:cNvCxnSpPr>
          <p:nvPr/>
        </p:nvCxnSpPr>
        <p:spPr>
          <a:xfrm rot="10800000">
            <a:off x="3166575" y="3126350"/>
            <a:ext cx="1782300" cy="7128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22"/>
          <p:cNvSpPr txBox="1"/>
          <p:nvPr/>
        </p:nvSpPr>
        <p:spPr>
          <a:xfrm>
            <a:off x="4948925" y="3587350"/>
            <a:ext cx="3022500" cy="4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z</a:t>
            </a:r>
            <a:r>
              <a:rPr i="1" lang="en">
                <a:latin typeface="Source Sans Pro"/>
                <a:ea typeface="Source Sans Pro"/>
                <a:cs typeface="Source Sans Pro"/>
                <a:sym typeface="Source Sans Pro"/>
              </a:rPr>
              <a:t> = softmax([y</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 y</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 y</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a:t>
            </a:r>
            <a:endParaRPr i="1">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Diabetes Classification</a:t>
            </a:r>
            <a:endParaRPr/>
          </a:p>
        </p:txBody>
      </p:sp>
      <p:sp>
        <p:nvSpPr>
          <p:cNvPr id="161" name="Google Shape;16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a:t>
            </a:r>
            <a:r>
              <a:rPr lang="en" u="sng">
                <a:solidFill>
                  <a:schemeClr val="hlink"/>
                </a:solidFill>
                <a:hlinkClick r:id="rId3"/>
              </a:rPr>
              <a:t>https://tinyurl.com/pima-indians-diabetes-data</a:t>
            </a:r>
            <a:endParaRPr/>
          </a:p>
          <a:p>
            <a:pPr indent="-317500" lvl="1" marL="914400" rtl="0" algn="l">
              <a:spcBef>
                <a:spcPts val="0"/>
              </a:spcBef>
              <a:spcAft>
                <a:spcPts val="0"/>
              </a:spcAft>
              <a:buSzPts val="1400"/>
              <a:buChar char="-"/>
            </a:pPr>
            <a:r>
              <a:rPr lang="en"/>
              <a:t>Download by right clicking anywhere on the page and clicking “Save As”</a:t>
            </a:r>
            <a:endParaRPr/>
          </a:p>
          <a:p>
            <a:pPr indent="-317500" lvl="1" marL="914400" rtl="0" algn="l">
              <a:spcBef>
                <a:spcPts val="0"/>
              </a:spcBef>
              <a:spcAft>
                <a:spcPts val="0"/>
              </a:spcAft>
              <a:buSzPts val="1400"/>
              <a:buChar char="-"/>
            </a:pPr>
            <a:r>
              <a:rPr lang="en"/>
              <a:t>Save as “pima-indians-diabetes.data.csv”</a:t>
            </a:r>
            <a:endParaRPr/>
          </a:p>
          <a:p>
            <a:pPr indent="-342900" lvl="0" marL="457200" rtl="0" algn="l">
              <a:spcBef>
                <a:spcPts val="0"/>
              </a:spcBef>
              <a:spcAft>
                <a:spcPts val="0"/>
              </a:spcAft>
              <a:buSzPts val="1800"/>
              <a:buChar char="-"/>
            </a:pPr>
            <a:r>
              <a:rPr lang="en"/>
              <a:t>Open </a:t>
            </a:r>
            <a:r>
              <a:rPr lang="en" u="sng">
                <a:solidFill>
                  <a:schemeClr val="hlink"/>
                </a:solidFill>
                <a:hlinkClick r:id="rId4"/>
              </a:rPr>
              <a:t>https://repl.it/languages/python3</a:t>
            </a:r>
            <a:endParaRPr/>
          </a:p>
          <a:p>
            <a:pPr indent="-342900" lvl="0" marL="457200" rtl="0" algn="l">
              <a:spcBef>
                <a:spcPts val="0"/>
              </a:spcBef>
              <a:spcAft>
                <a:spcPts val="0"/>
              </a:spcAft>
              <a:buSzPts val="1800"/>
              <a:buChar char="-"/>
            </a:pPr>
            <a:r>
              <a:rPr lang="en"/>
              <a:t>Q: given these features, does the person have diabetes?</a:t>
            </a:r>
            <a:endParaRPr/>
          </a:p>
        </p:txBody>
      </p:sp>
      <p:pic>
        <p:nvPicPr>
          <p:cNvPr id="162" name="Google Shape;162;p23"/>
          <p:cNvPicPr preferRelativeResize="0"/>
          <p:nvPr/>
        </p:nvPicPr>
        <p:blipFill rotWithShape="1">
          <a:blip r:embed="rId5">
            <a:alphaModFix/>
          </a:blip>
          <a:srcRect b="55676" l="0" r="85801" t="7546"/>
          <a:stretch/>
        </p:blipFill>
        <p:spPr>
          <a:xfrm>
            <a:off x="6254225" y="1881700"/>
            <a:ext cx="1870675" cy="2725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68" name="Google Shape;16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numpy </a:t>
            </a:r>
            <a:r>
              <a:rPr b="1" lang="en" sz="1050">
                <a:solidFill>
                  <a:srgbClr val="0000FF"/>
                </a:solidFill>
                <a:latin typeface="Courier New"/>
                <a:ea typeface="Courier New"/>
                <a:cs typeface="Courier New"/>
                <a:sym typeface="Courier New"/>
              </a:rPr>
              <a:t>as</a:t>
            </a:r>
            <a:r>
              <a:rPr b="1" lang="en" sz="1050">
                <a:solidFill>
                  <a:schemeClr val="dk2"/>
                </a:solidFill>
                <a:latin typeface="Courier New"/>
                <a:ea typeface="Courier New"/>
                <a:cs typeface="Courier New"/>
                <a:sym typeface="Courier New"/>
              </a:rPr>
              <a:t> np</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from</a:t>
            </a:r>
            <a:r>
              <a:rPr b="1" lang="en" sz="1050">
                <a:solidFill>
                  <a:schemeClr val="dk2"/>
                </a:solidFill>
                <a:latin typeface="Courier New"/>
                <a:ea typeface="Courier New"/>
                <a:cs typeface="Courier New"/>
                <a:sym typeface="Courier New"/>
              </a:rPr>
              <a:t> keras.models </a:t>
            </a: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Sequential</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from</a:t>
            </a:r>
            <a:r>
              <a:rPr b="1" lang="en" sz="1050">
                <a:solidFill>
                  <a:schemeClr val="dk2"/>
                </a:solidFill>
                <a:latin typeface="Courier New"/>
                <a:ea typeface="Courier New"/>
                <a:cs typeface="Courier New"/>
                <a:sym typeface="Courier New"/>
              </a:rPr>
              <a:t> keras.layers </a:t>
            </a: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Dense</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tensorflow </a:t>
            </a:r>
            <a:r>
              <a:rPr b="1" lang="en" sz="1050">
                <a:solidFill>
                  <a:srgbClr val="0000FF"/>
                </a:solidFill>
                <a:latin typeface="Courier New"/>
                <a:ea typeface="Courier New"/>
                <a:cs typeface="Courier New"/>
                <a:sym typeface="Courier New"/>
              </a:rPr>
              <a:t>as</a:t>
            </a:r>
            <a:r>
              <a:rPr b="1" lang="en" sz="1050">
                <a:solidFill>
                  <a:schemeClr val="dk2"/>
                </a:solidFill>
                <a:latin typeface="Courier New"/>
                <a:ea typeface="Courier New"/>
                <a:cs typeface="Courier New"/>
                <a:sym typeface="Courier New"/>
              </a:rPr>
              <a:t> tf</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dataset = np.loadtxt(</a:t>
            </a:r>
            <a:r>
              <a:rPr b="1" lang="en" sz="1050">
                <a:solidFill>
                  <a:srgbClr val="A31515"/>
                </a:solidFill>
                <a:latin typeface="Courier New"/>
                <a:ea typeface="Courier New"/>
                <a:cs typeface="Courier New"/>
                <a:sym typeface="Courier New"/>
              </a:rPr>
              <a:t>"pima-indians-diabetes.data.csv"</a:t>
            </a:r>
            <a:r>
              <a:rPr b="1" lang="en" sz="1050">
                <a:solidFill>
                  <a:schemeClr val="dk2"/>
                </a:solidFill>
                <a:latin typeface="Courier New"/>
                <a:ea typeface="Courier New"/>
                <a:cs typeface="Courier New"/>
                <a:sym typeface="Courier New"/>
              </a:rPr>
              <a:t>, delimiter=</a:t>
            </a:r>
            <a:r>
              <a:rPr b="1" lang="en" sz="1050">
                <a:solidFill>
                  <a:srgbClr val="A31515"/>
                </a:solidFill>
                <a:latin typeface="Courier New"/>
                <a:ea typeface="Courier New"/>
                <a:cs typeface="Courier New"/>
                <a:sym typeface="Courier New"/>
              </a:rPr>
              <a:t>","</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AAAAAA"/>
                </a:solidFill>
                <a:latin typeface="Courier New"/>
                <a:ea typeface="Courier New"/>
                <a:cs typeface="Courier New"/>
                <a:sym typeface="Courier New"/>
              </a:rPr>
              <a:t># split into input (X) and output (Y) variables</a:t>
            </a:r>
            <a:endParaRPr b="1" sz="105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X = dataset[:,</a:t>
            </a:r>
            <a:r>
              <a:rPr b="1" lang="en" sz="1050">
                <a:solidFill>
                  <a:srgbClr val="09885A"/>
                </a:solidFill>
                <a:latin typeface="Courier New"/>
                <a:ea typeface="Courier New"/>
                <a:cs typeface="Courier New"/>
                <a:sym typeface="Courier New"/>
              </a:rPr>
              <a:t>0</a:t>
            </a:r>
            <a:r>
              <a:rPr b="1" lang="en" sz="1050">
                <a:solidFill>
                  <a:schemeClr val="dk2"/>
                </a:solidFill>
                <a:latin typeface="Courier New"/>
                <a:ea typeface="Courier New"/>
                <a:cs typeface="Courier New"/>
                <a:sym typeface="Courier New"/>
              </a:rPr>
              <a:t>:</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Y = dataset[:,</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 = Sequential()</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model.add(Dense(</a:t>
            </a:r>
            <a:r>
              <a:rPr b="1" lang="en" sz="1050">
                <a:solidFill>
                  <a:srgbClr val="09885A"/>
                </a:solidFill>
                <a:latin typeface="Courier New"/>
                <a:ea typeface="Courier New"/>
                <a:cs typeface="Courier New"/>
                <a:sym typeface="Courier New"/>
              </a:rPr>
              <a:t>3</a:t>
            </a:r>
            <a:r>
              <a:rPr b="1" lang="en" sz="1050">
                <a:solidFill>
                  <a:schemeClr val="dk2"/>
                </a:solidFill>
                <a:latin typeface="Courier New"/>
                <a:ea typeface="Courier New"/>
                <a:cs typeface="Courier New"/>
                <a:sym typeface="Courier New"/>
              </a:rPr>
              <a:t>, input_dim=</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 activation=</a:t>
            </a:r>
            <a:r>
              <a:rPr b="1" lang="en" sz="1050">
                <a:solidFill>
                  <a:srgbClr val="A31515"/>
                </a:solidFill>
                <a:latin typeface="Courier New"/>
                <a:ea typeface="Courier New"/>
                <a:cs typeface="Courier New"/>
                <a:sym typeface="Courier New"/>
              </a:rPr>
              <a:t>'tanh'</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chemeClr val="dk2"/>
                </a:solidFill>
                <a:latin typeface="Courier New"/>
                <a:ea typeface="Courier New"/>
                <a:cs typeface="Courier New"/>
                <a:sym typeface="Courier New"/>
              </a:rPr>
              <a:t>model.add(Dense(</a:t>
            </a:r>
            <a:r>
              <a:rPr b="1" lang="en" sz="1050">
                <a:solidFill>
                  <a:srgbClr val="09885A"/>
                </a:solidFill>
                <a:latin typeface="Courier New"/>
                <a:ea typeface="Courier New"/>
                <a:cs typeface="Courier New"/>
                <a:sym typeface="Courier New"/>
              </a:rPr>
              <a:t>1</a:t>
            </a:r>
            <a:r>
              <a:rPr b="1" lang="en" sz="1050">
                <a:solidFill>
                  <a:schemeClr val="dk2"/>
                </a:solidFill>
                <a:latin typeface="Courier New"/>
                <a:ea typeface="Courier New"/>
                <a:cs typeface="Courier New"/>
                <a:sym typeface="Courier New"/>
              </a:rPr>
              <a:t>, activation=</a:t>
            </a:r>
            <a:r>
              <a:rPr b="1" lang="en" sz="1050">
                <a:solidFill>
                  <a:srgbClr val="A31515"/>
                </a:solidFill>
                <a:latin typeface="Courier New"/>
                <a:ea typeface="Courier New"/>
                <a:cs typeface="Courier New"/>
                <a:sym typeface="Courier New"/>
              </a:rPr>
              <a:t>'softmax'</a:t>
            </a:r>
            <a:r>
              <a:rPr b="1" lang="en" sz="1050">
                <a:solidFill>
                  <a:schemeClr val="dk2"/>
                </a:solidFill>
                <a:latin typeface="Courier New"/>
                <a:ea typeface="Courier New"/>
                <a:cs typeface="Courier New"/>
                <a:sym typeface="Courier New"/>
              </a:rPr>
              <a: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&amp; A Look Ahead</a:t>
            </a:r>
            <a:endParaRPr/>
          </a:p>
        </p:txBody>
      </p:sp>
      <p:sp>
        <p:nvSpPr>
          <p:cNvPr id="174" name="Google Shape;17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Code from to day: up through line 14 on </a:t>
            </a:r>
            <a:r>
              <a:rPr lang="en" u="sng">
                <a:solidFill>
                  <a:schemeClr val="hlink"/>
                </a:solidFill>
                <a:hlinkClick r:id="rId3"/>
              </a:rPr>
              <a:t>https://repl.it/@enscma2/IntroNN</a:t>
            </a:r>
            <a:endParaRPr/>
          </a:p>
          <a:p>
            <a:pPr indent="-342900" lvl="0" marL="457200" rtl="0" algn="l">
              <a:spcBef>
                <a:spcPts val="0"/>
              </a:spcBef>
              <a:spcAft>
                <a:spcPts val="0"/>
              </a:spcAft>
              <a:buSzPts val="1800"/>
              <a:buChar char="-"/>
            </a:pPr>
            <a:r>
              <a:rPr lang="en"/>
              <a:t>Next week:</a:t>
            </a:r>
            <a:endParaRPr/>
          </a:p>
          <a:p>
            <a:pPr indent="-317500" lvl="1" marL="914400" rtl="0" algn="l">
              <a:spcBef>
                <a:spcPts val="0"/>
              </a:spcBef>
              <a:spcAft>
                <a:spcPts val="0"/>
              </a:spcAft>
              <a:buSzPts val="1400"/>
              <a:buChar char="-"/>
            </a:pPr>
            <a:r>
              <a:rPr lang="en"/>
              <a:t>Deep dive into how it learns</a:t>
            </a:r>
            <a:endParaRPr/>
          </a:p>
          <a:p>
            <a:pPr indent="-317500" lvl="1" marL="914400" rtl="0" algn="l">
              <a:spcBef>
                <a:spcPts val="0"/>
              </a:spcBef>
              <a:spcAft>
                <a:spcPts val="0"/>
              </a:spcAft>
              <a:buSzPts val="1400"/>
              <a:buChar char="-"/>
            </a:pPr>
            <a:r>
              <a:rPr lang="en"/>
              <a:t>A look at loss functions</a:t>
            </a:r>
            <a:endParaRPr/>
          </a:p>
          <a:p>
            <a:pPr indent="-317500" lvl="1" marL="914400" rtl="0" algn="l">
              <a:spcBef>
                <a:spcPts val="0"/>
              </a:spcBef>
              <a:spcAft>
                <a:spcPts val="0"/>
              </a:spcAft>
              <a:buSzPts val="1400"/>
              <a:buChar char="-"/>
            </a:pPr>
            <a:r>
              <a:rPr lang="en"/>
              <a:t>Compile, train, evaluate, and translate the model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Part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a:t>
            </a:r>
            <a:endParaRPr/>
          </a:p>
        </p:txBody>
      </p:sp>
      <p:sp>
        <p:nvSpPr>
          <p:cNvPr id="185" name="Google Shape;18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Recap of basic neural networks</a:t>
            </a:r>
            <a:endParaRPr/>
          </a:p>
          <a:p>
            <a:pPr indent="-342900" lvl="0" marL="457200" rtl="0" algn="l">
              <a:spcBef>
                <a:spcPts val="0"/>
              </a:spcBef>
              <a:spcAft>
                <a:spcPts val="0"/>
              </a:spcAft>
              <a:buSzPts val="1800"/>
              <a:buChar char="-"/>
            </a:pPr>
            <a:r>
              <a:rPr lang="en"/>
              <a:t>Deep dive:</a:t>
            </a:r>
            <a:endParaRPr/>
          </a:p>
          <a:p>
            <a:pPr indent="-317500" lvl="1" marL="914400" rtl="0" algn="l">
              <a:spcBef>
                <a:spcPts val="0"/>
              </a:spcBef>
              <a:spcAft>
                <a:spcPts val="0"/>
              </a:spcAft>
              <a:buSzPts val="1400"/>
              <a:buChar char="-"/>
            </a:pPr>
            <a:r>
              <a:rPr lang="en"/>
              <a:t>Loss functions</a:t>
            </a:r>
            <a:endParaRPr/>
          </a:p>
          <a:p>
            <a:pPr indent="-317500" lvl="1" marL="914400" rtl="0" algn="l">
              <a:spcBef>
                <a:spcPts val="0"/>
              </a:spcBef>
              <a:spcAft>
                <a:spcPts val="0"/>
              </a:spcAft>
              <a:buSzPts val="1400"/>
              <a:buChar char="-"/>
            </a:pPr>
            <a:r>
              <a:rPr lang="en"/>
              <a:t>Gradient descent</a:t>
            </a:r>
            <a:endParaRPr/>
          </a:p>
          <a:p>
            <a:pPr indent="-342900" lvl="0" marL="457200" rtl="0" algn="l">
              <a:spcBef>
                <a:spcPts val="0"/>
              </a:spcBef>
              <a:spcAft>
                <a:spcPts val="0"/>
              </a:spcAft>
              <a:buSzPts val="1800"/>
              <a:buChar char="-"/>
            </a:pPr>
            <a:r>
              <a:rPr lang="en"/>
              <a:t>Compile, train, evaluate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a:t>
            </a:r>
            <a:r>
              <a:rPr lang="en"/>
              <a:t>1/3</a:t>
            </a:r>
            <a:r>
              <a:rPr lang="en"/>
              <a:t>)</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2" name="Google Shape;192;p28"/>
          <p:cNvPicPr preferRelativeResize="0"/>
          <p:nvPr/>
        </p:nvPicPr>
        <p:blipFill>
          <a:blip r:embed="rId3">
            <a:alphaModFix/>
          </a:blip>
          <a:stretch>
            <a:fillRect/>
          </a:stretch>
        </p:blipFill>
        <p:spPr>
          <a:xfrm>
            <a:off x="3602400" y="2355523"/>
            <a:ext cx="2977751" cy="2353750"/>
          </a:xfrm>
          <a:prstGeom prst="rect">
            <a:avLst/>
          </a:prstGeom>
          <a:noFill/>
          <a:ln>
            <a:noFill/>
          </a:ln>
        </p:spPr>
      </p:pic>
      <p:pic>
        <p:nvPicPr>
          <p:cNvPr id="193" name="Google Shape;193;p28"/>
          <p:cNvPicPr preferRelativeResize="0"/>
          <p:nvPr/>
        </p:nvPicPr>
        <p:blipFill rotWithShape="1">
          <a:blip r:embed="rId4">
            <a:alphaModFix/>
          </a:blip>
          <a:srcRect b="0" l="3723" r="2247" t="4269"/>
          <a:stretch/>
        </p:blipFill>
        <p:spPr>
          <a:xfrm>
            <a:off x="311689" y="2737513"/>
            <a:ext cx="2609686" cy="2307050"/>
          </a:xfrm>
          <a:prstGeom prst="rect">
            <a:avLst/>
          </a:prstGeom>
          <a:noFill/>
          <a:ln>
            <a:noFill/>
          </a:ln>
        </p:spPr>
      </p:pic>
      <p:pic>
        <p:nvPicPr>
          <p:cNvPr id="194" name="Google Shape;194;p28"/>
          <p:cNvPicPr preferRelativeResize="0"/>
          <p:nvPr/>
        </p:nvPicPr>
        <p:blipFill>
          <a:blip r:embed="rId5">
            <a:alphaModFix/>
          </a:blip>
          <a:stretch>
            <a:fillRect/>
          </a:stretch>
        </p:blipFill>
        <p:spPr>
          <a:xfrm>
            <a:off x="311700" y="1152475"/>
            <a:ext cx="3232524" cy="1643575"/>
          </a:xfrm>
          <a:prstGeom prst="rect">
            <a:avLst/>
          </a:prstGeom>
          <a:noFill/>
          <a:ln>
            <a:noFill/>
          </a:ln>
        </p:spPr>
      </p:pic>
      <p:pic>
        <p:nvPicPr>
          <p:cNvPr id="195" name="Google Shape;195;p28"/>
          <p:cNvPicPr preferRelativeResize="0"/>
          <p:nvPr/>
        </p:nvPicPr>
        <p:blipFill>
          <a:blip r:embed="rId6">
            <a:alphaModFix/>
          </a:blip>
          <a:stretch>
            <a:fillRect/>
          </a:stretch>
        </p:blipFill>
        <p:spPr>
          <a:xfrm>
            <a:off x="3544225" y="1152475"/>
            <a:ext cx="2904375" cy="1119000"/>
          </a:xfrm>
          <a:prstGeom prst="rect">
            <a:avLst/>
          </a:prstGeom>
          <a:noFill/>
          <a:ln>
            <a:noFill/>
          </a:ln>
        </p:spPr>
      </p:pic>
      <p:sp>
        <p:nvSpPr>
          <p:cNvPr id="196" name="Google Shape;196;p28"/>
          <p:cNvSpPr/>
          <p:nvPr/>
        </p:nvSpPr>
        <p:spPr>
          <a:xfrm>
            <a:off x="4398075" y="2785225"/>
            <a:ext cx="1477300" cy="1030050"/>
          </a:xfrm>
          <a:custGeom>
            <a:rect b="b" l="l" r="r" t="t"/>
            <a:pathLst>
              <a:path extrusionOk="0" h="41202" w="59092">
                <a:moveTo>
                  <a:pt x="0" y="41202"/>
                </a:moveTo>
                <a:cubicBezTo>
                  <a:pt x="7126" y="39777"/>
                  <a:pt x="11256" y="31020"/>
                  <a:pt x="13553" y="24125"/>
                </a:cubicBezTo>
                <a:cubicBezTo>
                  <a:pt x="15111" y="19447"/>
                  <a:pt x="15481" y="12672"/>
                  <a:pt x="20059" y="10842"/>
                </a:cubicBezTo>
                <a:cubicBezTo>
                  <a:pt x="23728" y="9375"/>
                  <a:pt x="29342" y="9850"/>
                  <a:pt x="31714" y="13011"/>
                </a:cubicBezTo>
                <a:cubicBezTo>
                  <a:pt x="37297" y="20450"/>
                  <a:pt x="40969" y="37879"/>
                  <a:pt x="49605" y="34425"/>
                </a:cubicBezTo>
                <a:cubicBezTo>
                  <a:pt x="60656" y="30004"/>
                  <a:pt x="55328" y="11292"/>
                  <a:pt x="59092" y="0"/>
                </a:cubicBezTo>
              </a:path>
            </a:pathLst>
          </a:custGeom>
          <a:noFill/>
          <a:ln cap="flat" cmpd="sng" w="9525">
            <a:solidFill>
              <a:schemeClr val="dk2"/>
            </a:solidFill>
            <a:prstDash val="solid"/>
            <a:round/>
            <a:headEnd len="med" w="med" type="none"/>
            <a:tailEnd len="med" w="med" type="none"/>
          </a:ln>
        </p:spPr>
      </p:sp>
      <p:cxnSp>
        <p:nvCxnSpPr>
          <p:cNvPr id="197" name="Google Shape;197;p28"/>
          <p:cNvCxnSpPr/>
          <p:nvPr/>
        </p:nvCxnSpPr>
        <p:spPr>
          <a:xfrm flipH="1" rot="10800000">
            <a:off x="4506500" y="2866450"/>
            <a:ext cx="1504500" cy="1043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(2/3)</a:t>
            </a:r>
            <a:endParaRPr/>
          </a:p>
        </p:txBody>
      </p:sp>
      <p:sp>
        <p:nvSpPr>
          <p:cNvPr id="203" name="Google Shape;20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4" name="Google Shape;20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29"/>
          <p:cNvPicPr preferRelativeResize="0"/>
          <p:nvPr/>
        </p:nvPicPr>
        <p:blipFill>
          <a:blip r:embed="rId3">
            <a:alphaModFix/>
          </a:blip>
          <a:stretch>
            <a:fillRect/>
          </a:stretch>
        </p:blipFill>
        <p:spPr>
          <a:xfrm>
            <a:off x="311700" y="1152475"/>
            <a:ext cx="3660000" cy="3177850"/>
          </a:xfrm>
          <a:prstGeom prst="rect">
            <a:avLst/>
          </a:prstGeom>
          <a:noFill/>
          <a:ln>
            <a:noFill/>
          </a:ln>
        </p:spPr>
      </p:pic>
      <p:sp>
        <p:nvSpPr>
          <p:cNvPr id="206" name="Google Shape;206;p29"/>
          <p:cNvSpPr txBox="1"/>
          <p:nvPr/>
        </p:nvSpPr>
        <p:spPr>
          <a:xfrm>
            <a:off x="1109850" y="17450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p:txBody>
      </p:sp>
      <p:sp>
        <p:nvSpPr>
          <p:cNvPr id="207" name="Google Shape;207;p29"/>
          <p:cNvSpPr txBox="1"/>
          <p:nvPr/>
        </p:nvSpPr>
        <p:spPr>
          <a:xfrm>
            <a:off x="1067975" y="2281375"/>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2</a:t>
            </a:r>
            <a:endParaRPr i="1">
              <a:latin typeface="Source Sans Pro"/>
              <a:ea typeface="Source Sans Pro"/>
              <a:cs typeface="Source Sans Pro"/>
              <a:sym typeface="Source Sans Pro"/>
            </a:endParaRPr>
          </a:p>
        </p:txBody>
      </p:sp>
      <p:sp>
        <p:nvSpPr>
          <p:cNvPr id="208" name="Google Shape;208;p29"/>
          <p:cNvSpPr txBox="1"/>
          <p:nvPr/>
        </p:nvSpPr>
        <p:spPr>
          <a:xfrm>
            <a:off x="10679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3</a:t>
            </a:r>
            <a:endParaRPr i="1">
              <a:latin typeface="Source Sans Pro"/>
              <a:ea typeface="Source Sans Pro"/>
              <a:cs typeface="Source Sans Pro"/>
              <a:sym typeface="Source Sans Pro"/>
            </a:endParaRPr>
          </a:p>
        </p:txBody>
      </p:sp>
      <p:sp>
        <p:nvSpPr>
          <p:cNvPr id="209" name="Google Shape;209;p29"/>
          <p:cNvSpPr txBox="1"/>
          <p:nvPr/>
        </p:nvSpPr>
        <p:spPr>
          <a:xfrm>
            <a:off x="1067975" y="33260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4</a:t>
            </a:r>
            <a:endParaRPr i="1">
              <a:latin typeface="Source Sans Pro"/>
              <a:ea typeface="Source Sans Pro"/>
              <a:cs typeface="Source Sans Pro"/>
              <a:sym typeface="Source Sans Pro"/>
            </a:endParaRPr>
          </a:p>
        </p:txBody>
      </p:sp>
      <p:sp>
        <p:nvSpPr>
          <p:cNvPr id="210" name="Google Shape;210;p29"/>
          <p:cNvSpPr txBox="1"/>
          <p:nvPr/>
        </p:nvSpPr>
        <p:spPr>
          <a:xfrm>
            <a:off x="1067975" y="38623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x</a:t>
            </a:r>
            <a:r>
              <a:rPr baseline="-25000" i="1" lang="en">
                <a:latin typeface="Source Sans Pro"/>
                <a:ea typeface="Source Sans Pro"/>
                <a:cs typeface="Source Sans Pro"/>
                <a:sym typeface="Source Sans Pro"/>
              </a:rPr>
              <a:t>5</a:t>
            </a:r>
            <a:endParaRPr i="1">
              <a:latin typeface="Source Sans Pro"/>
              <a:ea typeface="Source Sans Pro"/>
              <a:cs typeface="Source Sans Pro"/>
              <a:sym typeface="Source Sans Pro"/>
            </a:endParaRPr>
          </a:p>
        </p:txBody>
      </p:sp>
      <p:sp>
        <p:nvSpPr>
          <p:cNvPr id="211" name="Google Shape;211;p29"/>
          <p:cNvSpPr txBox="1"/>
          <p:nvPr/>
        </p:nvSpPr>
        <p:spPr>
          <a:xfrm>
            <a:off x="2023075" y="20021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p:txBody>
      </p:sp>
      <p:sp>
        <p:nvSpPr>
          <p:cNvPr id="212" name="Google Shape;212;p29"/>
          <p:cNvSpPr txBox="1"/>
          <p:nvPr/>
        </p:nvSpPr>
        <p:spPr>
          <a:xfrm>
            <a:off x="20230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2</a:t>
            </a:r>
            <a:endParaRPr i="1">
              <a:latin typeface="Source Sans Pro"/>
              <a:ea typeface="Source Sans Pro"/>
              <a:cs typeface="Source Sans Pro"/>
              <a:sym typeface="Source Sans Pro"/>
            </a:endParaRPr>
          </a:p>
        </p:txBody>
      </p:sp>
      <p:sp>
        <p:nvSpPr>
          <p:cNvPr id="213" name="Google Shape;213;p29"/>
          <p:cNvSpPr txBox="1"/>
          <p:nvPr/>
        </p:nvSpPr>
        <p:spPr>
          <a:xfrm>
            <a:off x="1953300" y="35773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3</a:t>
            </a:r>
            <a:endParaRPr i="1">
              <a:latin typeface="Source Sans Pro"/>
              <a:ea typeface="Source Sans Pro"/>
              <a:cs typeface="Source Sans Pro"/>
              <a:sym typeface="Source Sans Pro"/>
            </a:endParaRPr>
          </a:p>
        </p:txBody>
      </p:sp>
      <p:sp>
        <p:nvSpPr>
          <p:cNvPr id="214" name="Google Shape;214;p29"/>
          <p:cNvSpPr txBox="1"/>
          <p:nvPr/>
        </p:nvSpPr>
        <p:spPr>
          <a:xfrm>
            <a:off x="2978175" y="2789750"/>
            <a:ext cx="376800" cy="33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z</a:t>
            </a:r>
            <a:endParaRPr i="1">
              <a:latin typeface="Source Sans Pro"/>
              <a:ea typeface="Source Sans Pro"/>
              <a:cs typeface="Source Sans Pro"/>
              <a:sym typeface="Source Sans Pro"/>
            </a:endParaRPr>
          </a:p>
        </p:txBody>
      </p:sp>
      <p:cxnSp>
        <p:nvCxnSpPr>
          <p:cNvPr id="215" name="Google Shape;215;p29"/>
          <p:cNvCxnSpPr/>
          <p:nvPr/>
        </p:nvCxnSpPr>
        <p:spPr>
          <a:xfrm flipH="1">
            <a:off x="2254700" y="1616800"/>
            <a:ext cx="2282400" cy="5931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9"/>
          <p:cNvCxnSpPr/>
          <p:nvPr/>
        </p:nvCxnSpPr>
        <p:spPr>
          <a:xfrm flipH="1">
            <a:off x="2254750" y="2310425"/>
            <a:ext cx="2366100" cy="6213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9"/>
          <p:cNvCxnSpPr/>
          <p:nvPr/>
        </p:nvCxnSpPr>
        <p:spPr>
          <a:xfrm flipH="1">
            <a:off x="2212900" y="3078250"/>
            <a:ext cx="2498700" cy="6693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9"/>
          <p:cNvSpPr txBox="1"/>
          <p:nvPr/>
        </p:nvSpPr>
        <p:spPr>
          <a:xfrm>
            <a:off x="4620850" y="1449550"/>
            <a:ext cx="30225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31</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41</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51</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1</a:t>
            </a:r>
            <a:endParaRPr i="1">
              <a:latin typeface="Source Sans Pro"/>
              <a:ea typeface="Source Sans Pro"/>
              <a:cs typeface="Source Sans Pro"/>
              <a:sym typeface="Source Sans Pro"/>
            </a:endParaRPr>
          </a:p>
          <a:p>
            <a:pPr indent="0" lvl="0" marL="0" rtl="0" algn="ctr">
              <a:spcBef>
                <a:spcPts val="0"/>
              </a:spcBef>
              <a:spcAft>
                <a:spcPts val="0"/>
              </a:spcAft>
              <a:buNone/>
            </a:pP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 tanh</a:t>
            </a:r>
            <a:r>
              <a:rPr lang="en">
                <a:latin typeface="Source Sans Pro"/>
                <a:ea typeface="Source Sans Pro"/>
                <a:cs typeface="Source Sans Pro"/>
                <a:sym typeface="Source Sans Pro"/>
              </a:rPr>
              <a:t>(</a:t>
            </a: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1</a:t>
            </a:r>
            <a:r>
              <a:rPr lang="en">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
        <p:nvSpPr>
          <p:cNvPr id="219" name="Google Shape;219;p29"/>
          <p:cNvSpPr txBox="1"/>
          <p:nvPr/>
        </p:nvSpPr>
        <p:spPr>
          <a:xfrm>
            <a:off x="4711600" y="2118500"/>
            <a:ext cx="3022500" cy="49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32</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42</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52</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2</a:t>
            </a:r>
            <a:endParaRPr baseline="-25000" i="1">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i="1" lang="en">
                <a:solidFill>
                  <a:schemeClr val="dk2"/>
                </a:solidFill>
                <a:latin typeface="Source Sans Pro"/>
                <a:ea typeface="Source Sans Pro"/>
                <a:cs typeface="Source Sans Pro"/>
                <a:sym typeface="Source Sans Pro"/>
              </a:rPr>
              <a:t>y</a:t>
            </a:r>
            <a:r>
              <a:rPr baseline="-25000" i="1" lang="en">
                <a:solidFill>
                  <a:schemeClr val="dk2"/>
                </a:solidFill>
                <a:latin typeface="Source Sans Pro"/>
                <a:ea typeface="Source Sans Pro"/>
                <a:cs typeface="Source Sans Pro"/>
                <a:sym typeface="Source Sans Pro"/>
              </a:rPr>
              <a:t>2</a:t>
            </a:r>
            <a:r>
              <a:rPr i="1" lang="en">
                <a:solidFill>
                  <a:schemeClr val="dk2"/>
                </a:solidFill>
                <a:latin typeface="Source Sans Pro"/>
                <a:ea typeface="Source Sans Pro"/>
                <a:cs typeface="Source Sans Pro"/>
                <a:sym typeface="Source Sans Pro"/>
              </a:rPr>
              <a:t>= tanh</a:t>
            </a:r>
            <a:r>
              <a:rPr lang="en">
                <a:solidFill>
                  <a:schemeClr val="dk2"/>
                </a:solidFill>
                <a:latin typeface="Source Sans Pro"/>
                <a:ea typeface="Source Sans Pro"/>
                <a:cs typeface="Source Sans Pro"/>
                <a:sym typeface="Source Sans Pro"/>
              </a:rPr>
              <a:t>(</a:t>
            </a:r>
            <a:r>
              <a:rPr i="1" lang="en">
                <a:solidFill>
                  <a:schemeClr val="dk2"/>
                </a:solidFill>
                <a:latin typeface="Source Sans Pro"/>
                <a:ea typeface="Source Sans Pro"/>
                <a:cs typeface="Source Sans Pro"/>
                <a:sym typeface="Source Sans Pro"/>
              </a:rPr>
              <a:t>s</a:t>
            </a:r>
            <a:r>
              <a:rPr baseline="-25000" i="1" lang="en">
                <a:solidFill>
                  <a:schemeClr val="dk2"/>
                </a:solidFill>
                <a:latin typeface="Source Sans Pro"/>
                <a:ea typeface="Source Sans Pro"/>
                <a:cs typeface="Source Sans Pro"/>
                <a:sym typeface="Source Sans Pro"/>
              </a:rPr>
              <a:t>2</a:t>
            </a:r>
            <a:r>
              <a:rPr lang="en">
                <a:solidFill>
                  <a:schemeClr val="dk2"/>
                </a:solidFill>
                <a:latin typeface="Source Sans Pro"/>
                <a:ea typeface="Source Sans Pro"/>
                <a:cs typeface="Source Sans Pro"/>
                <a:sym typeface="Source Sans Pro"/>
              </a:rPr>
              <a:t>)</a:t>
            </a:r>
            <a:endParaRPr baseline="-25000">
              <a:latin typeface="Source Sans Pro"/>
              <a:ea typeface="Source Sans Pro"/>
              <a:cs typeface="Source Sans Pro"/>
              <a:sym typeface="Source Sans Pro"/>
            </a:endParaRPr>
          </a:p>
        </p:txBody>
      </p:sp>
      <p:sp>
        <p:nvSpPr>
          <p:cNvPr id="220" name="Google Shape;220;p29"/>
          <p:cNvSpPr txBox="1"/>
          <p:nvPr/>
        </p:nvSpPr>
        <p:spPr>
          <a:xfrm>
            <a:off x="4787225" y="2885175"/>
            <a:ext cx="3022500" cy="4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s</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1</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13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2</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23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33</a:t>
            </a:r>
            <a:r>
              <a:rPr i="1" lang="en">
                <a:latin typeface="Source Sans Pro"/>
                <a:ea typeface="Source Sans Pro"/>
                <a:cs typeface="Source Sans Pro"/>
                <a:sym typeface="Source Sans Pro"/>
              </a:rPr>
              <a:t>+ x</a:t>
            </a:r>
            <a:r>
              <a:rPr baseline="-25000" i="1" lang="en">
                <a:latin typeface="Source Sans Pro"/>
                <a:ea typeface="Source Sans Pro"/>
                <a:cs typeface="Source Sans Pro"/>
                <a:sym typeface="Source Sans Pro"/>
              </a:rPr>
              <a:t>4</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43</a:t>
            </a:r>
            <a:r>
              <a:rPr i="1" lang="en">
                <a:latin typeface="Source Sans Pro"/>
                <a:ea typeface="Source Sans Pro"/>
                <a:cs typeface="Source Sans Pro"/>
                <a:sym typeface="Source Sans Pro"/>
              </a:rPr>
              <a:t> + x</a:t>
            </a:r>
            <a:r>
              <a:rPr baseline="-25000" i="1" lang="en">
                <a:latin typeface="Source Sans Pro"/>
                <a:ea typeface="Source Sans Pro"/>
                <a:cs typeface="Source Sans Pro"/>
                <a:sym typeface="Source Sans Pro"/>
              </a:rPr>
              <a:t>5</a:t>
            </a:r>
            <a:r>
              <a:rPr i="1" lang="en">
                <a:latin typeface="Source Sans Pro"/>
                <a:ea typeface="Source Sans Pro"/>
                <a:cs typeface="Source Sans Pro"/>
                <a:sym typeface="Source Sans Pro"/>
              </a:rPr>
              <a:t>w</a:t>
            </a:r>
            <a:r>
              <a:rPr baseline="-25000" i="1" lang="en">
                <a:latin typeface="Source Sans Pro"/>
                <a:ea typeface="Source Sans Pro"/>
                <a:cs typeface="Source Sans Pro"/>
                <a:sym typeface="Source Sans Pro"/>
              </a:rPr>
              <a:t>53</a:t>
            </a:r>
            <a:r>
              <a:rPr i="1" lang="en">
                <a:latin typeface="Source Sans Pro"/>
                <a:ea typeface="Source Sans Pro"/>
                <a:cs typeface="Source Sans Pro"/>
                <a:sym typeface="Source Sans Pro"/>
              </a:rPr>
              <a:t>+ b</a:t>
            </a:r>
            <a:r>
              <a:rPr baseline="-25000" i="1" lang="en">
                <a:latin typeface="Source Sans Pro"/>
                <a:ea typeface="Source Sans Pro"/>
                <a:cs typeface="Source Sans Pro"/>
                <a:sym typeface="Source Sans Pro"/>
              </a:rPr>
              <a:t>3</a:t>
            </a:r>
            <a:endParaRPr baseline="-25000" i="1">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i="1" lang="en">
                <a:solidFill>
                  <a:schemeClr val="dk2"/>
                </a:solidFill>
                <a:latin typeface="Source Sans Pro"/>
                <a:ea typeface="Source Sans Pro"/>
                <a:cs typeface="Source Sans Pro"/>
                <a:sym typeface="Source Sans Pro"/>
              </a:rPr>
              <a:t>y</a:t>
            </a:r>
            <a:r>
              <a:rPr baseline="-25000" i="1" lang="en">
                <a:solidFill>
                  <a:schemeClr val="dk2"/>
                </a:solidFill>
                <a:latin typeface="Source Sans Pro"/>
                <a:ea typeface="Source Sans Pro"/>
                <a:cs typeface="Source Sans Pro"/>
                <a:sym typeface="Source Sans Pro"/>
              </a:rPr>
              <a:t>3</a:t>
            </a:r>
            <a:r>
              <a:rPr i="1" lang="en">
                <a:solidFill>
                  <a:schemeClr val="dk2"/>
                </a:solidFill>
                <a:latin typeface="Source Sans Pro"/>
                <a:ea typeface="Source Sans Pro"/>
                <a:cs typeface="Source Sans Pro"/>
                <a:sym typeface="Source Sans Pro"/>
              </a:rPr>
              <a:t>= tanh</a:t>
            </a:r>
            <a:r>
              <a:rPr lang="en">
                <a:solidFill>
                  <a:schemeClr val="dk2"/>
                </a:solidFill>
                <a:latin typeface="Source Sans Pro"/>
                <a:ea typeface="Source Sans Pro"/>
                <a:cs typeface="Source Sans Pro"/>
                <a:sym typeface="Source Sans Pro"/>
              </a:rPr>
              <a:t>(</a:t>
            </a:r>
            <a:r>
              <a:rPr i="1" lang="en">
                <a:solidFill>
                  <a:schemeClr val="dk2"/>
                </a:solidFill>
                <a:latin typeface="Source Sans Pro"/>
                <a:ea typeface="Source Sans Pro"/>
                <a:cs typeface="Source Sans Pro"/>
                <a:sym typeface="Source Sans Pro"/>
              </a:rPr>
              <a:t>s</a:t>
            </a:r>
            <a:r>
              <a:rPr baseline="-25000" i="1" lang="en">
                <a:solidFill>
                  <a:schemeClr val="dk2"/>
                </a:solidFill>
                <a:latin typeface="Source Sans Pro"/>
                <a:ea typeface="Source Sans Pro"/>
                <a:cs typeface="Source Sans Pro"/>
                <a:sym typeface="Source Sans Pro"/>
              </a:rPr>
              <a:t>3</a:t>
            </a:r>
            <a:r>
              <a:rPr lang="en">
                <a:solidFill>
                  <a:schemeClr val="dk2"/>
                </a:solidFill>
                <a:latin typeface="Source Sans Pro"/>
                <a:ea typeface="Source Sans Pro"/>
                <a:cs typeface="Source Sans Pro"/>
                <a:sym typeface="Source Sans Pro"/>
              </a:rPr>
              <a:t>)</a:t>
            </a:r>
            <a:endParaRPr baseline="-25000">
              <a:latin typeface="Source Sans Pro"/>
              <a:ea typeface="Source Sans Pro"/>
              <a:cs typeface="Source Sans Pro"/>
              <a:sym typeface="Source Sans Pro"/>
            </a:endParaRPr>
          </a:p>
        </p:txBody>
      </p:sp>
      <p:sp>
        <p:nvSpPr>
          <p:cNvPr id="221" name="Google Shape;221;p29"/>
          <p:cNvSpPr/>
          <p:nvPr/>
        </p:nvSpPr>
        <p:spPr>
          <a:xfrm>
            <a:off x="1395950" y="1182100"/>
            <a:ext cx="467400" cy="434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1</a:t>
            </a:r>
            <a:endParaRPr baseline="-25000" i="1" sz="1300"/>
          </a:p>
        </p:txBody>
      </p:sp>
      <p:sp>
        <p:nvSpPr>
          <p:cNvPr id="222" name="Google Shape;222;p29"/>
          <p:cNvSpPr/>
          <p:nvPr/>
        </p:nvSpPr>
        <p:spPr>
          <a:xfrm>
            <a:off x="1694900" y="4036200"/>
            <a:ext cx="467400" cy="387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3</a:t>
            </a:r>
            <a:endParaRPr baseline="-25000" i="1" sz="1300"/>
          </a:p>
        </p:txBody>
      </p:sp>
      <p:sp>
        <p:nvSpPr>
          <p:cNvPr id="223" name="Google Shape;223;p29"/>
          <p:cNvSpPr/>
          <p:nvPr/>
        </p:nvSpPr>
        <p:spPr>
          <a:xfrm>
            <a:off x="193150" y="2891350"/>
            <a:ext cx="467400" cy="434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300"/>
              <a:t>b</a:t>
            </a:r>
            <a:r>
              <a:rPr baseline="-25000" i="1" lang="en" sz="1300"/>
              <a:t>2</a:t>
            </a:r>
            <a:endParaRPr baseline="-25000" i="1" sz="1300"/>
          </a:p>
        </p:txBody>
      </p:sp>
      <p:cxnSp>
        <p:nvCxnSpPr>
          <p:cNvPr id="224" name="Google Shape;224;p29"/>
          <p:cNvCxnSpPr>
            <a:stCxn id="221" idx="5"/>
            <a:endCxn id="211" idx="0"/>
          </p:cNvCxnSpPr>
          <p:nvPr/>
        </p:nvCxnSpPr>
        <p:spPr>
          <a:xfrm>
            <a:off x="1794901" y="1553140"/>
            <a:ext cx="416700" cy="4491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29"/>
          <p:cNvCxnSpPr>
            <a:endCxn id="212" idx="2"/>
          </p:cNvCxnSpPr>
          <p:nvPr/>
        </p:nvCxnSpPr>
        <p:spPr>
          <a:xfrm flipH="1" rot="10800000">
            <a:off x="660475" y="3126350"/>
            <a:ext cx="1551000" cy="693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9"/>
          <p:cNvCxnSpPr>
            <a:endCxn id="213" idx="2"/>
          </p:cNvCxnSpPr>
          <p:nvPr/>
        </p:nvCxnSpPr>
        <p:spPr>
          <a:xfrm flipH="1" rot="10800000">
            <a:off x="1863600" y="3913950"/>
            <a:ext cx="278100" cy="1386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9"/>
          <p:cNvCxnSpPr>
            <a:endCxn id="214" idx="2"/>
          </p:cNvCxnSpPr>
          <p:nvPr/>
        </p:nvCxnSpPr>
        <p:spPr>
          <a:xfrm rot="10800000">
            <a:off x="3166575" y="3126350"/>
            <a:ext cx="1782300" cy="7128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29"/>
          <p:cNvSpPr txBox="1"/>
          <p:nvPr/>
        </p:nvSpPr>
        <p:spPr>
          <a:xfrm>
            <a:off x="4948925" y="3587350"/>
            <a:ext cx="3022500" cy="43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latin typeface="Source Sans Pro"/>
                <a:ea typeface="Source Sans Pro"/>
                <a:cs typeface="Source Sans Pro"/>
                <a:sym typeface="Source Sans Pro"/>
              </a:rPr>
              <a:t>z = softmax</a:t>
            </a:r>
            <a:r>
              <a:rPr lang="en">
                <a:latin typeface="Source Sans Pro"/>
                <a:ea typeface="Source Sans Pro"/>
                <a:cs typeface="Source Sans Pro"/>
                <a:sym typeface="Source Sans Pro"/>
              </a:rPr>
              <a:t>(</a:t>
            </a:r>
            <a:r>
              <a:rPr i="1" lang="en">
                <a:latin typeface="Source Sans Pro"/>
                <a:ea typeface="Source Sans Pro"/>
                <a:cs typeface="Source Sans Pro"/>
                <a:sym typeface="Source Sans Pro"/>
              </a:rPr>
              <a:t>[y</a:t>
            </a:r>
            <a:r>
              <a:rPr baseline="-25000" i="1" lang="en">
                <a:latin typeface="Source Sans Pro"/>
                <a:ea typeface="Source Sans Pro"/>
                <a:cs typeface="Source Sans Pro"/>
                <a:sym typeface="Source Sans Pro"/>
              </a:rPr>
              <a:t>1</a:t>
            </a:r>
            <a:r>
              <a:rPr lang="en">
                <a:latin typeface="Source Sans Pro"/>
                <a:ea typeface="Source Sans Pro"/>
                <a:cs typeface="Source Sans Pro"/>
                <a:sym typeface="Source Sans Pro"/>
              </a:rPr>
              <a:t>,</a:t>
            </a:r>
            <a:r>
              <a:rPr i="1" lang="en">
                <a:latin typeface="Source Sans Pro"/>
                <a:ea typeface="Source Sans Pro"/>
                <a:cs typeface="Source Sans Pro"/>
                <a:sym typeface="Source Sans Pro"/>
              </a:rPr>
              <a:t> y</a:t>
            </a:r>
            <a:r>
              <a:rPr baseline="-25000" i="1" lang="en">
                <a:latin typeface="Source Sans Pro"/>
                <a:ea typeface="Source Sans Pro"/>
                <a:cs typeface="Source Sans Pro"/>
                <a:sym typeface="Source Sans Pro"/>
              </a:rPr>
              <a:t>2</a:t>
            </a:r>
            <a:r>
              <a:rPr lang="en">
                <a:latin typeface="Source Sans Pro"/>
                <a:ea typeface="Source Sans Pro"/>
                <a:cs typeface="Source Sans Pro"/>
                <a:sym typeface="Source Sans Pro"/>
              </a:rPr>
              <a:t>,</a:t>
            </a:r>
            <a:r>
              <a:rPr i="1" lang="en">
                <a:latin typeface="Source Sans Pro"/>
                <a:ea typeface="Source Sans Pro"/>
                <a:cs typeface="Source Sans Pro"/>
                <a:sym typeface="Source Sans Pro"/>
              </a:rPr>
              <a:t> y</a:t>
            </a:r>
            <a:r>
              <a:rPr baseline="-25000" i="1" lang="en">
                <a:latin typeface="Source Sans Pro"/>
                <a:ea typeface="Source Sans Pro"/>
                <a:cs typeface="Source Sans Pro"/>
                <a:sym typeface="Source Sans Pro"/>
              </a:rPr>
              <a:t>3</a:t>
            </a:r>
            <a:r>
              <a:rPr i="1" lang="en">
                <a:latin typeface="Source Sans Pro"/>
                <a:ea typeface="Source Sans Pro"/>
                <a:cs typeface="Source Sans Pro"/>
                <a:sym typeface="Source Sans Pro"/>
              </a:rPr>
              <a:t>]</a:t>
            </a:r>
            <a:r>
              <a:rPr lang="en">
                <a:latin typeface="Source Sans Pro"/>
                <a:ea typeface="Source Sans Pro"/>
                <a:cs typeface="Source Sans Pro"/>
                <a:sym typeface="Source Sans Pro"/>
              </a:rPr>
              <a:t>)</a:t>
            </a:r>
            <a:endParaRPr>
              <a:solidFill>
                <a:schemeClr val="dk2"/>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Recall (3/3)</a:t>
            </a:r>
            <a:endParaRPr/>
          </a:p>
        </p:txBody>
      </p:sp>
      <p:sp>
        <p:nvSpPr>
          <p:cNvPr id="234" name="Google Shape;234;p30"/>
          <p:cNvSpPr txBox="1"/>
          <p:nvPr>
            <p:ph idx="1" type="body"/>
          </p:nvPr>
        </p:nvSpPr>
        <p:spPr>
          <a:xfrm>
            <a:off x="311700" y="2362200"/>
            <a:ext cx="8520600" cy="242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numpy </a:t>
            </a:r>
            <a:r>
              <a:rPr b="1" lang="en" sz="1050">
                <a:solidFill>
                  <a:srgbClr val="0000FF"/>
                </a:solidFill>
                <a:latin typeface="Courier New"/>
                <a:ea typeface="Courier New"/>
                <a:cs typeface="Courier New"/>
                <a:sym typeface="Courier New"/>
              </a:rPr>
              <a:t>as</a:t>
            </a:r>
            <a:r>
              <a:rPr b="1" lang="en" sz="1050">
                <a:solidFill>
                  <a:schemeClr val="dk2"/>
                </a:solidFill>
                <a:latin typeface="Courier New"/>
                <a:ea typeface="Courier New"/>
                <a:cs typeface="Courier New"/>
                <a:sym typeface="Courier New"/>
              </a:rPr>
              <a:t> np</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from</a:t>
            </a:r>
            <a:r>
              <a:rPr b="1" lang="en" sz="1050">
                <a:solidFill>
                  <a:schemeClr val="dk2"/>
                </a:solidFill>
                <a:latin typeface="Courier New"/>
                <a:ea typeface="Courier New"/>
                <a:cs typeface="Courier New"/>
                <a:sym typeface="Courier New"/>
              </a:rPr>
              <a:t> keras.models </a:t>
            </a: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Sequential</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from</a:t>
            </a:r>
            <a:r>
              <a:rPr b="1" lang="en" sz="1050">
                <a:solidFill>
                  <a:schemeClr val="dk2"/>
                </a:solidFill>
                <a:latin typeface="Courier New"/>
                <a:ea typeface="Courier New"/>
                <a:cs typeface="Courier New"/>
                <a:sym typeface="Courier New"/>
              </a:rPr>
              <a:t> keras.layers </a:t>
            </a: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Dense</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import</a:t>
            </a:r>
            <a:r>
              <a:rPr b="1" lang="en" sz="1050">
                <a:solidFill>
                  <a:schemeClr val="dk2"/>
                </a:solidFill>
                <a:latin typeface="Courier New"/>
                <a:ea typeface="Courier New"/>
                <a:cs typeface="Courier New"/>
                <a:sym typeface="Courier New"/>
              </a:rPr>
              <a:t> tensorflow </a:t>
            </a:r>
            <a:r>
              <a:rPr b="1" lang="en" sz="1050">
                <a:solidFill>
                  <a:srgbClr val="0000FF"/>
                </a:solidFill>
                <a:latin typeface="Courier New"/>
                <a:ea typeface="Courier New"/>
                <a:cs typeface="Courier New"/>
                <a:sym typeface="Courier New"/>
              </a:rPr>
              <a:t>as</a:t>
            </a:r>
            <a:r>
              <a:rPr b="1" lang="en" sz="1050">
                <a:solidFill>
                  <a:schemeClr val="dk2"/>
                </a:solidFill>
                <a:latin typeface="Courier New"/>
                <a:ea typeface="Courier New"/>
                <a:cs typeface="Courier New"/>
                <a:sym typeface="Courier New"/>
              </a:rPr>
              <a:t> tf</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dataset = np.loadtxt(</a:t>
            </a:r>
            <a:r>
              <a:rPr b="1" lang="en" sz="1050">
                <a:solidFill>
                  <a:srgbClr val="A31515"/>
                </a:solidFill>
                <a:latin typeface="Courier New"/>
                <a:ea typeface="Courier New"/>
                <a:cs typeface="Courier New"/>
                <a:sym typeface="Courier New"/>
              </a:rPr>
              <a:t>"pima-indians-diabetes.data.csv"</a:t>
            </a:r>
            <a:r>
              <a:rPr b="1" lang="en" sz="1050">
                <a:solidFill>
                  <a:schemeClr val="dk2"/>
                </a:solidFill>
                <a:latin typeface="Courier New"/>
                <a:ea typeface="Courier New"/>
                <a:cs typeface="Courier New"/>
                <a:sym typeface="Courier New"/>
              </a:rPr>
              <a:t>, delimiter=</a:t>
            </a:r>
            <a:r>
              <a:rPr b="1" lang="en" sz="1050">
                <a:solidFill>
                  <a:srgbClr val="A31515"/>
                </a:solidFill>
                <a:latin typeface="Courier New"/>
                <a:ea typeface="Courier New"/>
                <a:cs typeface="Courier New"/>
                <a:sym typeface="Courier New"/>
              </a:rPr>
              <a:t>","</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rgbClr val="AAAAAA"/>
                </a:solidFill>
                <a:latin typeface="Courier New"/>
                <a:ea typeface="Courier New"/>
                <a:cs typeface="Courier New"/>
                <a:sym typeface="Courier New"/>
              </a:rPr>
              <a:t># split into input (X) and output (Y) variables</a:t>
            </a:r>
            <a:endParaRPr b="1" sz="1050">
              <a:solidFill>
                <a:srgbClr val="AAAAAA"/>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X = dataset[:,</a:t>
            </a:r>
            <a:r>
              <a:rPr b="1" lang="en" sz="1050">
                <a:solidFill>
                  <a:srgbClr val="09885A"/>
                </a:solidFill>
                <a:latin typeface="Courier New"/>
                <a:ea typeface="Courier New"/>
                <a:cs typeface="Courier New"/>
                <a:sym typeface="Courier New"/>
              </a:rPr>
              <a:t>0</a:t>
            </a:r>
            <a:r>
              <a:rPr b="1" lang="en" sz="1050">
                <a:solidFill>
                  <a:schemeClr val="dk2"/>
                </a:solidFill>
                <a:latin typeface="Courier New"/>
                <a:ea typeface="Courier New"/>
                <a:cs typeface="Courier New"/>
                <a:sym typeface="Courier New"/>
              </a:rPr>
              <a:t>:</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Y = dataset[:,</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 = Sequential()</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model.add(Dense(</a:t>
            </a:r>
            <a:r>
              <a:rPr b="1" lang="en" sz="1050">
                <a:solidFill>
                  <a:srgbClr val="09885A"/>
                </a:solidFill>
                <a:latin typeface="Courier New"/>
                <a:ea typeface="Courier New"/>
                <a:cs typeface="Courier New"/>
                <a:sym typeface="Courier New"/>
              </a:rPr>
              <a:t>3</a:t>
            </a:r>
            <a:r>
              <a:rPr b="1" lang="en" sz="1050">
                <a:solidFill>
                  <a:schemeClr val="dk2"/>
                </a:solidFill>
                <a:latin typeface="Courier New"/>
                <a:ea typeface="Courier New"/>
                <a:cs typeface="Courier New"/>
                <a:sym typeface="Courier New"/>
              </a:rPr>
              <a:t>, input_dim=</a:t>
            </a:r>
            <a:r>
              <a:rPr b="1" lang="en" sz="1050">
                <a:solidFill>
                  <a:srgbClr val="09885A"/>
                </a:solidFill>
                <a:latin typeface="Courier New"/>
                <a:ea typeface="Courier New"/>
                <a:cs typeface="Courier New"/>
                <a:sym typeface="Courier New"/>
              </a:rPr>
              <a:t>8</a:t>
            </a:r>
            <a:r>
              <a:rPr b="1" lang="en" sz="1050">
                <a:solidFill>
                  <a:schemeClr val="dk2"/>
                </a:solidFill>
                <a:latin typeface="Courier New"/>
                <a:ea typeface="Courier New"/>
                <a:cs typeface="Courier New"/>
                <a:sym typeface="Courier New"/>
              </a:rPr>
              <a:t>, activation=</a:t>
            </a:r>
            <a:r>
              <a:rPr b="1" lang="en" sz="1050">
                <a:solidFill>
                  <a:srgbClr val="A31515"/>
                </a:solidFill>
                <a:latin typeface="Courier New"/>
                <a:ea typeface="Courier New"/>
                <a:cs typeface="Courier New"/>
                <a:sym typeface="Courier New"/>
              </a:rPr>
              <a:t>'tanh'</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050">
                <a:solidFill>
                  <a:schemeClr val="dk2"/>
                </a:solidFill>
                <a:latin typeface="Courier New"/>
                <a:ea typeface="Courier New"/>
                <a:cs typeface="Courier New"/>
                <a:sym typeface="Courier New"/>
              </a:rPr>
              <a:t>model.add(Dense(</a:t>
            </a:r>
            <a:r>
              <a:rPr b="1" lang="en" sz="1050">
                <a:solidFill>
                  <a:srgbClr val="09885A"/>
                </a:solidFill>
                <a:latin typeface="Courier New"/>
                <a:ea typeface="Courier New"/>
                <a:cs typeface="Courier New"/>
                <a:sym typeface="Courier New"/>
              </a:rPr>
              <a:t>1</a:t>
            </a:r>
            <a:r>
              <a:rPr b="1" lang="en" sz="1050">
                <a:solidFill>
                  <a:schemeClr val="dk2"/>
                </a:solidFill>
                <a:latin typeface="Courier New"/>
                <a:ea typeface="Courier New"/>
                <a:cs typeface="Courier New"/>
                <a:sym typeface="Courier New"/>
              </a:rPr>
              <a:t>, activation=</a:t>
            </a:r>
            <a:r>
              <a:rPr b="1" lang="en" sz="1050">
                <a:solidFill>
                  <a:srgbClr val="A31515"/>
                </a:solidFill>
                <a:latin typeface="Courier New"/>
                <a:ea typeface="Courier New"/>
                <a:cs typeface="Courier New"/>
                <a:sym typeface="Courier New"/>
              </a:rPr>
              <a:t>'softmax'</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050">
              <a:solidFill>
                <a:schemeClr val="dk2"/>
              </a:solidFill>
              <a:latin typeface="Courier New"/>
              <a:ea typeface="Courier New"/>
              <a:cs typeface="Courier New"/>
              <a:sym typeface="Courier New"/>
            </a:endParaRPr>
          </a:p>
        </p:txBody>
      </p:sp>
      <p:sp>
        <p:nvSpPr>
          <p:cNvPr id="235" name="Google Shape;235;p30"/>
          <p:cNvSpPr txBox="1"/>
          <p:nvPr>
            <p:ph idx="1" type="body"/>
          </p:nvPr>
        </p:nvSpPr>
        <p:spPr>
          <a:xfrm>
            <a:off x="389550" y="1068425"/>
            <a:ext cx="8520600" cy="132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Data: </a:t>
            </a:r>
            <a:r>
              <a:rPr lang="en" u="sng">
                <a:solidFill>
                  <a:schemeClr val="hlink"/>
                </a:solidFill>
                <a:hlinkClick r:id="rId3"/>
              </a:rPr>
              <a:t>https://tinyurl.com/pima-indians-diabetes-data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Download by right clicking anywhere on the page and clicking “Save As”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Save as “pima-indians-diabetes.data.csv”</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Q: given these features, does the person have diabetes?</a:t>
            </a:r>
            <a:endParaRPr b="1" sz="1050">
              <a:solidFill>
                <a:srgbClr val="000000"/>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Learns: Gradient Descent &amp; Loss</a:t>
            </a:r>
            <a:endParaRPr/>
          </a:p>
        </p:txBody>
      </p:sp>
      <p:sp>
        <p:nvSpPr>
          <p:cNvPr id="241" name="Google Shape;24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b="1" lang="en" sz="2600"/>
              <a:t>Loss function:</a:t>
            </a:r>
            <a:r>
              <a:rPr lang="en" sz="2600"/>
              <a:t> how “wrong” are we?</a:t>
            </a:r>
            <a:endParaRPr sz="2600"/>
          </a:p>
          <a:p>
            <a:pPr indent="-368300" lvl="1" marL="914400" rtl="0" algn="l">
              <a:spcBef>
                <a:spcPts val="0"/>
              </a:spcBef>
              <a:spcAft>
                <a:spcPts val="0"/>
              </a:spcAft>
              <a:buSzPts val="2200"/>
              <a:buChar char="-"/>
            </a:pPr>
            <a:r>
              <a:rPr lang="en" sz="2200"/>
              <a:t>We obviously want to be less wrong</a:t>
            </a:r>
            <a:endParaRPr sz="2200"/>
          </a:p>
          <a:p>
            <a:pPr indent="-393700" lvl="0" marL="457200" rtl="0" algn="l">
              <a:spcBef>
                <a:spcPts val="0"/>
              </a:spcBef>
              <a:spcAft>
                <a:spcPts val="0"/>
              </a:spcAft>
              <a:buSzPts val="2600"/>
              <a:buChar char="-"/>
            </a:pPr>
            <a:r>
              <a:rPr b="1" lang="en" sz="2600"/>
              <a:t>Gradient descent:</a:t>
            </a:r>
            <a:r>
              <a:rPr lang="en" sz="2600"/>
              <a:t> slowly becoming less wrong</a:t>
            </a:r>
            <a:endParaRPr sz="2600"/>
          </a:p>
          <a:p>
            <a:pPr indent="-368300" lvl="1" marL="914400" rtl="0" algn="l">
              <a:spcBef>
                <a:spcPts val="0"/>
              </a:spcBef>
              <a:spcAft>
                <a:spcPts val="0"/>
              </a:spcAft>
              <a:buSzPts val="2200"/>
              <a:buChar char="-"/>
            </a:pPr>
            <a:r>
              <a:rPr lang="en" sz="2200"/>
              <a:t>How slowly?</a:t>
            </a:r>
            <a:endParaRPr sz="2200"/>
          </a:p>
          <a:p>
            <a:pPr indent="-368300" lvl="1" marL="914400" rtl="0" algn="l">
              <a:spcBef>
                <a:spcPts val="0"/>
              </a:spcBef>
              <a:spcAft>
                <a:spcPts val="0"/>
              </a:spcAft>
              <a:buSzPts val="2200"/>
              <a:buChar char="-"/>
            </a:pPr>
            <a:r>
              <a:rPr lang="en" sz="2200"/>
              <a:t>Based on this, we update the weights and refine our model</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deep learning?</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Subfield of machine learning</a:t>
            </a:r>
            <a:endParaRPr sz="2300"/>
          </a:p>
          <a:p>
            <a:pPr indent="-374650" lvl="0" marL="457200" rtl="0" algn="l">
              <a:spcBef>
                <a:spcPts val="0"/>
              </a:spcBef>
              <a:spcAft>
                <a:spcPts val="0"/>
              </a:spcAft>
              <a:buSzPts val="2300"/>
              <a:buChar char="-"/>
            </a:pPr>
            <a:r>
              <a:rPr lang="en" sz="2300"/>
              <a:t>Inspiration: brain</a:t>
            </a:r>
            <a:endParaRPr sz="2300"/>
          </a:p>
          <a:p>
            <a:pPr indent="-374650" lvl="0" marL="457200" rtl="0" algn="l">
              <a:spcBef>
                <a:spcPts val="0"/>
              </a:spcBef>
              <a:spcAft>
                <a:spcPts val="0"/>
              </a:spcAft>
              <a:buSzPts val="2300"/>
              <a:buChar char="-"/>
            </a:pPr>
            <a:r>
              <a:rPr lang="en" sz="2300"/>
              <a:t>Neural networks</a:t>
            </a:r>
            <a:endParaRPr sz="2300"/>
          </a:p>
          <a:p>
            <a:pPr indent="-374650" lvl="0" marL="457200" rtl="0" algn="l">
              <a:spcBef>
                <a:spcPts val="0"/>
              </a:spcBef>
              <a:spcAft>
                <a:spcPts val="0"/>
              </a:spcAft>
              <a:buSzPts val="2300"/>
              <a:buChar char="-"/>
            </a:pPr>
            <a:r>
              <a:rPr lang="en" sz="2300"/>
              <a:t>Neural networks</a:t>
            </a:r>
            <a:endParaRPr sz="2300"/>
          </a:p>
          <a:p>
            <a:pPr indent="-374650" lvl="0" marL="457200" rtl="0" algn="l">
              <a:spcBef>
                <a:spcPts val="0"/>
              </a:spcBef>
              <a:spcAft>
                <a:spcPts val="0"/>
              </a:spcAft>
              <a:buSzPts val="2300"/>
              <a:buChar char="-"/>
            </a:pPr>
            <a:r>
              <a:rPr lang="en" sz="2300"/>
              <a:t>Neural networks</a:t>
            </a:r>
            <a:endParaRPr sz="2300"/>
          </a:p>
          <a:p>
            <a:pPr indent="-374650" lvl="0" marL="457200" rtl="0" algn="l">
              <a:spcBef>
                <a:spcPts val="0"/>
              </a:spcBef>
              <a:spcAft>
                <a:spcPts val="0"/>
              </a:spcAft>
              <a:buSzPts val="2300"/>
              <a:buChar char="-"/>
            </a:pPr>
            <a:r>
              <a:rPr lang="en" sz="2300"/>
              <a:t>Oh, also, neural networks</a:t>
            </a:r>
            <a:endParaRPr sz="2300"/>
          </a:p>
        </p:txBody>
      </p:sp>
      <p:pic>
        <p:nvPicPr>
          <p:cNvPr id="65" name="Google Shape;65;p14"/>
          <p:cNvPicPr preferRelativeResize="0"/>
          <p:nvPr/>
        </p:nvPicPr>
        <p:blipFill>
          <a:blip r:embed="rId3">
            <a:alphaModFix/>
          </a:blip>
          <a:stretch>
            <a:fillRect/>
          </a:stretch>
        </p:blipFill>
        <p:spPr>
          <a:xfrm>
            <a:off x="4776675" y="1152475"/>
            <a:ext cx="3487825" cy="298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a:t>
            </a:r>
            <a:endParaRPr/>
          </a:p>
        </p:txBody>
      </p:sp>
      <p:sp>
        <p:nvSpPr>
          <p:cNvPr id="247" name="Google Shape;24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measure of how wrong we are</a:t>
            </a:r>
            <a:endParaRPr sz="2200"/>
          </a:p>
          <a:p>
            <a:pPr indent="-368300" lvl="0" marL="457200" rtl="0" algn="l">
              <a:spcBef>
                <a:spcPts val="0"/>
              </a:spcBef>
              <a:spcAft>
                <a:spcPts val="0"/>
              </a:spcAft>
              <a:buSzPts val="2200"/>
              <a:buChar char="-"/>
            </a:pPr>
            <a:r>
              <a:rPr lang="en" sz="2200"/>
              <a:t>Abstractly: </a:t>
            </a:r>
            <a:r>
              <a:rPr i="1" lang="en" sz="2200"/>
              <a:t>L</a:t>
            </a:r>
            <a:r>
              <a:rPr lang="en" sz="2200"/>
              <a:t> = </a:t>
            </a:r>
            <a:r>
              <a:rPr i="1" lang="en" sz="2200"/>
              <a:t>y</a:t>
            </a:r>
            <a:r>
              <a:rPr lang="en" sz="2200"/>
              <a:t> - </a:t>
            </a:r>
            <a:r>
              <a:rPr i="1" lang="en" sz="2200"/>
              <a:t>ŷ</a:t>
            </a:r>
            <a:endParaRPr sz="2200"/>
          </a:p>
          <a:p>
            <a:pPr indent="-368300" lvl="0" marL="457200" rtl="0" algn="l">
              <a:spcBef>
                <a:spcPts val="0"/>
              </a:spcBef>
              <a:spcAft>
                <a:spcPts val="0"/>
              </a:spcAft>
              <a:buSzPts val="2200"/>
              <a:buChar char="-"/>
            </a:pPr>
            <a:r>
              <a:rPr lang="en" sz="2200"/>
              <a:t>Many different types of functions</a:t>
            </a:r>
            <a:endParaRPr sz="2200"/>
          </a:p>
          <a:p>
            <a:pPr indent="-342900" lvl="1" marL="914400" rtl="0" algn="l">
              <a:spcBef>
                <a:spcPts val="0"/>
              </a:spcBef>
              <a:spcAft>
                <a:spcPts val="0"/>
              </a:spcAft>
              <a:buSzPts val="1800"/>
              <a:buChar char="-"/>
            </a:pPr>
            <a:r>
              <a:rPr lang="en" sz="1800"/>
              <a:t>Each one is different</a:t>
            </a:r>
            <a:endParaRPr sz="1800"/>
          </a:p>
          <a:p>
            <a:pPr indent="-342900" lvl="1" marL="914400" rtl="0" algn="l">
              <a:spcBef>
                <a:spcPts val="0"/>
              </a:spcBef>
              <a:spcAft>
                <a:spcPts val="0"/>
              </a:spcAft>
              <a:buSzPts val="1800"/>
              <a:buChar char="-"/>
            </a:pPr>
            <a:r>
              <a:rPr lang="en" sz="1800"/>
              <a:t>Hence, the model performs differently, depending on which one we choose</a:t>
            </a:r>
            <a:endParaRPr sz="1800"/>
          </a:p>
          <a:p>
            <a:pPr indent="-368300" lvl="0" marL="457200" rtl="0" algn="l">
              <a:spcBef>
                <a:spcPts val="0"/>
              </a:spcBef>
              <a:spcAft>
                <a:spcPts val="0"/>
              </a:spcAft>
              <a:buSzPts val="2200"/>
              <a:buChar char="-"/>
            </a:pPr>
            <a:r>
              <a:rPr lang="en" sz="2200"/>
              <a:t>Commonly chosen functions: </a:t>
            </a:r>
            <a:endParaRPr sz="2200"/>
          </a:p>
          <a:p>
            <a:pPr indent="-342900" lvl="1" marL="914400" rtl="0" algn="l">
              <a:spcBef>
                <a:spcPts val="0"/>
              </a:spcBef>
              <a:spcAft>
                <a:spcPts val="0"/>
              </a:spcAft>
              <a:buSzPts val="1800"/>
              <a:buChar char="-"/>
            </a:pPr>
            <a:r>
              <a:rPr lang="en" sz="1800"/>
              <a:t>Mean squared error, mean absolute error</a:t>
            </a:r>
            <a:endParaRPr sz="1800"/>
          </a:p>
          <a:p>
            <a:pPr indent="-342900" lvl="1" marL="914400" rtl="0" algn="l">
              <a:spcBef>
                <a:spcPts val="0"/>
              </a:spcBef>
              <a:spcAft>
                <a:spcPts val="0"/>
              </a:spcAft>
              <a:buSzPts val="1800"/>
              <a:buChar char="-"/>
            </a:pPr>
            <a:r>
              <a:rPr lang="en" sz="1800"/>
              <a:t>Hinge, squared hinge</a:t>
            </a:r>
            <a:endParaRPr sz="1800"/>
          </a:p>
          <a:p>
            <a:pPr indent="-342900" lvl="1" marL="914400" rtl="0" algn="l">
              <a:spcBef>
                <a:spcPts val="0"/>
              </a:spcBef>
              <a:spcAft>
                <a:spcPts val="0"/>
              </a:spcAft>
              <a:buSzPts val="1800"/>
              <a:buChar char="-"/>
            </a:pPr>
            <a:r>
              <a:rPr lang="en" sz="1800"/>
              <a:t>Cross entropy</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Squared Error Loss</a:t>
            </a:r>
            <a:endParaRPr/>
          </a:p>
        </p:txBody>
      </p:sp>
      <p:sp>
        <p:nvSpPr>
          <p:cNvPr id="253" name="Google Shape;253;p33"/>
          <p:cNvSpPr txBox="1"/>
          <p:nvPr>
            <p:ph idx="1" type="body"/>
          </p:nvPr>
        </p:nvSpPr>
        <p:spPr>
          <a:xfrm>
            <a:off x="3456100" y="1152475"/>
            <a:ext cx="5414700" cy="131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sz="1100">
                <a:solidFill>
                  <a:srgbClr val="000000"/>
                </a:solidFill>
                <a:latin typeface="Courier New"/>
                <a:ea typeface="Courier New"/>
                <a:cs typeface="Courier New"/>
                <a:sym typeface="Courier New"/>
              </a:rPr>
              <a:t>def mean_squared_error(actual, predicted):</a:t>
            </a:r>
            <a:br>
              <a:rPr b="1" lang="en" sz="1100">
                <a:solidFill>
                  <a:srgbClr val="000000"/>
                </a:solidFill>
                <a:latin typeface="Courier New"/>
                <a:ea typeface="Courier New"/>
                <a:cs typeface="Courier New"/>
                <a:sym typeface="Courier New"/>
              </a:rPr>
            </a:br>
            <a:r>
              <a:rPr b="1" lang="en" sz="1100">
                <a:solidFill>
                  <a:srgbClr val="000000"/>
                </a:solidFill>
                <a:latin typeface="Courier New"/>
                <a:ea typeface="Courier New"/>
                <a:cs typeface="Courier New"/>
                <a:sym typeface="Courier New"/>
              </a:rPr>
              <a:t>	sum_square_error = 0.0</a:t>
            </a:r>
            <a:br>
              <a:rPr b="1" lang="en" sz="1100">
                <a:solidFill>
                  <a:srgbClr val="000000"/>
                </a:solidFill>
                <a:latin typeface="Courier New"/>
                <a:ea typeface="Courier New"/>
                <a:cs typeface="Courier New"/>
                <a:sym typeface="Courier New"/>
              </a:rPr>
            </a:br>
            <a:r>
              <a:rPr b="1" lang="en" sz="1100">
                <a:solidFill>
                  <a:srgbClr val="000000"/>
                </a:solidFill>
                <a:latin typeface="Courier New"/>
                <a:ea typeface="Courier New"/>
                <a:cs typeface="Courier New"/>
                <a:sym typeface="Courier New"/>
              </a:rPr>
              <a:t>	for i in range(len(actual)):</a:t>
            </a:r>
            <a:br>
              <a:rPr b="1" lang="en" sz="1100">
                <a:solidFill>
                  <a:srgbClr val="000000"/>
                </a:solidFill>
                <a:latin typeface="Courier New"/>
                <a:ea typeface="Courier New"/>
                <a:cs typeface="Courier New"/>
                <a:sym typeface="Courier New"/>
              </a:rPr>
            </a:br>
            <a:r>
              <a:rPr b="1" lang="en" sz="1100">
                <a:solidFill>
                  <a:srgbClr val="000000"/>
                </a:solidFill>
                <a:latin typeface="Courier New"/>
                <a:ea typeface="Courier New"/>
                <a:cs typeface="Courier New"/>
                <a:sym typeface="Courier New"/>
              </a:rPr>
              <a:t>		sum_square_error += (actual[i] - predicted[i])**2.0</a:t>
            </a:r>
            <a:br>
              <a:rPr b="1" lang="en" sz="1100">
                <a:solidFill>
                  <a:srgbClr val="000000"/>
                </a:solidFill>
                <a:latin typeface="Courier New"/>
                <a:ea typeface="Courier New"/>
                <a:cs typeface="Courier New"/>
                <a:sym typeface="Courier New"/>
              </a:rPr>
            </a:br>
            <a:r>
              <a:rPr b="1" lang="en" sz="1100">
                <a:solidFill>
                  <a:srgbClr val="000000"/>
                </a:solidFill>
                <a:latin typeface="Courier New"/>
                <a:ea typeface="Courier New"/>
                <a:cs typeface="Courier New"/>
                <a:sym typeface="Courier New"/>
              </a:rPr>
              <a:t>	mean_square_error = 1.0 / len(actual) * sum_square_error</a:t>
            </a:r>
            <a:br>
              <a:rPr b="1" lang="en" sz="1100">
                <a:solidFill>
                  <a:srgbClr val="000000"/>
                </a:solidFill>
                <a:latin typeface="Courier New"/>
                <a:ea typeface="Courier New"/>
                <a:cs typeface="Courier New"/>
                <a:sym typeface="Courier New"/>
              </a:rPr>
            </a:br>
            <a:r>
              <a:rPr b="1" lang="en" sz="1100">
                <a:solidFill>
                  <a:srgbClr val="000000"/>
                </a:solidFill>
                <a:latin typeface="Courier New"/>
                <a:ea typeface="Courier New"/>
                <a:cs typeface="Courier New"/>
                <a:sym typeface="Courier New"/>
              </a:rPr>
              <a:t>	return mean_square_error</a:t>
            </a:r>
            <a:endParaRPr b="1" sz="1100">
              <a:solidFill>
                <a:srgbClr val="000000"/>
              </a:solidFill>
              <a:latin typeface="Courier New"/>
              <a:ea typeface="Courier New"/>
              <a:cs typeface="Courier New"/>
              <a:sym typeface="Courier New"/>
            </a:endParaRPr>
          </a:p>
        </p:txBody>
      </p:sp>
      <p:sp>
        <p:nvSpPr>
          <p:cNvPr id="254" name="Google Shape;254;p33"/>
          <p:cNvSpPr txBox="1"/>
          <p:nvPr>
            <p:ph idx="1" type="body"/>
          </p:nvPr>
        </p:nvSpPr>
        <p:spPr>
          <a:xfrm>
            <a:off x="518350" y="2761850"/>
            <a:ext cx="4509900" cy="131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200">
                <a:solidFill>
                  <a:srgbClr val="000000"/>
                </a:solidFill>
                <a:latin typeface="Lato"/>
                <a:ea typeface="Lato"/>
                <a:cs typeface="Lato"/>
                <a:sym typeface="Lato"/>
              </a:rPr>
              <a:t>Note: </a:t>
            </a:r>
            <a:r>
              <a:rPr i="1" lang="en" sz="1200">
                <a:solidFill>
                  <a:srgbClr val="000000"/>
                </a:solidFill>
                <a:latin typeface="Lato"/>
                <a:ea typeface="Lato"/>
                <a:cs typeface="Lato"/>
                <a:sym typeface="Lato"/>
              </a:rPr>
              <a:t>y</a:t>
            </a:r>
            <a:r>
              <a:rPr lang="en" sz="1200">
                <a:solidFill>
                  <a:srgbClr val="000000"/>
                </a:solidFill>
                <a:latin typeface="Lato"/>
                <a:ea typeface="Lato"/>
                <a:cs typeface="Lato"/>
                <a:sym typeface="Lato"/>
              </a:rPr>
              <a:t> is a number between 0 and 1, representing a probability</a:t>
            </a:r>
            <a:br>
              <a:rPr lang="en" sz="1200">
                <a:solidFill>
                  <a:srgbClr val="000000"/>
                </a:solidFill>
                <a:latin typeface="Lato"/>
                <a:ea typeface="Lato"/>
                <a:cs typeface="Lato"/>
                <a:sym typeface="Lato"/>
              </a:rPr>
            </a:br>
            <a:r>
              <a:rPr lang="en" sz="1200">
                <a:solidFill>
                  <a:srgbClr val="000000"/>
                </a:solidFill>
                <a:latin typeface="Lato"/>
                <a:ea typeface="Lato"/>
                <a:cs typeface="Lato"/>
                <a:sym typeface="Lato"/>
              </a:rPr>
              <a:t>Variant: mean absolute error loss--add up absolute values of losses instead of squares</a:t>
            </a:r>
            <a:endParaRPr sz="1200">
              <a:solidFill>
                <a:srgbClr val="000000"/>
              </a:solidFill>
              <a:latin typeface="Lato"/>
              <a:ea typeface="Lato"/>
              <a:cs typeface="Lato"/>
              <a:sym typeface="Lato"/>
            </a:endParaRPr>
          </a:p>
        </p:txBody>
      </p:sp>
      <p:pic>
        <p:nvPicPr>
          <p:cNvPr id="255" name="Google Shape;255;p33"/>
          <p:cNvPicPr preferRelativeResize="0"/>
          <p:nvPr/>
        </p:nvPicPr>
        <p:blipFill>
          <a:blip r:embed="rId3">
            <a:alphaModFix/>
          </a:blip>
          <a:stretch>
            <a:fillRect/>
          </a:stretch>
        </p:blipFill>
        <p:spPr>
          <a:xfrm>
            <a:off x="447274" y="1068425"/>
            <a:ext cx="3008825" cy="14599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Hinge</a:t>
            </a:r>
            <a:r>
              <a:rPr lang="en"/>
              <a:t> Loss</a:t>
            </a:r>
            <a:endParaRPr/>
          </a:p>
        </p:txBody>
      </p:sp>
      <p:sp>
        <p:nvSpPr>
          <p:cNvPr id="261" name="Google Shape;261;p34"/>
          <p:cNvSpPr txBox="1"/>
          <p:nvPr>
            <p:ph idx="1" type="body"/>
          </p:nvPr>
        </p:nvSpPr>
        <p:spPr>
          <a:xfrm>
            <a:off x="3456100" y="1152475"/>
            <a:ext cx="5414700" cy="1311300"/>
          </a:xfrm>
          <a:prstGeom prst="rect">
            <a:avLst/>
          </a:prstGeom>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def hinge(actual, predicted):</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sum_score = 0.0</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for i in range(len(actual)):</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sum_score += max(0, 1 - actual[i] * predicted[i])</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mean_sum_score = 1.0 / len(actual) * sum_score</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return mean_sum_score</a:t>
            </a:r>
            <a:endParaRPr b="1" sz="1400">
              <a:solidFill>
                <a:srgbClr val="000000"/>
              </a:solidFill>
              <a:latin typeface="Consolas"/>
              <a:ea typeface="Consolas"/>
              <a:cs typeface="Consolas"/>
              <a:sym typeface="Consolas"/>
            </a:endParaRPr>
          </a:p>
        </p:txBody>
      </p:sp>
      <p:sp>
        <p:nvSpPr>
          <p:cNvPr id="262" name="Google Shape;262;p34"/>
          <p:cNvSpPr txBox="1"/>
          <p:nvPr>
            <p:ph idx="1" type="body"/>
          </p:nvPr>
        </p:nvSpPr>
        <p:spPr>
          <a:xfrm>
            <a:off x="389575" y="2849975"/>
            <a:ext cx="5414700" cy="1023300"/>
          </a:xfrm>
          <a:prstGeom prst="rect">
            <a:avLst/>
          </a:prstGeom>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None/>
            </a:pPr>
            <a:r>
              <a:rPr lang="en" sz="1100">
                <a:solidFill>
                  <a:schemeClr val="dk2"/>
                </a:solidFill>
                <a:latin typeface="Lato"/>
                <a:ea typeface="Lato"/>
                <a:cs typeface="Lato"/>
                <a:sym typeface="Lato"/>
              </a:rPr>
              <a:t>Note: a variant of this is squared hinge loss, where you add up the squares of the maxes instead of just the maxes</a:t>
            </a:r>
            <a:endParaRPr sz="1100">
              <a:solidFill>
                <a:schemeClr val="dk2"/>
              </a:solidFill>
              <a:latin typeface="Lato"/>
              <a:ea typeface="Lato"/>
              <a:cs typeface="Lato"/>
              <a:sym typeface="Lato"/>
            </a:endParaRPr>
          </a:p>
        </p:txBody>
      </p:sp>
      <p:pic>
        <p:nvPicPr>
          <p:cNvPr id="263" name="Google Shape;263;p34"/>
          <p:cNvPicPr preferRelativeResize="0"/>
          <p:nvPr/>
        </p:nvPicPr>
        <p:blipFill>
          <a:blip r:embed="rId3">
            <a:alphaModFix/>
          </a:blip>
          <a:stretch>
            <a:fillRect/>
          </a:stretch>
        </p:blipFill>
        <p:spPr>
          <a:xfrm>
            <a:off x="281856" y="1243713"/>
            <a:ext cx="3221044" cy="1128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Entropy</a:t>
            </a:r>
            <a:r>
              <a:rPr lang="en"/>
              <a:t> Loss</a:t>
            </a:r>
            <a:endParaRPr/>
          </a:p>
        </p:txBody>
      </p:sp>
      <p:sp>
        <p:nvSpPr>
          <p:cNvPr id="269" name="Google Shape;269;p35"/>
          <p:cNvSpPr txBox="1"/>
          <p:nvPr>
            <p:ph idx="1" type="body"/>
          </p:nvPr>
        </p:nvSpPr>
        <p:spPr>
          <a:xfrm>
            <a:off x="3456100" y="1152475"/>
            <a:ext cx="5414700" cy="1311300"/>
          </a:xfrm>
          <a:prstGeom prst="rect">
            <a:avLst/>
          </a:prstGeom>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from math import log</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def binary_cross_entropy(actual, predicted):</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sum_score = 0.0</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for i in range(len(actual)):</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sum_score += actual[i] * log(1e-15 + predicted[i])</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mean_sum_score = 1.0 / len(actual) * sum_score</a:t>
            </a:r>
            <a:endParaRPr b="1" sz="1100">
              <a:solidFill>
                <a:schemeClr val="dk2"/>
              </a:solidFill>
              <a:latin typeface="Courier New"/>
              <a:ea typeface="Courier New"/>
              <a:cs typeface="Courier New"/>
              <a:sym typeface="Courier New"/>
            </a:endParaRPr>
          </a:p>
          <a:p>
            <a:pPr indent="0" lvl="0" marL="50800" marR="50800" rtl="0" algn="l">
              <a:lnSpc>
                <a:spcPct val="100000"/>
              </a:lnSpc>
              <a:spcBef>
                <a:spcPts val="0"/>
              </a:spcBef>
              <a:spcAft>
                <a:spcPts val="0"/>
              </a:spcAft>
              <a:buNone/>
            </a:pPr>
            <a:r>
              <a:rPr b="1" lang="en" sz="1100">
                <a:solidFill>
                  <a:schemeClr val="dk2"/>
                </a:solidFill>
                <a:latin typeface="Courier New"/>
                <a:ea typeface="Courier New"/>
                <a:cs typeface="Courier New"/>
                <a:sym typeface="Courier New"/>
              </a:rPr>
              <a:t>	return -1 * mean_sum_score</a:t>
            </a:r>
            <a:endParaRPr b="1" sz="1400">
              <a:solidFill>
                <a:srgbClr val="000000"/>
              </a:solidFill>
              <a:latin typeface="Consolas"/>
              <a:ea typeface="Consolas"/>
              <a:cs typeface="Consolas"/>
              <a:sym typeface="Consolas"/>
            </a:endParaRPr>
          </a:p>
        </p:txBody>
      </p:sp>
      <p:sp>
        <p:nvSpPr>
          <p:cNvPr id="270" name="Google Shape;270;p35"/>
          <p:cNvSpPr txBox="1"/>
          <p:nvPr>
            <p:ph idx="1" type="body"/>
          </p:nvPr>
        </p:nvSpPr>
        <p:spPr>
          <a:xfrm>
            <a:off x="389575" y="2849975"/>
            <a:ext cx="5634900" cy="1023300"/>
          </a:xfrm>
          <a:prstGeom prst="rect">
            <a:avLst/>
          </a:prstGeom>
        </p:spPr>
        <p:txBody>
          <a:bodyPr anchorCtr="0" anchor="t" bIns="91425" lIns="91425" spcFirstLastPara="1" rIns="91425" wrap="square" tIns="91425">
            <a:noAutofit/>
          </a:bodyPr>
          <a:lstStyle/>
          <a:p>
            <a:pPr indent="0" lvl="0" marL="50800" marR="50800" rtl="0" algn="l">
              <a:lnSpc>
                <a:spcPct val="100000"/>
              </a:lnSpc>
              <a:spcBef>
                <a:spcPts val="0"/>
              </a:spcBef>
              <a:spcAft>
                <a:spcPts val="0"/>
              </a:spcAft>
              <a:buNone/>
            </a:pPr>
            <a:r>
              <a:rPr lang="en" sz="1100">
                <a:solidFill>
                  <a:schemeClr val="dk2"/>
                </a:solidFill>
                <a:latin typeface="Lato"/>
                <a:ea typeface="Lato"/>
                <a:cs typeface="Lato"/>
                <a:sym typeface="Lato"/>
              </a:rPr>
              <a:t>Note: in practice, we add a small value to the argument of the log to avoid having log(0)</a:t>
            </a:r>
            <a:endParaRPr sz="1100">
              <a:solidFill>
                <a:schemeClr val="dk2"/>
              </a:solidFill>
              <a:latin typeface="Lato"/>
              <a:ea typeface="Lato"/>
              <a:cs typeface="Lato"/>
              <a:sym typeface="Lato"/>
            </a:endParaRPr>
          </a:p>
          <a:p>
            <a:pPr indent="-298450" lvl="0" marL="457200" marR="50800" rtl="0" algn="l">
              <a:lnSpc>
                <a:spcPct val="100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Perfect score in theory is 0</a:t>
            </a:r>
            <a:endParaRPr sz="1100">
              <a:solidFill>
                <a:schemeClr val="dk2"/>
              </a:solidFill>
              <a:latin typeface="Lato"/>
              <a:ea typeface="Lato"/>
              <a:cs typeface="Lato"/>
              <a:sym typeface="Lato"/>
            </a:endParaRPr>
          </a:p>
          <a:p>
            <a:pPr indent="-298450" lvl="0" marL="457200" marR="50800" rtl="0" algn="l">
              <a:lnSpc>
                <a:spcPct val="100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Perfect score in practice is very small, but not 0</a:t>
            </a:r>
            <a:endParaRPr sz="1100">
              <a:solidFill>
                <a:schemeClr val="dk2"/>
              </a:solidFill>
              <a:latin typeface="Lato"/>
              <a:ea typeface="Lato"/>
              <a:cs typeface="Lato"/>
              <a:sym typeface="Lato"/>
            </a:endParaRPr>
          </a:p>
        </p:txBody>
      </p:sp>
      <p:pic>
        <p:nvPicPr>
          <p:cNvPr id="271" name="Google Shape;271;p35"/>
          <p:cNvPicPr preferRelativeResize="0"/>
          <p:nvPr/>
        </p:nvPicPr>
        <p:blipFill rotWithShape="1">
          <a:blip r:embed="rId3">
            <a:alphaModFix/>
          </a:blip>
          <a:srcRect b="26474" l="2300" r="6756" t="8733"/>
          <a:stretch/>
        </p:blipFill>
        <p:spPr>
          <a:xfrm>
            <a:off x="511748" y="1247962"/>
            <a:ext cx="2944354" cy="8833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do with the loss?</a:t>
            </a:r>
            <a:endParaRPr/>
          </a:p>
        </p:txBody>
      </p:sp>
      <p:sp>
        <p:nvSpPr>
          <p:cNvPr id="277" name="Google Shape;27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Learn!</a:t>
            </a:r>
            <a:endParaRPr/>
          </a:p>
          <a:p>
            <a:pPr indent="-342900" lvl="0" marL="457200" rtl="0" algn="l">
              <a:spcBef>
                <a:spcPts val="0"/>
              </a:spcBef>
              <a:spcAft>
                <a:spcPts val="0"/>
              </a:spcAft>
              <a:buSzPts val="1800"/>
              <a:buChar char="-"/>
            </a:pPr>
            <a:r>
              <a:rPr lang="en"/>
              <a:t>Update parameters</a:t>
            </a:r>
            <a:endParaRPr/>
          </a:p>
          <a:p>
            <a:pPr indent="-342900" lvl="0" marL="457200" rtl="0" algn="l">
              <a:spcBef>
                <a:spcPts val="0"/>
              </a:spcBef>
              <a:spcAft>
                <a:spcPts val="0"/>
              </a:spcAft>
              <a:buSzPts val="1800"/>
              <a:buChar char="-"/>
            </a:pPr>
            <a:r>
              <a:rPr lang="en"/>
              <a:t>Use </a:t>
            </a:r>
            <a:r>
              <a:rPr b="1" lang="en"/>
              <a:t>gradient descent</a:t>
            </a:r>
            <a:endParaRPr b="1"/>
          </a:p>
        </p:txBody>
      </p:sp>
      <p:pic>
        <p:nvPicPr>
          <p:cNvPr id="278" name="Google Shape;278;p36"/>
          <p:cNvPicPr preferRelativeResize="0"/>
          <p:nvPr/>
        </p:nvPicPr>
        <p:blipFill>
          <a:blip r:embed="rId3">
            <a:alphaModFix/>
          </a:blip>
          <a:stretch>
            <a:fillRect/>
          </a:stretch>
        </p:blipFill>
        <p:spPr>
          <a:xfrm>
            <a:off x="3503950" y="1574051"/>
            <a:ext cx="4748800" cy="2573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a:t>
            </a:r>
            <a:endParaRPr/>
          </a:p>
        </p:txBody>
      </p:sp>
      <p:sp>
        <p:nvSpPr>
          <p:cNvPr id="284" name="Google Shape;284;p37"/>
          <p:cNvSpPr txBox="1"/>
          <p:nvPr>
            <p:ph idx="1" type="body"/>
          </p:nvPr>
        </p:nvSpPr>
        <p:spPr>
          <a:xfrm>
            <a:off x="5394300" y="1068425"/>
            <a:ext cx="3438000" cy="37170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b="1" i="1" lang="en" sz="1700"/>
              <a:t>α</a:t>
            </a:r>
            <a:r>
              <a:rPr lang="en" sz="1700"/>
              <a:t> = </a:t>
            </a:r>
            <a:r>
              <a:rPr b="1" lang="en" sz="1700"/>
              <a:t>learning rate</a:t>
            </a:r>
            <a:endParaRPr sz="1700"/>
          </a:p>
          <a:p>
            <a:pPr indent="-336550" lvl="0" marL="457200" rtl="0" algn="l">
              <a:lnSpc>
                <a:spcPct val="100000"/>
              </a:lnSpc>
              <a:spcBef>
                <a:spcPts val="0"/>
              </a:spcBef>
              <a:spcAft>
                <a:spcPts val="0"/>
              </a:spcAft>
              <a:buSzPts val="1700"/>
              <a:buChar char="-"/>
            </a:pPr>
            <a:r>
              <a:rPr lang="en" sz="1700"/>
              <a:t>Partial derivative: how much the loss function slopes in the direction of </a:t>
            </a:r>
            <a:r>
              <a:rPr i="1" lang="en" sz="1700"/>
              <a:t>w</a:t>
            </a:r>
            <a:r>
              <a:rPr baseline="-25000" i="1" lang="en" sz="1700"/>
              <a:t>i,j</a:t>
            </a:r>
            <a:endParaRPr sz="1700"/>
          </a:p>
          <a:p>
            <a:pPr indent="-336550" lvl="0" marL="457200" rtl="0" algn="l">
              <a:lnSpc>
                <a:spcPct val="100000"/>
              </a:lnSpc>
              <a:spcBef>
                <a:spcPts val="0"/>
              </a:spcBef>
              <a:spcAft>
                <a:spcPts val="0"/>
              </a:spcAft>
              <a:buSzPts val="1700"/>
              <a:buChar char="-"/>
            </a:pPr>
            <a:r>
              <a:rPr lang="en" sz="1700"/>
              <a:t>Slowly descend at the pace of the learning rate</a:t>
            </a:r>
            <a:endParaRPr sz="1700"/>
          </a:p>
          <a:p>
            <a:pPr indent="-336550" lvl="0" marL="457200" rtl="0" algn="l">
              <a:lnSpc>
                <a:spcPct val="100000"/>
              </a:lnSpc>
              <a:spcBef>
                <a:spcPts val="0"/>
              </a:spcBef>
              <a:spcAft>
                <a:spcPts val="0"/>
              </a:spcAft>
              <a:buSzPts val="1700"/>
              <a:buChar char="-"/>
            </a:pPr>
            <a:r>
              <a:rPr lang="en" sz="1700"/>
              <a:t>Do this until </a:t>
            </a:r>
            <a:r>
              <a:rPr b="1" lang="en" sz="1700"/>
              <a:t>convergence</a:t>
            </a:r>
            <a:r>
              <a:rPr lang="en" sz="1700"/>
              <a:t>: until weights don’t change much anymore</a:t>
            </a:r>
            <a:endParaRPr sz="1700"/>
          </a:p>
          <a:p>
            <a:pPr indent="-336550" lvl="0" marL="457200" rtl="0" algn="l">
              <a:lnSpc>
                <a:spcPct val="100000"/>
              </a:lnSpc>
              <a:spcBef>
                <a:spcPts val="0"/>
              </a:spcBef>
              <a:spcAft>
                <a:spcPts val="0"/>
              </a:spcAft>
              <a:buSzPts val="1700"/>
              <a:buChar char="-"/>
            </a:pPr>
            <a:r>
              <a:rPr lang="en" sz="1700"/>
              <a:t>Large </a:t>
            </a:r>
            <a:r>
              <a:rPr i="1" lang="en" sz="1700"/>
              <a:t>α</a:t>
            </a:r>
            <a:r>
              <a:rPr lang="en" sz="1700"/>
              <a:t> = goes fast but might skip over minimum of loss or might </a:t>
            </a:r>
            <a:r>
              <a:rPr b="1" lang="en" sz="1700"/>
              <a:t>diverge</a:t>
            </a:r>
            <a:endParaRPr sz="1700"/>
          </a:p>
          <a:p>
            <a:pPr indent="-336550" lvl="0" marL="457200" rtl="0" algn="l">
              <a:lnSpc>
                <a:spcPct val="100000"/>
              </a:lnSpc>
              <a:spcBef>
                <a:spcPts val="0"/>
              </a:spcBef>
              <a:spcAft>
                <a:spcPts val="0"/>
              </a:spcAft>
              <a:buSzPts val="1700"/>
              <a:buChar char="-"/>
            </a:pPr>
            <a:r>
              <a:rPr lang="en" sz="1700"/>
              <a:t>Small </a:t>
            </a:r>
            <a:r>
              <a:rPr i="1" lang="en" sz="1700"/>
              <a:t>α</a:t>
            </a:r>
            <a:r>
              <a:rPr lang="en" sz="1700"/>
              <a:t> = won’t do that but also takes hella time</a:t>
            </a:r>
            <a:endParaRPr sz="1700"/>
          </a:p>
        </p:txBody>
      </p:sp>
      <p:pic>
        <p:nvPicPr>
          <p:cNvPr id="285" name="Google Shape;285;p37"/>
          <p:cNvPicPr preferRelativeResize="0"/>
          <p:nvPr/>
        </p:nvPicPr>
        <p:blipFill rotWithShape="1">
          <a:blip r:embed="rId3">
            <a:alphaModFix/>
          </a:blip>
          <a:srcRect b="19241" l="3153" r="5161" t="20495"/>
          <a:stretch/>
        </p:blipFill>
        <p:spPr>
          <a:xfrm>
            <a:off x="311700" y="2595900"/>
            <a:ext cx="4696275" cy="809875"/>
          </a:xfrm>
          <a:prstGeom prst="rect">
            <a:avLst/>
          </a:prstGeom>
          <a:noFill/>
          <a:ln>
            <a:noFill/>
          </a:ln>
        </p:spPr>
      </p:pic>
      <p:pic>
        <p:nvPicPr>
          <p:cNvPr id="286" name="Google Shape;286;p37"/>
          <p:cNvPicPr preferRelativeResize="0"/>
          <p:nvPr/>
        </p:nvPicPr>
        <p:blipFill rotWithShape="1">
          <a:blip r:embed="rId4">
            <a:alphaModFix/>
          </a:blip>
          <a:srcRect b="16639" l="2984" r="3470" t="8811"/>
          <a:stretch/>
        </p:blipFill>
        <p:spPr>
          <a:xfrm>
            <a:off x="311700" y="1152475"/>
            <a:ext cx="4879199" cy="662100"/>
          </a:xfrm>
          <a:prstGeom prst="rect">
            <a:avLst/>
          </a:prstGeom>
          <a:noFill/>
          <a:ln>
            <a:noFill/>
          </a:ln>
        </p:spPr>
      </p:pic>
      <p:pic>
        <p:nvPicPr>
          <p:cNvPr id="287" name="Google Shape;287;p37"/>
          <p:cNvPicPr preferRelativeResize="0"/>
          <p:nvPr/>
        </p:nvPicPr>
        <p:blipFill rotWithShape="1">
          <a:blip r:embed="rId5">
            <a:alphaModFix/>
          </a:blip>
          <a:srcRect b="21386" l="5817" r="7226" t="22934"/>
          <a:stretch/>
        </p:blipFill>
        <p:spPr>
          <a:xfrm>
            <a:off x="311703" y="1845300"/>
            <a:ext cx="2023097" cy="662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Variant: Stochastic Gradient Descent</a:t>
            </a:r>
            <a:endParaRPr/>
          </a:p>
        </p:txBody>
      </p:sp>
      <p:sp>
        <p:nvSpPr>
          <p:cNvPr id="293" name="Google Shape;29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Only uses the part of the data you train on, so it goes much faster</a:t>
            </a:r>
            <a:endParaRPr/>
          </a:p>
          <a:p>
            <a:pPr indent="-342900" lvl="0" marL="457200" rtl="0" algn="l">
              <a:spcBef>
                <a:spcPts val="0"/>
              </a:spcBef>
              <a:spcAft>
                <a:spcPts val="0"/>
              </a:spcAft>
              <a:buSzPts val="1800"/>
              <a:buChar char="-"/>
            </a:pPr>
            <a:r>
              <a:rPr lang="en"/>
              <a:t>In contrast, normal gradient descent iterates through all the data</a:t>
            </a:r>
            <a:endParaRPr/>
          </a:p>
          <a:p>
            <a:pPr indent="-342900" lvl="0" marL="457200" rtl="0" algn="l">
              <a:spcBef>
                <a:spcPts val="0"/>
              </a:spcBef>
              <a:spcAft>
                <a:spcPts val="0"/>
              </a:spcAft>
              <a:buSzPts val="1800"/>
              <a:buChar char="-"/>
            </a:pPr>
            <a:r>
              <a:rPr lang="en"/>
              <a:t>So if you aren’t immortal, you should probably use SGD if you want to get stuff done in life</a:t>
            </a:r>
            <a:endParaRPr/>
          </a:p>
        </p:txBody>
      </p:sp>
      <p:pic>
        <p:nvPicPr>
          <p:cNvPr id="294" name="Google Shape;294;p38"/>
          <p:cNvPicPr preferRelativeResize="0"/>
          <p:nvPr/>
        </p:nvPicPr>
        <p:blipFill>
          <a:blip r:embed="rId3">
            <a:alphaModFix/>
          </a:blip>
          <a:stretch>
            <a:fillRect/>
          </a:stretch>
        </p:blipFill>
        <p:spPr>
          <a:xfrm>
            <a:off x="845950" y="2581025"/>
            <a:ext cx="3468225" cy="1803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Pulling it Together: Pipeline</a:t>
            </a:r>
            <a:endParaRPr/>
          </a:p>
        </p:txBody>
      </p:sp>
      <p:sp>
        <p:nvSpPr>
          <p:cNvPr id="300" name="Google Shape;300;p39"/>
          <p:cNvSpPr txBox="1"/>
          <p:nvPr>
            <p:ph idx="1" type="body"/>
          </p:nvPr>
        </p:nvSpPr>
        <p:spPr>
          <a:xfrm>
            <a:off x="311700" y="1152475"/>
            <a:ext cx="8520600" cy="36087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AutoNum type="arabicPeriod"/>
            </a:pPr>
            <a:r>
              <a:rPr lang="en" sz="1700"/>
              <a:t>Get data, turn it into numbers, etc, feed it in</a:t>
            </a:r>
            <a:endParaRPr sz="1700"/>
          </a:p>
          <a:p>
            <a:pPr indent="-336550" lvl="0" marL="457200" rtl="0" algn="l">
              <a:lnSpc>
                <a:spcPct val="100000"/>
              </a:lnSpc>
              <a:spcBef>
                <a:spcPts val="0"/>
              </a:spcBef>
              <a:spcAft>
                <a:spcPts val="0"/>
              </a:spcAft>
              <a:buSzPts val="1700"/>
              <a:buAutoNum type="arabicPeriod"/>
            </a:pPr>
            <a:r>
              <a:rPr lang="en" sz="1700"/>
              <a:t>Make a network, pick some things</a:t>
            </a:r>
            <a:endParaRPr sz="1700"/>
          </a:p>
          <a:p>
            <a:pPr indent="-311150" lvl="1" marL="914400" rtl="0" algn="l">
              <a:lnSpc>
                <a:spcPct val="100000"/>
              </a:lnSpc>
              <a:spcBef>
                <a:spcPts val="0"/>
              </a:spcBef>
              <a:spcAft>
                <a:spcPts val="0"/>
              </a:spcAft>
              <a:buSzPts val="1300"/>
              <a:buAutoNum type="alphaLcPeriod"/>
            </a:pPr>
            <a:r>
              <a:rPr lang="en" sz="1300"/>
              <a:t>Learning rate</a:t>
            </a:r>
            <a:endParaRPr sz="1300"/>
          </a:p>
          <a:p>
            <a:pPr indent="-311150" lvl="1" marL="914400" rtl="0" algn="l">
              <a:lnSpc>
                <a:spcPct val="100000"/>
              </a:lnSpc>
              <a:spcBef>
                <a:spcPts val="0"/>
              </a:spcBef>
              <a:spcAft>
                <a:spcPts val="0"/>
              </a:spcAft>
              <a:buSzPts val="1300"/>
              <a:buAutoNum type="alphaLcPeriod"/>
            </a:pPr>
            <a:r>
              <a:rPr lang="en" sz="1300"/>
              <a:t>Number of layers &amp; nodes in each layer</a:t>
            </a:r>
            <a:endParaRPr sz="1300"/>
          </a:p>
          <a:p>
            <a:pPr indent="-311150" lvl="1" marL="914400" rtl="0" algn="l">
              <a:lnSpc>
                <a:spcPct val="100000"/>
              </a:lnSpc>
              <a:spcBef>
                <a:spcPts val="0"/>
              </a:spcBef>
              <a:spcAft>
                <a:spcPts val="0"/>
              </a:spcAft>
              <a:buSzPts val="1300"/>
              <a:buAutoNum type="alphaLcPeriod"/>
            </a:pPr>
            <a:r>
              <a:rPr lang="en" sz="1300"/>
              <a:t>Activation functions</a:t>
            </a:r>
            <a:endParaRPr sz="1300"/>
          </a:p>
          <a:p>
            <a:pPr indent="-311150" lvl="1" marL="914400" rtl="0" algn="l">
              <a:lnSpc>
                <a:spcPct val="100000"/>
              </a:lnSpc>
              <a:spcBef>
                <a:spcPts val="0"/>
              </a:spcBef>
              <a:spcAft>
                <a:spcPts val="0"/>
              </a:spcAft>
              <a:buSzPts val="1300"/>
              <a:buAutoNum type="alphaLcPeriod"/>
            </a:pPr>
            <a:r>
              <a:rPr lang="en" sz="1300"/>
              <a:t>Loss function</a:t>
            </a:r>
            <a:endParaRPr sz="1300"/>
          </a:p>
          <a:p>
            <a:pPr indent="-336550" lvl="0" marL="457200" rtl="0" algn="l">
              <a:lnSpc>
                <a:spcPct val="100000"/>
              </a:lnSpc>
              <a:spcBef>
                <a:spcPts val="0"/>
              </a:spcBef>
              <a:spcAft>
                <a:spcPts val="0"/>
              </a:spcAft>
              <a:buSzPts val="1700"/>
              <a:buAutoNum type="arabicPeriod"/>
            </a:pPr>
            <a:r>
              <a:rPr lang="en" sz="1700"/>
              <a:t>Start the network with random weights and bias units</a:t>
            </a:r>
            <a:endParaRPr sz="1700"/>
          </a:p>
          <a:p>
            <a:pPr indent="-336550" lvl="0" marL="457200" rtl="0" algn="l">
              <a:lnSpc>
                <a:spcPct val="100000"/>
              </a:lnSpc>
              <a:spcBef>
                <a:spcPts val="0"/>
              </a:spcBef>
              <a:spcAft>
                <a:spcPts val="0"/>
              </a:spcAft>
              <a:buSzPts val="1700"/>
              <a:buAutoNum type="arabicPeriod"/>
            </a:pPr>
            <a:r>
              <a:rPr lang="en" sz="1700"/>
              <a:t>Take some data and train and validate it through the network</a:t>
            </a:r>
            <a:endParaRPr sz="1700"/>
          </a:p>
          <a:p>
            <a:pPr indent="-311150" lvl="1" marL="914400" rtl="0" algn="l">
              <a:lnSpc>
                <a:spcPct val="100000"/>
              </a:lnSpc>
              <a:spcBef>
                <a:spcPts val="0"/>
              </a:spcBef>
              <a:spcAft>
                <a:spcPts val="0"/>
              </a:spcAft>
              <a:buSzPts val="1300"/>
              <a:buAutoNum type="alphaLcPeriod"/>
            </a:pPr>
            <a:r>
              <a:rPr lang="en" sz="1300"/>
              <a:t>Pick how much data you want to use at a time</a:t>
            </a:r>
            <a:endParaRPr sz="1300"/>
          </a:p>
          <a:p>
            <a:pPr indent="-336550" lvl="0" marL="457200" rtl="0" algn="l">
              <a:lnSpc>
                <a:spcPct val="100000"/>
              </a:lnSpc>
              <a:spcBef>
                <a:spcPts val="0"/>
              </a:spcBef>
              <a:spcAft>
                <a:spcPts val="0"/>
              </a:spcAft>
              <a:buSzPts val="1700"/>
              <a:buAutoNum type="arabicPeriod"/>
            </a:pPr>
            <a:r>
              <a:rPr lang="en" sz="1700"/>
              <a:t>Calculate the loss</a:t>
            </a:r>
            <a:endParaRPr sz="1700"/>
          </a:p>
          <a:p>
            <a:pPr indent="-336550" lvl="0" marL="457200" rtl="0" algn="l">
              <a:lnSpc>
                <a:spcPct val="100000"/>
              </a:lnSpc>
              <a:spcBef>
                <a:spcPts val="0"/>
              </a:spcBef>
              <a:spcAft>
                <a:spcPts val="0"/>
              </a:spcAft>
              <a:buSzPts val="1700"/>
              <a:buAutoNum type="arabicPeriod"/>
            </a:pPr>
            <a:r>
              <a:rPr lang="en" sz="1700"/>
              <a:t>Update the weights with [stochastic] gradient descent</a:t>
            </a:r>
            <a:endParaRPr sz="1700"/>
          </a:p>
          <a:p>
            <a:pPr indent="-336550" lvl="0" marL="457200" rtl="0" algn="l">
              <a:lnSpc>
                <a:spcPct val="100000"/>
              </a:lnSpc>
              <a:spcBef>
                <a:spcPts val="0"/>
              </a:spcBef>
              <a:spcAft>
                <a:spcPts val="0"/>
              </a:spcAft>
              <a:buSzPts val="1700"/>
              <a:buAutoNum type="arabicPeriod"/>
            </a:pPr>
            <a:r>
              <a:rPr lang="en" sz="1700"/>
              <a:t>Do 4 - 6 many times until loss converges (gets minimized)</a:t>
            </a:r>
            <a:endParaRPr sz="1700"/>
          </a:p>
          <a:p>
            <a:pPr indent="-311150" lvl="1" marL="914400" rtl="0" algn="l">
              <a:lnSpc>
                <a:spcPct val="100000"/>
              </a:lnSpc>
              <a:spcBef>
                <a:spcPts val="0"/>
              </a:spcBef>
              <a:spcAft>
                <a:spcPts val="0"/>
              </a:spcAft>
              <a:buSzPts val="1300"/>
              <a:buAutoNum type="alphaLcPeriod"/>
            </a:pPr>
            <a:r>
              <a:rPr lang="en" sz="1300"/>
              <a:t>Pick how many times you want to do it</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Evaluate the Model</a:t>
            </a:r>
            <a:endParaRPr/>
          </a:p>
        </p:txBody>
      </p:sp>
      <p:sp>
        <p:nvSpPr>
          <p:cNvPr id="306" name="Google Shape;30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Various metrics to measure performance</a:t>
            </a:r>
            <a:endParaRPr/>
          </a:p>
          <a:p>
            <a:pPr indent="-342900" lvl="0" marL="457200" rtl="0" algn="l">
              <a:spcBef>
                <a:spcPts val="0"/>
              </a:spcBef>
              <a:spcAft>
                <a:spcPts val="0"/>
              </a:spcAft>
              <a:buSzPts val="1800"/>
              <a:buChar char="-"/>
            </a:pPr>
            <a:r>
              <a:rPr lang="en"/>
              <a:t>One of the most common is </a:t>
            </a:r>
            <a:r>
              <a:rPr b="1" lang="en"/>
              <a:t>accuracy</a:t>
            </a:r>
            <a:endParaRPr/>
          </a:p>
          <a:p>
            <a:pPr indent="-317500" lvl="1" marL="914400" rtl="0" algn="l">
              <a:spcBef>
                <a:spcPts val="0"/>
              </a:spcBef>
              <a:spcAft>
                <a:spcPts val="0"/>
              </a:spcAft>
              <a:buSzPts val="1400"/>
              <a:buChar char="-"/>
            </a:pPr>
            <a:r>
              <a:rPr lang="en"/>
              <a:t>Just # correct/ # test data points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312" name="Google Shape;31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 sz="1050">
                <a:solidFill>
                  <a:srgbClr val="AAAAAA"/>
                </a:solidFill>
                <a:latin typeface="Courier New"/>
                <a:ea typeface="Courier New"/>
                <a:cs typeface="Courier New"/>
                <a:sym typeface="Courier New"/>
              </a:rPr>
              <a:t># Compile the model</a:t>
            </a:r>
            <a:endParaRPr b="1" sz="105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a:t>
            </a:r>
            <a:r>
              <a:rPr b="1" lang="en" sz="1050">
                <a:solidFill>
                  <a:srgbClr val="0000FF"/>
                </a:solidFill>
                <a:latin typeface="Courier New"/>
                <a:ea typeface="Courier New"/>
                <a:cs typeface="Courier New"/>
                <a:sym typeface="Courier New"/>
              </a:rPr>
              <a:t>compile</a:t>
            </a:r>
            <a:r>
              <a:rPr b="1" lang="en" sz="1050">
                <a:solidFill>
                  <a:schemeClr val="dk2"/>
                </a:solidFill>
                <a:latin typeface="Courier New"/>
                <a:ea typeface="Courier New"/>
                <a:cs typeface="Courier New"/>
                <a:sym typeface="Courier New"/>
              </a:rPr>
              <a:t>(loss=</a:t>
            </a:r>
            <a:r>
              <a:rPr b="1" lang="en" sz="1050">
                <a:solidFill>
                  <a:srgbClr val="A31515"/>
                </a:solidFill>
                <a:latin typeface="Courier New"/>
                <a:ea typeface="Courier New"/>
                <a:cs typeface="Courier New"/>
                <a:sym typeface="Courier New"/>
              </a:rPr>
              <a:t>'binary_crossentropy'</a:t>
            </a:r>
            <a:r>
              <a:rPr b="1" lang="en" sz="1050">
                <a:solidFill>
                  <a:schemeClr val="dk2"/>
                </a:solidFill>
                <a:latin typeface="Courier New"/>
                <a:ea typeface="Courier New"/>
                <a:cs typeface="Courier New"/>
                <a:sym typeface="Courier New"/>
              </a:rPr>
              <a:t>, optimizer=</a:t>
            </a:r>
            <a:r>
              <a:rPr b="1" lang="en" sz="1050">
                <a:solidFill>
                  <a:srgbClr val="A31515"/>
                </a:solidFill>
                <a:latin typeface="Courier New"/>
                <a:ea typeface="Courier New"/>
                <a:cs typeface="Courier New"/>
                <a:sym typeface="Courier New"/>
              </a:rPr>
              <a:t>'sgd'</a:t>
            </a:r>
            <a:r>
              <a:rPr b="1" lang="en" sz="1050">
                <a:solidFill>
                  <a:schemeClr val="dk2"/>
                </a:solidFill>
                <a:latin typeface="Courier New"/>
                <a:ea typeface="Courier New"/>
                <a:cs typeface="Courier New"/>
                <a:sym typeface="Courier New"/>
              </a:rPr>
              <a:t>, metrics=[</a:t>
            </a:r>
            <a:r>
              <a:rPr b="1" lang="en" sz="1050">
                <a:solidFill>
                  <a:srgbClr val="A31515"/>
                </a:solidFill>
                <a:latin typeface="Courier New"/>
                <a:ea typeface="Courier New"/>
                <a:cs typeface="Courier New"/>
                <a:sym typeface="Courier New"/>
              </a:rPr>
              <a:t>'accuracy'</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0000FF"/>
                </a:solidFill>
                <a:latin typeface="Courier New"/>
                <a:ea typeface="Courier New"/>
                <a:cs typeface="Courier New"/>
                <a:sym typeface="Courier New"/>
              </a:rPr>
              <a:t>print</a:t>
            </a:r>
            <a:r>
              <a:rPr b="1" lang="en" sz="1050">
                <a:solidFill>
                  <a:schemeClr val="dk2"/>
                </a:solidFill>
                <a:latin typeface="Courier New"/>
                <a:ea typeface="Courier New"/>
                <a:cs typeface="Courier New"/>
                <a:sym typeface="Courier New"/>
              </a:rPr>
              <a:t>(model.summary())</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AAAAAA"/>
                </a:solidFill>
                <a:latin typeface="Courier New"/>
                <a:ea typeface="Courier New"/>
                <a:cs typeface="Courier New"/>
                <a:sym typeface="Courier New"/>
              </a:rPr>
              <a:t># Fit the model</a:t>
            </a:r>
            <a:endParaRPr b="1" sz="105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model.fit(X, Y, epochs=</a:t>
            </a:r>
            <a:r>
              <a:rPr b="1" lang="en" sz="1050">
                <a:solidFill>
                  <a:srgbClr val="09885A"/>
                </a:solidFill>
                <a:latin typeface="Courier New"/>
                <a:ea typeface="Courier New"/>
                <a:cs typeface="Courier New"/>
                <a:sym typeface="Courier New"/>
              </a:rPr>
              <a:t>10</a:t>
            </a:r>
            <a:r>
              <a:rPr b="1" lang="en" sz="1050">
                <a:solidFill>
                  <a:schemeClr val="dk2"/>
                </a:solidFill>
                <a:latin typeface="Courier New"/>
                <a:ea typeface="Courier New"/>
                <a:cs typeface="Courier New"/>
                <a:sym typeface="Courier New"/>
              </a:rPr>
              <a:t>, batch_size=</a:t>
            </a:r>
            <a:r>
              <a:rPr b="1" lang="en" sz="1050">
                <a:solidFill>
                  <a:srgbClr val="09885A"/>
                </a:solidFill>
                <a:latin typeface="Courier New"/>
                <a:ea typeface="Courier New"/>
                <a:cs typeface="Courier New"/>
                <a:sym typeface="Courier New"/>
              </a:rPr>
              <a:t>10</a:t>
            </a:r>
            <a:r>
              <a:rPr b="1" lang="en" sz="1050">
                <a:solidFill>
                  <a:schemeClr val="dk2"/>
                </a:solidFill>
                <a:latin typeface="Courier New"/>
                <a:ea typeface="Courier New"/>
                <a:cs typeface="Courier New"/>
                <a:sym typeface="Courier New"/>
              </a:rPr>
              <a:t>)</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rgbClr val="AAAAAA"/>
                </a:solidFill>
                <a:latin typeface="Courier New"/>
                <a:ea typeface="Courier New"/>
                <a:cs typeface="Courier New"/>
                <a:sym typeface="Courier New"/>
              </a:rPr>
              <a:t># evaluate the model</a:t>
            </a:r>
            <a:endParaRPr b="1" sz="105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Clr>
                <a:schemeClr val="dk2"/>
              </a:buClr>
              <a:buSzPts val="1100"/>
              <a:buFont typeface="Arial"/>
              <a:buNone/>
            </a:pPr>
            <a:r>
              <a:rPr b="1" lang="en" sz="1050">
                <a:solidFill>
                  <a:schemeClr val="dk2"/>
                </a:solidFill>
                <a:latin typeface="Courier New"/>
                <a:ea typeface="Courier New"/>
                <a:cs typeface="Courier New"/>
                <a:sym typeface="Courier New"/>
              </a:rPr>
              <a:t>scores = model.evaluate(X, Y)</a:t>
            </a:r>
            <a:endParaRPr b="1" sz="1050">
              <a:solidFill>
                <a:schemeClr val="dk2"/>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050">
                <a:solidFill>
                  <a:srgbClr val="0000FF"/>
                </a:solidFill>
                <a:latin typeface="Courier New"/>
                <a:ea typeface="Courier New"/>
                <a:cs typeface="Courier New"/>
                <a:sym typeface="Courier New"/>
              </a:rPr>
              <a:t>print</a:t>
            </a:r>
            <a:r>
              <a:rPr b="1" lang="en" sz="1050">
                <a:solidFill>
                  <a:schemeClr val="dk2"/>
                </a:solidFill>
                <a:latin typeface="Courier New"/>
                <a:ea typeface="Courier New"/>
                <a:cs typeface="Courier New"/>
                <a:sym typeface="Courier New"/>
              </a:rPr>
              <a:t>(</a:t>
            </a:r>
            <a:r>
              <a:rPr b="1" lang="en" sz="1050">
                <a:solidFill>
                  <a:srgbClr val="A31515"/>
                </a:solidFill>
                <a:latin typeface="Courier New"/>
                <a:ea typeface="Courier New"/>
                <a:cs typeface="Courier New"/>
                <a:sym typeface="Courier New"/>
              </a:rPr>
              <a:t>"\n%s: %.2f%%"</a:t>
            </a:r>
            <a:r>
              <a:rPr b="1" lang="en" sz="1050">
                <a:solidFill>
                  <a:schemeClr val="dk2"/>
                </a:solidFill>
                <a:latin typeface="Courier New"/>
                <a:ea typeface="Courier New"/>
                <a:cs typeface="Courier New"/>
                <a:sym typeface="Courier New"/>
              </a:rPr>
              <a:t> % (model.metrics_names[</a:t>
            </a:r>
            <a:r>
              <a:rPr b="1" lang="en" sz="1050">
                <a:solidFill>
                  <a:srgbClr val="09885A"/>
                </a:solidFill>
                <a:latin typeface="Courier New"/>
                <a:ea typeface="Courier New"/>
                <a:cs typeface="Courier New"/>
                <a:sym typeface="Courier New"/>
              </a:rPr>
              <a:t>1</a:t>
            </a:r>
            <a:r>
              <a:rPr b="1" lang="en" sz="1050">
                <a:solidFill>
                  <a:schemeClr val="dk2"/>
                </a:solidFill>
                <a:latin typeface="Courier New"/>
                <a:ea typeface="Courier New"/>
                <a:cs typeface="Courier New"/>
                <a:sym typeface="Courier New"/>
              </a:rPr>
              <a:t>], scores[</a:t>
            </a:r>
            <a:r>
              <a:rPr b="1" lang="en" sz="1050">
                <a:solidFill>
                  <a:srgbClr val="09885A"/>
                </a:solidFill>
                <a:latin typeface="Courier New"/>
                <a:ea typeface="Courier New"/>
                <a:cs typeface="Courier New"/>
                <a:sym typeface="Courier New"/>
              </a:rPr>
              <a:t>1</a:t>
            </a:r>
            <a:r>
              <a:rPr b="1" lang="en" sz="1050">
                <a:solidFill>
                  <a:schemeClr val="dk2"/>
                </a:solidFill>
                <a:latin typeface="Courier New"/>
                <a:ea typeface="Courier New"/>
                <a:cs typeface="Courier New"/>
                <a:sym typeface="Courier New"/>
              </a:rPr>
              <a:t>]*</a:t>
            </a:r>
            <a:r>
              <a:rPr b="1" lang="en" sz="1050">
                <a:solidFill>
                  <a:srgbClr val="09885A"/>
                </a:solidFill>
                <a:latin typeface="Courier New"/>
                <a:ea typeface="Courier New"/>
                <a:cs typeface="Courier New"/>
                <a:sym typeface="Courier New"/>
              </a:rPr>
              <a:t>100</a:t>
            </a:r>
            <a:r>
              <a:rPr b="1" lang="en" sz="1050">
                <a:solidFill>
                  <a:schemeClr val="dk2"/>
                </a:solidFill>
                <a:latin typeface="Courier New"/>
                <a:ea typeface="Courier New"/>
                <a:cs typeface="Courier New"/>
                <a:sym typeface="Courier New"/>
              </a:rPr>
              <a: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neural networks?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Fancy algebra</a:t>
            </a:r>
            <a:endParaRPr sz="2000"/>
          </a:p>
          <a:p>
            <a:pPr indent="-355600" lvl="0" marL="457200" rtl="0" algn="l">
              <a:lnSpc>
                <a:spcPct val="100000"/>
              </a:lnSpc>
              <a:spcBef>
                <a:spcPts val="0"/>
              </a:spcBef>
              <a:spcAft>
                <a:spcPts val="0"/>
              </a:spcAft>
              <a:buSzPts val="2000"/>
              <a:buChar char="-"/>
            </a:pPr>
            <a:r>
              <a:rPr lang="en" sz="2000"/>
              <a:t>Recall:</a:t>
            </a:r>
            <a:r>
              <a:rPr lang="en" sz="2000"/>
              <a:t> </a:t>
            </a:r>
            <a:r>
              <a:rPr lang="en" sz="2000"/>
              <a:t>support vector machines found</a:t>
            </a:r>
            <a:r>
              <a:rPr lang="en" sz="2000"/>
              <a:t> a boundary to separate two classes</a:t>
            </a:r>
            <a:endParaRPr sz="2000"/>
          </a:p>
          <a:p>
            <a:pPr indent="-355600" lvl="0" marL="457200" rtl="0" algn="l">
              <a:lnSpc>
                <a:spcPct val="100000"/>
              </a:lnSpc>
              <a:spcBef>
                <a:spcPts val="0"/>
              </a:spcBef>
              <a:spcAft>
                <a:spcPts val="0"/>
              </a:spcAft>
              <a:buSzPts val="2000"/>
              <a:buChar char="-"/>
            </a:pPr>
            <a:r>
              <a:rPr lang="en" sz="2000"/>
              <a:t>Neural networks are just fancy functions that represent boundaries</a:t>
            </a:r>
            <a:endParaRPr sz="2000"/>
          </a:p>
          <a:p>
            <a:pPr indent="-355600" lvl="0" marL="457200" rtl="0" algn="l">
              <a:lnSpc>
                <a:spcPct val="100000"/>
              </a:lnSpc>
              <a:spcBef>
                <a:spcPts val="0"/>
              </a:spcBef>
              <a:spcAft>
                <a:spcPts val="0"/>
              </a:spcAft>
              <a:buSzPts val="2000"/>
              <a:buChar char="-"/>
            </a:pPr>
            <a:r>
              <a:rPr lang="en" sz="2000"/>
              <a:t>So a neural network is just a fancy support vector machine</a:t>
            </a:r>
            <a:endParaRPr sz="2000"/>
          </a:p>
        </p:txBody>
      </p:sp>
      <p:pic>
        <p:nvPicPr>
          <p:cNvPr id="72" name="Google Shape;72;p15"/>
          <p:cNvPicPr preferRelativeResize="0"/>
          <p:nvPr/>
        </p:nvPicPr>
        <p:blipFill>
          <a:blip r:embed="rId3">
            <a:alphaModFix/>
          </a:blip>
          <a:stretch>
            <a:fillRect/>
          </a:stretch>
        </p:blipFill>
        <p:spPr>
          <a:xfrm>
            <a:off x="842400" y="2477950"/>
            <a:ext cx="2989325" cy="2362850"/>
          </a:xfrm>
          <a:prstGeom prst="rect">
            <a:avLst/>
          </a:prstGeom>
          <a:noFill/>
          <a:ln>
            <a:noFill/>
          </a:ln>
        </p:spPr>
      </p:pic>
      <p:cxnSp>
        <p:nvCxnSpPr>
          <p:cNvPr id="73" name="Google Shape;73;p15"/>
          <p:cNvCxnSpPr/>
          <p:nvPr/>
        </p:nvCxnSpPr>
        <p:spPr>
          <a:xfrm flipH="1" rot="10800000">
            <a:off x="1144750" y="2680475"/>
            <a:ext cx="2443200" cy="1863600"/>
          </a:xfrm>
          <a:prstGeom prst="straightConnector1">
            <a:avLst/>
          </a:prstGeom>
          <a:noFill/>
          <a:ln cap="flat" cmpd="sng" w="9525">
            <a:solidFill>
              <a:schemeClr val="dk2"/>
            </a:solidFill>
            <a:prstDash val="solid"/>
            <a:round/>
            <a:headEnd len="med" w="med" type="none"/>
            <a:tailEnd len="med" w="med" type="none"/>
          </a:ln>
        </p:spPr>
      </p:cxnSp>
      <p:sp>
        <p:nvSpPr>
          <p:cNvPr id="74" name="Google Shape;74;p15"/>
          <p:cNvSpPr/>
          <p:nvPr/>
        </p:nvSpPr>
        <p:spPr>
          <a:xfrm>
            <a:off x="1382075" y="2945625"/>
            <a:ext cx="1692025" cy="1022050"/>
          </a:xfrm>
          <a:custGeom>
            <a:rect b="b" l="l" r="r" t="t"/>
            <a:pathLst>
              <a:path extrusionOk="0" h="40882" w="67681">
                <a:moveTo>
                  <a:pt x="0" y="33505"/>
                </a:moveTo>
                <a:cubicBezTo>
                  <a:pt x="0" y="38846"/>
                  <a:pt x="10695" y="43066"/>
                  <a:pt x="14798" y="39647"/>
                </a:cubicBezTo>
                <a:cubicBezTo>
                  <a:pt x="17549" y="37354"/>
                  <a:pt x="17279" y="32856"/>
                  <a:pt x="19265" y="29875"/>
                </a:cubicBezTo>
                <a:cubicBezTo>
                  <a:pt x="23863" y="22973"/>
                  <a:pt x="28347" y="13034"/>
                  <a:pt x="36576" y="12006"/>
                </a:cubicBezTo>
                <a:cubicBezTo>
                  <a:pt x="41705" y="11365"/>
                  <a:pt x="47586" y="14112"/>
                  <a:pt x="50815" y="18148"/>
                </a:cubicBezTo>
                <a:cubicBezTo>
                  <a:pt x="52846" y="20686"/>
                  <a:pt x="51596" y="24733"/>
                  <a:pt x="53049" y="27641"/>
                </a:cubicBezTo>
                <a:cubicBezTo>
                  <a:pt x="55061" y="31668"/>
                  <a:pt x="60595" y="36013"/>
                  <a:pt x="64776" y="34342"/>
                </a:cubicBezTo>
                <a:cubicBezTo>
                  <a:pt x="68067" y="33027"/>
                  <a:pt x="66786" y="27520"/>
                  <a:pt x="67288" y="24012"/>
                </a:cubicBezTo>
                <a:cubicBezTo>
                  <a:pt x="68423" y="16087"/>
                  <a:pt x="66730" y="8006"/>
                  <a:pt x="66730" y="0"/>
                </a:cubicBezTo>
              </a:path>
            </a:pathLst>
          </a:custGeom>
          <a:noFill/>
          <a:ln cap="flat" cmpd="sng" w="9525">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&amp; Other Stuff</a:t>
            </a:r>
            <a:endParaRPr/>
          </a:p>
        </p:txBody>
      </p:sp>
      <p:sp>
        <p:nvSpPr>
          <p:cNvPr id="318" name="Google Shape;318;p42"/>
          <p:cNvSpPr txBox="1"/>
          <p:nvPr>
            <p:ph idx="1" type="body"/>
          </p:nvPr>
        </p:nvSpPr>
        <p:spPr>
          <a:xfrm>
            <a:off x="311700" y="1152475"/>
            <a:ext cx="8520600" cy="3629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Char char="-"/>
            </a:pPr>
            <a:r>
              <a:rPr lang="en">
                <a:solidFill>
                  <a:srgbClr val="000000"/>
                </a:solidFill>
              </a:rPr>
              <a:t>Code from today: </a:t>
            </a:r>
            <a:r>
              <a:rPr lang="en" u="sng">
                <a:solidFill>
                  <a:schemeClr val="hlink"/>
                </a:solidFill>
                <a:hlinkClick r:id="rId3"/>
              </a:rPr>
              <a:t>https://repl.it/@enscma2/IntroNN</a:t>
            </a:r>
            <a:endParaRPr>
              <a:solidFill>
                <a:srgbClr val="000000"/>
              </a:solidFill>
            </a:endParaRPr>
          </a:p>
          <a:p>
            <a:pPr indent="-342900" lvl="0" marL="457200" rtl="0" algn="l">
              <a:lnSpc>
                <a:spcPct val="100000"/>
              </a:lnSpc>
              <a:spcBef>
                <a:spcPts val="0"/>
              </a:spcBef>
              <a:spcAft>
                <a:spcPts val="0"/>
              </a:spcAft>
              <a:buClr>
                <a:srgbClr val="000000"/>
              </a:buClr>
              <a:buSzPts val="1800"/>
              <a:buChar char="-"/>
            </a:pPr>
            <a:r>
              <a:rPr lang="en">
                <a:solidFill>
                  <a:srgbClr val="000000"/>
                </a:solidFill>
              </a:rPr>
              <a:t>Next week(s): fancier networks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Recurrent neural networks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Convolutional neural networks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LSTM networks</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All of those mixed together sprinkled with even more fun stuff</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10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10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2" st="2"/>
                                            </p:txEl>
                                          </p:spTgt>
                                        </p:tgtEl>
                                        <p:attrNameLst>
                                          <p:attrName>style.visibility</p:attrName>
                                        </p:attrNameLst>
                                      </p:cBhvr>
                                      <p:to>
                                        <p:strVal val="visible"/>
                                      </p:to>
                                    </p:set>
                                    <p:animEffect filter="fade" transition="in">
                                      <p:cBhvr>
                                        <p:cTn dur="1000"/>
                                        <p:tgtEl>
                                          <p:spTgt spid="3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3" st="3"/>
                                            </p:txEl>
                                          </p:spTgt>
                                        </p:tgtEl>
                                        <p:attrNameLst>
                                          <p:attrName>style.visibility</p:attrName>
                                        </p:attrNameLst>
                                      </p:cBhvr>
                                      <p:to>
                                        <p:strVal val="visible"/>
                                      </p:to>
                                    </p:set>
                                    <p:animEffect filter="fade" transition="in">
                                      <p:cBhvr>
                                        <p:cTn dur="1000"/>
                                        <p:tgtEl>
                                          <p:spTgt spid="3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4" st="4"/>
                                            </p:txEl>
                                          </p:spTgt>
                                        </p:tgtEl>
                                        <p:attrNameLst>
                                          <p:attrName>style.visibility</p:attrName>
                                        </p:attrNameLst>
                                      </p:cBhvr>
                                      <p:to>
                                        <p:strVal val="visible"/>
                                      </p:to>
                                    </p:set>
                                    <p:animEffect filter="fade" transition="in">
                                      <p:cBhvr>
                                        <p:cTn dur="1000"/>
                                        <p:tgtEl>
                                          <p:spTgt spid="3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5" st="5"/>
                                            </p:txEl>
                                          </p:spTgt>
                                        </p:tgtEl>
                                        <p:attrNameLst>
                                          <p:attrName>style.visibility</p:attrName>
                                        </p:attrNameLst>
                                      </p:cBhvr>
                                      <p:to>
                                        <p:strVal val="visible"/>
                                      </p:to>
                                    </p:set>
                                    <p:animEffect filter="fade" transition="in">
                                      <p:cBhvr>
                                        <p:cTn dur="1000"/>
                                        <p:tgtEl>
                                          <p:spTgt spid="3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Maybe There’s a Little More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Learns its own features instead of getting fed features</a:t>
            </a:r>
            <a:endParaRPr sz="2500"/>
          </a:p>
          <a:p>
            <a:pPr indent="-387350" lvl="0" marL="457200" rtl="0" algn="l">
              <a:spcBef>
                <a:spcPts val="0"/>
              </a:spcBef>
              <a:spcAft>
                <a:spcPts val="0"/>
              </a:spcAft>
              <a:buSzPts val="2500"/>
              <a:buChar char="-"/>
            </a:pPr>
            <a:r>
              <a:rPr lang="en" sz="2500"/>
              <a:t>That’s why it’s like a brain</a:t>
            </a:r>
            <a:endParaRPr sz="2500"/>
          </a:p>
          <a:p>
            <a:pPr indent="-361950" lvl="1" marL="914400" rtl="0" algn="l">
              <a:spcBef>
                <a:spcPts val="0"/>
              </a:spcBef>
              <a:spcAft>
                <a:spcPts val="0"/>
              </a:spcAft>
              <a:buSzPts val="2100"/>
              <a:buChar char="-"/>
            </a:pPr>
            <a:r>
              <a:rPr lang="en" sz="2100"/>
              <a:t>The brain learns stuff on its own</a:t>
            </a:r>
            <a:endParaRPr sz="2100"/>
          </a:p>
          <a:p>
            <a:pPr indent="-387350" lvl="0" marL="457200" rtl="0" algn="l">
              <a:spcBef>
                <a:spcPts val="0"/>
              </a:spcBef>
              <a:spcAft>
                <a:spcPts val="0"/>
              </a:spcAft>
              <a:buSzPts val="2500"/>
              <a:buChar char="-"/>
            </a:pPr>
            <a:r>
              <a:rPr lang="en" sz="2500"/>
              <a:t>This is useful because it’s really hard to come up with precise fancy functions</a:t>
            </a:r>
            <a:endParaRPr sz="2500"/>
          </a:p>
          <a:p>
            <a:pPr indent="-361950" lvl="1" marL="914400" rtl="0" algn="l">
              <a:spcBef>
                <a:spcPts val="0"/>
              </a:spcBef>
              <a:spcAft>
                <a:spcPts val="0"/>
              </a:spcAft>
              <a:buSzPts val="2100"/>
              <a:buChar char="-"/>
            </a:pPr>
            <a:r>
              <a:rPr lang="en" sz="2100"/>
              <a:t>So the network does it for you</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Neural Networks Work</a:t>
            </a:r>
            <a:endParaRPr/>
          </a:p>
        </p:txBody>
      </p:sp>
      <p:sp>
        <p:nvSpPr>
          <p:cNvPr id="86" name="Google Shape;86;p17"/>
          <p:cNvSpPr txBox="1"/>
          <p:nvPr>
            <p:ph idx="1" type="body"/>
          </p:nvPr>
        </p:nvSpPr>
        <p:spPr>
          <a:xfrm>
            <a:off x="311700" y="3687200"/>
            <a:ext cx="5705100" cy="1183800"/>
          </a:xfrm>
          <a:prstGeom prst="rect">
            <a:avLst/>
          </a:prstGeom>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Input → hidden layer(s) → output</a:t>
            </a:r>
            <a:endParaRPr sz="1700"/>
          </a:p>
          <a:p>
            <a:pPr indent="-336550" lvl="0" marL="457200" rtl="0" algn="l">
              <a:lnSpc>
                <a:spcPct val="100000"/>
              </a:lnSpc>
              <a:spcBef>
                <a:spcPts val="0"/>
              </a:spcBef>
              <a:spcAft>
                <a:spcPts val="0"/>
              </a:spcAft>
              <a:buSzPts val="1700"/>
              <a:buChar char="-"/>
            </a:pPr>
            <a:r>
              <a:rPr lang="en" sz="1700"/>
              <a:t>Output of previous layer becomes input of next layer</a:t>
            </a:r>
            <a:endParaRPr sz="1700"/>
          </a:p>
          <a:p>
            <a:pPr indent="-336550" lvl="0" marL="457200" rtl="0" algn="l">
              <a:lnSpc>
                <a:spcPct val="100000"/>
              </a:lnSpc>
              <a:spcBef>
                <a:spcPts val="0"/>
              </a:spcBef>
              <a:spcAft>
                <a:spcPts val="0"/>
              </a:spcAft>
              <a:buSzPts val="1700"/>
              <a:buChar char="-"/>
            </a:pPr>
            <a:r>
              <a:rPr lang="en" sz="1700"/>
              <a:t>Linearly combine input features with weights</a:t>
            </a:r>
            <a:endParaRPr sz="1700"/>
          </a:p>
          <a:p>
            <a:pPr indent="-336550" lvl="0" marL="457200" rtl="0" algn="l">
              <a:lnSpc>
                <a:spcPct val="100000"/>
              </a:lnSpc>
              <a:spcBef>
                <a:spcPts val="0"/>
              </a:spcBef>
              <a:spcAft>
                <a:spcPts val="0"/>
              </a:spcAft>
              <a:buSzPts val="1700"/>
              <a:buChar char="-"/>
            </a:pPr>
            <a:r>
              <a:rPr lang="en" sz="1700"/>
              <a:t>Pass through an </a:t>
            </a:r>
            <a:r>
              <a:rPr b="1" lang="en" sz="1700"/>
              <a:t>activation function</a:t>
            </a:r>
            <a:endParaRPr b="1" sz="1700"/>
          </a:p>
        </p:txBody>
      </p:sp>
      <p:pic>
        <p:nvPicPr>
          <p:cNvPr id="87" name="Google Shape;87;p17"/>
          <p:cNvPicPr preferRelativeResize="0"/>
          <p:nvPr/>
        </p:nvPicPr>
        <p:blipFill>
          <a:blip r:embed="rId3">
            <a:alphaModFix/>
          </a:blip>
          <a:stretch>
            <a:fillRect/>
          </a:stretch>
        </p:blipFill>
        <p:spPr>
          <a:xfrm>
            <a:off x="441774" y="1031838"/>
            <a:ext cx="3058225" cy="2655375"/>
          </a:xfrm>
          <a:prstGeom prst="rect">
            <a:avLst/>
          </a:prstGeom>
          <a:noFill/>
          <a:ln>
            <a:noFill/>
          </a:ln>
        </p:spPr>
      </p:pic>
      <p:pic>
        <p:nvPicPr>
          <p:cNvPr id="88" name="Google Shape;88;p17"/>
          <p:cNvPicPr preferRelativeResize="0"/>
          <p:nvPr/>
        </p:nvPicPr>
        <p:blipFill>
          <a:blip r:embed="rId4">
            <a:alphaModFix/>
          </a:blip>
          <a:stretch>
            <a:fillRect/>
          </a:stretch>
        </p:blipFill>
        <p:spPr>
          <a:xfrm>
            <a:off x="3500000" y="2187425"/>
            <a:ext cx="3232524" cy="1643575"/>
          </a:xfrm>
          <a:prstGeom prst="rect">
            <a:avLst/>
          </a:prstGeom>
          <a:noFill/>
          <a:ln>
            <a:noFill/>
          </a:ln>
        </p:spPr>
      </p:pic>
      <p:pic>
        <p:nvPicPr>
          <p:cNvPr id="89" name="Google Shape;89;p17"/>
          <p:cNvPicPr preferRelativeResize="0"/>
          <p:nvPr/>
        </p:nvPicPr>
        <p:blipFill>
          <a:blip r:embed="rId5">
            <a:alphaModFix/>
          </a:blip>
          <a:stretch>
            <a:fillRect/>
          </a:stretch>
        </p:blipFill>
        <p:spPr>
          <a:xfrm>
            <a:off x="3735275" y="1068425"/>
            <a:ext cx="2904375" cy="1119000"/>
          </a:xfrm>
          <a:prstGeom prst="rect">
            <a:avLst/>
          </a:prstGeom>
          <a:noFill/>
          <a:ln>
            <a:noFill/>
          </a:ln>
        </p:spPr>
      </p:pic>
      <p:sp>
        <p:nvSpPr>
          <p:cNvPr id="90" name="Google Shape;90;p17"/>
          <p:cNvSpPr/>
          <p:nvPr/>
        </p:nvSpPr>
        <p:spPr>
          <a:xfrm>
            <a:off x="1661275" y="1658325"/>
            <a:ext cx="795600" cy="48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Choose vs. What It Learns</a:t>
            </a:r>
            <a:endParaRPr/>
          </a:p>
        </p:txBody>
      </p:sp>
      <p:sp>
        <p:nvSpPr>
          <p:cNvPr id="96" name="Google Shape;96;p18"/>
          <p:cNvSpPr txBox="1"/>
          <p:nvPr>
            <p:ph idx="1" type="body"/>
          </p:nvPr>
        </p:nvSpPr>
        <p:spPr>
          <a:xfrm>
            <a:off x="311700" y="1152475"/>
            <a:ext cx="3534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choose:</a:t>
            </a:r>
            <a:endParaRPr/>
          </a:p>
          <a:p>
            <a:pPr indent="-342900" lvl="0" marL="457200" rtl="0" algn="l">
              <a:lnSpc>
                <a:spcPct val="100000"/>
              </a:lnSpc>
              <a:spcBef>
                <a:spcPts val="1600"/>
              </a:spcBef>
              <a:spcAft>
                <a:spcPts val="0"/>
              </a:spcAft>
              <a:buSzPts val="1800"/>
              <a:buChar char="-"/>
            </a:pPr>
            <a:r>
              <a:rPr lang="en"/>
              <a:t>Activation functions</a:t>
            </a:r>
            <a:endParaRPr/>
          </a:p>
          <a:p>
            <a:pPr indent="-342900" lvl="0" marL="457200" rtl="0" algn="l">
              <a:lnSpc>
                <a:spcPct val="100000"/>
              </a:lnSpc>
              <a:spcBef>
                <a:spcPts val="0"/>
              </a:spcBef>
              <a:spcAft>
                <a:spcPts val="0"/>
              </a:spcAft>
              <a:buSzPts val="1800"/>
              <a:buChar char="-"/>
            </a:pPr>
            <a:r>
              <a:rPr lang="en"/>
              <a:t>Loss function &amp; learning rate</a:t>
            </a:r>
            <a:endParaRPr/>
          </a:p>
          <a:p>
            <a:pPr indent="-342900" lvl="0" marL="457200" rtl="0" algn="l">
              <a:lnSpc>
                <a:spcPct val="100000"/>
              </a:lnSpc>
              <a:spcBef>
                <a:spcPts val="0"/>
              </a:spcBef>
              <a:spcAft>
                <a:spcPts val="0"/>
              </a:spcAft>
              <a:buSzPts val="1800"/>
              <a:buChar char="-"/>
            </a:pPr>
            <a:r>
              <a:rPr lang="en"/>
              <a:t>Number of layers</a:t>
            </a:r>
            <a:endParaRPr/>
          </a:p>
          <a:p>
            <a:pPr indent="-342900" lvl="0" marL="457200" rtl="0" algn="l">
              <a:lnSpc>
                <a:spcPct val="100000"/>
              </a:lnSpc>
              <a:spcBef>
                <a:spcPts val="0"/>
              </a:spcBef>
              <a:spcAft>
                <a:spcPts val="0"/>
              </a:spcAft>
              <a:buSzPts val="1800"/>
              <a:buChar char="-"/>
            </a:pPr>
            <a:r>
              <a:rPr lang="en"/>
              <a:t>Number of weights</a:t>
            </a:r>
            <a:endParaRPr/>
          </a:p>
        </p:txBody>
      </p:sp>
      <p:sp>
        <p:nvSpPr>
          <p:cNvPr id="97" name="Google Shape;97;p18"/>
          <p:cNvSpPr txBox="1"/>
          <p:nvPr>
            <p:ph idx="1" type="body"/>
          </p:nvPr>
        </p:nvSpPr>
        <p:spPr>
          <a:xfrm>
            <a:off x="4003025" y="1207150"/>
            <a:ext cx="38358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It learns</a:t>
            </a:r>
            <a:r>
              <a:rPr lang="en"/>
              <a:t>:</a:t>
            </a:r>
            <a:endParaRPr/>
          </a:p>
          <a:p>
            <a:pPr indent="-342900" lvl="0" marL="457200" rtl="0" algn="l">
              <a:lnSpc>
                <a:spcPct val="100000"/>
              </a:lnSpc>
              <a:spcBef>
                <a:spcPts val="1600"/>
              </a:spcBef>
              <a:spcAft>
                <a:spcPts val="0"/>
              </a:spcAft>
              <a:buSzPts val="1800"/>
              <a:buChar char="-"/>
            </a:pPr>
            <a:r>
              <a:rPr lang="en"/>
              <a:t>Weights</a:t>
            </a:r>
            <a:endParaRPr/>
          </a:p>
          <a:p>
            <a:pPr indent="-342900" lvl="0" marL="457200" rtl="0" algn="l">
              <a:lnSpc>
                <a:spcPct val="100000"/>
              </a:lnSpc>
              <a:spcBef>
                <a:spcPts val="0"/>
              </a:spcBef>
              <a:spcAft>
                <a:spcPts val="0"/>
              </a:spcAft>
              <a:buSzPts val="1800"/>
              <a:buChar char="-"/>
            </a:pPr>
            <a:r>
              <a:rPr lang="en"/>
              <a:t>Bias unit</a:t>
            </a:r>
            <a:endParaRPr/>
          </a:p>
          <a:p>
            <a:pPr indent="-342900" lvl="0" marL="457200" rtl="0" algn="l">
              <a:lnSpc>
                <a:spcPct val="100000"/>
              </a:lnSpc>
              <a:spcBef>
                <a:spcPts val="0"/>
              </a:spcBef>
              <a:spcAft>
                <a:spcPts val="0"/>
              </a:spcAft>
              <a:buSzPts val="1800"/>
              <a:buChar char="-"/>
            </a:pPr>
            <a:r>
              <a:rPr lang="en"/>
              <a:t>Features (inputs)</a:t>
            </a:r>
            <a:endParaRPr/>
          </a:p>
          <a:p>
            <a:pPr indent="-342900" lvl="0" marL="457200" rtl="0" algn="l">
              <a:lnSpc>
                <a:spcPct val="100000"/>
              </a:lnSpc>
              <a:spcBef>
                <a:spcPts val="0"/>
              </a:spcBef>
              <a:spcAft>
                <a:spcPts val="0"/>
              </a:spcAft>
              <a:buSzPts val="1800"/>
              <a:buChar char="-"/>
            </a:pPr>
            <a:r>
              <a:rPr lang="en"/>
              <a:t>(Maybe) coefficients of activation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Learns</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Optimizes a </a:t>
            </a:r>
            <a:r>
              <a:rPr b="1" lang="en"/>
              <a:t>loss function</a:t>
            </a:r>
            <a:endParaRPr/>
          </a:p>
          <a:p>
            <a:pPr indent="-317500" lvl="1" marL="914400" rtl="0" algn="l">
              <a:spcBef>
                <a:spcPts val="0"/>
              </a:spcBef>
              <a:spcAft>
                <a:spcPts val="0"/>
              </a:spcAft>
              <a:buSzPts val="1400"/>
              <a:buChar char="-"/>
            </a:pPr>
            <a:r>
              <a:rPr lang="en"/>
              <a:t>Smaller = better</a:t>
            </a:r>
            <a:endParaRPr/>
          </a:p>
          <a:p>
            <a:pPr indent="-342900" lvl="0" marL="457200" rtl="0" algn="l">
              <a:spcBef>
                <a:spcPts val="0"/>
              </a:spcBef>
              <a:spcAft>
                <a:spcPts val="0"/>
              </a:spcAft>
              <a:buSzPts val="1800"/>
              <a:buChar char="-"/>
            </a:pPr>
            <a:r>
              <a:rPr lang="en"/>
              <a:t>Uses </a:t>
            </a:r>
            <a:r>
              <a:rPr b="1" lang="en"/>
              <a:t>gradient descent</a:t>
            </a:r>
            <a:endParaRPr/>
          </a:p>
          <a:p>
            <a:pPr indent="-317500" lvl="1" marL="914400" rtl="0" algn="l">
              <a:spcBef>
                <a:spcPts val="0"/>
              </a:spcBef>
              <a:spcAft>
                <a:spcPts val="0"/>
              </a:spcAft>
              <a:buSzPts val="1400"/>
              <a:buChar char="-"/>
            </a:pPr>
            <a:r>
              <a:rPr lang="en"/>
              <a:t>Slowly adjust the weights</a:t>
            </a:r>
            <a:endParaRPr/>
          </a:p>
          <a:p>
            <a:pPr indent="-317500" lvl="1" marL="914400" rtl="0" algn="l">
              <a:spcBef>
                <a:spcPts val="0"/>
              </a:spcBef>
              <a:spcAft>
                <a:spcPts val="0"/>
              </a:spcAft>
              <a:buSzPts val="1400"/>
              <a:buChar char="-"/>
            </a:pPr>
            <a:r>
              <a:rPr lang="en"/>
              <a:t>Each time, decrease by the </a:t>
            </a:r>
            <a:r>
              <a:rPr b="1" lang="en"/>
              <a:t>learning rate</a:t>
            </a:r>
            <a:r>
              <a:rPr lang="en"/>
              <a:t> until you get to the smallest loss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09" name="Google Shape;109;p20"/>
          <p:cNvSpPr txBox="1"/>
          <p:nvPr>
            <p:ph idx="1" type="body"/>
          </p:nvPr>
        </p:nvSpPr>
        <p:spPr>
          <a:xfrm>
            <a:off x="311700" y="1152475"/>
            <a:ext cx="8520600" cy="899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Goal: have an output 0 &lt; y &lt; 1 or -1 &lt; y &lt; 1</a:t>
            </a:r>
            <a:endParaRPr/>
          </a:p>
          <a:p>
            <a:pPr indent="-317500" lvl="1" marL="914400" rtl="0" algn="l">
              <a:lnSpc>
                <a:spcPct val="100000"/>
              </a:lnSpc>
              <a:spcBef>
                <a:spcPts val="0"/>
              </a:spcBef>
              <a:spcAft>
                <a:spcPts val="0"/>
              </a:spcAft>
              <a:buSzPts val="1400"/>
              <a:buChar char="-"/>
            </a:pPr>
            <a:r>
              <a:rPr lang="en"/>
              <a:t>Default for binary classification is negative if 0 &lt; y &lt; .5 and positive if .5 &lt;= y &lt; 1, but this can be changed as you please</a:t>
            </a:r>
            <a:endParaRPr/>
          </a:p>
        </p:txBody>
      </p:sp>
      <p:pic>
        <p:nvPicPr>
          <p:cNvPr id="110" name="Google Shape;110;p20"/>
          <p:cNvPicPr preferRelativeResize="0"/>
          <p:nvPr/>
        </p:nvPicPr>
        <p:blipFill rotWithShape="1">
          <a:blip r:embed="rId3">
            <a:alphaModFix/>
          </a:blip>
          <a:srcRect b="20368" l="5163" r="6870" t="13563"/>
          <a:stretch/>
        </p:blipFill>
        <p:spPr>
          <a:xfrm>
            <a:off x="1493900" y="2072416"/>
            <a:ext cx="1458700" cy="469509"/>
          </a:xfrm>
          <a:prstGeom prst="rect">
            <a:avLst/>
          </a:prstGeom>
          <a:noFill/>
          <a:ln>
            <a:noFill/>
          </a:ln>
        </p:spPr>
      </p:pic>
      <p:sp>
        <p:nvSpPr>
          <p:cNvPr id="111" name="Google Shape;111;p20"/>
          <p:cNvSpPr txBox="1"/>
          <p:nvPr>
            <p:ph idx="1" type="body"/>
          </p:nvPr>
        </p:nvSpPr>
        <p:spPr>
          <a:xfrm>
            <a:off x="457125" y="2052175"/>
            <a:ext cx="1169400" cy="51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t>Sigmoid:</a:t>
            </a:r>
            <a:endParaRPr b="1"/>
          </a:p>
        </p:txBody>
      </p:sp>
      <p:pic>
        <p:nvPicPr>
          <p:cNvPr id="112" name="Google Shape;112;p20"/>
          <p:cNvPicPr preferRelativeResize="0"/>
          <p:nvPr/>
        </p:nvPicPr>
        <p:blipFill>
          <a:blip r:embed="rId4">
            <a:alphaModFix/>
          </a:blip>
          <a:stretch>
            <a:fillRect/>
          </a:stretch>
        </p:blipFill>
        <p:spPr>
          <a:xfrm>
            <a:off x="563375" y="2617550"/>
            <a:ext cx="2008825" cy="1337125"/>
          </a:xfrm>
          <a:prstGeom prst="rect">
            <a:avLst/>
          </a:prstGeom>
          <a:noFill/>
          <a:ln>
            <a:noFill/>
          </a:ln>
        </p:spPr>
      </p:pic>
      <p:sp>
        <p:nvSpPr>
          <p:cNvPr id="113" name="Google Shape;113;p20"/>
          <p:cNvSpPr txBox="1"/>
          <p:nvPr>
            <p:ph idx="1" type="body"/>
          </p:nvPr>
        </p:nvSpPr>
        <p:spPr>
          <a:xfrm>
            <a:off x="3094475" y="2052175"/>
            <a:ext cx="1169400" cy="51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t>Tanh</a:t>
            </a:r>
            <a:r>
              <a:rPr b="1" lang="en"/>
              <a:t>:</a:t>
            </a:r>
            <a:endParaRPr b="1"/>
          </a:p>
        </p:txBody>
      </p:sp>
      <p:pic>
        <p:nvPicPr>
          <p:cNvPr id="114" name="Google Shape;114;p20"/>
          <p:cNvPicPr preferRelativeResize="0"/>
          <p:nvPr/>
        </p:nvPicPr>
        <p:blipFill rotWithShape="1">
          <a:blip r:embed="rId5">
            <a:alphaModFix/>
          </a:blip>
          <a:srcRect b="12343" l="0" r="5338" t="12343"/>
          <a:stretch/>
        </p:blipFill>
        <p:spPr>
          <a:xfrm>
            <a:off x="3815175" y="2072425"/>
            <a:ext cx="1545575" cy="469500"/>
          </a:xfrm>
          <a:prstGeom prst="rect">
            <a:avLst/>
          </a:prstGeom>
          <a:noFill/>
          <a:ln>
            <a:noFill/>
          </a:ln>
        </p:spPr>
      </p:pic>
      <p:pic>
        <p:nvPicPr>
          <p:cNvPr id="115" name="Google Shape;115;p20"/>
          <p:cNvPicPr preferRelativeResize="0"/>
          <p:nvPr/>
        </p:nvPicPr>
        <p:blipFill>
          <a:blip r:embed="rId6">
            <a:alphaModFix/>
          </a:blip>
          <a:stretch>
            <a:fillRect/>
          </a:stretch>
        </p:blipFill>
        <p:spPr>
          <a:xfrm>
            <a:off x="3301425" y="2601213"/>
            <a:ext cx="1861025" cy="1204500"/>
          </a:xfrm>
          <a:prstGeom prst="rect">
            <a:avLst/>
          </a:prstGeom>
          <a:noFill/>
          <a:ln>
            <a:noFill/>
          </a:ln>
        </p:spPr>
      </p:pic>
      <p:pic>
        <p:nvPicPr>
          <p:cNvPr id="116" name="Google Shape;116;p20"/>
          <p:cNvPicPr preferRelativeResize="0"/>
          <p:nvPr/>
        </p:nvPicPr>
        <p:blipFill>
          <a:blip r:embed="rId7">
            <a:alphaModFix/>
          </a:blip>
          <a:stretch>
            <a:fillRect/>
          </a:stretch>
        </p:blipFill>
        <p:spPr>
          <a:xfrm>
            <a:off x="5640378" y="2507025"/>
            <a:ext cx="1788697" cy="1392875"/>
          </a:xfrm>
          <a:prstGeom prst="rect">
            <a:avLst/>
          </a:prstGeom>
          <a:noFill/>
          <a:ln>
            <a:noFill/>
          </a:ln>
        </p:spPr>
      </p:pic>
      <p:sp>
        <p:nvSpPr>
          <p:cNvPr id="117" name="Google Shape;117;p20"/>
          <p:cNvSpPr txBox="1"/>
          <p:nvPr>
            <p:ph idx="1" type="body"/>
          </p:nvPr>
        </p:nvSpPr>
        <p:spPr>
          <a:xfrm>
            <a:off x="5689925" y="2052175"/>
            <a:ext cx="2351100" cy="5100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t>Rectified Linear Unit</a:t>
            </a:r>
            <a:endParaRPr b="1"/>
          </a:p>
        </p:txBody>
      </p:sp>
      <p:sp>
        <p:nvSpPr>
          <p:cNvPr id="118" name="Google Shape;118;p20"/>
          <p:cNvSpPr/>
          <p:nvPr/>
        </p:nvSpPr>
        <p:spPr>
          <a:xfrm>
            <a:off x="3043350" y="2017275"/>
            <a:ext cx="2351100" cy="19824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Final Activation Function: Softmax</a:t>
            </a:r>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Input: output vector from previous layer</a:t>
            </a:r>
            <a:endParaRPr/>
          </a:p>
          <a:p>
            <a:pPr indent="-342900" lvl="0" marL="457200" rtl="0" algn="l">
              <a:spcBef>
                <a:spcPts val="0"/>
              </a:spcBef>
              <a:spcAft>
                <a:spcPts val="0"/>
              </a:spcAft>
              <a:buSzPts val="1800"/>
              <a:buChar char="-"/>
            </a:pPr>
            <a:r>
              <a:rPr lang="en"/>
              <a:t>Output: vector probabilities that a data point belongs to each class</a:t>
            </a:r>
            <a:endParaRPr/>
          </a:p>
          <a:p>
            <a:pPr indent="-317500" lvl="1" marL="914400" rtl="0" algn="l">
              <a:spcBef>
                <a:spcPts val="0"/>
              </a:spcBef>
              <a:spcAft>
                <a:spcPts val="0"/>
              </a:spcAft>
              <a:buSzPts val="1400"/>
              <a:buChar char="-"/>
            </a:pPr>
            <a:r>
              <a:rPr lang="en"/>
              <a:t>Basically, the formula “normalizes” the vector so that the probabilities add up to 1</a:t>
            </a:r>
            <a:endParaRPr/>
          </a:p>
          <a:p>
            <a:pPr indent="-342900" lvl="0" marL="457200" rtl="0" algn="l">
              <a:spcBef>
                <a:spcPts val="0"/>
              </a:spcBef>
              <a:spcAft>
                <a:spcPts val="0"/>
              </a:spcAft>
              <a:buSzPts val="1800"/>
              <a:buChar char="-"/>
            </a:pPr>
            <a:r>
              <a:rPr lang="en"/>
              <a:t>Formula for each input in the input vector:</a:t>
            </a:r>
            <a:endParaRPr/>
          </a:p>
          <a:p>
            <a:pPr indent="-342900" lvl="0" marL="457200" rtl="0" algn="l">
              <a:spcBef>
                <a:spcPts val="0"/>
              </a:spcBef>
              <a:spcAft>
                <a:spcPts val="0"/>
              </a:spcAft>
              <a:buSzPts val="1800"/>
              <a:buChar char="-"/>
            </a:pPr>
            <a:r>
              <a:rPr lang="en"/>
              <a:t>Example: input [2, 3, 4]</a:t>
            </a:r>
            <a:endParaRPr/>
          </a:p>
          <a:p>
            <a:pPr indent="-317500" lvl="1" marL="914400" rtl="0" algn="l">
              <a:spcBef>
                <a:spcPts val="0"/>
              </a:spcBef>
              <a:spcAft>
                <a:spcPts val="0"/>
              </a:spcAft>
              <a:buSzPts val="1400"/>
              <a:buChar char="-"/>
            </a:pPr>
            <a:r>
              <a:rPr lang="en"/>
              <a:t>Denominator = e</a:t>
            </a:r>
            <a:r>
              <a:rPr baseline="30000" lang="en"/>
              <a:t>2</a:t>
            </a:r>
            <a:r>
              <a:rPr lang="en"/>
              <a:t> + e</a:t>
            </a:r>
            <a:r>
              <a:rPr baseline="30000" lang="en"/>
              <a:t>3</a:t>
            </a:r>
            <a:r>
              <a:rPr lang="en"/>
              <a:t> + e</a:t>
            </a:r>
            <a:r>
              <a:rPr baseline="30000" lang="en"/>
              <a:t>4</a:t>
            </a:r>
            <a:endParaRPr/>
          </a:p>
          <a:p>
            <a:pPr indent="-317500" lvl="1" marL="914400" rtl="0" algn="l">
              <a:spcBef>
                <a:spcPts val="0"/>
              </a:spcBef>
              <a:spcAft>
                <a:spcPts val="0"/>
              </a:spcAft>
              <a:buSzPts val="1400"/>
              <a:buChar char="-"/>
            </a:pPr>
            <a:r>
              <a:rPr lang="en"/>
              <a:t>Numerators: e</a:t>
            </a:r>
            <a:r>
              <a:rPr baseline="30000" lang="en"/>
              <a:t>2</a:t>
            </a:r>
            <a:r>
              <a:rPr lang="en"/>
              <a:t>, e</a:t>
            </a:r>
            <a:r>
              <a:rPr baseline="30000" lang="en"/>
              <a:t>3</a:t>
            </a:r>
            <a:r>
              <a:rPr lang="en"/>
              <a:t>, e</a:t>
            </a:r>
            <a:r>
              <a:rPr baseline="30000" lang="en"/>
              <a:t>4</a:t>
            </a:r>
            <a:endParaRPr/>
          </a:p>
          <a:p>
            <a:pPr indent="-317500" lvl="1" marL="914400" rtl="0" algn="l">
              <a:spcBef>
                <a:spcPts val="0"/>
              </a:spcBef>
              <a:spcAft>
                <a:spcPts val="0"/>
              </a:spcAft>
              <a:buSzPts val="1400"/>
              <a:buChar char="-"/>
            </a:pPr>
            <a:r>
              <a:rPr lang="en"/>
              <a:t>Output: [e</a:t>
            </a:r>
            <a:r>
              <a:rPr baseline="30000" lang="en"/>
              <a:t>2</a:t>
            </a:r>
            <a:r>
              <a:rPr lang="en"/>
              <a:t>/(e</a:t>
            </a:r>
            <a:r>
              <a:rPr baseline="30000" lang="en"/>
              <a:t>2</a:t>
            </a:r>
            <a:r>
              <a:rPr lang="en"/>
              <a:t> + e</a:t>
            </a:r>
            <a:r>
              <a:rPr baseline="30000" lang="en"/>
              <a:t>3</a:t>
            </a:r>
            <a:r>
              <a:rPr lang="en"/>
              <a:t> + e</a:t>
            </a:r>
            <a:r>
              <a:rPr baseline="30000" lang="en"/>
              <a:t>4</a:t>
            </a:r>
            <a:r>
              <a:rPr lang="en"/>
              <a:t>), e</a:t>
            </a:r>
            <a:r>
              <a:rPr baseline="30000" lang="en"/>
              <a:t>3</a:t>
            </a:r>
            <a:r>
              <a:rPr lang="en"/>
              <a:t>/</a:t>
            </a:r>
            <a:r>
              <a:rPr lang="en"/>
              <a:t>(e</a:t>
            </a:r>
            <a:r>
              <a:rPr baseline="30000" lang="en"/>
              <a:t>2</a:t>
            </a:r>
            <a:r>
              <a:rPr lang="en"/>
              <a:t> + e</a:t>
            </a:r>
            <a:r>
              <a:rPr baseline="30000" lang="en"/>
              <a:t>3</a:t>
            </a:r>
            <a:r>
              <a:rPr lang="en"/>
              <a:t> + e</a:t>
            </a:r>
            <a:r>
              <a:rPr baseline="30000" lang="en"/>
              <a:t>4</a:t>
            </a:r>
            <a:r>
              <a:rPr lang="en"/>
              <a:t>), e</a:t>
            </a:r>
            <a:r>
              <a:rPr baseline="30000" lang="en"/>
              <a:t>4</a:t>
            </a:r>
            <a:r>
              <a:rPr lang="en"/>
              <a:t>/(e</a:t>
            </a:r>
            <a:r>
              <a:rPr baseline="30000" lang="en"/>
              <a:t>2</a:t>
            </a:r>
            <a:r>
              <a:rPr lang="en"/>
              <a:t> + e</a:t>
            </a:r>
            <a:r>
              <a:rPr baseline="30000" lang="en"/>
              <a:t>3</a:t>
            </a:r>
            <a:r>
              <a:rPr lang="en"/>
              <a:t> + e</a:t>
            </a:r>
            <a:r>
              <a:rPr baseline="30000" lang="en"/>
              <a:t>4</a:t>
            </a:r>
            <a:r>
              <a:rPr lang="en"/>
              <a:t>)]</a:t>
            </a:r>
            <a:endParaRPr/>
          </a:p>
          <a:p>
            <a:pPr indent="-317500" lvl="1" marL="914400" rtl="0" algn="l">
              <a:spcBef>
                <a:spcPts val="0"/>
              </a:spcBef>
              <a:spcAft>
                <a:spcPts val="0"/>
              </a:spcAft>
              <a:buSzPts val="1400"/>
              <a:buChar char="-"/>
            </a:pPr>
            <a:r>
              <a:rPr lang="en"/>
              <a:t>They clearly sum to 1</a:t>
            </a:r>
            <a:endParaRPr/>
          </a:p>
          <a:p>
            <a:pPr indent="-317500" lvl="1" marL="914400" rtl="0" algn="l">
              <a:spcBef>
                <a:spcPts val="0"/>
              </a:spcBef>
              <a:spcAft>
                <a:spcPts val="0"/>
              </a:spcAft>
              <a:buSzPts val="1400"/>
              <a:buChar char="-"/>
            </a:pPr>
            <a:r>
              <a:rPr lang="en"/>
              <a:t>Probability that the data belongs to the first class = e</a:t>
            </a:r>
            <a:r>
              <a:rPr baseline="30000" lang="en"/>
              <a:t>2</a:t>
            </a:r>
            <a:r>
              <a:rPr lang="en"/>
              <a:t>/(e</a:t>
            </a:r>
            <a:r>
              <a:rPr baseline="30000" lang="en"/>
              <a:t>2</a:t>
            </a:r>
            <a:r>
              <a:rPr lang="en"/>
              <a:t> + e</a:t>
            </a:r>
            <a:r>
              <a:rPr baseline="30000" lang="en"/>
              <a:t>3</a:t>
            </a:r>
            <a:r>
              <a:rPr lang="en"/>
              <a:t> + e</a:t>
            </a:r>
            <a:r>
              <a:rPr baseline="30000" lang="en"/>
              <a:t>4</a:t>
            </a:r>
            <a:r>
              <a:rPr lang="en"/>
              <a:t>), etc</a:t>
            </a:r>
            <a:endParaRPr/>
          </a:p>
        </p:txBody>
      </p:sp>
      <p:pic>
        <p:nvPicPr>
          <p:cNvPr id="125" name="Google Shape;125;p21"/>
          <p:cNvPicPr preferRelativeResize="0"/>
          <p:nvPr/>
        </p:nvPicPr>
        <p:blipFill rotWithShape="1">
          <a:blip r:embed="rId3">
            <a:alphaModFix/>
          </a:blip>
          <a:srcRect b="7758" l="0" r="4689" t="9350"/>
          <a:stretch/>
        </p:blipFill>
        <p:spPr>
          <a:xfrm>
            <a:off x="5053600" y="2130925"/>
            <a:ext cx="1486775" cy="79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