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LdUrZo2yw3vJmN6DQoZzk+71Q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bold.fntdata"/><Relationship Id="rId10" Type="http://schemas.openxmlformats.org/officeDocument/2006/relationships/slide" Target="slides/slide6.xml"/><Relationship Id="rId32" Type="http://schemas.openxmlformats.org/officeDocument/2006/relationships/font" Target="fonts/Raleway-regular.fntdata"/><Relationship Id="rId13" Type="http://schemas.openxmlformats.org/officeDocument/2006/relationships/slide" Target="slides/slide9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-italic.fntdata"/><Relationship Id="rId15" Type="http://schemas.openxmlformats.org/officeDocument/2006/relationships/slide" Target="slides/slide11.xml"/><Relationship Id="rId37" Type="http://schemas.openxmlformats.org/officeDocument/2006/relationships/font" Target="fonts/Lato-bold.fntdata"/><Relationship Id="rId14" Type="http://schemas.openxmlformats.org/officeDocument/2006/relationships/slide" Target="slides/slide10.xml"/><Relationship Id="rId36" Type="http://schemas.openxmlformats.org/officeDocument/2006/relationships/font" Target="fonts/Lato-regular.fntdata"/><Relationship Id="rId17" Type="http://schemas.openxmlformats.org/officeDocument/2006/relationships/slide" Target="slides/slide13.xml"/><Relationship Id="rId39" Type="http://schemas.openxmlformats.org/officeDocument/2006/relationships/font" Target="fonts/Lato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is an introduction to regular expressions. We’ve split it into two parts, intended for two meetings.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Recap what you covered previously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 is the regular expressions package for python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create a regex in Python, it’s like creating a normal string, but put r in front of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Basically read the slides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slide, walk through code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slide, walk through code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slide, walk through code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slide, walk through code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slide, walk through code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 these if you have some time at the end - solutions on next slide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3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gexone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pl.it/languages/python3" TargetMode="External"/><Relationship Id="rId4" Type="http://schemas.openxmlformats.org/officeDocument/2006/relationships/hyperlink" Target="https://repl.it/@enscma2/RegexPythonTutoria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epl.it/@enscma2/RegexPythonTutoria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516925" y="1578400"/>
            <a:ext cx="834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00"/>
              <a:t>Introduction to Regular Expressions</a:t>
            </a:r>
            <a:endParaRPr sz="37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631827" y="291442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Insert Date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Optionality</a:t>
            </a:r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/>
              <a:t> symbol: character appears 0 or 1 times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abc?d</a:t>
            </a:r>
            <a:r>
              <a:rPr lang="en"/>
              <a:t> matches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abd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"/>
              <a:t>, but NOT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abccd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Remember to escape if you want to search for a question mark!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Whitespace</a:t>
            </a:r>
            <a:endParaRPr/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: new line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: space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/>
              <a:t>: tab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\s</a:t>
            </a:r>
            <a:r>
              <a:rPr lang="en"/>
              <a:t>: any whitespace character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\S</a:t>
            </a:r>
            <a:r>
              <a:rPr lang="en"/>
              <a:t>: any non-whitespace character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Locking it In</a:t>
            </a:r>
            <a:endParaRPr/>
          </a:p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 far, we’ve been searching for matches anywhere in a sequence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if we want to start and end in a specific place?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"/>
              <a:t> for “starts with” and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/>
              <a:t> for “ends with”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^successful</a:t>
            </a:r>
            <a:r>
              <a:rPr lang="en"/>
              <a:t> matches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successful</a:t>
            </a:r>
            <a:r>
              <a:rPr lang="en"/>
              <a:t> but not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unsuccessful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Another 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success$</a:t>
            </a:r>
            <a:r>
              <a:rPr lang="en"/>
              <a:t> matches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 success</a:t>
            </a:r>
            <a:r>
              <a:rPr lang="en"/>
              <a:t> but not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 successor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Note that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"/>
              <a:t> is different than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"/>
              <a:t> used to indicate “not” inside brackets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Basically, if you want to indicate “not,” use brackets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Capturing Groups</a:t>
            </a:r>
            <a:endParaRPr/>
          </a:p>
        </p:txBody>
      </p:sp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729450" y="2078875"/>
            <a:ext cx="76887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parentheses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Purpose: extract information for further analysis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Example: extracting file names without extensions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^IMG_\d{4}\.pdf$</a:t>
            </a:r>
            <a:r>
              <a:rPr lang="en"/>
              <a:t> would match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IMG_2345.pdf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^(IMG_\d{4})\.pdf$</a:t>
            </a:r>
            <a:r>
              <a:rPr lang="en"/>
              <a:t> would also match it, but it would “capture”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IMG_2345</a:t>
            </a:r>
            <a:r>
              <a:rPr lang="en"/>
              <a:t> as the name of the file, and this capture can be used later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also capture subgroups with more parentheses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([A-Z][a-z]{2} (\d{4}))</a:t>
            </a:r>
            <a:r>
              <a:rPr lang="en"/>
              <a:t> would match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Jan 1987</a:t>
            </a:r>
            <a:r>
              <a:rPr lang="en"/>
              <a:t> and would capture both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Jan 1987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1987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Also similar to order of operations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Example: remember that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ab{3}</a:t>
            </a:r>
            <a:r>
              <a:rPr lang="en"/>
              <a:t> only matches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abbb</a:t>
            </a:r>
            <a:r>
              <a:rPr lang="en"/>
              <a:t> but not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ababab</a:t>
            </a:r>
            <a:r>
              <a:rPr lang="en"/>
              <a:t>; however,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(ab){3}</a:t>
            </a:r>
            <a:r>
              <a:rPr lang="en"/>
              <a:t> matches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Another 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(\d{3})?\d{7}</a:t>
            </a:r>
            <a:r>
              <a:rPr lang="en"/>
              <a:t> would test for a phone number where the area code is optional--notice how it would be wrong to make each one of the first three digits optional!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Conditional Operator: “Or”</a:t>
            </a:r>
            <a:endParaRPr/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/>
              <a:t> (pipe): can be x sequence OR y sequence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(abc|def)</a:t>
            </a:r>
            <a:r>
              <a:rPr lang="en"/>
              <a:t> matches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Recap + A Look Ahead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Refresher: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https://regexone.com/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Next week: implementing Regexes in Python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Practice: NACLO problem + Regex puzzles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ctrTitle"/>
          </p:nvPr>
        </p:nvSpPr>
        <p:spPr>
          <a:xfrm>
            <a:off x="516925" y="1578400"/>
            <a:ext cx="834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Regular Expressions: Part 2</a:t>
            </a:r>
            <a:endParaRPr/>
          </a:p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631827" y="291442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Insert Date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Regular expressions in Python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https://repl.it/languages/python3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Follow along: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https://repl.it/@enscma2/RegexPythonTutorial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Recall: Regular Expressions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Character sequence used to represent search patterns to match text that satisfies certain conditions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Think of Ctrl+F, but better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Metacharacters: . \ ? + * \w \s \d | [] () {} ^ $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Basics: Package and Notation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endParaRPr b="1" sz="19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regex = r</a:t>
            </a:r>
            <a:r>
              <a:rPr b="1" lang="en" sz="1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"([a-zA-Z]+) (\d+)"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729450" y="12557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900"/>
              <a:t>Regular Expressions</a:t>
            </a:r>
            <a:endParaRPr sz="2900"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729450" y="1848375"/>
            <a:ext cx="76887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Regular expressions (Regex)</a:t>
            </a:r>
            <a:r>
              <a:rPr lang="en" sz="1800"/>
              <a:t>: sequence of characters that defines a search pattern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Example: finding all the words in a document that contain an “a” and or “an”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Applications: ctrl + F, searching through file systems, searching through webpages, cleaning text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it works: general set of symbols that represent search criteria; each programming language then has its own package within which this set of symbols can be used</a:t>
            </a:r>
            <a:endParaRPr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Today: learning about these symbols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Next week: implementing them in Python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Basics: Search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4591225" y="2078875"/>
            <a:ext cx="3912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re.search(regex,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"June 24"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50">
              <a:solidFill>
                <a:srgbClr val="AAAA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match = re.search(regex,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"June 24"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AAAA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(match)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"Match at index"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match.start(), match.end())</a:t>
            </a:r>
            <a:endParaRPr b="1" sz="1050">
              <a:solidFill>
                <a:srgbClr val="AAAA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"Full match:"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(match.group(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 sz="1050">
              <a:solidFill>
                <a:srgbClr val="AAAA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"Month:"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match.group(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050">
              <a:solidFill>
                <a:srgbClr val="AAAA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"Day:"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match.group(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050">
              <a:solidFill>
                <a:srgbClr val="AAAA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"The regex pattern does not match. :("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/>
          </a:p>
        </p:txBody>
      </p:sp>
      <p:sp>
        <p:nvSpPr>
          <p:cNvPr id="202" name="Google Shape;202;p21"/>
          <p:cNvSpPr txBox="1"/>
          <p:nvPr/>
        </p:nvSpPr>
        <p:spPr>
          <a:xfrm>
            <a:off x="479075" y="2078875"/>
            <a:ext cx="39993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re.search: sees if the regex matches the string to be searched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Returns the MatchObject if yes, None if not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Features: start, end = starting and ending indices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group(0) = full match string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group(1) etc = capture groups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More Matches?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543125" y="2078875"/>
            <a:ext cx="3841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re.findall: finds all the matches in a string (returns None if there are none)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returns a list of captured data if there is any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1101425" y="2910600"/>
            <a:ext cx="4707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regex = r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"[a-zA-Z]+ \d+"</a:t>
            </a:r>
            <a:endParaRPr b="1"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matches = re.findall(regex,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"June 24, August 9, Dec 12"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match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matches: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"Full match:"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match)</a:t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4041850" y="3722200"/>
            <a:ext cx="4707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regex = r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"([a-zA-Z]+) \d+"</a:t>
            </a:r>
            <a:endParaRPr b="1"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matches = re.findall(regex,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"June 24, August 9, Dec 12"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match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matches: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"Match month:"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match)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More Specifics?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536475" y="1905875"/>
            <a:ext cx="49404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re.finditer: finds all the matches in a string (returns None if there are none) and their positions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returns a list of captured data objects if there are any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Difference from findall: returns MatchObjects, not strings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048200" y="3076950"/>
            <a:ext cx="49404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matches = re.finditer(regex,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"June 24, August 9, Dec 12"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match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matches: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"Match at index:"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match.start(), match.end())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Nope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729450" y="3496175"/>
            <a:ext cx="6769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regex = r</a:t>
            </a:r>
            <a:r>
              <a:rPr b="1"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"([a-zA-Z]+) (\d+)"</a:t>
            </a:r>
            <a:endParaRPr b="1" sz="13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(re.sub(regex, r</a:t>
            </a:r>
            <a:r>
              <a:rPr b="1"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"\2 of \1"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"June 24, August 9, Dec 12"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3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775375" y="2111500"/>
            <a:ext cx="51459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solidFill>
                  <a:srgbClr val="0000FF"/>
                </a:solidFill>
              </a:rPr>
              <a:t>re.sub: finds and replaces a part of a string</a:t>
            </a:r>
            <a:endParaRPr>
              <a:solidFill>
                <a:srgbClr val="0000FF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-"/>
            </a:pPr>
            <a:r>
              <a:rPr lang="en">
                <a:solidFill>
                  <a:srgbClr val="0000FF"/>
                </a:solidFill>
              </a:rPr>
              <a:t>Replaces the full match with the new pattern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en">
                <a:solidFill>
                  <a:srgbClr val="0000FF"/>
                </a:solidFill>
              </a:rPr>
              <a:t>Recall: capture groups are numbered in order, starting with 1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en">
                <a:solidFill>
                  <a:srgbClr val="0000FF"/>
                </a:solidFill>
              </a:rPr>
              <a:t>Use \n to reference capture group number n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en">
                <a:solidFill>
                  <a:srgbClr val="0000FF"/>
                </a:solidFill>
              </a:rPr>
              <a:t>Replaces all instances of the match unless otherwise specified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Compiling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729450" y="2897325"/>
            <a:ext cx="76887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regex = re.</a:t>
            </a:r>
            <a:r>
              <a:rPr b="1"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</a:t>
            </a:r>
            <a:r>
              <a:rPr b="1"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"(\w+) World"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regex.search(</a:t>
            </a:r>
            <a:r>
              <a:rPr b="1"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 is the easiest"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result:</a:t>
            </a:r>
            <a:endParaRPr b="1" sz="13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(result.start(), result.end())</a:t>
            </a:r>
            <a:endParaRPr b="1" sz="13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b="1"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regex.findall(</a:t>
            </a:r>
            <a:r>
              <a:rPr b="1"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World, Bonjour World"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3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(result)</a:t>
            </a:r>
            <a:endParaRPr b="1" sz="13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(regex.sub(r</a:t>
            </a:r>
            <a:r>
              <a:rPr b="1"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"\1 Earth"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b="1" lang="en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600"/>
          </a:p>
        </p:txBody>
      </p:sp>
      <p:sp>
        <p:nvSpPr>
          <p:cNvPr id="231" name="Google Shape;231;p25"/>
          <p:cNvSpPr txBox="1"/>
          <p:nvPr/>
        </p:nvSpPr>
        <p:spPr>
          <a:xfrm>
            <a:off x="771850" y="1923000"/>
            <a:ext cx="73527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re.compile: compiles a regex into a RegexObject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Then call search on the object and just pass in the string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Call findall, finditer, etc as an attribute of the object instead of as a package function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Recap &amp; Concluding Notes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Code from today: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https://repl.it/@enscma2/RegexPythonTutorial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900"/>
              <a:t>Exercises</a:t>
            </a:r>
            <a:endParaRPr sz="2900"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729450" y="1853850"/>
            <a:ext cx="76887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Match all numbers (including decimals, negatives, commas, and scientific notation)</a:t>
            </a:r>
            <a:endParaRPr sz="24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/>
              <a:t>Examples: match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" sz="2200"/>
              <a:t>,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3.2124214</a:t>
            </a:r>
            <a:r>
              <a:rPr lang="en" sz="2200"/>
              <a:t>,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2,333.1</a:t>
            </a:r>
            <a:r>
              <a:rPr lang="en" sz="2200"/>
              <a:t>,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233.1</a:t>
            </a:r>
            <a:r>
              <a:rPr lang="en" sz="2200"/>
              <a:t>,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2e10</a:t>
            </a:r>
            <a:r>
              <a:rPr lang="en" sz="2200"/>
              <a:t>, but NOT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123p</a:t>
            </a:r>
            <a:r>
              <a:rPr lang="en" sz="2200"/>
              <a:t> or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abc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Capture the area code from a phone number.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Match an email address and capture the username (the part before the @).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regex = r“^-?\d+(,\d+)*(\.?\d+)?(e\d+)?$”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regex = r“(\d{3})”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regex = r“([a-z]+(\.[a-z]+)?)@”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Basics: Matching Characters</a:t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&lt;any set of characters&gt;: matches will be all the words that contain that sequence of characters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Want to 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</a:t>
            </a:r>
            <a:r>
              <a:rPr lang="en"/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abcde</a:t>
            </a:r>
            <a:r>
              <a:rPr lang="en"/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abcdefg</a:t>
            </a:r>
            <a:r>
              <a:rPr lang="en"/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edfabc</a:t>
            </a:r>
            <a:r>
              <a:rPr lang="en"/>
              <a:t> as matches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Regex: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Works with letters and numbers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Special Symbols: Digits vs. Non-Digits</a:t>
            </a: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\d</a:t>
            </a:r>
            <a:r>
              <a:rPr lang="en"/>
              <a:t>: any digit (0-9)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\D</a:t>
            </a:r>
            <a:r>
              <a:rPr lang="en"/>
              <a:t>: any non-digit (letter, punctuation, etc)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Want to match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abc2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abc3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abc4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Regex: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abc\d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Another example: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Want to match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abc.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abc$</a:t>
            </a:r>
            <a:r>
              <a:rPr lang="en"/>
              <a:t>, but NOT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abc4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abc5</a:t>
            </a:r>
            <a:r>
              <a:rPr lang="en"/>
              <a:t>,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Regex: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abc\D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Wildcard</a:t>
            </a:r>
            <a:endParaRPr/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Wildcard = any character, represented by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/>
              <a:t> in Regex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Example: match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abc5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abce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Regex: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if we want to match the “.” character?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</a:t>
            </a:r>
            <a:r>
              <a:rPr b="1" lang="en"/>
              <a:t>escape</a:t>
            </a:r>
            <a:r>
              <a:rPr lang="en"/>
              <a:t> the character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, so it becomes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escape every </a:t>
            </a:r>
            <a:r>
              <a:rPr b="1" lang="en"/>
              <a:t>metacharacter</a:t>
            </a:r>
            <a:r>
              <a:rPr lang="en"/>
              <a:t>, including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” (which would be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Matching Specific Characters</a:t>
            </a:r>
            <a:endParaRPr/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729450" y="2078875"/>
            <a:ext cx="7688700" cy="2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[&lt;characters&gt;]: represents a slot for a single character that can be any one of the characters specified inside the brackets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Example: match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abce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abcf</a:t>
            </a:r>
            <a:r>
              <a:rPr lang="en"/>
              <a:t>, but not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abcg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abc1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abch</a:t>
            </a:r>
            <a:r>
              <a:rPr lang="en"/>
              <a:t>, etc.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Regex: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abc[def]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b="1" lang="en"/>
              <a:t>: </a:t>
            </a:r>
            <a:r>
              <a:rPr lang="en"/>
              <a:t>Regex for “not”--when inside brackets, this means match any character that is </a:t>
            </a:r>
            <a:r>
              <a:rPr b="1" lang="en"/>
              <a:t>not</a:t>
            </a:r>
            <a:r>
              <a:rPr lang="en"/>
              <a:t> inside the brackets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Example: match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abcz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abcf</a:t>
            </a:r>
            <a:r>
              <a:rPr lang="en"/>
              <a:t>, etc. but NOT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abc1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abc2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Regex: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abc[^123]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Another example: match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</a:t>
            </a:r>
            <a:r>
              <a:rPr lang="en"/>
              <a:t> followed by any letter, but not a digit (so match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abcs</a:t>
            </a:r>
            <a:r>
              <a:rPr lang="en"/>
              <a:t>, but not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abc4</a:t>
            </a:r>
            <a:r>
              <a:rPr lang="en"/>
              <a:t>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Regex: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abc[^\d]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"/>
              <a:t> is another </a:t>
            </a:r>
            <a:r>
              <a:rPr b="1" lang="en"/>
              <a:t>metacharacter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Ranges of Letters and Digits</a:t>
            </a:r>
            <a:endParaRPr/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/>
              <a:t>: indicates a range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[0-6]</a:t>
            </a:r>
            <a:r>
              <a:rPr lang="en"/>
              <a:t> matches any single character that is a digit between 0 and 6, inclusive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Potential ranges: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a-z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A-Z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0-9</a:t>
            </a:r>
            <a:r>
              <a:rPr lang="en"/>
              <a:t>, and any subsets of those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[a-zA-Z0-9]</a:t>
            </a:r>
            <a:r>
              <a:rPr lang="en"/>
              <a:t>: matches any character that is a digit or a letter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\w</a:t>
            </a:r>
            <a:r>
              <a:rPr lang="en"/>
              <a:t>: any alphanumeric character (same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[a-zA-Z0-9]</a:t>
            </a:r>
            <a:r>
              <a:rPr lang="en"/>
              <a:t>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\W</a:t>
            </a:r>
            <a:r>
              <a:rPr lang="en"/>
              <a:t>: any non-alphanumeric character (e.g. whitespace, punctuation, anything but letters/numbers)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Repeating Characters</a:t>
            </a:r>
            <a:endParaRPr/>
          </a:p>
        </p:txBody>
      </p:sp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</a:t>
            </a:r>
            <a:r>
              <a:rPr b="1" lang="en"/>
              <a:t>{&lt;number of repetitions&gt;}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a{3}</a:t>
            </a:r>
            <a:r>
              <a:rPr lang="en"/>
              <a:t> matches every word that contains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Another 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\d{7}</a:t>
            </a:r>
            <a:r>
              <a:rPr lang="en"/>
              <a:t> matches every sequence that contains seven digits in a row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[abc]{9} </a:t>
            </a:r>
            <a:r>
              <a:rPr lang="en"/>
              <a:t>matches every sequence where there are nine characters in a row that are 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,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also do a range: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{m, n}</a:t>
            </a:r>
            <a:r>
              <a:rPr lang="en"/>
              <a:t> allows for no fewer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/>
              <a:t> but no more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/>
              <a:t> repetitions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a{3, 7}</a:t>
            </a:r>
            <a:r>
              <a:rPr lang="en"/>
              <a:t> matches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aaa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aaaaaaa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aaaa</a:t>
            </a:r>
            <a:r>
              <a:rPr lang="en"/>
              <a:t>, but not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aa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aaaaaaaa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Note</a:t>
            </a:r>
            <a:r>
              <a:rPr lang="en"/>
              <a:t>: only applies to the immediate previous character or bracketed character selection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ab{3}</a:t>
            </a:r>
            <a:r>
              <a:rPr lang="en"/>
              <a:t> matches abbb but does NOT match ababab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Repeating Characters: Kleene</a:t>
            </a:r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Kleene Star</a:t>
            </a:r>
            <a:r>
              <a:rPr lang="en"/>
              <a:t>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/>
              <a:t> represents 0 or more repetitions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ab*</a:t>
            </a:r>
            <a:r>
              <a:rPr lang="en"/>
              <a:t> matches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abb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abbbbb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Kleene Plus</a:t>
            </a:r>
            <a:r>
              <a:rPr lang="en"/>
              <a:t>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/>
              <a:t> represents 1 or more repetitions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ac+</a:t>
            </a:r>
            <a:r>
              <a:rPr lang="en"/>
              <a:t> matches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acccc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acccccc</a:t>
            </a:r>
            <a:r>
              <a:rPr lang="en"/>
              <a:t>, but NOT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